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sldIdLst>
    <p:sldId id="257" r:id="rId5"/>
    <p:sldId id="367" r:id="rId6"/>
    <p:sldId id="368" r:id="rId7"/>
    <p:sldId id="369" r:id="rId8"/>
    <p:sldId id="370" r:id="rId9"/>
    <p:sldId id="393" r:id="rId10"/>
    <p:sldId id="392" r:id="rId11"/>
    <p:sldId id="398" r:id="rId12"/>
    <p:sldId id="372" r:id="rId13"/>
    <p:sldId id="396" r:id="rId14"/>
    <p:sldId id="394" r:id="rId15"/>
    <p:sldId id="374" r:id="rId16"/>
    <p:sldId id="399" r:id="rId17"/>
    <p:sldId id="400" r:id="rId18"/>
    <p:sldId id="375" r:id="rId19"/>
    <p:sldId id="376" r:id="rId20"/>
    <p:sldId id="395" r:id="rId21"/>
    <p:sldId id="378" r:id="rId22"/>
    <p:sldId id="379" r:id="rId23"/>
    <p:sldId id="380" r:id="rId24"/>
    <p:sldId id="381" r:id="rId25"/>
    <p:sldId id="382" r:id="rId26"/>
    <p:sldId id="383" r:id="rId27"/>
    <p:sldId id="401" r:id="rId28"/>
    <p:sldId id="384" r:id="rId29"/>
    <p:sldId id="385" r:id="rId30"/>
    <p:sldId id="386" r:id="rId31"/>
    <p:sldId id="387" r:id="rId32"/>
    <p:sldId id="388" r:id="rId33"/>
    <p:sldId id="3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72" autoAdjust="0"/>
    <p:restoredTop sz="94660"/>
  </p:normalViewPr>
  <p:slideViewPr>
    <p:cSldViewPr>
      <p:cViewPr varScale="1">
        <p:scale>
          <a:sx n="97" d="100"/>
          <a:sy n="97" d="100"/>
        </p:scale>
        <p:origin x="-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29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98B0-FB01-44EA-A1D2-34916F64532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Network_News_Transfer_Protocol" TargetMode="External"/><Relationship Id="rId18" Type="http://schemas.openxmlformats.org/officeDocument/2006/relationships/hyperlink" Target="http://en.wikipedia.org/wiki/Real-time_Transport_Protocol" TargetMode="External"/><Relationship Id="rId26" Type="http://schemas.openxmlformats.org/officeDocument/2006/relationships/hyperlink" Target="http://en.wikipedia.org/wiki/Category:Application_layer_protocols" TargetMode="External"/><Relationship Id="rId39" Type="http://schemas.openxmlformats.org/officeDocument/2006/relationships/hyperlink" Target="http://en.wikipedia.org/wiki/Internet_Control_Message_Protocol" TargetMode="External"/><Relationship Id="rId21" Type="http://schemas.openxmlformats.org/officeDocument/2006/relationships/hyperlink" Target="http://en.wikipedia.org/wiki/Simple_Network_Management_Protocol" TargetMode="External"/><Relationship Id="rId34" Type="http://schemas.openxmlformats.org/officeDocument/2006/relationships/hyperlink" Target="http://en.wikipedia.org/wiki/Category:Transport_layer_protocols" TargetMode="External"/><Relationship Id="rId42" Type="http://schemas.openxmlformats.org/officeDocument/2006/relationships/hyperlink" Target="http://en.wikipedia.org/wiki/IPsec" TargetMode="External"/><Relationship Id="rId47" Type="http://schemas.openxmlformats.org/officeDocument/2006/relationships/hyperlink" Target="http://en.wikipedia.org/wiki/Open_Shortest_Path_First" TargetMode="External"/><Relationship Id="rId50" Type="http://schemas.openxmlformats.org/officeDocument/2006/relationships/hyperlink" Target="http://en.wikipedia.org/wiki/Point-to-Point_Protocol" TargetMode="External"/><Relationship Id="rId55" Type="http://schemas.openxmlformats.org/officeDocument/2006/relationships/hyperlink" Target="http://en.wikipedia.org/wiki/FDDI" TargetMode="External"/><Relationship Id="rId7" Type="http://schemas.openxmlformats.org/officeDocument/2006/relationships/hyperlink" Target="http://en.wikipedia.org/wiki/File_Transfer_Protocol" TargetMode="External"/><Relationship Id="rId12" Type="http://schemas.openxmlformats.org/officeDocument/2006/relationships/hyperlink" Target="http://en.wikipedia.org/wiki/Media_Gateway_Control_Protocol_(MGCP)" TargetMode="External"/><Relationship Id="rId17" Type="http://schemas.openxmlformats.org/officeDocument/2006/relationships/hyperlink" Target="http://en.wikipedia.org/wiki/Remote_procedure_call" TargetMode="External"/><Relationship Id="rId25" Type="http://schemas.openxmlformats.org/officeDocument/2006/relationships/hyperlink" Target="http://en.wikipedia.org/wiki/Extensible_Messaging_and_Presence_Protocol" TargetMode="External"/><Relationship Id="rId33" Type="http://schemas.openxmlformats.org/officeDocument/2006/relationships/hyperlink" Target="http://en.wikipedia.org/wiki/Explicit_Congestion_Notification" TargetMode="External"/><Relationship Id="rId38" Type="http://schemas.openxmlformats.org/officeDocument/2006/relationships/hyperlink" Target="http://en.wikipedia.org/wiki/IPv6" TargetMode="External"/><Relationship Id="rId46" Type="http://schemas.openxmlformats.org/officeDocument/2006/relationships/hyperlink" Target="http://en.wikipedia.org/wiki/Neighbor_Discovery_Protocol" TargetMode="External"/><Relationship Id="rId2" Type="http://schemas.openxmlformats.org/officeDocument/2006/relationships/hyperlink" Target="http://en.wikipedia.org/wiki/Internet_Protocol_Suite" TargetMode="External"/><Relationship Id="rId16" Type="http://schemas.openxmlformats.org/officeDocument/2006/relationships/hyperlink" Target="http://en.wikipedia.org/wiki/Routing_Information_Protocol" TargetMode="External"/><Relationship Id="rId20" Type="http://schemas.openxmlformats.org/officeDocument/2006/relationships/hyperlink" Target="http://en.wikipedia.org/wiki/Simple_Mail_Transfer_Protocol" TargetMode="External"/><Relationship Id="rId29" Type="http://schemas.openxmlformats.org/officeDocument/2006/relationships/hyperlink" Target="http://en.wikipedia.org/wiki/User_Datagram_Protocol" TargetMode="External"/><Relationship Id="rId41" Type="http://schemas.openxmlformats.org/officeDocument/2006/relationships/hyperlink" Target="http://en.wikipedia.org/wiki/Internet_Group_Management_Protocol" TargetMode="External"/><Relationship Id="rId54" Type="http://schemas.openxmlformats.org/officeDocument/2006/relationships/hyperlink" Target="http://en.wikipedia.org/wiki/ISD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omain_Name_System" TargetMode="External"/><Relationship Id="rId11" Type="http://schemas.openxmlformats.org/officeDocument/2006/relationships/hyperlink" Target="http://en.wikipedia.org/wiki/Lightweight_Directory_Access_Protocol" TargetMode="External"/><Relationship Id="rId24" Type="http://schemas.openxmlformats.org/officeDocument/2006/relationships/hyperlink" Target="http://en.wikipedia.org/wiki/Transport_Layer_Security" TargetMode="External"/><Relationship Id="rId32" Type="http://schemas.openxmlformats.org/officeDocument/2006/relationships/hyperlink" Target="http://en.wikipedia.org/wiki/Resource_reservation_protocol" TargetMode="External"/><Relationship Id="rId37" Type="http://schemas.openxmlformats.org/officeDocument/2006/relationships/hyperlink" Target="http://en.wikipedia.org/wiki/IPv4" TargetMode="External"/><Relationship Id="rId40" Type="http://schemas.openxmlformats.org/officeDocument/2006/relationships/hyperlink" Target="http://en.wikipedia.org/wiki/ICMPv6" TargetMode="External"/><Relationship Id="rId45" Type="http://schemas.openxmlformats.org/officeDocument/2006/relationships/hyperlink" Target="http://en.wikipedia.org/wiki/Address_Resolution_Protocol" TargetMode="External"/><Relationship Id="rId53" Type="http://schemas.openxmlformats.org/officeDocument/2006/relationships/hyperlink" Target="http://en.wikipedia.org/wiki/DSL" TargetMode="External"/><Relationship Id="rId5" Type="http://schemas.openxmlformats.org/officeDocument/2006/relationships/hyperlink" Target="http://en.wikipedia.org/wiki/Dynamic_Host_Configuration_Protocol" TargetMode="External"/><Relationship Id="rId15" Type="http://schemas.openxmlformats.org/officeDocument/2006/relationships/hyperlink" Target="http://en.wikipedia.org/wiki/Post_Office_Protocol" TargetMode="External"/><Relationship Id="rId23" Type="http://schemas.openxmlformats.org/officeDocument/2006/relationships/hyperlink" Target="http://en.wikipedia.org/wiki/Telnet" TargetMode="External"/><Relationship Id="rId28" Type="http://schemas.openxmlformats.org/officeDocument/2006/relationships/hyperlink" Target="http://en.wikipedia.org/wiki/Transmission_Control_Protocol" TargetMode="External"/><Relationship Id="rId36" Type="http://schemas.openxmlformats.org/officeDocument/2006/relationships/hyperlink" Target="http://en.wikipedia.org/wiki/Internet_Protocol" TargetMode="External"/><Relationship Id="rId49" Type="http://schemas.openxmlformats.org/officeDocument/2006/relationships/hyperlink" Target="http://en.wikipedia.org/wiki/Layer_2_Tunneling_Protocol" TargetMode="External"/><Relationship Id="rId10" Type="http://schemas.openxmlformats.org/officeDocument/2006/relationships/hyperlink" Target="http://en.wikipedia.org/wiki/Internet_Relay_Chat" TargetMode="External"/><Relationship Id="rId19" Type="http://schemas.openxmlformats.org/officeDocument/2006/relationships/hyperlink" Target="http://en.wikipedia.org/wiki/Session_Initiation_Protocol" TargetMode="External"/><Relationship Id="rId31" Type="http://schemas.openxmlformats.org/officeDocument/2006/relationships/hyperlink" Target="http://en.wikipedia.org/wiki/Stream_Control_Transmission_Protocol" TargetMode="External"/><Relationship Id="rId44" Type="http://schemas.openxmlformats.org/officeDocument/2006/relationships/hyperlink" Target="http://en.wikipedia.org/wiki/Link_Layer" TargetMode="External"/><Relationship Id="rId52" Type="http://schemas.openxmlformats.org/officeDocument/2006/relationships/hyperlink" Target="http://en.wikipedia.org/wiki/Ethernet" TargetMode="External"/><Relationship Id="rId4" Type="http://schemas.openxmlformats.org/officeDocument/2006/relationships/hyperlink" Target="http://en.wikipedia.org/wiki/Border_Gateway_Protocol" TargetMode="External"/><Relationship Id="rId9" Type="http://schemas.openxmlformats.org/officeDocument/2006/relationships/hyperlink" Target="http://en.wikipedia.org/wiki/Internet_Message_Access_Protocol" TargetMode="External"/><Relationship Id="rId14" Type="http://schemas.openxmlformats.org/officeDocument/2006/relationships/hyperlink" Target="http://en.wikipedia.org/wiki/Network_Time_Protocol" TargetMode="External"/><Relationship Id="rId22" Type="http://schemas.openxmlformats.org/officeDocument/2006/relationships/hyperlink" Target="http://en.wikipedia.org/wiki/Secure_Shell" TargetMode="External"/><Relationship Id="rId27" Type="http://schemas.openxmlformats.org/officeDocument/2006/relationships/hyperlink" Target="http://en.wikipedia.org/wiki/Transport_Layer" TargetMode="External"/><Relationship Id="rId30" Type="http://schemas.openxmlformats.org/officeDocument/2006/relationships/hyperlink" Target="http://en.wikipedia.org/wiki/Datagram_Congestion_Control_Protocol" TargetMode="External"/><Relationship Id="rId35" Type="http://schemas.openxmlformats.org/officeDocument/2006/relationships/hyperlink" Target="http://en.wikipedia.org/wiki/Internet_Layer" TargetMode="External"/><Relationship Id="rId43" Type="http://schemas.openxmlformats.org/officeDocument/2006/relationships/hyperlink" Target="http://en.wikipedia.org/wiki/Category:Internet_Layer_protocols" TargetMode="External"/><Relationship Id="rId48" Type="http://schemas.openxmlformats.org/officeDocument/2006/relationships/hyperlink" Target="http://en.wikipedia.org/wiki/Tunneling_protocol" TargetMode="External"/><Relationship Id="rId56" Type="http://schemas.openxmlformats.org/officeDocument/2006/relationships/hyperlink" Target="http://en.wikipedia.org/wiki/Category:Link_protocols" TargetMode="External"/><Relationship Id="rId8" Type="http://schemas.openxmlformats.org/officeDocument/2006/relationships/hyperlink" Target="http://en.wikipedia.org/wiki/Hypertext_Transfer_Protocol" TargetMode="External"/><Relationship Id="rId51" Type="http://schemas.openxmlformats.org/officeDocument/2006/relationships/hyperlink" Target="http://en.wikipedia.org/wiki/Media_Access_Control" TargetMode="External"/><Relationship Id="rId3" Type="http://schemas.openxmlformats.org/officeDocument/2006/relationships/hyperlink" Target="http://en.wikipedia.org/wiki/Application_Lay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3000" y="9144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HTTP/1.1 200 OK\r\n</a:t>
            </a:r>
          </a:p>
          <a:p>
            <a:r>
              <a:rPr lang="en-US" dirty="0"/>
              <a:t>Content-Length: 50\r\n</a:t>
            </a:r>
          </a:p>
          <a:p>
            <a:r>
              <a:rPr lang="en-US" dirty="0"/>
              <a:t>Content-Type: text/html\r\n</a:t>
            </a:r>
          </a:p>
          <a:p>
            <a:r>
              <a:rPr lang="en-US" dirty="0"/>
              <a:t>Last-Modified: Sun, 20 Oct 2002 22:52:16 GMT\r\n</a:t>
            </a:r>
          </a:p>
          <a:p>
            <a:r>
              <a:rPr lang="en-US" dirty="0"/>
              <a:t>Accept-Ranges: bytes\r\n</a:t>
            </a:r>
          </a:p>
          <a:p>
            <a:r>
              <a:rPr lang="en-US" dirty="0" err="1"/>
              <a:t>ETag</a:t>
            </a:r>
            <a:r>
              <a:rPr lang="en-US" dirty="0"/>
              <a:t>: "255591568b78c21:5cd"\r\n</a:t>
            </a:r>
          </a:p>
          <a:p>
            <a:r>
              <a:rPr lang="en-US" dirty="0"/>
              <a:t>Server: Microsoft-IIS/6.0\r\n</a:t>
            </a:r>
          </a:p>
          <a:p>
            <a:r>
              <a:rPr lang="en-US" dirty="0" err="1"/>
              <a:t>MicrosoftOfficeWebServer</a:t>
            </a:r>
            <a:r>
              <a:rPr lang="en-US" dirty="0"/>
              <a:t>: 5.0_Pub\r\n</a:t>
            </a:r>
          </a:p>
          <a:p>
            <a:r>
              <a:rPr lang="en-US" dirty="0"/>
              <a:t>X-Powered-By: ASP.NET\r\n</a:t>
            </a:r>
          </a:p>
          <a:p>
            <a:r>
              <a:rPr lang="en-US" dirty="0"/>
              <a:t>Date: Sun, 20 Oct 2002 22:52:35 GMT\r\n</a:t>
            </a:r>
          </a:p>
          <a:p>
            <a:r>
              <a:rPr lang="en-US" dirty="0"/>
              <a:t>\r\n</a:t>
            </a:r>
          </a:p>
          <a:p>
            <a:endParaRPr lang="en-US" dirty="0"/>
          </a:p>
          <a:p>
            <a:r>
              <a:rPr lang="en-US" dirty="0"/>
              <a:t>&lt;HTML&gt;\r\n</a:t>
            </a:r>
          </a:p>
          <a:p>
            <a:r>
              <a:rPr lang="en-US" dirty="0"/>
              <a:t>&lt;BODY&gt;\r\n</a:t>
            </a:r>
          </a:p>
          <a:p>
            <a:r>
              <a:rPr lang="en-US" dirty="0"/>
              <a:t>\r\n</a:t>
            </a:r>
          </a:p>
          <a:p>
            <a:r>
              <a:rPr lang="en-US" dirty="0"/>
              <a:t>Hello World.\r\n</a:t>
            </a:r>
          </a:p>
          <a:p>
            <a:r>
              <a:rPr lang="en-US" dirty="0"/>
              <a:t>\r\n</a:t>
            </a:r>
          </a:p>
          <a:p>
            <a:r>
              <a:rPr lang="en-US" dirty="0"/>
              <a:t>&lt;/BODY&gt;\r\n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2743200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219200"/>
            <a:ext cx="5181600" cy="2819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017523"/>
            <a:ext cx="5181600" cy="22521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69595" y="83928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20574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5029200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3592056"/>
            <a:ext cx="1752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6599" y="34073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Mandatory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5583" y="88213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4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B0AE220E-3913-4A80-8978-94252EA20000}" type="slidenum">
              <a:rPr lang="en-US"/>
              <a:pPr/>
              <a:t>11</a:t>
            </a:fld>
            <a:endParaRPr lang="en-US"/>
          </a:p>
        </p:txBody>
      </p:sp>
      <p:sp>
        <p:nvSpPr>
          <p:cNvPr id="186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HTTP Response Status Codes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057400"/>
            <a:ext cx="735239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Success  2XX </a:t>
            </a:r>
          </a:p>
          <a:p>
            <a:r>
              <a:rPr lang="en-US" sz="2400" dirty="0" smtClean="0"/>
              <a:t>                  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OK 200, Created 201</a:t>
            </a:r>
            <a:r>
              <a:rPr lang="en-US" sz="2400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Redirection 3XX  </a:t>
            </a:r>
          </a:p>
          <a:p>
            <a:r>
              <a:rPr lang="en-US" sz="2400" dirty="0" smtClean="0"/>
              <a:t>                  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Moved 301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Error  4XX, 5XX </a:t>
            </a:r>
          </a:p>
          <a:p>
            <a:r>
              <a:rPr lang="en-US" sz="2000" dirty="0" smtClean="0"/>
              <a:t>                      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Bad request 400, Unauthorized 401, Not Found 404, </a:t>
            </a:r>
          </a:p>
          <a:p>
            <a:r>
              <a:rPr lang="en-US" sz="2000" dirty="0" smtClean="0"/>
              <a:t>                                  Internal Error 500, Service temporarily overloaded 502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F3204AFC-36B9-465F-BEC8-E672F98824A4}" type="slidenum">
              <a:rPr lang="en-US"/>
              <a:pPr/>
              <a:t>12</a:t>
            </a:fld>
            <a:endParaRPr 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HTML - Hypertext Markup Language</a:t>
            </a:r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7772400" cy="320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protocol used to format Web pages </a:t>
            </a:r>
          </a:p>
          <a:p>
            <a:r>
              <a:rPr lang="en-US" dirty="0"/>
              <a:t>Also developed at CERN (initially for text files)</a:t>
            </a:r>
          </a:p>
          <a:p>
            <a:r>
              <a:rPr lang="en-US" dirty="0"/>
              <a:t>Tags are embedded in HTML documents</a:t>
            </a:r>
          </a:p>
          <a:p>
            <a:pPr lvl="1"/>
            <a:r>
              <a:rPr lang="en-US" dirty="0"/>
              <a:t> include information on how to format the file</a:t>
            </a:r>
          </a:p>
          <a:p>
            <a:r>
              <a:rPr lang="en-US" dirty="0"/>
              <a:t>Extensions to HTML needed to format multimedia files</a:t>
            </a:r>
          </a:p>
          <a:p>
            <a:r>
              <a:rPr lang="en-US" dirty="0"/>
              <a:t>XML - Extensible Markup Language </a:t>
            </a:r>
          </a:p>
          <a:p>
            <a:pPr lvl="1"/>
            <a:r>
              <a:rPr lang="en-US" dirty="0"/>
              <a:t>A new markup language becoming popular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4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8656"/>
            <a:ext cx="9144000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6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4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6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7CCC86A7-040E-4232-BB99-2F187651557F}" type="slidenum">
              <a:rPr lang="en-US"/>
              <a:pPr/>
              <a:t>15</a:t>
            </a:fld>
            <a:endParaRPr lang="en-US"/>
          </a:p>
        </p:txBody>
      </p:sp>
      <p:sp>
        <p:nvSpPr>
          <p:cNvPr id="189450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1143000"/>
            <a:ext cx="46482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E-mail Standards</a:t>
            </a:r>
          </a:p>
        </p:txBody>
      </p:sp>
      <p:sp>
        <p:nvSpPr>
          <p:cNvPr id="1894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081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SMTP - Simple Mail Transfer </a:t>
            </a:r>
            <a:r>
              <a:rPr lang="en-US" sz="2400" dirty="0" smtClean="0"/>
              <a:t>Protocol (push protocol)</a:t>
            </a:r>
            <a:endParaRPr lang="en-US" sz="2400" dirty="0"/>
          </a:p>
          <a:p>
            <a:pPr lvl="1">
              <a:lnSpc>
                <a:spcPct val="70000"/>
              </a:lnSpc>
            </a:pPr>
            <a:r>
              <a:rPr lang="en-US" sz="2000" dirty="0"/>
              <a:t>Main e-mail standard for</a:t>
            </a:r>
          </a:p>
          <a:p>
            <a:pPr lvl="2">
              <a:lnSpc>
                <a:spcPct val="70000"/>
              </a:lnSpc>
            </a:pPr>
            <a:r>
              <a:rPr lang="en-US" sz="2000" dirty="0"/>
              <a:t>Originating user agent and the mail transfer agent </a:t>
            </a:r>
          </a:p>
          <a:p>
            <a:pPr lvl="2">
              <a:lnSpc>
                <a:spcPct val="70000"/>
              </a:lnSpc>
            </a:pPr>
            <a:r>
              <a:rPr lang="en-US" sz="2000" dirty="0"/>
              <a:t>Between mail transfer agents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Originally written to handle only text files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Usually used in two-tier client-server architectures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Post Office Protocol (POP) and Internet Mail Access Protocol (IMAP)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Main protocols used between the </a:t>
            </a:r>
            <a:r>
              <a:rPr lang="en-US" sz="2000" b="1" dirty="0">
                <a:solidFill>
                  <a:srgbClr val="FF0000"/>
                </a:solidFill>
              </a:rPr>
              <a:t>receiver</a:t>
            </a:r>
            <a:r>
              <a:rPr lang="en-US" sz="2000" dirty="0"/>
              <a:t> user agent and mail transfer agent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Main difference: with IMAP, messages can be left at the server after downloading them to the </a:t>
            </a:r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5848924C-2559-4452-96C2-1089C3276DFD}" type="slidenum">
              <a:rPr lang="en-US"/>
              <a:pPr/>
              <a:t>16</a:t>
            </a:fld>
            <a:endParaRPr 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Two-Tier E-mail Architecture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User agent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another word for an e-mail client application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Run on client computers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Send e-mail to e-mail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Download e-mail from mailboxes on those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Examples: Eudora, Outlook, Netscape Messenger</a:t>
            </a:r>
          </a:p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Mail transfer agent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another word for the mail server application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Used by e-mail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Send e-mail between e-mail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Maintain individual mailboxes.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5848924C-2559-4452-96C2-1089C3276DFD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 descr="http://www.tcpipguide.com/free/diagrams/smtpconn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410200" cy="46564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09600" y="838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SMTP Transaction Session Establishment and Termination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69F02249-CE0F-41C6-91C5-E40859387B78}" type="slidenum">
              <a:rPr lang="en-US"/>
              <a:pPr/>
              <a:t>18</a:t>
            </a:fld>
            <a:endParaRPr lang="en-US"/>
          </a:p>
        </p:txBody>
      </p:sp>
      <p:sp>
        <p:nvSpPr>
          <p:cNvPr id="194602" name="Rectangle 4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Web-based e-mail</a:t>
            </a:r>
          </a:p>
        </p:txBody>
      </p:sp>
      <p:pic>
        <p:nvPicPr>
          <p:cNvPr id="194563" name="Picture 3" descr="0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" y="1414463"/>
            <a:ext cx="7848600" cy="5138737"/>
          </a:xfrm>
          <a:prstGeom prst="rect">
            <a:avLst/>
          </a:prstGeom>
          <a:noFill/>
        </p:spPr>
      </p:pic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890963" y="2035175"/>
            <a:ext cx="679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LAN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4195763" y="4970463"/>
            <a:ext cx="679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LAN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334000" y="3000375"/>
            <a:ext cx="1139825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SMTP packet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57763" y="4187825"/>
            <a:ext cx="1600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SMTP packet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338763" y="2066925"/>
            <a:ext cx="1600200" cy="284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SMTP packet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348163" y="3503613"/>
            <a:ext cx="10429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Internet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511345" y="1874936"/>
            <a:ext cx="1595438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8C"/>
                </a:solidFill>
                <a:latin typeface="Arial" charset="0"/>
              </a:rPr>
              <a:t>Client computer</a:t>
            </a:r>
            <a:endParaRPr lang="en-US" sz="14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233363" y="4610100"/>
            <a:ext cx="231933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Client computer with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5491163" y="1247775"/>
            <a:ext cx="27432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Server computer with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402388" y="2263775"/>
            <a:ext cx="26701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Server computer with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6473825" y="4187825"/>
            <a:ext cx="240823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Server computer </a:t>
            </a:r>
            <a:r>
              <a:rPr lang="en-US" sz="1600" b="1" dirty="0" smtClean="0">
                <a:solidFill>
                  <a:srgbClr val="00008C"/>
                </a:solidFill>
                <a:latin typeface="Arial" charset="0"/>
              </a:rPr>
              <a:t>with</a:t>
            </a:r>
            <a:endParaRPr lang="en-US" sz="16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862763" y="5573713"/>
            <a:ext cx="2209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8C"/>
                </a:solidFill>
                <a:latin typeface="Arial" charset="0"/>
              </a:rPr>
              <a:t>Server computer with</a:t>
            </a: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6473825" y="1495425"/>
            <a:ext cx="1600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Web server software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7629525" y="5824538"/>
            <a:ext cx="1252538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Web server software</a:t>
            </a: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7124700" y="2527300"/>
            <a:ext cx="1600200" cy="754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email server software</a:t>
            </a:r>
          </a:p>
          <a:p>
            <a:pPr>
              <a:lnSpc>
                <a:spcPct val="90000"/>
              </a:lnSpc>
            </a:pPr>
            <a:endParaRPr lang="en-US" sz="1600" b="1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7124700" y="4452938"/>
            <a:ext cx="1600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e-mail server software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6862763" y="5165725"/>
            <a:ext cx="16002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IMAP or</a:t>
            </a:r>
          </a:p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POP packet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5519738" y="5670550"/>
            <a:ext cx="11430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IMAP packet</a:t>
            </a: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2370138" y="1584325"/>
            <a:ext cx="12954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00008C"/>
                </a:solidFill>
                <a:latin typeface="Arial" charset="0"/>
              </a:rPr>
              <a:t>HTTP request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2595563" y="4471988"/>
            <a:ext cx="12954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HTTP request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2147888" y="2867025"/>
            <a:ext cx="14478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HTTP response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2443163" y="5656263"/>
            <a:ext cx="14478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008C"/>
                </a:solidFill>
                <a:latin typeface="Arial" charset="0"/>
              </a:rPr>
              <a:t>HTTP response</a:t>
            </a:r>
          </a:p>
        </p:txBody>
      </p:sp>
      <p:sp>
        <p:nvSpPr>
          <p:cNvPr id="194587" name="Text Box 27"/>
          <p:cNvSpPr txBox="1">
            <a:spLocks noChangeArrowheads="1"/>
          </p:cNvSpPr>
          <p:nvPr/>
        </p:nvSpPr>
        <p:spPr bwMode="auto">
          <a:xfrm>
            <a:off x="381000" y="4911725"/>
            <a:ext cx="1597026" cy="3139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008C"/>
                </a:solidFill>
                <a:latin typeface="Arial" charset="0"/>
              </a:rPr>
              <a:t>Web </a:t>
            </a:r>
            <a:r>
              <a:rPr lang="en-US" sz="1600" b="1" dirty="0" smtClean="0">
                <a:solidFill>
                  <a:srgbClr val="00008C"/>
                </a:solidFill>
                <a:latin typeface="Arial" charset="0"/>
              </a:rPr>
              <a:t>Browser</a:t>
            </a:r>
            <a:endParaRPr lang="en-US" sz="16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94593" name="Rectangle 33"/>
          <p:cNvSpPr>
            <a:spLocks noChangeArrowheads="1"/>
          </p:cNvSpPr>
          <p:nvPr/>
        </p:nvSpPr>
        <p:spPr bwMode="auto">
          <a:xfrm>
            <a:off x="3017838" y="5443538"/>
            <a:ext cx="319087" cy="168275"/>
          </a:xfrm>
          <a:prstGeom prst="rect">
            <a:avLst/>
          </a:prstGeom>
          <a:solidFill>
            <a:srgbClr val="0000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4" name="Rectangle 34"/>
          <p:cNvSpPr>
            <a:spLocks noChangeArrowheads="1"/>
          </p:cNvSpPr>
          <p:nvPr/>
        </p:nvSpPr>
        <p:spPr bwMode="auto">
          <a:xfrm>
            <a:off x="2770188" y="2076450"/>
            <a:ext cx="319087" cy="168275"/>
          </a:xfrm>
          <a:prstGeom prst="rect">
            <a:avLst/>
          </a:prstGeom>
          <a:solidFill>
            <a:srgbClr val="0000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5" name="Rectangle 35"/>
          <p:cNvSpPr>
            <a:spLocks noChangeArrowheads="1"/>
          </p:cNvSpPr>
          <p:nvPr/>
        </p:nvSpPr>
        <p:spPr bwMode="auto">
          <a:xfrm>
            <a:off x="2671763" y="2657475"/>
            <a:ext cx="319087" cy="168275"/>
          </a:xfrm>
          <a:prstGeom prst="rect">
            <a:avLst/>
          </a:prstGeom>
          <a:solidFill>
            <a:srgbClr val="0000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6" name="Rectangle 36"/>
          <p:cNvSpPr>
            <a:spLocks noChangeArrowheads="1"/>
          </p:cNvSpPr>
          <p:nvPr/>
        </p:nvSpPr>
        <p:spPr bwMode="auto">
          <a:xfrm>
            <a:off x="5780088" y="2359025"/>
            <a:ext cx="319087" cy="168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7" name="Rectangle 37"/>
          <p:cNvSpPr>
            <a:spLocks noChangeArrowheads="1"/>
          </p:cNvSpPr>
          <p:nvPr/>
        </p:nvSpPr>
        <p:spPr bwMode="auto">
          <a:xfrm>
            <a:off x="5662613" y="2832100"/>
            <a:ext cx="319087" cy="168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8" name="Rectangle 38"/>
          <p:cNvSpPr>
            <a:spLocks noChangeArrowheads="1"/>
          </p:cNvSpPr>
          <p:nvPr/>
        </p:nvSpPr>
        <p:spPr bwMode="auto">
          <a:xfrm>
            <a:off x="5634038" y="4541838"/>
            <a:ext cx="319087" cy="168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9" name="Rectangle 39"/>
          <p:cNvSpPr>
            <a:spLocks noChangeArrowheads="1"/>
          </p:cNvSpPr>
          <p:nvPr/>
        </p:nvSpPr>
        <p:spPr bwMode="auto">
          <a:xfrm>
            <a:off x="3009900" y="4970463"/>
            <a:ext cx="319088" cy="168275"/>
          </a:xfrm>
          <a:prstGeom prst="rect">
            <a:avLst/>
          </a:prstGeom>
          <a:solidFill>
            <a:srgbClr val="0000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6473825" y="5197475"/>
            <a:ext cx="319088" cy="168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1" name="Rectangle 41"/>
          <p:cNvSpPr>
            <a:spLocks noChangeArrowheads="1"/>
          </p:cNvSpPr>
          <p:nvPr/>
        </p:nvSpPr>
        <p:spPr bwMode="auto">
          <a:xfrm>
            <a:off x="5910263" y="5510213"/>
            <a:ext cx="319087" cy="168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150" y="2100455"/>
            <a:ext cx="95885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With Web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Browser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F59BB01D-88E1-408B-B685-63C6F90D2659}" type="slidenum">
              <a:rPr lang="en-US"/>
              <a:pPr/>
              <a:t>19</a:t>
            </a:fld>
            <a:endParaRPr lang="en-US"/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52578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Sample SMTP Message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528638" y="5781675"/>
            <a:ext cx="6262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Note that this SMTP message has no attachments.</a:t>
            </a:r>
          </a:p>
        </p:txBody>
      </p:sp>
      <p:pic>
        <p:nvPicPr>
          <p:cNvPr id="196626" name="Picture 18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620000" cy="352425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BCFA4506-B7FE-4C4B-95CE-64BB3134B0C9}" type="slidenum">
              <a:rPr lang="en-US"/>
              <a:pPr/>
              <a:t>2</a:t>
            </a:fld>
            <a:endParaRPr lang="en-US"/>
          </a:p>
        </p:txBody>
      </p:sp>
      <p:sp>
        <p:nvSpPr>
          <p:cNvPr id="18023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Layer </a:t>
            </a:r>
            <a:r>
              <a:rPr lang="en-US" dirty="0"/>
              <a:t>Examples</a:t>
            </a:r>
          </a:p>
        </p:txBody>
      </p:sp>
      <p:sp>
        <p:nvSpPr>
          <p:cNvPr id="1802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7724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Browser</a:t>
            </a:r>
            <a:endParaRPr lang="en-US" dirty="0"/>
          </a:p>
          <a:p>
            <a:r>
              <a:rPr lang="en-US" dirty="0"/>
              <a:t>E-mail</a:t>
            </a:r>
          </a:p>
          <a:p>
            <a:r>
              <a:rPr lang="en-US" dirty="0"/>
              <a:t>File Transfer </a:t>
            </a:r>
          </a:p>
          <a:p>
            <a:r>
              <a:rPr lang="en-US" dirty="0"/>
              <a:t>Videoconferencing</a:t>
            </a:r>
          </a:p>
          <a:p>
            <a:r>
              <a:rPr lang="en-US" dirty="0"/>
              <a:t>Instant Messaging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6871BEFE-8339-4711-9D9C-316FD16776F4}" type="slidenum">
              <a:rPr lang="en-US"/>
              <a:pPr/>
              <a:t>20</a:t>
            </a:fld>
            <a:endParaRPr lang="en-US"/>
          </a:p>
        </p:txBody>
      </p:sp>
      <p:sp>
        <p:nvSpPr>
          <p:cNvPr id="197642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3200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MIME</a:t>
            </a:r>
          </a:p>
        </p:txBody>
      </p:sp>
      <p:sp>
        <p:nvSpPr>
          <p:cNvPr id="1976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Multipurpose Internet Mail Extension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graphics capable mail transfer agent protocol (to send graphical information in addition to text)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SMPT was designed years ago for text transfer only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MIME software is included as part of an e-mail client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Translates graphical information into text allowing the graphic to be sent as part of an SMTP message (as a special  attachment)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Receiver’s e-mail client then translates the MIME attachment from text back into graphical format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D7470289-D3F5-42FB-AA73-B8180C331175}" type="slidenum">
              <a:rPr lang="en-US"/>
              <a:pPr/>
              <a:t>21</a:t>
            </a:fld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>
          <a:xfrm>
            <a:off x="389106" y="914400"/>
            <a:ext cx="80772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Mailing Lists/</a:t>
            </a:r>
            <a:r>
              <a:rPr lang="en-US" dirty="0" err="1" smtClean="0"/>
              <a:t>eg</a:t>
            </a:r>
            <a:r>
              <a:rPr lang="en-US" dirty="0" smtClean="0"/>
              <a:t>: Listserv</a:t>
            </a:r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Mailing lists of users who join to discuss some special topic (e.g., cooking, typing, networking)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Some permit any member to post messages, some are more restricted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Parts of listserv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Listserv Processor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Process commands ( subscriptions, etc,)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Listserv Mailer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Receive a message and resend it to everyone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subscribe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Send an email to Listserv processor (address of the processor is different than the address of mailer)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582EDBD1-64E6-466F-8027-E68564CCCA86}" type="slidenum">
              <a:rPr lang="en-US"/>
              <a:pPr/>
              <a:t>22</a:t>
            </a:fld>
            <a:endParaRPr 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784698"/>
            <a:ext cx="58674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File Transfer Protocol (FTP)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0980" y="1676400"/>
            <a:ext cx="80152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Enables sending and receiving files over the Internet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Requires an application program on the client computer and a FTP server program on a server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Commonly used today for uploading web pages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Many packages available using FTP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WS-FTP (a graphical FTP software)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FTP sites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Closed sites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Requires account name and password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sites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Account name: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anonymous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password: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email address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125DCAD7-6BF3-479B-B60B-EE980D91C908}" type="slidenum">
              <a:rPr lang="en-US"/>
              <a:pPr/>
              <a:t>23</a:t>
            </a:fld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26670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Telnet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733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Allows one computer to log into another computer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Remote login enabling full control of the host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Requires an application program on the client computer and a Telnet server program on the server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Client program emulates a “dumb” terminal off the server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Many packages available conforming Telnet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EWAN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Requires account name and password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sites similar to FTP approach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Account name: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anonymous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password: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email address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125DCAD7-6BF3-479B-B60B-EE980D91C908}" type="slidenum">
              <a:rPr lang="en-US"/>
              <a:pPr/>
              <a:t>24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7456873"/>
              </p:ext>
            </p:extLst>
          </p:nvPr>
        </p:nvGraphicFramePr>
        <p:xfrm>
          <a:off x="990600" y="914400"/>
          <a:ext cx="7620000" cy="4952112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66876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hlinkClick r:id="rId2" action="ppaction://hlinkfile" tooltip="Internet Protocol Suite"/>
                        </a:rPr>
                        <a:t>Internet Protocol Suite</a:t>
                      </a:r>
                      <a:endParaRPr lang="en-US" sz="1800" b="1" dirty="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DBB"/>
                    </a:solidFill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3" action="ppaction://hlinkfile" tooltip="Application Layer"/>
                        </a:rPr>
                        <a:t>Application Layer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8964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4" action="ppaction://hlinkfile" tooltip="Border Gateway Protocol"/>
                        </a:rPr>
                        <a:t>BGP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5" action="ppaction://hlinkfile" tooltip="Dynamic Host Configuration Protocol"/>
                        </a:rPr>
                        <a:t>DHCP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6" action="ppaction://hlinkfile" tooltip="Domain Name System"/>
                        </a:rPr>
                        <a:t>DNS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7" action="ppaction://hlinkfile" tooltip="File Transfer Protocol"/>
                        </a:rPr>
                        <a:t>FTP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8" action="ppaction://hlinkfile" tooltip="Hypertext Transfer Protocol"/>
                        </a:rPr>
                        <a:t>HTTP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9" action="ppaction://hlinkfile" tooltip="Internet Message Access Protocol"/>
                        </a:rPr>
                        <a:t>IMAP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0" action="ppaction://hlinkfile" tooltip="Internet Relay Chat"/>
                        </a:rPr>
                        <a:t>IRC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1" action="ppaction://hlinkfile" tooltip="Lightweight Directory Access Protocol"/>
                        </a:rPr>
                        <a:t>LDAP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2" action="ppaction://hlinkfile" tooltip="Media Gateway Control Protocol (MGCP)"/>
                        </a:rPr>
                        <a:t>MGCP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3" action="ppaction://hlinkfile" tooltip="Network News Transfer Protocol"/>
                        </a:rPr>
                        <a:t>NNTP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4" action="ppaction://hlinkfile" tooltip="Network Time Protocol"/>
                        </a:rPr>
                        <a:t>NTP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5" action="ppaction://hlinkfile" tooltip="Post Office Protocol"/>
                        </a:rPr>
                        <a:t>POP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6" action="ppaction://hlinkfile" tooltip="Routing Information Protocol"/>
                        </a:rPr>
                        <a:t>RIP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7" action="ppaction://hlinkfile" tooltip="Remote procedure call"/>
                        </a:rPr>
                        <a:t>RPC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8" action="ppaction://hlinkfile" tooltip="Real-time Transport Protocol"/>
                        </a:rPr>
                        <a:t>RTP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19" action="ppaction://hlinkfile" tooltip="Session Initiation Protocol"/>
                        </a:rPr>
                        <a:t>SIP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0" action="ppaction://hlinkfile" tooltip="Simple Mail Transfer Protocol"/>
                        </a:rPr>
                        <a:t>SMTP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1" action="ppaction://hlinkfile" tooltip="Simple Network Management Protocol"/>
                        </a:rPr>
                        <a:t>SNMP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2" action="ppaction://hlinkfile" tooltip="Secure Shell"/>
                        </a:rPr>
                        <a:t>SSH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3" action="ppaction://hlinkfile" tooltip="Telnet"/>
                        </a:rPr>
                        <a:t>Telnet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4" action="ppaction://hlinkfile" tooltip="Transport Layer Security"/>
                        </a:rPr>
                        <a:t>TLS/SSL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5" action="ppaction://hlinkfile" tooltip="Extensible Messaging and Presence Protocol"/>
                        </a:rPr>
                        <a:t>XMPP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  <a:hlinkClick r:id="rId26" action="ppaction://hlinkfile" tooltip="Category:Application layer protocols"/>
                        </a:rPr>
                        <a:t>(more)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27" action="ppaction://hlinkfile" tooltip="Transport Layer"/>
                        </a:rPr>
                        <a:t>Transport Layer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28" action="ppaction://hlinkfile" tooltip="Transmission Control Protocol"/>
                        </a:rPr>
                        <a:t>TCP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29" action="ppaction://hlinkfile" tooltip="User Datagram Protocol"/>
                        </a:rPr>
                        <a:t>UDP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30" action="ppaction://hlinkfile" tooltip="Datagram Congestion Control Protocol"/>
                        </a:rPr>
                        <a:t>DCCP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31" action="ppaction://hlinkfile" tooltip="Stream Control Transmission Protocol"/>
                        </a:rPr>
                        <a:t>SCTP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32" action="ppaction://hlinkfile" tooltip="Resource reservation protocol"/>
                        </a:rPr>
                        <a:t>RSVP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33" action="ppaction://hlinkfile" tooltip="Explicit Congestion Notification"/>
                        </a:rPr>
                        <a:t>ECN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  <a:hlinkClick r:id="rId34" action="ppaction://hlinkfile" tooltip="Category:Transport layer protocols"/>
                        </a:rPr>
                        <a:t>(more)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35" action="ppaction://hlinkfile" tooltip="Internet Layer"/>
                        </a:rPr>
                        <a:t>Internet Layer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36" action="ppaction://hlinkfile" tooltip="Internet Protocol"/>
                        </a:rPr>
                        <a:t>IP</a:t>
                      </a:r>
                      <a:r>
                        <a:rPr lang="en-US" sz="1800">
                          <a:effectLst/>
                        </a:rPr>
                        <a:t> (</a:t>
                      </a:r>
                      <a:r>
                        <a:rPr lang="en-US" sz="1800">
                          <a:effectLst/>
                          <a:hlinkClick r:id="rId37" action="ppaction://hlinkfile" tooltip="IPv4"/>
                        </a:rPr>
                        <a:t>IPv4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  <a:hlinkClick r:id="rId38" action="ppaction://hlinkfile" tooltip="IPv6"/>
                        </a:rPr>
                        <a:t>IPv6</a:t>
                      </a:r>
                      <a:r>
                        <a:rPr lang="en-US" sz="1800">
                          <a:effectLst/>
                        </a:rPr>
                        <a:t>)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39" action="ppaction://hlinkfile" tooltip="Internet Control Message Protocol"/>
                        </a:rPr>
                        <a:t>ICMP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40" action="ppaction://hlinkfile" tooltip="ICMPv6"/>
                        </a:rPr>
                        <a:t>ICMPv6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41" action="ppaction://hlinkfile" tooltip="Internet Group Management Protocol"/>
                        </a:rPr>
                        <a:t>IGMP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  <a:hlinkClick r:id="rId42" action="ppaction://hlinkfile" tooltip="IPsec"/>
                        </a:rPr>
                        <a:t>IPsec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1">
                          <a:effectLst/>
                        </a:rPr>
                        <a:t>·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  <a:hlinkClick r:id="rId43" action="ppaction://hlinkfile" tooltip="Category:Internet Layer protocols"/>
                        </a:rPr>
                        <a:t>(more)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5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hlinkClick r:id="rId44" action="ppaction://hlinkfile" tooltip="Link Layer"/>
                        </a:rPr>
                        <a:t>Link Layer</a:t>
                      </a:r>
                      <a:endParaRPr lang="en-US" sz="180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hlinkClick r:id="rId45" action="ppaction://hlinkfile" tooltip="Address Resolution Protocol"/>
                        </a:rPr>
                        <a:t>ARP/</a:t>
                      </a:r>
                      <a:r>
                        <a:rPr lang="en-US" sz="1800" dirty="0" err="1">
                          <a:effectLst/>
                          <a:hlinkClick r:id="rId45" action="ppaction://hlinkfile" tooltip="Address Resolution Protocol"/>
                        </a:rPr>
                        <a:t>InARP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46" action="ppaction://hlinkfile" tooltip="Neighbor Discovery Protocol"/>
                        </a:rPr>
                        <a:t>NDP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47" action="ppaction://hlinkfile" tooltip="Open Shortest Path First"/>
                        </a:rPr>
                        <a:t>OSPF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48" action="ppaction://hlinkfile" tooltip="Tunneling protocol"/>
                        </a:rPr>
                        <a:t>Tunnels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dirty="0">
                          <a:effectLst/>
                          <a:hlinkClick r:id="rId49" action="ppaction://hlinkfile" tooltip="Layer 2 Tunneling Protocol"/>
                        </a:rPr>
                        <a:t>L2TP</a:t>
                      </a:r>
                      <a:r>
                        <a:rPr lang="en-US" sz="1800" dirty="0">
                          <a:effectLst/>
                        </a:rPr>
                        <a:t>)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50" action="ppaction://hlinkfile" tooltip="Point-to-Point Protocol"/>
                        </a:rPr>
                        <a:t>PPP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51" action="ppaction://hlinkfile" tooltip="Media Access Control"/>
                        </a:rPr>
                        <a:t>Media Access Control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dirty="0">
                          <a:effectLst/>
                          <a:hlinkClick r:id="rId52" action="ppaction://hlinkfile" tooltip="Ethernet"/>
                        </a:rPr>
                        <a:t>Ethernet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  <a:hlinkClick r:id="rId53" action="ppaction://hlinkfile" tooltip="DSL"/>
                        </a:rPr>
                        <a:t>DSL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  <a:hlinkClick r:id="rId54" action="ppaction://hlinkfile" tooltip="ISDN"/>
                        </a:rPr>
                        <a:t>ISDN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  <a:hlinkClick r:id="rId55" action="ppaction://hlinkfile" tooltip="FDDI"/>
                        </a:rPr>
                        <a:t>FDDI</a:t>
                      </a:r>
                      <a:r>
                        <a:rPr lang="en-US" sz="1800" dirty="0">
                          <a:effectLst/>
                        </a:rPr>
                        <a:t>) </a:t>
                      </a:r>
                      <a:r>
                        <a:rPr lang="en-US" sz="1800" b="1" dirty="0">
                          <a:effectLst/>
                        </a:rPr>
                        <a:t>·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  <a:hlinkClick r:id="rId56" action="ppaction://hlinkfile" tooltip="Category:Link protocols"/>
                        </a:rPr>
                        <a:t>(more)</a:t>
                      </a:r>
                      <a:endParaRPr lang="en-US" sz="1800" dirty="0">
                        <a:effectLst/>
                      </a:endParaRPr>
                    </a:p>
                  </a:txBody>
                  <a:tcPr marL="89647" marR="89647" marT="44824" marB="44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96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714E26D3-E8BE-481A-9605-BC457067D7C0}" type="slidenum">
              <a:rPr lang="en-US"/>
              <a:pPr/>
              <a:t>25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50292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Instant Messaging (IM)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898" y="1981200"/>
            <a:ext cx="7772400" cy="39624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client-server program that allows real-time typed messages to be exchanged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Client needs an IM client software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Server needs an IM server package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Some types allow voice and video packets to be sent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Like a telephone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Examples include AOL and ICQ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Two step process: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Telling IM server that you are online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Chatting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EFB90691-DC31-4E7E-86DA-7AFAD02D1B55}" type="slidenum">
              <a:rPr lang="en-US"/>
              <a:pPr/>
              <a:t>26</a:t>
            </a:fld>
            <a:endParaRPr lang="en-US"/>
          </a:p>
        </p:txBody>
      </p:sp>
      <p:sp>
        <p:nvSpPr>
          <p:cNvPr id="200727" name="Rectangle 23"/>
          <p:cNvSpPr>
            <a:spLocks noGrp="1" noChangeArrowheads="1"/>
          </p:cNvSpPr>
          <p:nvPr>
            <p:ph type="title"/>
          </p:nvPr>
        </p:nvSpPr>
        <p:spPr>
          <a:xfrm>
            <a:off x="1905000" y="838200"/>
            <a:ext cx="62484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How Instant Messaging Works</a:t>
            </a:r>
          </a:p>
        </p:txBody>
      </p:sp>
      <p:pic>
        <p:nvPicPr>
          <p:cNvPr id="200707" name="Picture 3" descr="0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412" y="1895475"/>
            <a:ext cx="8229600" cy="4572000"/>
          </a:xfrm>
          <a:prstGeom prst="rect">
            <a:avLst/>
          </a:prstGeom>
          <a:noFill/>
        </p:spPr>
      </p:pic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092575" y="2122488"/>
            <a:ext cx="679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LAN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334000" y="3389313"/>
            <a:ext cx="827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LAN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2944812" y="5827713"/>
            <a:ext cx="679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LAN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6002337" y="4105275"/>
            <a:ext cx="1600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IM packet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5930900" y="2743200"/>
            <a:ext cx="1600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IM packet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2335212" y="1698625"/>
            <a:ext cx="1600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IM packet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2411412" y="5176838"/>
            <a:ext cx="1681163" cy="312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00008C"/>
                </a:solidFill>
                <a:latin typeface="Arial" charset="0"/>
              </a:rPr>
              <a:t>IM packet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1878012" y="4151313"/>
            <a:ext cx="10429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8C"/>
                </a:solidFill>
                <a:latin typeface="Arial" charset="0"/>
              </a:rPr>
              <a:t>Internet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7288212" y="2771775"/>
            <a:ext cx="1676400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Server computer with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430212" y="5295900"/>
            <a:ext cx="1182688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IM client software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430212" y="2122488"/>
            <a:ext cx="1404938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e-mail client software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430212" y="1636713"/>
            <a:ext cx="1828800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Client computer with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430212" y="4800600"/>
            <a:ext cx="1828800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Client computer with</a:t>
            </a:r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7531100" y="3279775"/>
            <a:ext cx="1195387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8C"/>
                </a:solidFill>
                <a:latin typeface="Arial" charset="0"/>
              </a:rPr>
              <a:t>with IM server software</a:t>
            </a: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430212" y="2914650"/>
            <a:ext cx="3937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8C"/>
                </a:solidFill>
                <a:latin typeface="Arial" charset="0"/>
              </a:rPr>
              <a:t>Sender sends a request to the IM server telling it that sender is online.  If a friend connects, the IM server sends a packet to sender’s IM client and vice versa.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5334000" y="4800600"/>
            <a:ext cx="353218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1600">
                <a:solidFill>
                  <a:srgbClr val="00008C"/>
                </a:solidFill>
                <a:latin typeface="Arial" charset="0"/>
              </a:rPr>
              <a:t>If a chat session has more than two clients, multiple packets are sent by the IM server. IM servers can also relay information to other IM servers.</a:t>
            </a: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5305425" y="1636713"/>
            <a:ext cx="371633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1600">
                <a:solidFill>
                  <a:srgbClr val="00008C"/>
                </a:solidFill>
                <a:latin typeface="Arial" charset="0"/>
              </a:rPr>
              <a:t>When the sender types in text, the IM client sends the text in a packet to the IM server which relays it to the receiver. </a:t>
            </a: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1835150" y="2146300"/>
            <a:ext cx="533400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86868F49-9562-4998-B950-83D4F9EF2CF0}" type="slidenum">
              <a:rPr lang="en-US"/>
              <a:pPr/>
              <a:t>27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4038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Videoconferencing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91512" cy="405288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Provides real time transmission of video and audio signals between two or more locations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Allows people to meet at the same time in different locations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Saves money and time by not having to move people around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Typically involves matched special purpose rooms with cameras and displays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Desktop videoconferencing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Low cost application linking small video cameras and microphones together over the Internet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No need for special rooms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Example: Net Meeting software on clients communicating through a common videoconference server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FD748570-979B-4FE3-B4A5-2032AA4E2654}" type="slidenum">
              <a:rPr lang="en-US"/>
              <a:pPr/>
              <a:t>28</a:t>
            </a:fld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5943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Videoconferencing Standards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38100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Proprietary early systems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Common standards in use today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H.320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Designed for room-to-room videoconferencing over high-speed phone lines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H.323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Family of standards designed for desktop videoconferencing and just simple audio conferencing over Internet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MPEG-2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Designed for faster connections such as LAN or privately owned WANs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BAE503DF-EDC4-44AC-8E37-7CD6338D0B28}" type="slidenum">
              <a:rPr lang="en-US"/>
              <a:pPr/>
              <a:t>29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29718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Webcasting</a:t>
            </a:r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6576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Special type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uni</a:t>
            </a:r>
            <a:r>
              <a:rPr lang="en-US" dirty="0">
                <a:latin typeface="Arial" pitchFamily="34" charset="0"/>
                <a:cs typeface="Arial" pitchFamily="34" charset="0"/>
              </a:rPr>
              <a:t>-directional videoconferencing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Content is sent from the server to users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Process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Content created by developer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Downloaded as needed by the user 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Played by a plug-in to a Web browser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 standards for webcasting yet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Defacto</a:t>
            </a:r>
            <a:r>
              <a:rPr lang="en-US" dirty="0">
                <a:latin typeface="Arial" pitchFamily="34" charset="0"/>
                <a:cs typeface="Arial" pitchFamily="34" charset="0"/>
              </a:rPr>
              <a:t> standards: products by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RealNetworks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0777ED64-5E72-425D-9E28-91369611BA7C}" type="slidenum">
              <a:rPr lang="en-US"/>
              <a:pPr/>
              <a:t>3</a:t>
            </a:fld>
            <a:endParaRPr lang="en-US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3505200"/>
          </a:xfrm>
        </p:spPr>
        <p:txBody>
          <a:bodyPr/>
          <a:lstStyle/>
          <a:p>
            <a:r>
              <a:rPr lang="en-US" sz="2400" dirty="0"/>
              <a:t>Web began with two innovative ideas:</a:t>
            </a:r>
          </a:p>
          <a:p>
            <a:pPr lvl="1"/>
            <a:r>
              <a:rPr lang="en-US" sz="2000" dirty="0"/>
              <a:t>Hypertext </a:t>
            </a:r>
          </a:p>
          <a:p>
            <a:pPr lvl="2"/>
            <a:r>
              <a:rPr lang="en-US" sz="2000" dirty="0"/>
              <a:t>A document containing links to other documents</a:t>
            </a:r>
          </a:p>
          <a:p>
            <a:pPr lvl="1"/>
            <a:r>
              <a:rPr lang="en-US" sz="2000" dirty="0"/>
              <a:t>Uniform Resource Locators (URLs)</a:t>
            </a:r>
          </a:p>
          <a:p>
            <a:pPr lvl="2"/>
            <a:r>
              <a:rPr lang="en-US" sz="2000" dirty="0"/>
              <a:t>A formal way of identifying links to other documents</a:t>
            </a:r>
          </a:p>
          <a:p>
            <a:r>
              <a:rPr lang="en-US" sz="2400" dirty="0"/>
              <a:t>Invention of  WWW (1989)</a:t>
            </a:r>
          </a:p>
          <a:p>
            <a:pPr lvl="1"/>
            <a:r>
              <a:rPr lang="en-US" sz="2000" dirty="0"/>
              <a:t>By Tim Berners-Lee at CERN in Switzerland </a:t>
            </a:r>
          </a:p>
          <a:p>
            <a:r>
              <a:rPr lang="en-US" sz="2400" dirty="0"/>
              <a:t>First graphical browser, Mosaic, (1993)</a:t>
            </a:r>
          </a:p>
          <a:p>
            <a:pPr lvl="1"/>
            <a:r>
              <a:rPr lang="en-US" sz="2000" dirty="0"/>
              <a:t>By Marc </a:t>
            </a:r>
            <a:r>
              <a:rPr lang="en-US" sz="2000" dirty="0" err="1"/>
              <a:t>Andressen</a:t>
            </a:r>
            <a:r>
              <a:rPr lang="en-US" sz="2000" dirty="0"/>
              <a:t> at NCSA in USA; later founded Netscape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09600" y="5257800"/>
            <a:ext cx="8370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CERN - </a:t>
            </a:r>
            <a:r>
              <a:rPr lang="en-US" sz="1400" b="1" dirty="0" err="1">
                <a:solidFill>
                  <a:srgbClr val="16027C"/>
                </a:solidFill>
                <a:latin typeface="Arial" charset="0"/>
              </a:rPr>
              <a:t>Conseil</a:t>
            </a: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16027C"/>
                </a:solidFill>
                <a:latin typeface="Arial" charset="0"/>
              </a:rPr>
              <a:t>Européen</a:t>
            </a: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 pour la </a:t>
            </a:r>
            <a:r>
              <a:rPr lang="en-US" sz="1400" b="1" dirty="0" err="1">
                <a:solidFill>
                  <a:srgbClr val="16027C"/>
                </a:solidFill>
                <a:latin typeface="Arial" charset="0"/>
              </a:rPr>
              <a:t>Rechèrche</a:t>
            </a: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16027C"/>
                </a:solidFill>
                <a:latin typeface="Arial" charset="0"/>
              </a:rPr>
              <a:t>Nucléaire</a:t>
            </a:r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 </a:t>
            </a:r>
            <a:r>
              <a:rPr lang="en-US" sz="800" b="1" dirty="0">
                <a:solidFill>
                  <a:srgbClr val="16027C"/>
                </a:solidFill>
                <a:latin typeface="Arial" charset="0"/>
              </a:rPr>
              <a:t>(Berners-Lee, T. (2000) </a:t>
            </a:r>
            <a:r>
              <a:rPr lang="en-US" sz="800" b="1" i="1" dirty="0">
                <a:solidFill>
                  <a:srgbClr val="16027C"/>
                </a:solidFill>
                <a:latin typeface="Arial" charset="0"/>
              </a:rPr>
              <a:t>Weaving the Web</a:t>
            </a:r>
            <a:r>
              <a:rPr lang="en-US" sz="800" b="1" dirty="0">
                <a:solidFill>
                  <a:srgbClr val="16027C"/>
                </a:solidFill>
                <a:latin typeface="Arial" charset="0"/>
              </a:rPr>
              <a:t>. New York:  HarperCollins. P. 4)</a:t>
            </a:r>
          </a:p>
          <a:p>
            <a:r>
              <a:rPr lang="en-US" sz="1400" b="1" dirty="0">
                <a:solidFill>
                  <a:srgbClr val="16027C"/>
                </a:solidFill>
                <a:latin typeface="Arial" charset="0"/>
              </a:rPr>
              <a:t>NCSA - National Center for Supercomputing Applications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0F21419E-0136-418F-B38A-55CD7567A5C3}" type="slidenum">
              <a:rPr lang="en-US"/>
              <a:pPr/>
              <a:t>30</a:t>
            </a:fld>
            <a:endParaRPr lang="en-US"/>
          </a:p>
        </p:txBody>
      </p:sp>
      <p:sp>
        <p:nvSpPr>
          <p:cNvPr id="15770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Implications for Management</a:t>
            </a:r>
          </a:p>
        </p:txBody>
      </p:sp>
      <p:sp>
        <p:nvSpPr>
          <p:cNvPr id="15770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Network may be used to provide a worry-free environment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Network is the critical infrastructure over which the wide variety of strategic applications enable an organization to compete in its environment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applications running on the network have the potential for changing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organization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Dramatic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increase in number and type of applications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Rapid growth in amount and type of networking traffic over time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Different implication on network design and management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Increased operating cost for the network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02683FCC-2227-4FA8-A294-0B9D7FD21B6A}" type="slidenum">
              <a:rPr lang="en-US"/>
              <a:pPr/>
              <a:t>4</a:t>
            </a:fld>
            <a:endParaRPr lang="en-US"/>
          </a:p>
        </p:txBody>
      </p:sp>
      <p:sp>
        <p:nvSpPr>
          <p:cNvPr id="182280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008C"/>
                </a:solidFill>
              </a:rPr>
              <a:t>How the Web Works</a:t>
            </a:r>
          </a:p>
        </p:txBody>
      </p:sp>
      <p:pic>
        <p:nvPicPr>
          <p:cNvPr id="182275" name="Picture 3" descr="0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600200"/>
            <a:ext cx="8382000" cy="3733800"/>
          </a:xfrm>
          <a:prstGeom prst="rect">
            <a:avLst/>
          </a:prstGeom>
          <a:noFill/>
        </p:spPr>
      </p:pic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705600" y="3886200"/>
            <a:ext cx="215014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HTTP </a:t>
            </a:r>
            <a:r>
              <a:rPr lang="en-US" sz="2000" b="1" dirty="0" smtClean="0">
                <a:solidFill>
                  <a:srgbClr val="00008C"/>
                </a:solidFill>
                <a:latin typeface="Arial" charset="0"/>
              </a:rPr>
              <a:t>Response</a:t>
            </a:r>
          </a:p>
          <a:p>
            <a:r>
              <a:rPr lang="en-US" sz="2000" b="1" dirty="0" smtClean="0">
                <a:solidFill>
                  <a:srgbClr val="00008C"/>
                </a:solidFill>
                <a:latin typeface="Arial" charset="0"/>
              </a:rPr>
              <a:t>thru TCP stack</a:t>
            </a:r>
            <a:endParaRPr lang="en-US" sz="20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981200" y="2209800"/>
            <a:ext cx="2061975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HTTP </a:t>
            </a:r>
            <a:r>
              <a:rPr lang="en-US" sz="2000" b="1" dirty="0" smtClean="0">
                <a:solidFill>
                  <a:srgbClr val="00008C"/>
                </a:solidFill>
                <a:latin typeface="Arial" charset="0"/>
              </a:rPr>
              <a:t>Request</a:t>
            </a:r>
          </a:p>
          <a:p>
            <a:r>
              <a:rPr lang="en-US" sz="2000" b="1" dirty="0" smtClean="0">
                <a:solidFill>
                  <a:srgbClr val="00008C"/>
                </a:solidFill>
                <a:latin typeface="Arial" charset="0"/>
              </a:rPr>
              <a:t>thru TCP stack</a:t>
            </a:r>
            <a:endParaRPr lang="en-US" sz="2000" b="1" dirty="0">
              <a:solidFill>
                <a:srgbClr val="00008C"/>
              </a:solidFill>
              <a:latin typeface="Arial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04800" y="3017838"/>
            <a:ext cx="21590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Client Computer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6746875" y="1524000"/>
            <a:ext cx="22447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8C"/>
                </a:solidFill>
                <a:latin typeface="Arial" charset="0"/>
              </a:rPr>
              <a:t>Server Computer</a:t>
            </a: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3124200" y="2957513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H="1" flipV="1">
            <a:off x="6218238" y="4181475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304800" y="1416050"/>
            <a:ext cx="571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16027C"/>
                </a:solidFill>
                <a:latin typeface="Arial" charset="0"/>
              </a:rPr>
              <a:t>Main Web communications protocol:  </a:t>
            </a:r>
          </a:p>
          <a:p>
            <a:r>
              <a:rPr lang="en-US" sz="2000" b="1" u="sng">
                <a:solidFill>
                  <a:srgbClr val="16027C"/>
                </a:solidFill>
                <a:latin typeface="Arial" charset="0"/>
              </a:rPr>
              <a:t>HTTP</a:t>
            </a:r>
            <a:r>
              <a:rPr lang="en-US" sz="2000" b="1">
                <a:solidFill>
                  <a:srgbClr val="16027C"/>
                </a:solidFill>
                <a:latin typeface="Arial" charset="0"/>
              </a:rPr>
              <a:t>:  Hypertext Transfer Protocol</a:t>
            </a: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381000" y="5216525"/>
            <a:ext cx="411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2000" b="1">
                <a:solidFill>
                  <a:srgbClr val="16027C"/>
                </a:solidFill>
                <a:latin typeface="Arial" charset="0"/>
              </a:rPr>
              <a:t>Clicking on a hyperlink or typing a URL into a browser starts a request-response cycle</a:t>
            </a:r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 flipV="1">
            <a:off x="1524000" y="4892675"/>
            <a:ext cx="152400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4725988" y="4495800"/>
            <a:ext cx="4341812" cy="161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2000" b="1" u="sng">
                <a:solidFill>
                  <a:srgbClr val="16027C"/>
                </a:solidFill>
                <a:latin typeface="Arial" charset="0"/>
              </a:rPr>
              <a:t>A request-response cycle:</a:t>
            </a:r>
            <a:r>
              <a:rPr lang="en-US" sz="2000" b="1">
                <a:solidFill>
                  <a:srgbClr val="16027C"/>
                </a:solidFill>
                <a:latin typeface="Arial" charset="0"/>
              </a:rPr>
              <a:t>  includes multiple steps since web pages often contain embedded files, such as graphics, each requiring a separate response.</a:t>
            </a:r>
            <a:endParaRPr lang="en-US" sz="240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400F44D2-E0CC-4B63-A639-7DA1BD6E01E7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Characteristics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209800"/>
            <a:ext cx="7826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HTTP is a networking protocol for distributed, collaborative,</a:t>
            </a:r>
          </a:p>
          <a:p>
            <a:r>
              <a:rPr lang="en-US" sz="2400" dirty="0" smtClean="0"/>
              <a:t>   hypermedia information systems.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HTTP functions as a request-response protocol in the client-server</a:t>
            </a:r>
          </a:p>
          <a:p>
            <a:r>
              <a:rPr lang="en-US" sz="2400" dirty="0" smtClean="0"/>
              <a:t>   computing model.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400F44D2-E0CC-4B63-A639-7DA1BD6E01E7}" type="slidenum">
              <a:rPr lang="en-US"/>
              <a:pPr/>
              <a:t>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HTTP/1.1 </a:t>
            </a:r>
            <a:r>
              <a:rPr lang="en-US" dirty="0"/>
              <a:t>Request Message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438400" y="1447800"/>
            <a:ext cx="5181600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Request line</a:t>
            </a:r>
          </a:p>
          <a:p>
            <a:pPr algn="ctr"/>
            <a:r>
              <a:rPr lang="en-US" sz="2400" b="1" dirty="0">
                <a:solidFill>
                  <a:srgbClr val="16027C"/>
                </a:solidFill>
                <a:latin typeface="Arial" charset="0"/>
              </a:rPr>
              <a:t>(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command,  URL, HTTP version number)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2438400" y="2514600"/>
            <a:ext cx="5181600" cy="1371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Request </a:t>
            </a:r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header(s)</a:t>
            </a:r>
            <a:endParaRPr lang="en-US" b="1" dirty="0">
              <a:solidFill>
                <a:srgbClr val="16027C"/>
              </a:solidFill>
              <a:latin typeface="Arial" charset="0"/>
            </a:endParaRPr>
          </a:p>
          <a:p>
            <a:pPr algn="ctr"/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(Host, date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, and the referring page )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2438400" y="4038600"/>
            <a:ext cx="5181600" cy="1905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Request body</a:t>
            </a:r>
          </a:p>
          <a:p>
            <a:pPr algn="ctr"/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(information sent to the server, </a:t>
            </a:r>
          </a:p>
          <a:p>
            <a:pPr algn="ctr"/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such as from a form)</a:t>
            </a: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7605713" y="175260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required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7605712" y="2789238"/>
            <a:ext cx="1385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Only Host</a:t>
            </a:r>
          </a:p>
          <a:p>
            <a:r>
              <a:rPr lang="en-US" b="1" dirty="0" smtClean="0">
                <a:solidFill>
                  <a:srgbClr val="16027C"/>
                </a:solidFill>
                <a:latin typeface="Arial" charset="0"/>
              </a:rPr>
              <a:t>Is required</a:t>
            </a:r>
            <a:endParaRPr lang="en-US" b="1" dirty="0">
              <a:solidFill>
                <a:srgbClr val="16027C"/>
              </a:solidFill>
              <a:latin typeface="Arial" charset="0"/>
            </a:endParaRP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7620000" y="4822825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optional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28600" y="2286000"/>
            <a:ext cx="1981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(If the user types in the URL by themselves, then the referring page is blank.)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22098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61722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RFC 2616 from working group of IETF has 1.1 spec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400F44D2-E0CC-4B63-A639-7DA1BD6E01E7}" type="slidenum">
              <a:rPr lang="en-US"/>
              <a:pPr/>
              <a:t>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Request Commands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1447800"/>
            <a:ext cx="861537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HEAD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Asks for the response identical to the one that would correspond to a GET request, but without the response body.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is useful for retrieving meta-information written in response headers, without having to transport the entire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GET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Requests a representation of the specified resource. Note that GET should not be used for operations that cause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side-effects, such as using it for taking actions in web applications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One reason for this is that GET may be used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arbitrarily by robots or crawlers, which should not need to consider the side effects that a request should cause.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POST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Submits data to be processed (e.g., from an HTML form) to the identified resource. The data is included in the body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 the request. This may result in the creation of a new resource or the updates of existing resources or both.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PUT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Uploads a representation of the specified resource.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DELETE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Deletes the specified resource.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TRACE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Echoes back the received request, so that a client can see what (if any) changes or additions have been made by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intermediate servers.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OPTIONS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Returns the HTTP methods that the server supports for specified URL. This can be used to check the functionality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 a web server by requesting '*' instead of a specific resource.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CONNECT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Converts the request connection to a transparent TCP/IP tunnel, usually to facilitate SSL-encrypted communication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(HTTPS) through an unencrypted HTTP proxy.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PATCH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Is used to apply partial modifications to a resource.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GET /default.htm </a:t>
            </a:r>
            <a:r>
              <a:rPr lang="pt-BR" dirty="0" smtClean="0"/>
              <a:t>HTTP/1.1\r\n</a:t>
            </a:r>
          </a:p>
          <a:p>
            <a:endParaRPr lang="pt-BR" dirty="0"/>
          </a:p>
          <a:p>
            <a:r>
              <a:rPr lang="pt-BR" dirty="0"/>
              <a:t>Host: </a:t>
            </a:r>
            <a:r>
              <a:rPr lang="pt-BR" dirty="0" smtClean="0"/>
              <a:t>rhynoruv\r\n</a:t>
            </a:r>
          </a:p>
          <a:p>
            <a:endParaRPr lang="pt-BR" dirty="0"/>
          </a:p>
          <a:p>
            <a:r>
              <a:rPr lang="pt-BR" dirty="0"/>
              <a:t>Accept: */*\r\n</a:t>
            </a:r>
          </a:p>
          <a:p>
            <a:r>
              <a:rPr lang="pt-BR" dirty="0"/>
              <a:t>\r\n</a:t>
            </a:r>
            <a:endParaRPr lang="en-US" dirty="0"/>
          </a:p>
        </p:txBody>
      </p:sp>
      <p:sp>
        <p:nvSpPr>
          <p:cNvPr id="6" name="Rectangle 36"/>
          <p:cNvSpPr txBox="1">
            <a:spLocks noChangeArrowheads="1"/>
          </p:cNvSpPr>
          <p:nvPr/>
        </p:nvSpPr>
        <p:spPr>
          <a:xfrm>
            <a:off x="381000" y="1638774"/>
            <a:ext cx="7772400" cy="655638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Example of an HTTP Request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1536" y="2836491"/>
            <a:ext cx="4448783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8288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1536" y="3352800"/>
            <a:ext cx="4453647" cy="12303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68293" y="3352508"/>
            <a:ext cx="4448783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200" y="335046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Mandatory header 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404250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Header Info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68293" y="4714298"/>
            <a:ext cx="4453647" cy="12303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68503" y="4991296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body Info</a:t>
            </a:r>
            <a:endParaRPr lang="en-US" dirty="0"/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990600" y="6096000"/>
            <a:ext cx="7239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8C"/>
                </a:solidFill>
                <a:latin typeface="Arial" charset="0"/>
              </a:rPr>
              <a:t>Note that this HTTP Request message has no “Body” part.</a:t>
            </a:r>
          </a:p>
        </p:txBody>
      </p:sp>
    </p:spTree>
    <p:extLst>
      <p:ext uri="{BB962C8B-B14F-4D97-AF65-F5344CB8AC3E}">
        <p14:creationId xmlns:p14="http://schemas.microsoft.com/office/powerpoint/2010/main" xmlns="" val="20605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DB4583DA-9E6B-4372-90F8-09014C7E1BB7}" type="slidenum">
              <a:rPr lang="en-US"/>
              <a:pPr/>
              <a:t>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HTTP/1.1 </a:t>
            </a:r>
            <a:r>
              <a:rPr lang="en-US" dirty="0"/>
              <a:t>Response Message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738313" y="1462088"/>
            <a:ext cx="5338762" cy="838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Response status</a:t>
            </a:r>
          </a:p>
          <a:p>
            <a:pPr algn="ctr"/>
            <a:r>
              <a:rPr lang="en-US" sz="2400" b="1" dirty="0">
                <a:solidFill>
                  <a:srgbClr val="16027C"/>
                </a:solidFill>
                <a:latin typeface="Arial" charset="0"/>
              </a:rPr>
              <a:t>(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http version number, status code, reason)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738313" y="2452688"/>
            <a:ext cx="5338762" cy="1371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Response header</a:t>
            </a:r>
          </a:p>
          <a:p>
            <a:pPr algn="ctr"/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(Date</a:t>
            </a:r>
            <a:r>
              <a:rPr lang="en-US" sz="2400" b="1" dirty="0" smtClean="0">
                <a:solidFill>
                  <a:srgbClr val="16027C"/>
                </a:solidFill>
                <a:latin typeface="Arial" charset="0"/>
              </a:rPr>
              <a:t>, </a:t>
            </a:r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information 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on the server, </a:t>
            </a:r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 </a:t>
            </a:r>
            <a:endParaRPr lang="en-US" sz="2000" b="1" dirty="0">
              <a:solidFill>
                <a:srgbClr val="16027C"/>
              </a:solidFill>
              <a:latin typeface="Arial" charset="0"/>
            </a:endParaRPr>
          </a:p>
          <a:p>
            <a:pPr algn="ctr"/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URL of the page retrieved, format used )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1738313" y="4052888"/>
            <a:ext cx="5338762" cy="1905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16027C"/>
                </a:solidFill>
                <a:latin typeface="Arial" charset="0"/>
              </a:rPr>
              <a:t>Response body</a:t>
            </a:r>
          </a:p>
          <a:p>
            <a:pPr algn="ctr"/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(requested web page)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7119938" y="4646465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optional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7077074" y="2803525"/>
            <a:ext cx="1533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6027C"/>
                </a:solidFill>
                <a:latin typeface="Arial" charset="0"/>
              </a:rPr>
              <a:t>Date is mandatory</a:t>
            </a:r>
            <a:endParaRPr lang="en-US" sz="2000" b="1" dirty="0">
              <a:solidFill>
                <a:srgbClr val="16027C"/>
              </a:solidFill>
              <a:latin typeface="Arial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7119938" y="176688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required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52967DE-BB2D-4114-8DE1-41A36ADD68B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D922484-DFFB-4937-83BE-D8470C54F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7DEC2-5CE8-4429-9C1C-A1BCEC811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2244</Words>
  <Application>Microsoft Office PowerPoint</Application>
  <PresentationFormat>On-screen Show (4:3)</PresentationFormat>
  <Paragraphs>392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Data Communications for a Global Environment</vt:lpstr>
      <vt:lpstr>Application Layer Examples</vt:lpstr>
      <vt:lpstr>Web Browser</vt:lpstr>
      <vt:lpstr>How the Web Works</vt:lpstr>
      <vt:lpstr>HTTP Characteristics</vt:lpstr>
      <vt:lpstr>HTTP/1.1 Request Message</vt:lpstr>
      <vt:lpstr>Example of Request Commands</vt:lpstr>
      <vt:lpstr>Data Communications for a Global Environment</vt:lpstr>
      <vt:lpstr>HTTP/1.1 Response Message</vt:lpstr>
      <vt:lpstr>Data Communications for a Global Environment</vt:lpstr>
      <vt:lpstr>HTTP Response Status Codes</vt:lpstr>
      <vt:lpstr>HTML - Hypertext Markup Language</vt:lpstr>
      <vt:lpstr>Data Communications for a Global Environment</vt:lpstr>
      <vt:lpstr>Data Communications for a Global Environment</vt:lpstr>
      <vt:lpstr>E-mail Standards</vt:lpstr>
      <vt:lpstr>Two-Tier E-mail Architecture</vt:lpstr>
      <vt:lpstr>Slide 17</vt:lpstr>
      <vt:lpstr>Web-based e-mail</vt:lpstr>
      <vt:lpstr>Sample SMTP Message</vt:lpstr>
      <vt:lpstr>MIME</vt:lpstr>
      <vt:lpstr>Electronic Mailing Lists/eg: Listserv</vt:lpstr>
      <vt:lpstr>File Transfer Protocol (FTP)</vt:lpstr>
      <vt:lpstr>Telnet</vt:lpstr>
      <vt:lpstr>Slide 24</vt:lpstr>
      <vt:lpstr>Instant Messaging (IM)</vt:lpstr>
      <vt:lpstr>How Instant Messaging Works</vt:lpstr>
      <vt:lpstr>Videoconferencing</vt:lpstr>
      <vt:lpstr>Videoconferencing Standards</vt:lpstr>
      <vt:lpstr>Webcasting</vt:lpstr>
      <vt:lpstr>Implications for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27</cp:revision>
  <dcterms:created xsi:type="dcterms:W3CDTF">2010-08-18T14:50:29Z</dcterms:created>
  <dcterms:modified xsi:type="dcterms:W3CDTF">2011-02-10T20:04:27Z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