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sldIdLst>
    <p:sldId id="257" r:id="rId5"/>
    <p:sldId id="262" r:id="rId6"/>
    <p:sldId id="287" r:id="rId7"/>
    <p:sldId id="261" r:id="rId8"/>
    <p:sldId id="284" r:id="rId9"/>
    <p:sldId id="263" r:id="rId10"/>
    <p:sldId id="285" r:id="rId11"/>
    <p:sldId id="293" r:id="rId12"/>
    <p:sldId id="275" r:id="rId13"/>
    <p:sldId id="290" r:id="rId14"/>
    <p:sldId id="291" r:id="rId15"/>
    <p:sldId id="292" r:id="rId16"/>
    <p:sldId id="276" r:id="rId17"/>
    <p:sldId id="288" r:id="rId18"/>
    <p:sldId id="278" r:id="rId19"/>
    <p:sldId id="289" r:id="rId20"/>
    <p:sldId id="268" r:id="rId21"/>
    <p:sldId id="294" r:id="rId22"/>
    <p:sldId id="295" r:id="rId23"/>
    <p:sldId id="296" r:id="rId24"/>
    <p:sldId id="297" r:id="rId25"/>
    <p:sldId id="299" r:id="rId26"/>
    <p:sldId id="29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9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8" autoAdjust="0"/>
    <p:restoredTop sz="94660"/>
  </p:normalViewPr>
  <p:slideViewPr>
    <p:cSldViewPr>
      <p:cViewPr varScale="1">
        <p:scale>
          <a:sx n="98" d="100"/>
          <a:sy n="98" d="100"/>
        </p:scale>
        <p:origin x="-330" y="-102"/>
      </p:cViewPr>
      <p:guideLst>
        <p:guide orient="horz" pos="2160"/>
        <p:guide pos="2880"/>
      </p:guideLst>
    </p:cSldViewPr>
  </p:slideViewPr>
  <p:notesTextViewPr>
    <p:cViewPr>
      <p:scale>
        <a:sx n="100" d="100"/>
        <a:sy n="100" d="100"/>
      </p:scale>
      <p:origin x="0" y="0"/>
    </p:cViewPr>
  </p:notesTextViewPr>
  <p:sorterViewPr>
    <p:cViewPr>
      <p:scale>
        <a:sx n="42" d="100"/>
        <a:sy n="42"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B5331-5695-41CB-AD0E-6E5D36B80069}" type="datetimeFigureOut">
              <a:rPr lang="en-US" smtClean="0"/>
              <a:pPr/>
              <a:t>2/10/2011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BB8AE-3711-4E53-BAC3-F19B4C5F825F}" type="slidenum">
              <a:rPr lang="en-US" smtClean="0"/>
              <a:pPr/>
              <a:t>‹#›</a:t>
            </a:fld>
            <a:endParaRPr lang="en-US"/>
          </a:p>
        </p:txBody>
      </p:sp>
    </p:spTree>
    <p:extLst>
      <p:ext uri="{BB962C8B-B14F-4D97-AF65-F5344CB8AC3E}">
        <p14:creationId xmlns:p14="http://schemas.microsoft.com/office/powerpoint/2010/main" xmlns="" val="1222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89ADB1-56C9-4D3A-8CB0-41726D7FBD31}" type="datetime1">
              <a:rPr lang="en-US" smtClean="0"/>
              <a:pPr/>
              <a:t>2/10/2011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0B665D4-844E-4A62-9CFA-149CFF420FB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3CDF5A-75AC-4DDF-9580-45CE673D2DB5}" type="datetime1">
              <a:rPr lang="en-US" smtClean="0"/>
              <a:pPr/>
              <a:t>2/10/2011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D76191-4055-4298-8BAC-34CFA01B340A}" type="datetime1">
              <a:rPr lang="en-US" smtClean="0"/>
              <a:pPr/>
              <a:t>2/10/2011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500C837-81F3-4CAD-A392-A96A671D9718}" type="datetime1">
              <a:rPr lang="en-US" smtClean="0"/>
              <a:pPr/>
              <a:t>2/10/2011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65D4-844E-4A62-9CFA-149CFF420FB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3F9D33-2D62-471C-81C8-C9CC46462B8F}" type="datetime1">
              <a:rPr lang="en-US" smtClean="0"/>
              <a:pPr/>
              <a:t>2/10/2011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0B665D4-844E-4A62-9CFA-149CFF420F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3FF69F-05E3-440F-AE3C-7F39B582C90C}" type="datetime1">
              <a:rPr lang="en-US" smtClean="0"/>
              <a:pPr/>
              <a:t>2/10/2011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65D4-844E-4A62-9CFA-149CFF420FB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B82F0B-FB3F-4A34-8462-8A06A9E15B39}" type="datetime1">
              <a:rPr lang="en-US" smtClean="0"/>
              <a:pPr/>
              <a:t>2/10/2011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665D4-844E-4A62-9CFA-149CFF420FB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FC28E4-F9D8-40FE-84AB-02E3510EA18C}" type="datetime1">
              <a:rPr lang="en-US" smtClean="0"/>
              <a:pPr/>
              <a:t>2/10/2011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B28E2-77EE-4EE1-84D8-212E1AA5DECD}" type="datetime1">
              <a:rPr lang="en-US" smtClean="0"/>
              <a:pPr/>
              <a:t>2/10/2011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92095B-B4D1-4A20-A1A4-6F197A431C35}" type="datetime1">
              <a:rPr lang="en-US" smtClean="0"/>
              <a:pPr/>
              <a:t>2/10/2011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65D4-844E-4A62-9CFA-149CFF420FB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7D8281-3B0F-4B49-A54C-7AE6F6710F5C}" type="datetime1">
              <a:rPr lang="en-US" smtClean="0"/>
              <a:pPr/>
              <a:t>2/10/2011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0B665D4-844E-4A62-9CFA-149CFF420FB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FCC95E3-2F86-48DE-9A08-8385AFCEB52E}" type="datetime1">
              <a:rPr lang="en-US" smtClean="0"/>
              <a:pPr/>
              <a:t>2/10/2011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0B665D4-844E-4A62-9CFA-149CFF420F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cpipguide.com/free/t_TCPCharacteristicsHowTCPDoesWhatItDoe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tcpipguide.com/free/t_NetworkLayerLayer3.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1</a:t>
            </a:fld>
            <a:endParaRPr lang="en-US" dirty="0"/>
          </a:p>
        </p:txBody>
      </p:sp>
      <p:sp>
        <p:nvSpPr>
          <p:cNvPr id="8" name="TextBox 7"/>
          <p:cNvSpPr txBox="1"/>
          <p:nvPr/>
        </p:nvSpPr>
        <p:spPr>
          <a:xfrm>
            <a:off x="533400" y="1371600"/>
            <a:ext cx="1250855" cy="461665"/>
          </a:xfrm>
          <a:prstGeom prst="rect">
            <a:avLst/>
          </a:prstGeom>
          <a:noFill/>
        </p:spPr>
        <p:txBody>
          <a:bodyPr wrap="none" rtlCol="0">
            <a:spAutoFit/>
          </a:bodyPr>
          <a:lstStyle/>
          <a:p>
            <a:r>
              <a:rPr lang="en-US" sz="2400" dirty="0" smtClean="0"/>
              <a:t>Lecture 6</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10</a:t>
            </a:fld>
            <a:endParaRPr lang="en-US"/>
          </a:p>
        </p:txBody>
      </p:sp>
      <p:sp>
        <p:nvSpPr>
          <p:cNvPr id="436240" name="Rectangle 16"/>
          <p:cNvSpPr>
            <a:spLocks noGrp="1" noChangeArrowheads="1"/>
          </p:cNvSpPr>
          <p:nvPr>
            <p:ph type="title"/>
          </p:nvPr>
        </p:nvSpPr>
        <p:spPr>
          <a:xfrm>
            <a:off x="457200" y="1447800"/>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2890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0398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7048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7620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1255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1811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1811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1255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1748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990600" y="2209800"/>
            <a:ext cx="7239000" cy="4401205"/>
          </a:xfrm>
          <a:prstGeom prst="rect">
            <a:avLst/>
          </a:prstGeom>
          <a:noFill/>
        </p:spPr>
        <p:txBody>
          <a:bodyPr wrap="square" rtlCol="0">
            <a:spAutoFit/>
          </a:bodyPr>
          <a:lstStyle/>
          <a:p>
            <a:pPr>
              <a:buFont typeface="Arial" pitchFamily="34" charset="0"/>
              <a:buChar char="•"/>
            </a:pPr>
            <a:r>
              <a:rPr lang="en-US" sz="2400" dirty="0" smtClean="0"/>
              <a:t>TCP Characteristics</a:t>
            </a:r>
          </a:p>
          <a:p>
            <a:pPr>
              <a:buFont typeface="Arial" pitchFamily="34" charset="0"/>
              <a:buChar char="•"/>
            </a:pPr>
            <a:endParaRPr lang="en-US" sz="1600" dirty="0" smtClean="0"/>
          </a:p>
          <a:p>
            <a:r>
              <a:rPr lang="en-US" sz="1600" b="1" dirty="0" smtClean="0"/>
              <a:t>Connection-Oriented:</a:t>
            </a:r>
            <a:r>
              <a:rPr lang="en-US" sz="1600" dirty="0" smtClean="0"/>
              <a:t> TCP requires that devices first establish a connection with each other before they send data. The connection creates the equivalent of a circuit between the units, and is analogous to a telephone call. A process of negotiation occurs to establish the connection, ensuring that both devices agree on how data is to be exchanged. </a:t>
            </a:r>
            <a:br>
              <a:rPr lang="en-US" sz="1600" dirty="0" smtClean="0"/>
            </a:br>
            <a:r>
              <a:rPr lang="en-US" sz="1600" dirty="0" smtClean="0"/>
              <a:t/>
            </a:r>
            <a:br>
              <a:rPr lang="en-US" sz="1600" dirty="0" smtClean="0"/>
            </a:br>
            <a:endParaRPr lang="en-US" sz="1600" dirty="0" smtClean="0"/>
          </a:p>
          <a:p>
            <a:r>
              <a:rPr lang="en-US" sz="1600" b="1" dirty="0" err="1" smtClean="0"/>
              <a:t>Bidrectional</a:t>
            </a:r>
            <a:r>
              <a:rPr lang="en-US" sz="1600" b="1" dirty="0" smtClean="0"/>
              <a:t>:</a:t>
            </a:r>
            <a:r>
              <a:rPr lang="en-US" sz="1600" dirty="0" smtClean="0"/>
              <a:t> Once a connection is established, TCP devices send data </a:t>
            </a:r>
            <a:r>
              <a:rPr lang="en-US" sz="1600" dirty="0" err="1" smtClean="0"/>
              <a:t>bidirectionally</a:t>
            </a:r>
            <a:r>
              <a:rPr lang="en-US" sz="1600" dirty="0" smtClean="0"/>
              <a:t>. Both devices on the connection can send and receive, regardless of which of them initiated the connection. </a:t>
            </a:r>
            <a:br>
              <a:rPr lang="en-US" sz="1600" dirty="0" smtClean="0"/>
            </a:br>
            <a:r>
              <a:rPr lang="en-US" sz="1600" dirty="0" smtClean="0"/>
              <a:t/>
            </a:r>
            <a:br>
              <a:rPr lang="en-US" sz="1600" dirty="0" smtClean="0"/>
            </a:br>
            <a:endParaRPr lang="en-US" sz="1600" dirty="0" smtClean="0"/>
          </a:p>
          <a:p>
            <a:r>
              <a:rPr lang="en-US" sz="1600" b="1" dirty="0" smtClean="0"/>
              <a:t>Multiply-Connected and Endpoint-Identified:</a:t>
            </a:r>
            <a:r>
              <a:rPr lang="en-US" sz="1600" dirty="0" smtClean="0"/>
              <a:t> TCP connections are identified by the pair of sockets used by the two devices in the connection. This allows each device to have multiple connections opened, either to the same IP device or different IP devices, and to handle each connection independently without conflicts.       </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11</a:t>
            </a:fld>
            <a:endParaRPr lang="en-US"/>
          </a:p>
        </p:txBody>
      </p:sp>
      <p:sp>
        <p:nvSpPr>
          <p:cNvPr id="436240" name="Rectangle 16"/>
          <p:cNvSpPr>
            <a:spLocks noGrp="1" noChangeArrowheads="1"/>
          </p:cNvSpPr>
          <p:nvPr>
            <p:ph type="title"/>
          </p:nvPr>
        </p:nvSpPr>
        <p:spPr>
          <a:xfrm>
            <a:off x="457200" y="1447800"/>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2890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0398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7048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7620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1255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1811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1811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1255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1748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990600" y="2209800"/>
            <a:ext cx="7239000" cy="4524315"/>
          </a:xfrm>
          <a:prstGeom prst="rect">
            <a:avLst/>
          </a:prstGeom>
          <a:noFill/>
        </p:spPr>
        <p:txBody>
          <a:bodyPr wrap="square" rtlCol="0">
            <a:spAutoFit/>
          </a:bodyPr>
          <a:lstStyle/>
          <a:p>
            <a:pPr>
              <a:buFont typeface="Arial" pitchFamily="34" charset="0"/>
              <a:buChar char="•"/>
            </a:pPr>
            <a:r>
              <a:rPr lang="en-US" sz="2400" dirty="0" smtClean="0"/>
              <a:t>TCP Characteristics (cont’d)</a:t>
            </a:r>
          </a:p>
          <a:p>
            <a:pPr>
              <a:buFont typeface="Arial" pitchFamily="34" charset="0"/>
              <a:buChar char="•"/>
            </a:pPr>
            <a:endParaRPr lang="en-US" sz="2400" dirty="0" smtClean="0"/>
          </a:p>
          <a:p>
            <a:r>
              <a:rPr lang="en-US" sz="1600" b="1" dirty="0" smtClean="0"/>
              <a:t>Reliable:</a:t>
            </a:r>
            <a:r>
              <a:rPr lang="en-US" sz="1600" dirty="0" smtClean="0"/>
              <a:t> Communication using TCP is said to be </a:t>
            </a:r>
            <a:r>
              <a:rPr lang="en-US" sz="1600" i="1" dirty="0" smtClean="0"/>
              <a:t>reliable</a:t>
            </a:r>
            <a:r>
              <a:rPr lang="en-US" sz="1600" dirty="0" smtClean="0"/>
              <a:t> because TCP keeps track of data that has been sent and received to ensure it all gets to its destination. As we saw in the previous topic, TCP can't really “guarantee” that data will always be received. However, it </a:t>
            </a:r>
            <a:r>
              <a:rPr lang="en-US" sz="1600" b="1" i="1" dirty="0" smtClean="0"/>
              <a:t>can</a:t>
            </a:r>
            <a:r>
              <a:rPr lang="en-US" sz="1600" dirty="0" smtClean="0"/>
              <a:t> guarantee that all data sent will be checked for reception, and checked for data integrity, and then retransmitted when needed. So, while IP uses “best effort” transmissions, you could say TCP </a:t>
            </a:r>
            <a:r>
              <a:rPr lang="en-US" sz="1600" i="1" dirty="0" smtClean="0"/>
              <a:t>tries harder</a:t>
            </a:r>
            <a:r>
              <a:rPr lang="en-US" sz="1600" dirty="0" smtClean="0"/>
              <a:t>, as the old rent-a-car commercial goes. </a:t>
            </a:r>
            <a:br>
              <a:rPr lang="en-US" sz="1600" dirty="0" smtClean="0"/>
            </a:br>
            <a:endParaRPr lang="en-US" sz="1600" dirty="0" smtClean="0"/>
          </a:p>
          <a:p>
            <a:r>
              <a:rPr lang="en-US" sz="1600" b="1" dirty="0" smtClean="0"/>
              <a:t>Acknowledged:</a:t>
            </a:r>
            <a:r>
              <a:rPr lang="en-US" sz="1600" dirty="0" smtClean="0"/>
              <a:t> A key to providing reliability is that all transmissions in TCP are acknowledged (at the TCP layer—TCP cannot guarantee that all such transmissions are received by the remote application</a:t>
            </a:r>
            <a:r>
              <a:rPr lang="en-US" sz="1600" dirty="0" smtClean="0">
                <a:solidFill>
                  <a:srgbClr val="FF0000"/>
                </a:solidFill>
                <a:hlinkClick r:id="rId2"/>
              </a:rPr>
              <a:t> </a:t>
            </a:r>
            <a:r>
              <a:rPr lang="en-US" sz="1600" dirty="0" smtClean="0"/>
              <a:t>). The recipient must tell the sender “yes, I got that” for each piece of data transferred. This is in stark contrast to typical messaging protocols where the sender never knows what happened to its transmission. As we will see, this is fundamental to the operation of TCP as a whole. </a:t>
            </a:r>
            <a:br>
              <a:rPr lang="en-US" sz="1600" dirty="0" smtClean="0"/>
            </a:br>
            <a:endParaRPr lang="en-US" sz="1600" dirty="0" smtClean="0"/>
          </a:p>
          <a:p>
            <a:endParaRPr lang="en-US" sz="1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12</a:t>
            </a:fld>
            <a:endParaRPr lang="en-US"/>
          </a:p>
        </p:txBody>
      </p:sp>
      <p:sp>
        <p:nvSpPr>
          <p:cNvPr id="436240" name="Rectangle 16"/>
          <p:cNvSpPr>
            <a:spLocks noGrp="1" noChangeArrowheads="1"/>
          </p:cNvSpPr>
          <p:nvPr>
            <p:ph type="title"/>
          </p:nvPr>
        </p:nvSpPr>
        <p:spPr>
          <a:xfrm>
            <a:off x="228600" y="960437"/>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090612"/>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841375"/>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506412"/>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563562"/>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927100"/>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1612900"/>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1612900"/>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927100"/>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1976437"/>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609600" y="1996362"/>
            <a:ext cx="7239000" cy="3754874"/>
          </a:xfrm>
          <a:prstGeom prst="rect">
            <a:avLst/>
          </a:prstGeom>
          <a:noFill/>
        </p:spPr>
        <p:txBody>
          <a:bodyPr wrap="square" rtlCol="0">
            <a:spAutoFit/>
          </a:bodyPr>
          <a:lstStyle/>
          <a:p>
            <a:pPr>
              <a:buFont typeface="Arial" pitchFamily="34" charset="0"/>
              <a:buChar char="•"/>
            </a:pPr>
            <a:r>
              <a:rPr lang="en-US" sz="1400" dirty="0" smtClean="0">
                <a:latin typeface="Arial" pitchFamily="34" charset="0"/>
                <a:cs typeface="Arial" pitchFamily="34" charset="0"/>
              </a:rPr>
              <a:t>TCP Characteristics (cont’d)</a:t>
            </a:r>
          </a:p>
          <a:p>
            <a:pPr>
              <a:buFont typeface="Arial" pitchFamily="34" charset="0"/>
              <a:buChar char="•"/>
            </a:pPr>
            <a:endParaRPr lang="en-US" sz="1400" dirty="0" smtClean="0">
              <a:latin typeface="Arial" pitchFamily="34" charset="0"/>
              <a:cs typeface="Arial" pitchFamily="34" charset="0"/>
            </a:endParaRPr>
          </a:p>
          <a:p>
            <a:r>
              <a:rPr lang="en-US" sz="1400" b="1" dirty="0" smtClean="0">
                <a:latin typeface="Arial" pitchFamily="34" charset="0"/>
                <a:cs typeface="Arial" pitchFamily="34" charset="0"/>
              </a:rPr>
              <a:t>Stream-Oriented:</a:t>
            </a:r>
            <a:r>
              <a:rPr lang="en-US" sz="1400" dirty="0" smtClean="0">
                <a:latin typeface="Arial" pitchFamily="34" charset="0"/>
                <a:cs typeface="Arial" pitchFamily="34" charset="0"/>
              </a:rPr>
              <a:t> Most lower-layer protocols are designed so that to use them, higher-layer protocols must send them data in blocks. IP is the best example of this; you send it a message to be formatted and it puts that message into a datagram.  UDP is the same. In contrast, TCP allows applications to send it a continuous stream of data for transmission. Applications don't need to worry about making this into chunks for transmission; TCP does it. </a:t>
            </a:r>
          </a:p>
          <a:p>
            <a:endParaRPr lang="en-US" sz="1400" dirty="0" smtClean="0">
              <a:latin typeface="Arial" pitchFamily="34" charset="0"/>
              <a:cs typeface="Arial" pitchFamily="34" charset="0"/>
            </a:endParaRPr>
          </a:p>
          <a:p>
            <a:r>
              <a:rPr lang="en-US" sz="1400" b="1" dirty="0" smtClean="0">
                <a:latin typeface="Arial" pitchFamily="34" charset="0"/>
                <a:cs typeface="Arial" pitchFamily="34" charset="0"/>
              </a:rPr>
              <a:t>Data-Unstructured:</a:t>
            </a:r>
            <a:r>
              <a:rPr lang="en-US" sz="1400" dirty="0" smtClean="0">
                <a:latin typeface="Arial" pitchFamily="34" charset="0"/>
                <a:cs typeface="Arial" pitchFamily="34" charset="0"/>
              </a:rPr>
              <a:t> An important consequence of TCP's stream orientation is that there are no natural divisions between data elements in the application's data stream. When multiple messages are sent over TCP,  applications must provide a way of differentiating one message (data element, record, etc.) from the next. </a:t>
            </a:r>
            <a:br>
              <a:rPr lang="en-US" sz="1400" dirty="0" smtClean="0">
                <a:latin typeface="Arial" pitchFamily="34" charset="0"/>
                <a:cs typeface="Arial" pitchFamily="34" charset="0"/>
              </a:rPr>
            </a:br>
            <a:endParaRPr lang="en-US" sz="1400" dirty="0" smtClean="0">
              <a:latin typeface="Arial" pitchFamily="34" charset="0"/>
              <a:cs typeface="Arial" pitchFamily="34" charset="0"/>
            </a:endParaRPr>
          </a:p>
          <a:p>
            <a:r>
              <a:rPr lang="en-US" sz="1400" b="1" dirty="0" smtClean="0">
                <a:latin typeface="Arial" pitchFamily="34" charset="0"/>
                <a:cs typeface="Arial" pitchFamily="34" charset="0"/>
              </a:rPr>
              <a:t>Data-Flow-Managed:</a:t>
            </a:r>
            <a:r>
              <a:rPr lang="en-US" sz="1400" dirty="0" smtClean="0">
                <a:latin typeface="Arial" pitchFamily="34" charset="0"/>
                <a:cs typeface="Arial" pitchFamily="34" charset="0"/>
              </a:rPr>
              <a:t> TCP does more than just package data and send it as fast as possible. A TCP connection is </a:t>
            </a:r>
            <a:r>
              <a:rPr lang="en-US" sz="1400" i="1" dirty="0" smtClean="0">
                <a:latin typeface="Arial" pitchFamily="34" charset="0"/>
                <a:cs typeface="Arial" pitchFamily="34" charset="0"/>
              </a:rPr>
              <a:t>managed</a:t>
            </a:r>
            <a:r>
              <a:rPr lang="en-US" sz="1400" dirty="0" smtClean="0">
                <a:latin typeface="Arial" pitchFamily="34" charset="0"/>
                <a:cs typeface="Arial" pitchFamily="34" charset="0"/>
              </a:rPr>
              <a:t> to ensure that data flows evenly and smoothly, with means included to deal with problems that arise along the way.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t>5 - </a:t>
            </a:r>
            <a:fld id="{A20DEF44-2C87-45E7-B52F-4A14551AF15F}" type="slidenum">
              <a:rPr lang="en-US"/>
              <a:pPr/>
              <a:t>13</a:t>
            </a:fld>
            <a:endParaRPr lang="en-US"/>
          </a:p>
        </p:txBody>
      </p:sp>
      <p:sp>
        <p:nvSpPr>
          <p:cNvPr id="437252" name="Rectangle 4"/>
          <p:cNvSpPr>
            <a:spLocks noGrp="1" noChangeArrowheads="1"/>
          </p:cNvSpPr>
          <p:nvPr>
            <p:ph type="title"/>
          </p:nvPr>
        </p:nvSpPr>
        <p:spPr>
          <a:xfrm>
            <a:off x="325438" y="776288"/>
            <a:ext cx="8562975" cy="430212"/>
          </a:xfrm>
          <a:solidFill>
            <a:schemeClr val="bg1"/>
          </a:solidFill>
        </p:spPr>
        <p:txBody>
          <a:bodyPr>
            <a:normAutofit fontScale="90000"/>
          </a:bodyPr>
          <a:lstStyle/>
          <a:p>
            <a:r>
              <a:rPr lang="en-US" sz="2800" dirty="0" smtClean="0"/>
              <a:t>TCP/IP multiplexing using TCP/UDP ports</a:t>
            </a:r>
            <a:endParaRPr lang="en-US" sz="2800" dirty="0"/>
          </a:p>
        </p:txBody>
      </p:sp>
      <p:pic>
        <p:nvPicPr>
          <p:cNvPr id="78849" name="Picture 1" descr="http://www.tcpipguide.com/free/diagrams/portsaddressing.png"/>
          <p:cNvPicPr>
            <a:picLocks noChangeAspect="1" noChangeArrowheads="1"/>
          </p:cNvPicPr>
          <p:nvPr/>
        </p:nvPicPr>
        <p:blipFill>
          <a:blip r:embed="rId2" cstate="print"/>
          <a:srcRect/>
          <a:stretch>
            <a:fillRect/>
          </a:stretch>
        </p:blipFill>
        <p:spPr bwMode="auto">
          <a:xfrm>
            <a:off x="1228928" y="1295400"/>
            <a:ext cx="6248400" cy="5396346"/>
          </a:xfrm>
          <a:prstGeom prst="rect">
            <a:avLst/>
          </a:prstGeom>
          <a:noFill/>
        </p:spPr>
      </p:pic>
      <p:sp>
        <p:nvSpPr>
          <p:cNvPr id="7"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14</a:t>
            </a:fld>
            <a:endParaRPr lang="en-US"/>
          </a:p>
        </p:txBody>
      </p:sp>
      <p:sp>
        <p:nvSpPr>
          <p:cNvPr id="436240" name="Rectangle 16"/>
          <p:cNvSpPr>
            <a:spLocks noGrp="1" noChangeArrowheads="1"/>
          </p:cNvSpPr>
          <p:nvPr>
            <p:ph type="title"/>
          </p:nvPr>
        </p:nvSpPr>
        <p:spPr>
          <a:xfrm>
            <a:off x="457200" y="1828800"/>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5938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3446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10096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10668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4796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685800" y="3048000"/>
            <a:ext cx="7841249" cy="3348609"/>
          </a:xfrm>
          <a:prstGeom prst="rect">
            <a:avLst/>
          </a:prstGeom>
          <a:noFill/>
        </p:spPr>
        <p:txBody>
          <a:bodyPr wrap="square" rtlCol="0">
            <a:spAutoFit/>
          </a:bodyPr>
          <a:lstStyle/>
          <a:p>
            <a:pPr>
              <a:buFont typeface="Arial" pitchFamily="34" charset="0"/>
              <a:buChar char="•"/>
            </a:pPr>
            <a:r>
              <a:rPr lang="en-US" sz="2000" dirty="0" smtClean="0">
                <a:latin typeface="Arial" pitchFamily="34" charset="0"/>
                <a:cs typeface="Arial" pitchFamily="34" charset="0"/>
              </a:rPr>
              <a:t>  </a:t>
            </a:r>
            <a:r>
              <a:rPr lang="en-US" sz="2800" dirty="0" smtClean="0">
                <a:latin typeface="Arial" pitchFamily="34" charset="0"/>
                <a:cs typeface="Arial" pitchFamily="34" charset="0"/>
              </a:rPr>
              <a:t>Establishing the connection to a remote Host</a:t>
            </a:r>
          </a:p>
          <a:p>
            <a:pPr>
              <a:lnSpc>
                <a:spcPct val="90000"/>
              </a:lnSpc>
            </a:pPr>
            <a:r>
              <a:rPr lang="en-US" sz="2400" i="1" dirty="0" smtClean="0">
                <a:latin typeface="Arial" pitchFamily="34" charset="0"/>
                <a:cs typeface="Arial" pitchFamily="34" charset="0"/>
              </a:rPr>
              <a:t>    Connection Oriented</a:t>
            </a:r>
            <a:r>
              <a:rPr lang="en-US" sz="2400" dirty="0" smtClean="0">
                <a:latin typeface="Arial" pitchFamily="34" charset="0"/>
                <a:cs typeface="Arial" pitchFamily="34" charset="0"/>
              </a:rPr>
              <a:t> is provided by TCP</a:t>
            </a:r>
          </a:p>
          <a:p>
            <a:pPr lvl="1">
              <a:lnSpc>
                <a:spcPct val="90000"/>
              </a:lnSpc>
            </a:pPr>
            <a:r>
              <a:rPr lang="en-US" sz="2000" dirty="0" smtClean="0">
                <a:latin typeface="Arial" pitchFamily="34" charset="0"/>
                <a:cs typeface="Arial" pitchFamily="34" charset="0"/>
              </a:rPr>
              <a:t>   Setting up a virtual circuit, or a TCP connection</a:t>
            </a:r>
          </a:p>
          <a:p>
            <a:pPr lvl="2">
              <a:lnSpc>
                <a:spcPct val="90000"/>
              </a:lnSpc>
            </a:pPr>
            <a:r>
              <a:rPr lang="en-US" sz="2000" dirty="0" smtClean="0">
                <a:latin typeface="Arial" pitchFamily="34" charset="0"/>
                <a:cs typeface="Arial" pitchFamily="34" charset="0"/>
              </a:rPr>
              <a:t>TCP asks IP to route all packets in a message by using the same path (from source to destination) </a:t>
            </a:r>
          </a:p>
          <a:p>
            <a:pPr lvl="2">
              <a:lnSpc>
                <a:spcPct val="90000"/>
              </a:lnSpc>
            </a:pPr>
            <a:r>
              <a:rPr lang="en-US" sz="2000" dirty="0" smtClean="0">
                <a:latin typeface="Arial" pitchFamily="34" charset="0"/>
                <a:cs typeface="Arial" pitchFamily="34" charset="0"/>
              </a:rPr>
              <a:t>Packet deliveries are acknowledged</a:t>
            </a:r>
          </a:p>
          <a:p>
            <a:pPr lvl="2">
              <a:lnSpc>
                <a:spcPct val="90000"/>
              </a:lnSpc>
            </a:pPr>
            <a:r>
              <a:rPr lang="en-US" sz="2000" dirty="0" smtClean="0">
                <a:latin typeface="Arial" pitchFamily="34" charset="0"/>
                <a:cs typeface="Arial" pitchFamily="34" charset="0"/>
              </a:rPr>
              <a:t>Used by HTTP, SMTP, FTP</a:t>
            </a:r>
          </a:p>
          <a:p>
            <a:pPr marL="631825" lvl="2">
              <a:lnSpc>
                <a:spcPct val="90000"/>
              </a:lnSpc>
            </a:pPr>
            <a:r>
              <a:rPr lang="en-US" sz="2000" dirty="0" smtClean="0">
                <a:latin typeface="Arial" pitchFamily="34" charset="0"/>
                <a:cs typeface="Arial" pitchFamily="34" charset="0"/>
              </a:rPr>
              <a:t>This is also know as a reliable protocol.  With TCP the Transport layer can ensure that all pieces reach their destination by having the source device to retransmit any data that is lost.     </a:t>
            </a:r>
            <a:endParaRPr lang="en-US" sz="24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en-US"/>
              <a:t>Copyright 2007 John Wiley &amp; Sons, Inc</a:t>
            </a:r>
          </a:p>
        </p:txBody>
      </p:sp>
      <p:sp>
        <p:nvSpPr>
          <p:cNvPr id="33" name="Slide Number Placeholder 5"/>
          <p:cNvSpPr>
            <a:spLocks noGrp="1"/>
          </p:cNvSpPr>
          <p:nvPr>
            <p:ph type="sldNum" sz="quarter" idx="12"/>
          </p:nvPr>
        </p:nvSpPr>
        <p:spPr/>
        <p:txBody>
          <a:bodyPr/>
          <a:lstStyle/>
          <a:p>
            <a:r>
              <a:rPr lang="en-US"/>
              <a:t>5 - </a:t>
            </a:r>
            <a:fld id="{26E1B33B-D601-48C5-8F54-8EB2246359E1}" type="slidenum">
              <a:rPr lang="en-US"/>
              <a:pPr/>
              <a:t>15</a:t>
            </a:fld>
            <a:endParaRPr lang="en-US"/>
          </a:p>
        </p:txBody>
      </p:sp>
      <p:sp>
        <p:nvSpPr>
          <p:cNvPr id="450564" name="Rectangle 4"/>
          <p:cNvSpPr>
            <a:spLocks noGrp="1" noChangeArrowheads="1"/>
          </p:cNvSpPr>
          <p:nvPr>
            <p:ph type="title"/>
          </p:nvPr>
        </p:nvSpPr>
        <p:spPr/>
        <p:txBody>
          <a:bodyPr/>
          <a:lstStyle/>
          <a:p>
            <a:r>
              <a:rPr lang="en-US"/>
              <a:t>Setting up Virtual Connections</a:t>
            </a:r>
          </a:p>
        </p:txBody>
      </p:sp>
      <p:sp>
        <p:nvSpPr>
          <p:cNvPr id="450567" name="Line 7"/>
          <p:cNvSpPr>
            <a:spLocks noChangeShapeType="1"/>
          </p:cNvSpPr>
          <p:nvPr/>
        </p:nvSpPr>
        <p:spPr bwMode="auto">
          <a:xfrm>
            <a:off x="4727575" y="2173288"/>
            <a:ext cx="3224213" cy="0"/>
          </a:xfrm>
          <a:prstGeom prst="line">
            <a:avLst/>
          </a:prstGeom>
          <a:noFill/>
          <a:ln w="38100">
            <a:solidFill>
              <a:schemeClr val="hlink"/>
            </a:solidFill>
            <a:round/>
            <a:headEnd/>
            <a:tailEnd type="triangle" w="med" len="med"/>
          </a:ln>
          <a:effectLst/>
        </p:spPr>
        <p:txBody>
          <a:bodyPr/>
          <a:lstStyle/>
          <a:p>
            <a:endParaRPr lang="en-US"/>
          </a:p>
        </p:txBody>
      </p:sp>
      <p:grpSp>
        <p:nvGrpSpPr>
          <p:cNvPr id="2" name="Group 8"/>
          <p:cNvGrpSpPr>
            <a:grpSpLocks/>
          </p:cNvGrpSpPr>
          <p:nvPr/>
        </p:nvGrpSpPr>
        <p:grpSpPr bwMode="auto">
          <a:xfrm>
            <a:off x="4495800" y="1346200"/>
            <a:ext cx="3657600" cy="4408488"/>
            <a:chOff x="2640" y="848"/>
            <a:chExt cx="2304" cy="2777"/>
          </a:xfrm>
        </p:grpSpPr>
        <p:sp>
          <p:nvSpPr>
            <p:cNvPr id="450569" name="Line 9"/>
            <p:cNvSpPr>
              <a:spLocks noChangeShapeType="1"/>
            </p:cNvSpPr>
            <p:nvPr/>
          </p:nvSpPr>
          <p:spPr bwMode="auto">
            <a:xfrm flipH="1">
              <a:off x="2786" y="1129"/>
              <a:ext cx="0" cy="2423"/>
            </a:xfrm>
            <a:prstGeom prst="line">
              <a:avLst/>
            </a:prstGeom>
            <a:noFill/>
            <a:ln w="38100">
              <a:solidFill>
                <a:srgbClr val="00008C"/>
              </a:solidFill>
              <a:round/>
              <a:headEnd/>
              <a:tailEnd/>
            </a:ln>
            <a:effectLst/>
          </p:spPr>
          <p:txBody>
            <a:bodyPr/>
            <a:lstStyle/>
            <a:p>
              <a:endParaRPr lang="en-US"/>
            </a:p>
          </p:txBody>
        </p:sp>
        <p:sp>
          <p:nvSpPr>
            <p:cNvPr id="450570" name="Line 10"/>
            <p:cNvSpPr>
              <a:spLocks noChangeShapeType="1"/>
            </p:cNvSpPr>
            <p:nvPr/>
          </p:nvSpPr>
          <p:spPr bwMode="auto">
            <a:xfrm>
              <a:off x="4817" y="1081"/>
              <a:ext cx="0" cy="2544"/>
            </a:xfrm>
            <a:prstGeom prst="line">
              <a:avLst/>
            </a:prstGeom>
            <a:noFill/>
            <a:ln w="38100">
              <a:solidFill>
                <a:srgbClr val="00008C"/>
              </a:solidFill>
              <a:round/>
              <a:headEnd/>
              <a:tailEnd/>
            </a:ln>
            <a:effectLst/>
          </p:spPr>
          <p:txBody>
            <a:bodyPr/>
            <a:lstStyle/>
            <a:p>
              <a:endParaRPr lang="en-US"/>
            </a:p>
          </p:txBody>
        </p:sp>
        <p:sp>
          <p:nvSpPr>
            <p:cNvPr id="450571" name="Rectangle 11"/>
            <p:cNvSpPr>
              <a:spLocks noChangeArrowheads="1"/>
            </p:cNvSpPr>
            <p:nvPr/>
          </p:nvSpPr>
          <p:spPr bwMode="auto">
            <a:xfrm>
              <a:off x="2640" y="864"/>
              <a:ext cx="238" cy="256"/>
            </a:xfrm>
            <a:prstGeom prst="rect">
              <a:avLst/>
            </a:prstGeom>
            <a:solidFill>
              <a:schemeClr val="accent1"/>
            </a:solidFill>
            <a:ln w="9525">
              <a:solidFill>
                <a:srgbClr val="00008C"/>
              </a:solidFill>
              <a:miter lim="800000"/>
              <a:headEnd/>
              <a:tailEnd/>
            </a:ln>
            <a:effectLst/>
          </p:spPr>
          <p:txBody>
            <a:bodyPr wrap="none">
              <a:spAutoFit/>
            </a:bodyPr>
            <a:lstStyle/>
            <a:p>
              <a:r>
                <a:rPr lang="en-US" sz="2000" b="1">
                  <a:solidFill>
                    <a:srgbClr val="16027C"/>
                  </a:solidFill>
                  <a:latin typeface="Arial" charset="0"/>
                </a:rPr>
                <a:t>A</a:t>
              </a:r>
            </a:p>
          </p:txBody>
        </p:sp>
        <p:sp>
          <p:nvSpPr>
            <p:cNvPr id="450572" name="Rectangle 12"/>
            <p:cNvSpPr>
              <a:spLocks noChangeArrowheads="1"/>
            </p:cNvSpPr>
            <p:nvPr/>
          </p:nvSpPr>
          <p:spPr bwMode="auto">
            <a:xfrm>
              <a:off x="4706" y="848"/>
              <a:ext cx="238" cy="256"/>
            </a:xfrm>
            <a:prstGeom prst="rect">
              <a:avLst/>
            </a:prstGeom>
            <a:solidFill>
              <a:schemeClr val="accent1"/>
            </a:solidFill>
            <a:ln w="9525">
              <a:solidFill>
                <a:srgbClr val="00008C"/>
              </a:solidFill>
              <a:miter lim="800000"/>
              <a:headEnd/>
              <a:tailEnd/>
            </a:ln>
            <a:effectLst/>
          </p:spPr>
          <p:txBody>
            <a:bodyPr wrap="none">
              <a:spAutoFit/>
            </a:bodyPr>
            <a:lstStyle/>
            <a:p>
              <a:r>
                <a:rPr lang="en-US" sz="2000" b="1">
                  <a:solidFill>
                    <a:srgbClr val="16027C"/>
                  </a:solidFill>
                  <a:latin typeface="Arial" charset="0"/>
                </a:rPr>
                <a:t>B</a:t>
              </a:r>
            </a:p>
          </p:txBody>
        </p:sp>
      </p:grpSp>
      <p:sp>
        <p:nvSpPr>
          <p:cNvPr id="450573" name="Line 13"/>
          <p:cNvSpPr>
            <a:spLocks noChangeShapeType="1"/>
          </p:cNvSpPr>
          <p:nvPr/>
        </p:nvSpPr>
        <p:spPr bwMode="auto">
          <a:xfrm flipH="1">
            <a:off x="4727575" y="2570163"/>
            <a:ext cx="3224213" cy="0"/>
          </a:xfrm>
          <a:prstGeom prst="line">
            <a:avLst/>
          </a:prstGeom>
          <a:noFill/>
          <a:ln w="38100">
            <a:solidFill>
              <a:schemeClr val="hlink"/>
            </a:solidFill>
            <a:round/>
            <a:headEnd/>
            <a:tailEnd type="triangle" w="med" len="med"/>
          </a:ln>
          <a:effectLst/>
        </p:spPr>
        <p:txBody>
          <a:bodyPr/>
          <a:lstStyle/>
          <a:p>
            <a:endParaRPr lang="en-US"/>
          </a:p>
        </p:txBody>
      </p:sp>
      <p:sp>
        <p:nvSpPr>
          <p:cNvPr id="450574" name="Text Box 14"/>
          <p:cNvSpPr txBox="1">
            <a:spLocks noChangeArrowheads="1"/>
          </p:cNvSpPr>
          <p:nvPr/>
        </p:nvSpPr>
        <p:spPr bwMode="auto">
          <a:xfrm>
            <a:off x="6956425" y="2209800"/>
            <a:ext cx="708025" cy="396875"/>
          </a:xfrm>
          <a:prstGeom prst="rect">
            <a:avLst/>
          </a:prstGeom>
          <a:noFill/>
          <a:ln w="9525">
            <a:noFill/>
            <a:miter lim="800000"/>
            <a:headEnd/>
            <a:tailEnd/>
          </a:ln>
          <a:effectLst/>
        </p:spPr>
        <p:txBody>
          <a:bodyPr wrap="none">
            <a:spAutoFit/>
          </a:bodyPr>
          <a:lstStyle/>
          <a:p>
            <a:r>
              <a:rPr lang="en-US" sz="2000" b="1">
                <a:solidFill>
                  <a:srgbClr val="00008C"/>
                </a:solidFill>
                <a:latin typeface="Arial" charset="0"/>
              </a:rPr>
              <a:t>SYN</a:t>
            </a:r>
          </a:p>
        </p:txBody>
      </p:sp>
      <p:sp>
        <p:nvSpPr>
          <p:cNvPr id="450576" name="Text Box 16"/>
          <p:cNvSpPr txBox="1">
            <a:spLocks noChangeArrowheads="1"/>
          </p:cNvSpPr>
          <p:nvPr/>
        </p:nvSpPr>
        <p:spPr bwMode="auto">
          <a:xfrm>
            <a:off x="4727575" y="1792288"/>
            <a:ext cx="708025" cy="396875"/>
          </a:xfrm>
          <a:prstGeom prst="rect">
            <a:avLst/>
          </a:prstGeom>
          <a:noFill/>
          <a:ln w="9525">
            <a:noFill/>
            <a:miter lim="800000"/>
            <a:headEnd/>
            <a:tailEnd/>
          </a:ln>
          <a:effectLst/>
        </p:spPr>
        <p:txBody>
          <a:bodyPr wrap="none">
            <a:spAutoFit/>
          </a:bodyPr>
          <a:lstStyle/>
          <a:p>
            <a:r>
              <a:rPr lang="en-US" sz="2000" b="1">
                <a:solidFill>
                  <a:srgbClr val="00008C"/>
                </a:solidFill>
                <a:latin typeface="Arial" charset="0"/>
              </a:rPr>
              <a:t>SYN</a:t>
            </a:r>
          </a:p>
        </p:txBody>
      </p:sp>
      <p:sp>
        <p:nvSpPr>
          <p:cNvPr id="450577" name="Line 17"/>
          <p:cNvSpPr>
            <a:spLocks noChangeShapeType="1"/>
          </p:cNvSpPr>
          <p:nvPr/>
        </p:nvSpPr>
        <p:spPr bwMode="auto">
          <a:xfrm>
            <a:off x="4752975" y="3087688"/>
            <a:ext cx="3224213" cy="0"/>
          </a:xfrm>
          <a:prstGeom prst="line">
            <a:avLst/>
          </a:prstGeom>
          <a:noFill/>
          <a:ln w="38100">
            <a:solidFill>
              <a:srgbClr val="00B600"/>
            </a:solidFill>
            <a:round/>
            <a:headEnd/>
            <a:tailEnd type="triangle" w="med" len="med"/>
          </a:ln>
          <a:effectLst/>
        </p:spPr>
        <p:txBody>
          <a:bodyPr/>
          <a:lstStyle/>
          <a:p>
            <a:endParaRPr lang="en-US"/>
          </a:p>
        </p:txBody>
      </p:sp>
      <p:sp>
        <p:nvSpPr>
          <p:cNvPr id="450578" name="Line 18"/>
          <p:cNvSpPr>
            <a:spLocks noChangeShapeType="1"/>
          </p:cNvSpPr>
          <p:nvPr/>
        </p:nvSpPr>
        <p:spPr bwMode="auto">
          <a:xfrm>
            <a:off x="4727575" y="3468688"/>
            <a:ext cx="3224213" cy="0"/>
          </a:xfrm>
          <a:prstGeom prst="line">
            <a:avLst/>
          </a:prstGeom>
          <a:noFill/>
          <a:ln w="38100">
            <a:solidFill>
              <a:srgbClr val="00B600"/>
            </a:solidFill>
            <a:round/>
            <a:headEnd/>
            <a:tailEnd type="triangle" w="med" len="med"/>
          </a:ln>
          <a:effectLst/>
        </p:spPr>
        <p:txBody>
          <a:bodyPr/>
          <a:lstStyle/>
          <a:p>
            <a:endParaRPr lang="en-US"/>
          </a:p>
        </p:txBody>
      </p:sp>
      <p:sp>
        <p:nvSpPr>
          <p:cNvPr id="450580" name="Line 20"/>
          <p:cNvSpPr>
            <a:spLocks noChangeShapeType="1"/>
          </p:cNvSpPr>
          <p:nvPr/>
        </p:nvSpPr>
        <p:spPr bwMode="auto">
          <a:xfrm flipH="1">
            <a:off x="4727575" y="3897313"/>
            <a:ext cx="3224213" cy="0"/>
          </a:xfrm>
          <a:prstGeom prst="line">
            <a:avLst/>
          </a:prstGeom>
          <a:noFill/>
          <a:ln w="38100">
            <a:solidFill>
              <a:schemeClr val="hlink"/>
            </a:solidFill>
            <a:round/>
            <a:headEnd/>
            <a:tailEnd type="triangle" w="med" len="med"/>
          </a:ln>
          <a:effectLst/>
        </p:spPr>
        <p:txBody>
          <a:bodyPr/>
          <a:lstStyle/>
          <a:p>
            <a:endParaRPr lang="en-US"/>
          </a:p>
        </p:txBody>
      </p:sp>
      <p:sp>
        <p:nvSpPr>
          <p:cNvPr id="450581" name="Text Box 21"/>
          <p:cNvSpPr txBox="1">
            <a:spLocks noChangeArrowheads="1"/>
          </p:cNvSpPr>
          <p:nvPr/>
        </p:nvSpPr>
        <p:spPr bwMode="auto">
          <a:xfrm>
            <a:off x="6894513" y="3581400"/>
            <a:ext cx="947737" cy="396875"/>
          </a:xfrm>
          <a:prstGeom prst="rect">
            <a:avLst/>
          </a:prstGeom>
          <a:noFill/>
          <a:ln w="9525">
            <a:noFill/>
            <a:miter lim="800000"/>
            <a:headEnd/>
            <a:tailEnd/>
          </a:ln>
          <a:effectLst/>
        </p:spPr>
        <p:txBody>
          <a:bodyPr wrap="none">
            <a:spAutoFit/>
          </a:bodyPr>
          <a:lstStyle/>
          <a:p>
            <a:r>
              <a:rPr lang="en-US" sz="2000" b="1">
                <a:solidFill>
                  <a:srgbClr val="00008C"/>
                </a:solidFill>
                <a:latin typeface="Arial" charset="0"/>
              </a:rPr>
              <a:t>ACK 2</a:t>
            </a:r>
          </a:p>
        </p:txBody>
      </p:sp>
      <p:sp>
        <p:nvSpPr>
          <p:cNvPr id="450583" name="Rectangle 23"/>
          <p:cNvSpPr>
            <a:spLocks noChangeArrowheads="1"/>
          </p:cNvSpPr>
          <p:nvPr/>
        </p:nvSpPr>
        <p:spPr bwMode="auto">
          <a:xfrm>
            <a:off x="7977188" y="5211763"/>
            <a:ext cx="990600" cy="701675"/>
          </a:xfrm>
          <a:prstGeom prst="rect">
            <a:avLst/>
          </a:prstGeom>
          <a:noFill/>
          <a:ln w="9525">
            <a:noFill/>
            <a:miter lim="800000"/>
            <a:headEnd/>
            <a:tailEnd/>
          </a:ln>
          <a:effectLst/>
        </p:spPr>
        <p:txBody>
          <a:bodyPr>
            <a:spAutoFit/>
          </a:bodyPr>
          <a:lstStyle/>
          <a:p>
            <a:r>
              <a:rPr lang="en-US" sz="2000" b="1">
                <a:solidFill>
                  <a:srgbClr val="16027C"/>
                </a:solidFill>
                <a:latin typeface="Arial" charset="0"/>
              </a:rPr>
              <a:t>not busy</a:t>
            </a:r>
          </a:p>
        </p:txBody>
      </p:sp>
      <p:sp>
        <p:nvSpPr>
          <p:cNvPr id="450585" name="Line 25"/>
          <p:cNvSpPr>
            <a:spLocks noChangeShapeType="1"/>
          </p:cNvSpPr>
          <p:nvPr/>
        </p:nvSpPr>
        <p:spPr bwMode="auto">
          <a:xfrm>
            <a:off x="4724400" y="4346575"/>
            <a:ext cx="3224213" cy="0"/>
          </a:xfrm>
          <a:prstGeom prst="line">
            <a:avLst/>
          </a:prstGeom>
          <a:noFill/>
          <a:ln w="38100">
            <a:solidFill>
              <a:srgbClr val="00B600"/>
            </a:solidFill>
            <a:round/>
            <a:headEnd/>
            <a:tailEnd type="triangle" w="med" len="med"/>
          </a:ln>
          <a:effectLst/>
        </p:spPr>
        <p:txBody>
          <a:bodyPr/>
          <a:lstStyle/>
          <a:p>
            <a:endParaRPr lang="en-US"/>
          </a:p>
        </p:txBody>
      </p:sp>
      <p:sp>
        <p:nvSpPr>
          <p:cNvPr id="450586" name="Line 26"/>
          <p:cNvSpPr>
            <a:spLocks noChangeShapeType="1"/>
          </p:cNvSpPr>
          <p:nvPr/>
        </p:nvSpPr>
        <p:spPr bwMode="auto">
          <a:xfrm>
            <a:off x="4724400" y="4708525"/>
            <a:ext cx="3224213" cy="0"/>
          </a:xfrm>
          <a:prstGeom prst="line">
            <a:avLst/>
          </a:prstGeom>
          <a:noFill/>
          <a:ln w="38100">
            <a:solidFill>
              <a:srgbClr val="00B600"/>
            </a:solidFill>
            <a:round/>
            <a:headEnd/>
            <a:tailEnd type="triangle" w="med" len="med"/>
          </a:ln>
          <a:effectLst/>
        </p:spPr>
        <p:txBody>
          <a:bodyPr/>
          <a:lstStyle/>
          <a:p>
            <a:endParaRPr lang="en-US"/>
          </a:p>
        </p:txBody>
      </p:sp>
      <p:sp>
        <p:nvSpPr>
          <p:cNvPr id="450587" name="Rectangle 27"/>
          <p:cNvSpPr>
            <a:spLocks noChangeArrowheads="1"/>
          </p:cNvSpPr>
          <p:nvPr/>
        </p:nvSpPr>
        <p:spPr bwMode="auto">
          <a:xfrm>
            <a:off x="4756150" y="2706688"/>
            <a:ext cx="946150" cy="396875"/>
          </a:xfrm>
          <a:prstGeom prst="rect">
            <a:avLst/>
          </a:prstGeom>
          <a:noFill/>
          <a:ln w="9525">
            <a:noFill/>
            <a:miter lim="800000"/>
            <a:headEnd/>
            <a:tailEnd/>
          </a:ln>
          <a:effectLst/>
        </p:spPr>
        <p:txBody>
          <a:bodyPr wrap="none">
            <a:spAutoFit/>
          </a:bodyPr>
          <a:lstStyle/>
          <a:p>
            <a:r>
              <a:rPr lang="en-US" sz="2000" b="1">
                <a:solidFill>
                  <a:srgbClr val="16027C"/>
                </a:solidFill>
                <a:latin typeface="Arial" charset="0"/>
              </a:rPr>
              <a:t>Data 1</a:t>
            </a:r>
          </a:p>
        </p:txBody>
      </p:sp>
      <p:sp>
        <p:nvSpPr>
          <p:cNvPr id="450588" name="Rectangle 28"/>
          <p:cNvSpPr>
            <a:spLocks noChangeArrowheads="1"/>
          </p:cNvSpPr>
          <p:nvPr/>
        </p:nvSpPr>
        <p:spPr bwMode="auto">
          <a:xfrm>
            <a:off x="4724400" y="3071813"/>
            <a:ext cx="946150" cy="396875"/>
          </a:xfrm>
          <a:prstGeom prst="rect">
            <a:avLst/>
          </a:prstGeom>
          <a:noFill/>
          <a:ln w="9525">
            <a:noFill/>
            <a:miter lim="800000"/>
            <a:headEnd/>
            <a:tailEnd/>
          </a:ln>
          <a:effectLst/>
        </p:spPr>
        <p:txBody>
          <a:bodyPr wrap="none">
            <a:spAutoFit/>
          </a:bodyPr>
          <a:lstStyle/>
          <a:p>
            <a:r>
              <a:rPr lang="en-US" sz="2000" b="1">
                <a:solidFill>
                  <a:srgbClr val="16027C"/>
                </a:solidFill>
                <a:latin typeface="Arial" charset="0"/>
              </a:rPr>
              <a:t>Data 2</a:t>
            </a:r>
          </a:p>
        </p:txBody>
      </p:sp>
      <p:sp>
        <p:nvSpPr>
          <p:cNvPr id="450589" name="Rectangle 29"/>
          <p:cNvSpPr>
            <a:spLocks noChangeArrowheads="1"/>
          </p:cNvSpPr>
          <p:nvPr/>
        </p:nvSpPr>
        <p:spPr bwMode="auto">
          <a:xfrm>
            <a:off x="4832350" y="4022725"/>
            <a:ext cx="946150" cy="396875"/>
          </a:xfrm>
          <a:prstGeom prst="rect">
            <a:avLst/>
          </a:prstGeom>
          <a:noFill/>
          <a:ln w="9525">
            <a:noFill/>
            <a:miter lim="800000"/>
            <a:headEnd/>
            <a:tailEnd/>
          </a:ln>
          <a:effectLst/>
        </p:spPr>
        <p:txBody>
          <a:bodyPr wrap="none">
            <a:spAutoFit/>
          </a:bodyPr>
          <a:lstStyle/>
          <a:p>
            <a:r>
              <a:rPr lang="en-US" sz="2000" b="1">
                <a:solidFill>
                  <a:srgbClr val="16027C"/>
                </a:solidFill>
                <a:latin typeface="Arial" charset="0"/>
              </a:rPr>
              <a:t>Data 3</a:t>
            </a:r>
          </a:p>
        </p:txBody>
      </p:sp>
      <p:sp>
        <p:nvSpPr>
          <p:cNvPr id="450590" name="Rectangle 30"/>
          <p:cNvSpPr>
            <a:spLocks noChangeArrowheads="1"/>
          </p:cNvSpPr>
          <p:nvPr/>
        </p:nvSpPr>
        <p:spPr bwMode="auto">
          <a:xfrm>
            <a:off x="4800600" y="4387850"/>
            <a:ext cx="946150" cy="396875"/>
          </a:xfrm>
          <a:prstGeom prst="rect">
            <a:avLst/>
          </a:prstGeom>
          <a:noFill/>
          <a:ln w="9525">
            <a:noFill/>
            <a:miter lim="800000"/>
            <a:headEnd/>
            <a:tailEnd/>
          </a:ln>
          <a:effectLst/>
        </p:spPr>
        <p:txBody>
          <a:bodyPr wrap="none">
            <a:spAutoFit/>
          </a:bodyPr>
          <a:lstStyle/>
          <a:p>
            <a:r>
              <a:rPr lang="en-US" sz="2000" b="1">
                <a:solidFill>
                  <a:srgbClr val="16027C"/>
                </a:solidFill>
                <a:latin typeface="Arial" charset="0"/>
              </a:rPr>
              <a:t>Data 4</a:t>
            </a:r>
          </a:p>
        </p:txBody>
      </p:sp>
      <p:sp>
        <p:nvSpPr>
          <p:cNvPr id="450591" name="Line 31"/>
          <p:cNvSpPr>
            <a:spLocks noChangeShapeType="1"/>
          </p:cNvSpPr>
          <p:nvPr/>
        </p:nvSpPr>
        <p:spPr bwMode="auto">
          <a:xfrm>
            <a:off x="4724400" y="5211763"/>
            <a:ext cx="3224213" cy="0"/>
          </a:xfrm>
          <a:prstGeom prst="line">
            <a:avLst/>
          </a:prstGeom>
          <a:noFill/>
          <a:ln w="38100">
            <a:solidFill>
              <a:schemeClr val="hlink"/>
            </a:solidFill>
            <a:round/>
            <a:headEnd/>
            <a:tailEnd type="triangle" w="med" len="med"/>
          </a:ln>
          <a:effectLst/>
        </p:spPr>
        <p:txBody>
          <a:bodyPr/>
          <a:lstStyle/>
          <a:p>
            <a:endParaRPr lang="en-US"/>
          </a:p>
        </p:txBody>
      </p:sp>
      <p:sp>
        <p:nvSpPr>
          <p:cNvPr id="450592" name="Text Box 32"/>
          <p:cNvSpPr txBox="1">
            <a:spLocks noChangeArrowheads="1"/>
          </p:cNvSpPr>
          <p:nvPr/>
        </p:nvSpPr>
        <p:spPr bwMode="auto">
          <a:xfrm>
            <a:off x="4800600" y="4872038"/>
            <a:ext cx="593725" cy="396875"/>
          </a:xfrm>
          <a:prstGeom prst="rect">
            <a:avLst/>
          </a:prstGeom>
          <a:noFill/>
          <a:ln w="9525">
            <a:noFill/>
            <a:miter lim="800000"/>
            <a:headEnd/>
            <a:tailEnd/>
          </a:ln>
          <a:effectLst/>
        </p:spPr>
        <p:txBody>
          <a:bodyPr wrap="none">
            <a:spAutoFit/>
          </a:bodyPr>
          <a:lstStyle/>
          <a:p>
            <a:r>
              <a:rPr lang="en-US" sz="2000" b="1">
                <a:solidFill>
                  <a:srgbClr val="00008C"/>
                </a:solidFill>
                <a:latin typeface="Arial" charset="0"/>
              </a:rPr>
              <a:t>FIN</a:t>
            </a:r>
          </a:p>
        </p:txBody>
      </p:sp>
      <p:sp>
        <p:nvSpPr>
          <p:cNvPr id="450593" name="Rectangle 33"/>
          <p:cNvSpPr>
            <a:spLocks noChangeArrowheads="1"/>
          </p:cNvSpPr>
          <p:nvPr/>
        </p:nvSpPr>
        <p:spPr bwMode="auto">
          <a:xfrm>
            <a:off x="609600" y="1905000"/>
            <a:ext cx="3733800" cy="915988"/>
          </a:xfrm>
          <a:prstGeom prst="rect">
            <a:avLst/>
          </a:prstGeom>
          <a:noFill/>
          <a:ln w="9525">
            <a:noFill/>
            <a:miter lim="800000"/>
            <a:headEnd/>
            <a:tailEnd/>
          </a:ln>
          <a:effectLst/>
        </p:spPr>
        <p:txBody>
          <a:bodyPr>
            <a:spAutoFit/>
          </a:bodyPr>
          <a:lstStyle/>
          <a:p>
            <a:pPr algn="r">
              <a:lnSpc>
                <a:spcPct val="90000"/>
              </a:lnSpc>
              <a:spcBef>
                <a:spcPct val="20000"/>
              </a:spcBef>
              <a:spcAft>
                <a:spcPct val="15000"/>
              </a:spcAft>
            </a:pPr>
            <a:r>
              <a:rPr lang="en-US" sz="2000" b="1">
                <a:solidFill>
                  <a:srgbClr val="16027C"/>
                </a:solidFill>
                <a:latin typeface="Arial" charset="0"/>
              </a:rPr>
              <a:t>Requests a virtual circuit (TCP connection) and negotiates packet size with B</a:t>
            </a:r>
          </a:p>
        </p:txBody>
      </p:sp>
      <p:sp>
        <p:nvSpPr>
          <p:cNvPr id="450594" name="Rectangle 34"/>
          <p:cNvSpPr>
            <a:spLocks noChangeArrowheads="1"/>
          </p:cNvSpPr>
          <p:nvPr/>
        </p:nvSpPr>
        <p:spPr bwMode="auto">
          <a:xfrm>
            <a:off x="609600" y="3276600"/>
            <a:ext cx="3581400" cy="1311275"/>
          </a:xfrm>
          <a:prstGeom prst="rect">
            <a:avLst/>
          </a:prstGeom>
          <a:noFill/>
          <a:ln w="9525">
            <a:noFill/>
            <a:miter lim="800000"/>
            <a:headEnd/>
            <a:tailEnd/>
          </a:ln>
          <a:effectLst/>
        </p:spPr>
        <p:txBody>
          <a:bodyPr>
            <a:spAutoFit/>
          </a:bodyPr>
          <a:lstStyle/>
          <a:p>
            <a:pPr algn="r"/>
            <a:r>
              <a:rPr lang="en-US" sz="2000" b="1">
                <a:solidFill>
                  <a:srgbClr val="16027C"/>
                </a:solidFill>
                <a:latin typeface="Arial" charset="0"/>
              </a:rPr>
              <a:t>Sends data packets one by one (in order) using continuous ARQ (sliding window)</a:t>
            </a:r>
          </a:p>
        </p:txBody>
      </p:sp>
      <p:sp>
        <p:nvSpPr>
          <p:cNvPr id="450595" name="Rectangle 35"/>
          <p:cNvSpPr>
            <a:spLocks noChangeArrowheads="1"/>
          </p:cNvSpPr>
          <p:nvPr/>
        </p:nvSpPr>
        <p:spPr bwMode="auto">
          <a:xfrm>
            <a:off x="1512888" y="5013325"/>
            <a:ext cx="2678112" cy="396875"/>
          </a:xfrm>
          <a:prstGeom prst="rect">
            <a:avLst/>
          </a:prstGeom>
          <a:noFill/>
          <a:ln w="9525">
            <a:noFill/>
            <a:miter lim="800000"/>
            <a:headEnd/>
            <a:tailEnd/>
          </a:ln>
          <a:effectLst/>
        </p:spPr>
        <p:txBody>
          <a:bodyPr wrap="none">
            <a:spAutoFit/>
          </a:bodyPr>
          <a:lstStyle/>
          <a:p>
            <a:r>
              <a:rPr lang="en-US" sz="2000" b="1">
                <a:solidFill>
                  <a:srgbClr val="16027C"/>
                </a:solidFill>
                <a:latin typeface="Arial" charset="0"/>
              </a:rPr>
              <a:t>Closes virtual circuit</a:t>
            </a:r>
          </a:p>
        </p:txBody>
      </p:sp>
      <p:sp>
        <p:nvSpPr>
          <p:cNvPr id="450597" name="AutoShape 37"/>
          <p:cNvSpPr>
            <a:spLocks/>
          </p:cNvSpPr>
          <p:nvPr/>
        </p:nvSpPr>
        <p:spPr bwMode="auto">
          <a:xfrm>
            <a:off x="4419600" y="2117725"/>
            <a:ext cx="152400" cy="549275"/>
          </a:xfrm>
          <a:prstGeom prst="leftBrace">
            <a:avLst>
              <a:gd name="adj1" fmla="val 30035"/>
              <a:gd name="adj2" fmla="val 50000"/>
            </a:avLst>
          </a:prstGeom>
          <a:noFill/>
          <a:ln w="28575">
            <a:solidFill>
              <a:srgbClr val="000090"/>
            </a:solidFill>
            <a:round/>
            <a:headEnd/>
            <a:tailEnd/>
          </a:ln>
          <a:effectLst/>
        </p:spPr>
        <p:txBody>
          <a:bodyPr wrap="none" anchor="ctr"/>
          <a:lstStyle/>
          <a:p>
            <a:endParaRPr lang="en-US"/>
          </a:p>
        </p:txBody>
      </p:sp>
      <p:sp>
        <p:nvSpPr>
          <p:cNvPr id="450598" name="AutoShape 38"/>
          <p:cNvSpPr>
            <a:spLocks/>
          </p:cNvSpPr>
          <p:nvPr/>
        </p:nvSpPr>
        <p:spPr bwMode="auto">
          <a:xfrm>
            <a:off x="4267200" y="2895600"/>
            <a:ext cx="327025" cy="1852613"/>
          </a:xfrm>
          <a:prstGeom prst="leftBrace">
            <a:avLst>
              <a:gd name="adj1" fmla="val 47209"/>
              <a:gd name="adj2" fmla="val 50000"/>
            </a:avLst>
          </a:prstGeom>
          <a:noFill/>
          <a:ln w="28575">
            <a:solidFill>
              <a:srgbClr val="000090"/>
            </a:solidFill>
            <a:round/>
            <a:headEnd/>
            <a:tailEnd/>
          </a:ln>
          <a:effectLst/>
        </p:spPr>
        <p:txBody>
          <a:bodyPr wrap="none" anchor="ctr"/>
          <a:lstStyle/>
          <a:p>
            <a:endParaRPr lang="en-US"/>
          </a:p>
        </p:txBody>
      </p:sp>
      <p:sp>
        <p:nvSpPr>
          <p:cNvPr id="450599" name="AutoShape 39"/>
          <p:cNvSpPr>
            <a:spLocks/>
          </p:cNvSpPr>
          <p:nvPr/>
        </p:nvSpPr>
        <p:spPr bwMode="auto">
          <a:xfrm>
            <a:off x="4419600" y="5040313"/>
            <a:ext cx="152400" cy="304800"/>
          </a:xfrm>
          <a:prstGeom prst="leftBrace">
            <a:avLst>
              <a:gd name="adj1" fmla="val 16667"/>
              <a:gd name="adj2" fmla="val 50000"/>
            </a:avLst>
          </a:prstGeom>
          <a:noFill/>
          <a:ln w="28575">
            <a:solidFill>
              <a:srgbClr val="000090"/>
            </a:solidFill>
            <a:round/>
            <a:headEnd/>
            <a:tailEnd/>
          </a:ln>
          <a:effectLst/>
        </p:spPr>
        <p:txBody>
          <a:bodyPr wrap="none" anchor="ctr"/>
          <a:lstStyle/>
          <a:p>
            <a:endParaRPr lang="en-US"/>
          </a:p>
        </p:txBody>
      </p:sp>
      <p:sp>
        <p:nvSpPr>
          <p:cNvPr id="34"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16</a:t>
            </a:fld>
            <a:endParaRPr lang="en-US"/>
          </a:p>
        </p:txBody>
      </p:sp>
      <p:sp>
        <p:nvSpPr>
          <p:cNvPr id="436240" name="Rectangle 16"/>
          <p:cNvSpPr>
            <a:spLocks noGrp="1" noChangeArrowheads="1"/>
          </p:cNvSpPr>
          <p:nvPr>
            <p:ph type="title"/>
          </p:nvPr>
        </p:nvSpPr>
        <p:spPr>
          <a:xfrm>
            <a:off x="457200" y="1828800"/>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5938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3446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10096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10668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4796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609600" y="2895601"/>
            <a:ext cx="7841249" cy="3693319"/>
          </a:xfrm>
          <a:prstGeom prst="rect">
            <a:avLst/>
          </a:prstGeom>
          <a:noFill/>
        </p:spPr>
        <p:txBody>
          <a:bodyPr wrap="square" rtlCol="0">
            <a:spAutoFit/>
          </a:bodyPr>
          <a:lstStyle/>
          <a:p>
            <a:pPr>
              <a:buFont typeface="Arial" pitchFamily="34" charset="0"/>
              <a:buChar char="•"/>
            </a:pPr>
            <a:r>
              <a:rPr lang="en-US" sz="2000" dirty="0" smtClean="0">
                <a:latin typeface="Arial" pitchFamily="34" charset="0"/>
                <a:cs typeface="Arial" pitchFamily="34" charset="0"/>
              </a:rPr>
              <a:t>  </a:t>
            </a:r>
            <a:r>
              <a:rPr lang="en-US" sz="2800" dirty="0" smtClean="0">
                <a:latin typeface="Arial" pitchFamily="34" charset="0"/>
                <a:cs typeface="Arial" pitchFamily="34" charset="0"/>
              </a:rPr>
              <a:t>Establishing the connection to a remote Host</a:t>
            </a:r>
          </a:p>
          <a:p>
            <a:pPr>
              <a:lnSpc>
                <a:spcPct val="90000"/>
              </a:lnSpc>
            </a:pPr>
            <a:r>
              <a:rPr lang="en-US" sz="2400" i="1" dirty="0" smtClean="0">
                <a:latin typeface="Arial" pitchFamily="34" charset="0"/>
                <a:cs typeface="Arial" pitchFamily="34" charset="0"/>
              </a:rPr>
              <a:t>    Connectionless communication </a:t>
            </a:r>
            <a:r>
              <a:rPr lang="en-US" sz="2400" dirty="0" smtClean="0">
                <a:latin typeface="Arial" pitchFamily="34" charset="0"/>
                <a:cs typeface="Arial" pitchFamily="34" charset="0"/>
              </a:rPr>
              <a:t> is provided by UDP</a:t>
            </a:r>
          </a:p>
          <a:p>
            <a:pPr>
              <a:lnSpc>
                <a:spcPct val="90000"/>
              </a:lnSpc>
            </a:pPr>
            <a:endParaRPr lang="en-US" sz="2400" dirty="0" smtClean="0">
              <a:latin typeface="Arial" pitchFamily="34" charset="0"/>
              <a:cs typeface="Arial" pitchFamily="34" charset="0"/>
            </a:endParaRPr>
          </a:p>
          <a:p>
            <a:pPr lvl="1">
              <a:lnSpc>
                <a:spcPct val="90000"/>
              </a:lnSpc>
            </a:pPr>
            <a:r>
              <a:rPr lang="en-US" sz="2000" dirty="0" smtClean="0">
                <a:latin typeface="Arial" pitchFamily="34" charset="0"/>
                <a:cs typeface="Arial" pitchFamily="34" charset="0"/>
              </a:rPr>
              <a:t>Sending packets individually without a virtual circuit</a:t>
            </a:r>
          </a:p>
          <a:p>
            <a:pPr lvl="1">
              <a:lnSpc>
                <a:spcPct val="90000"/>
              </a:lnSpc>
            </a:pPr>
            <a:r>
              <a:rPr lang="en-US" sz="2000" dirty="0" smtClean="0">
                <a:latin typeface="Arial" pitchFamily="34" charset="0"/>
                <a:cs typeface="Arial" pitchFamily="34" charset="0"/>
              </a:rPr>
              <a:t>Each packet is sent independently of one another, and will be routed separately, following different routes and arriving at different times</a:t>
            </a:r>
          </a:p>
          <a:p>
            <a:pPr>
              <a:lnSpc>
                <a:spcPct val="90000"/>
              </a:lnSpc>
            </a:pPr>
            <a:endParaRPr lang="en-US" sz="2400" dirty="0" smtClean="0">
              <a:latin typeface="Arial" pitchFamily="34" charset="0"/>
              <a:cs typeface="Arial" pitchFamily="34" charset="0"/>
            </a:endParaRPr>
          </a:p>
          <a:p>
            <a:pPr>
              <a:lnSpc>
                <a:spcPct val="90000"/>
              </a:lnSpc>
            </a:pPr>
            <a:r>
              <a:rPr lang="en-US" sz="2000" dirty="0" smtClean="0">
                <a:latin typeface="Arial" pitchFamily="34" charset="0"/>
                <a:cs typeface="Arial" pitchFamily="34" charset="0"/>
              </a:rPr>
              <a:t>   	</a:t>
            </a:r>
            <a:r>
              <a:rPr lang="en-US" sz="2800" dirty="0" smtClean="0">
                <a:latin typeface="Arial" pitchFamily="34" charset="0"/>
                <a:cs typeface="Arial" pitchFamily="34" charset="0"/>
              </a:rPr>
              <a:t> </a:t>
            </a:r>
          </a:p>
          <a:p>
            <a:endParaRPr lang="en-US" sz="2400" dirty="0" smtClean="0">
              <a:latin typeface="Arial" pitchFamily="34" charset="0"/>
              <a:cs typeface="Arial" pitchFamily="34" charset="0"/>
            </a:endParaRPr>
          </a:p>
          <a:p>
            <a:r>
              <a:rPr lang="en-US" sz="2000" dirty="0" smtClean="0">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t>5 - </a:t>
            </a:r>
            <a:fld id="{A20DEF44-2C87-45E7-B52F-4A14551AF15F}" type="slidenum">
              <a:rPr lang="en-US"/>
              <a:pPr/>
              <a:t>17</a:t>
            </a:fld>
            <a:endParaRPr lang="en-US"/>
          </a:p>
        </p:txBody>
      </p:sp>
      <p:sp>
        <p:nvSpPr>
          <p:cNvPr id="437252" name="Rectangle 4"/>
          <p:cNvSpPr>
            <a:spLocks noGrp="1" noChangeArrowheads="1"/>
          </p:cNvSpPr>
          <p:nvPr>
            <p:ph type="title"/>
          </p:nvPr>
        </p:nvSpPr>
        <p:spPr>
          <a:xfrm>
            <a:off x="325438" y="776288"/>
            <a:ext cx="8562975" cy="430212"/>
          </a:xfrm>
          <a:solidFill>
            <a:schemeClr val="bg1"/>
          </a:solidFill>
        </p:spPr>
        <p:txBody>
          <a:bodyPr>
            <a:normAutofit fontScale="90000"/>
          </a:bodyPr>
          <a:lstStyle/>
          <a:p>
            <a:r>
              <a:rPr lang="en-US" dirty="0" smtClean="0"/>
              <a:t>TCP/IP a more realistic model</a:t>
            </a:r>
            <a:endParaRPr lang="en-US" dirty="0"/>
          </a:p>
        </p:txBody>
      </p:sp>
      <p:pic>
        <p:nvPicPr>
          <p:cNvPr id="1025" name="Picture 1" descr="http://www.tcpipguide.com/free/diagrams/tcpstreamsegment.png"/>
          <p:cNvPicPr>
            <a:picLocks noChangeAspect="1" noChangeArrowheads="1"/>
          </p:cNvPicPr>
          <p:nvPr/>
        </p:nvPicPr>
        <p:blipFill>
          <a:blip r:embed="rId2" cstate="print"/>
          <a:srcRect/>
          <a:stretch>
            <a:fillRect/>
          </a:stretch>
        </p:blipFill>
        <p:spPr bwMode="auto">
          <a:xfrm>
            <a:off x="2405415" y="1206501"/>
            <a:ext cx="4271610" cy="5041900"/>
          </a:xfrm>
          <a:prstGeom prst="rect">
            <a:avLst/>
          </a:prstGeom>
          <a:noFill/>
        </p:spPr>
      </p:pic>
      <p:sp>
        <p:nvSpPr>
          <p:cNvPr id="7"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en-US"/>
              <a:t>Copyright 2007 John Wiley &amp; Sons, Inc</a:t>
            </a:r>
          </a:p>
        </p:txBody>
      </p:sp>
      <p:sp>
        <p:nvSpPr>
          <p:cNvPr id="12" name="Slide Number Placeholder 4"/>
          <p:cNvSpPr>
            <a:spLocks noGrp="1"/>
          </p:cNvSpPr>
          <p:nvPr>
            <p:ph type="sldNum" sz="quarter" idx="12"/>
          </p:nvPr>
        </p:nvSpPr>
        <p:spPr/>
        <p:txBody>
          <a:bodyPr/>
          <a:lstStyle/>
          <a:p>
            <a:r>
              <a:rPr lang="en-US"/>
              <a:t>5 - </a:t>
            </a:r>
            <a:fld id="{35354C2F-16B0-45FC-88F7-2E96AF749EA8}" type="slidenum">
              <a:rPr lang="en-US"/>
              <a:pPr/>
              <a:t>18</a:t>
            </a:fld>
            <a:endParaRPr lang="en-US"/>
          </a:p>
        </p:txBody>
      </p:sp>
      <p:sp>
        <p:nvSpPr>
          <p:cNvPr id="441355" name="Rectangle 11"/>
          <p:cNvSpPr>
            <a:spLocks noChangeArrowheads="1"/>
          </p:cNvSpPr>
          <p:nvPr/>
        </p:nvSpPr>
        <p:spPr bwMode="auto">
          <a:xfrm>
            <a:off x="152400" y="2209800"/>
            <a:ext cx="6934200" cy="762000"/>
          </a:xfrm>
          <a:prstGeom prst="rect">
            <a:avLst/>
          </a:prstGeom>
          <a:solidFill>
            <a:srgbClr val="FFC000"/>
          </a:solidFill>
          <a:ln w="9525">
            <a:solidFill>
              <a:schemeClr val="tx1"/>
            </a:solidFill>
            <a:miter lim="800000"/>
            <a:headEnd/>
            <a:tailEnd/>
          </a:ln>
          <a:effectLst/>
        </p:spPr>
        <p:txBody>
          <a:bodyPr wrap="none" anchor="ctr"/>
          <a:lstStyle/>
          <a:p>
            <a:endParaRPr lang="en-US"/>
          </a:p>
        </p:txBody>
      </p:sp>
      <p:sp>
        <p:nvSpPr>
          <p:cNvPr id="441350" name="Rectangle 6"/>
          <p:cNvSpPr>
            <a:spLocks noGrp="1" noChangeArrowheads="1"/>
          </p:cNvSpPr>
          <p:nvPr>
            <p:ph type="title"/>
          </p:nvPr>
        </p:nvSpPr>
        <p:spPr>
          <a:xfrm>
            <a:off x="304800" y="838200"/>
            <a:ext cx="7772400" cy="715962"/>
          </a:xfrm>
        </p:spPr>
        <p:txBody>
          <a:bodyPr>
            <a:normAutofit fontScale="90000"/>
          </a:bodyPr>
          <a:lstStyle/>
          <a:p>
            <a:r>
              <a:rPr lang="en-US" dirty="0" smtClean="0"/>
              <a:t>TCP Message Header</a:t>
            </a:r>
            <a:endParaRPr lang="en-US" dirty="0"/>
          </a:p>
        </p:txBody>
      </p:sp>
      <p:pic>
        <p:nvPicPr>
          <p:cNvPr id="441347" name="Picture 3" descr="0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2209800"/>
            <a:ext cx="8839200" cy="1524000"/>
          </a:xfrm>
          <a:prstGeom prst="rect">
            <a:avLst/>
          </a:prstGeom>
          <a:noFill/>
        </p:spPr>
      </p:pic>
      <p:sp>
        <p:nvSpPr>
          <p:cNvPr id="441348" name="AutoShape 4"/>
          <p:cNvSpPr>
            <a:spLocks/>
          </p:cNvSpPr>
          <p:nvPr/>
        </p:nvSpPr>
        <p:spPr bwMode="auto">
          <a:xfrm rot="5378479" flipH="1" flipV="1">
            <a:off x="3531394" y="342107"/>
            <a:ext cx="401637" cy="6858000"/>
          </a:xfrm>
          <a:prstGeom prst="leftBrace">
            <a:avLst>
              <a:gd name="adj1" fmla="val 142293"/>
              <a:gd name="adj2" fmla="val 50537"/>
            </a:avLst>
          </a:prstGeom>
          <a:noFill/>
          <a:ln w="9525">
            <a:solidFill>
              <a:schemeClr val="tx1"/>
            </a:solidFill>
            <a:round/>
            <a:headEnd/>
            <a:tailEnd/>
          </a:ln>
          <a:effectLst/>
        </p:spPr>
        <p:txBody>
          <a:bodyPr wrap="none" anchor="ctr"/>
          <a:lstStyle/>
          <a:p>
            <a:endParaRPr lang="en-US"/>
          </a:p>
        </p:txBody>
      </p:sp>
      <p:sp>
        <p:nvSpPr>
          <p:cNvPr id="441349" name="Text Box 5"/>
          <p:cNvSpPr txBox="1">
            <a:spLocks noChangeArrowheads="1"/>
          </p:cNvSpPr>
          <p:nvPr/>
        </p:nvSpPr>
        <p:spPr bwMode="auto">
          <a:xfrm>
            <a:off x="3048000" y="3886200"/>
            <a:ext cx="3600450" cy="366713"/>
          </a:xfrm>
          <a:prstGeom prst="rect">
            <a:avLst/>
          </a:prstGeom>
          <a:noFill/>
          <a:ln w="9525">
            <a:noFill/>
            <a:miter lim="800000"/>
            <a:headEnd/>
            <a:tailEnd/>
          </a:ln>
          <a:effectLst/>
        </p:spPr>
        <p:txBody>
          <a:bodyPr wrap="none">
            <a:spAutoFit/>
          </a:bodyPr>
          <a:lstStyle/>
          <a:p>
            <a:r>
              <a:rPr lang="en-US" sz="1800" b="1">
                <a:solidFill>
                  <a:srgbClr val="000090"/>
                </a:solidFill>
                <a:latin typeface="Arial" charset="0"/>
              </a:rPr>
              <a:t>TCP Header: 192 bits (24 bytes)</a:t>
            </a:r>
          </a:p>
        </p:txBody>
      </p:sp>
      <p:sp>
        <p:nvSpPr>
          <p:cNvPr id="441351" name="Rectangle 7"/>
          <p:cNvSpPr>
            <a:spLocks noChangeArrowheads="1"/>
          </p:cNvSpPr>
          <p:nvPr/>
        </p:nvSpPr>
        <p:spPr bwMode="auto">
          <a:xfrm>
            <a:off x="466725" y="3886200"/>
            <a:ext cx="2339975" cy="641350"/>
          </a:xfrm>
          <a:prstGeom prst="rect">
            <a:avLst/>
          </a:prstGeom>
          <a:noFill/>
          <a:ln w="9525">
            <a:noFill/>
            <a:miter lim="800000"/>
            <a:headEnd/>
            <a:tailEnd/>
          </a:ln>
          <a:effectLst/>
        </p:spPr>
        <p:txBody>
          <a:bodyPr>
            <a:spAutoFit/>
          </a:bodyPr>
          <a:lstStyle/>
          <a:p>
            <a:pPr algn="ctr">
              <a:spcBef>
                <a:spcPct val="20000"/>
              </a:spcBef>
              <a:spcAft>
                <a:spcPct val="15000"/>
              </a:spcAft>
            </a:pPr>
            <a:r>
              <a:rPr lang="en-US" sz="1800" b="1">
                <a:solidFill>
                  <a:srgbClr val="000090"/>
                </a:solidFill>
                <a:latin typeface="Arial" charset="0"/>
              </a:rPr>
              <a:t>used in  message reassembly</a:t>
            </a:r>
          </a:p>
        </p:txBody>
      </p:sp>
      <p:sp>
        <p:nvSpPr>
          <p:cNvPr id="441354" name="Line 10"/>
          <p:cNvSpPr>
            <a:spLocks noChangeShapeType="1"/>
          </p:cNvSpPr>
          <p:nvPr/>
        </p:nvSpPr>
        <p:spPr bwMode="auto">
          <a:xfrm>
            <a:off x="1838325" y="3675063"/>
            <a:ext cx="0" cy="279400"/>
          </a:xfrm>
          <a:prstGeom prst="line">
            <a:avLst/>
          </a:prstGeom>
          <a:noFill/>
          <a:ln w="9525">
            <a:solidFill>
              <a:schemeClr val="tx1"/>
            </a:solidFill>
            <a:round/>
            <a:headEnd/>
            <a:tailEnd type="triangle" w="med" len="med"/>
          </a:ln>
          <a:effectLst/>
        </p:spPr>
        <p:txBody>
          <a:bodyPr/>
          <a:lstStyle/>
          <a:p>
            <a:endParaRPr lang="en-US"/>
          </a:p>
        </p:txBody>
      </p:sp>
      <p:sp>
        <p:nvSpPr>
          <p:cNvPr id="13"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4" name="Oval 13"/>
          <p:cNvSpPr/>
          <p:nvPr/>
        </p:nvSpPr>
        <p:spPr>
          <a:xfrm>
            <a:off x="0" y="1905000"/>
            <a:ext cx="2133600" cy="12954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7"/>
          </p:cNvCxnSpPr>
          <p:nvPr/>
        </p:nvCxnSpPr>
        <p:spPr>
          <a:xfrm rot="5400000" flipH="1" flipV="1">
            <a:off x="2301617" y="1272125"/>
            <a:ext cx="342107" cy="1303059"/>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76600" y="1447800"/>
            <a:ext cx="5490606" cy="461665"/>
          </a:xfrm>
          <a:prstGeom prst="rect">
            <a:avLst/>
          </a:prstGeom>
          <a:noFill/>
        </p:spPr>
        <p:txBody>
          <a:bodyPr wrap="none" rtlCol="0">
            <a:spAutoFit/>
          </a:bodyPr>
          <a:lstStyle/>
          <a:p>
            <a:r>
              <a:rPr lang="en-US" sz="2400" dirty="0" smtClean="0">
                <a:latin typeface="Arial" pitchFamily="34" charset="0"/>
                <a:cs typeface="Arial" pitchFamily="34" charset="0"/>
              </a:rPr>
              <a:t>3 most significant pieces of information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3440772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5 - </a:t>
            </a:r>
            <a:fld id="{46A06113-106A-4D6A-84DA-86EAE78B675F}" type="slidenum">
              <a:rPr lang="en-US"/>
              <a:pPr/>
              <a:t>19</a:t>
            </a:fld>
            <a:endParaRPr lang="en-US"/>
          </a:p>
        </p:txBody>
      </p:sp>
      <p:sp>
        <p:nvSpPr>
          <p:cNvPr id="495622" name="Rectangle 6"/>
          <p:cNvSpPr>
            <a:spLocks noGrp="1" noChangeArrowheads="1"/>
          </p:cNvSpPr>
          <p:nvPr>
            <p:ph type="title"/>
          </p:nvPr>
        </p:nvSpPr>
        <p:spPr>
          <a:xfrm>
            <a:off x="533400" y="533400"/>
            <a:ext cx="8077200" cy="762000"/>
          </a:xfrm>
        </p:spPr>
        <p:txBody>
          <a:bodyPr/>
          <a:lstStyle/>
          <a:p>
            <a:r>
              <a:rPr lang="en-US" sz="2800"/>
              <a:t>Routing Connectivity by Transport Layer</a:t>
            </a:r>
          </a:p>
        </p:txBody>
      </p:sp>
      <p:sp>
        <p:nvSpPr>
          <p:cNvPr id="495623" name="Rectangle 7"/>
          <p:cNvSpPr>
            <a:spLocks noGrp="1" noChangeArrowheads="1"/>
          </p:cNvSpPr>
          <p:nvPr>
            <p:ph type="body" idx="1"/>
          </p:nvPr>
        </p:nvSpPr>
        <p:spPr>
          <a:xfrm>
            <a:off x="685800" y="1371600"/>
            <a:ext cx="7924800" cy="4800600"/>
          </a:xfrm>
        </p:spPr>
        <p:txBody>
          <a:bodyPr/>
          <a:lstStyle/>
          <a:p>
            <a:pPr>
              <a:lnSpc>
                <a:spcPct val="90000"/>
              </a:lnSpc>
            </a:pPr>
            <a:r>
              <a:rPr lang="en-US" sz="2400" i="1" dirty="0">
                <a:latin typeface="Arial" pitchFamily="34" charset="0"/>
                <a:cs typeface="Arial" pitchFamily="34" charset="0"/>
              </a:rPr>
              <a:t>Connection Oriented</a:t>
            </a:r>
            <a:r>
              <a:rPr lang="en-US" sz="2400" dirty="0">
                <a:latin typeface="Arial" pitchFamily="34" charset="0"/>
                <a:cs typeface="Arial" pitchFamily="34" charset="0"/>
              </a:rPr>
              <a:t> is provided by TCP</a:t>
            </a:r>
          </a:p>
          <a:p>
            <a:pPr lvl="1">
              <a:lnSpc>
                <a:spcPct val="90000"/>
              </a:lnSpc>
            </a:pPr>
            <a:r>
              <a:rPr lang="en-US" sz="2000" dirty="0">
                <a:latin typeface="Arial" pitchFamily="34" charset="0"/>
                <a:cs typeface="Arial" pitchFamily="34" charset="0"/>
              </a:rPr>
              <a:t>Setting up a virtual circuit, or a TCP connection</a:t>
            </a:r>
          </a:p>
          <a:p>
            <a:pPr lvl="2">
              <a:lnSpc>
                <a:spcPct val="90000"/>
              </a:lnSpc>
            </a:pPr>
            <a:r>
              <a:rPr lang="en-US" sz="2000" dirty="0">
                <a:latin typeface="Arial" pitchFamily="34" charset="0"/>
                <a:cs typeface="Arial" pitchFamily="34" charset="0"/>
              </a:rPr>
              <a:t>TCP asks IP to route all packets in a message by using the same path (from source to destination) </a:t>
            </a:r>
          </a:p>
          <a:p>
            <a:pPr lvl="2">
              <a:lnSpc>
                <a:spcPct val="90000"/>
              </a:lnSpc>
            </a:pPr>
            <a:r>
              <a:rPr lang="en-US" sz="2000" dirty="0">
                <a:latin typeface="Arial" pitchFamily="34" charset="0"/>
                <a:cs typeface="Arial" pitchFamily="34" charset="0"/>
              </a:rPr>
              <a:t>Packet deliveries are acknowledged</a:t>
            </a:r>
          </a:p>
          <a:p>
            <a:pPr lvl="2">
              <a:lnSpc>
                <a:spcPct val="90000"/>
              </a:lnSpc>
            </a:pPr>
            <a:r>
              <a:rPr lang="en-US" sz="2000" dirty="0">
                <a:latin typeface="Arial" pitchFamily="34" charset="0"/>
                <a:cs typeface="Arial" pitchFamily="34" charset="0"/>
              </a:rPr>
              <a:t>Used by HTTP, SMTP, FTP</a:t>
            </a:r>
          </a:p>
          <a:p>
            <a:pPr>
              <a:lnSpc>
                <a:spcPct val="90000"/>
              </a:lnSpc>
            </a:pPr>
            <a:r>
              <a:rPr lang="en-US" sz="2400" i="1" dirty="0">
                <a:latin typeface="Arial" pitchFamily="34" charset="0"/>
                <a:cs typeface="Arial" pitchFamily="34" charset="0"/>
              </a:rPr>
              <a:t>Connectionless Routing</a:t>
            </a:r>
            <a:r>
              <a:rPr lang="en-US" sz="2400" dirty="0">
                <a:latin typeface="Arial" pitchFamily="34" charset="0"/>
                <a:cs typeface="Arial" pitchFamily="34" charset="0"/>
              </a:rPr>
              <a:t> is provided by UDP</a:t>
            </a:r>
          </a:p>
          <a:p>
            <a:pPr lvl="1">
              <a:lnSpc>
                <a:spcPct val="90000"/>
              </a:lnSpc>
            </a:pPr>
            <a:r>
              <a:rPr lang="en-US" sz="2000" dirty="0">
                <a:latin typeface="Arial" pitchFamily="34" charset="0"/>
                <a:cs typeface="Arial" pitchFamily="34" charset="0"/>
              </a:rPr>
              <a:t>Sending packets individually without a virtual circuit</a:t>
            </a:r>
          </a:p>
          <a:p>
            <a:pPr lvl="1">
              <a:lnSpc>
                <a:spcPct val="90000"/>
              </a:lnSpc>
            </a:pPr>
            <a:r>
              <a:rPr lang="en-US" sz="2000" dirty="0">
                <a:latin typeface="Arial" pitchFamily="34" charset="0"/>
                <a:cs typeface="Arial" pitchFamily="34" charset="0"/>
              </a:rPr>
              <a:t>Each packet is sent independently of one another, and will be routed separately, following different routes and arriving at different times</a:t>
            </a:r>
          </a:p>
          <a:p>
            <a:pPr>
              <a:lnSpc>
                <a:spcPct val="90000"/>
              </a:lnSpc>
            </a:pPr>
            <a:r>
              <a:rPr lang="en-US" sz="2400" dirty="0" err="1">
                <a:latin typeface="Arial" pitchFamily="34" charset="0"/>
                <a:cs typeface="Arial" pitchFamily="34" charset="0"/>
              </a:rPr>
              <a:t>QoS</a:t>
            </a:r>
            <a:r>
              <a:rPr lang="en-US" sz="2400" dirty="0">
                <a:latin typeface="Arial" pitchFamily="34" charset="0"/>
                <a:cs typeface="Arial" pitchFamily="34" charset="0"/>
              </a:rPr>
              <a:t> Routing (provided by RTP)</a:t>
            </a:r>
          </a:p>
          <a:p>
            <a:pPr lvl="1">
              <a:lnSpc>
                <a:spcPct val="90000"/>
              </a:lnSpc>
            </a:pPr>
            <a:r>
              <a:rPr lang="en-US" sz="2000" dirty="0">
                <a:latin typeface="Arial" pitchFamily="34" charset="0"/>
                <a:cs typeface="Arial" pitchFamily="34" charset="0"/>
              </a:rPr>
              <a:t>A special kind connection oriented routing with priorities</a:t>
            </a:r>
          </a:p>
        </p:txBody>
      </p:sp>
    </p:spTree>
    <p:extLst>
      <p:ext uri="{BB962C8B-B14F-4D97-AF65-F5344CB8AC3E}">
        <p14:creationId xmlns:p14="http://schemas.microsoft.com/office/powerpoint/2010/main" xmlns="" val="329293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Copyright 2007 John Wiley &amp; Sons, Inc</a:t>
            </a:r>
          </a:p>
        </p:txBody>
      </p:sp>
      <p:sp>
        <p:nvSpPr>
          <p:cNvPr id="12" name="Slide Number Placeholder 5"/>
          <p:cNvSpPr>
            <a:spLocks noGrp="1"/>
          </p:cNvSpPr>
          <p:nvPr>
            <p:ph type="sldNum" sz="quarter" idx="12"/>
          </p:nvPr>
        </p:nvSpPr>
        <p:spPr/>
        <p:txBody>
          <a:bodyPr/>
          <a:lstStyle/>
          <a:p>
            <a:r>
              <a:rPr lang="en-US"/>
              <a:t>5 - </a:t>
            </a:r>
            <a:fld id="{C52B08EF-18BA-420E-A5AB-2D1B56FFC0DD}" type="slidenum">
              <a:rPr lang="en-US"/>
              <a:pPr/>
              <a:t>2</a:t>
            </a:fld>
            <a:endParaRPr lang="en-US"/>
          </a:p>
        </p:txBody>
      </p:sp>
      <p:sp>
        <p:nvSpPr>
          <p:cNvPr id="505858" name="Rectangle 1026"/>
          <p:cNvSpPr>
            <a:spLocks noGrp="1" noChangeArrowheads="1"/>
          </p:cNvSpPr>
          <p:nvPr>
            <p:ph type="title"/>
          </p:nvPr>
        </p:nvSpPr>
        <p:spPr>
          <a:xfrm>
            <a:off x="533400" y="1905000"/>
            <a:ext cx="3352800" cy="563562"/>
          </a:xfrm>
        </p:spPr>
        <p:txBody>
          <a:bodyPr>
            <a:normAutofit fontScale="90000"/>
          </a:bodyPr>
          <a:lstStyle/>
          <a:p>
            <a:pPr algn="ctr"/>
            <a:r>
              <a:rPr lang="en-US" dirty="0"/>
              <a:t>Introduction</a:t>
            </a:r>
          </a:p>
        </p:txBody>
      </p:sp>
      <p:sp>
        <p:nvSpPr>
          <p:cNvPr id="505859" name="Rectangle 1027"/>
          <p:cNvSpPr>
            <a:spLocks noGrp="1" noChangeArrowheads="1"/>
          </p:cNvSpPr>
          <p:nvPr>
            <p:ph type="body" idx="1"/>
          </p:nvPr>
        </p:nvSpPr>
        <p:spPr>
          <a:xfrm>
            <a:off x="533400" y="3124200"/>
            <a:ext cx="7772400" cy="2971800"/>
          </a:xfrm>
        </p:spPr>
        <p:txBody>
          <a:bodyPr/>
          <a:lstStyle/>
          <a:p>
            <a:pPr>
              <a:lnSpc>
                <a:spcPct val="90000"/>
              </a:lnSpc>
            </a:pPr>
            <a:r>
              <a:rPr lang="en-US" dirty="0"/>
              <a:t>Transport and Network layers</a:t>
            </a:r>
          </a:p>
          <a:p>
            <a:pPr lvl="1">
              <a:lnSpc>
                <a:spcPct val="90000"/>
              </a:lnSpc>
            </a:pPr>
            <a:r>
              <a:rPr lang="en-US" dirty="0"/>
              <a:t>Responsible for </a:t>
            </a:r>
            <a:r>
              <a:rPr lang="en-US" dirty="0" smtClean="0"/>
              <a:t>moving messages </a:t>
            </a:r>
            <a:r>
              <a:rPr lang="en-US" dirty="0"/>
              <a:t>from end-to-end	                             in a network</a:t>
            </a:r>
          </a:p>
          <a:p>
            <a:pPr lvl="1">
              <a:lnSpc>
                <a:spcPct val="90000"/>
              </a:lnSpc>
            </a:pPr>
            <a:r>
              <a:rPr lang="en-US" dirty="0"/>
              <a:t>Closely tied together</a:t>
            </a:r>
          </a:p>
          <a:p>
            <a:pPr lvl="1">
              <a:lnSpc>
                <a:spcPct val="90000"/>
              </a:lnSpc>
            </a:pPr>
            <a:r>
              <a:rPr lang="en-US" dirty="0"/>
              <a:t>TCP/IP: most commonly used </a:t>
            </a:r>
            <a:r>
              <a:rPr lang="en-US" dirty="0" smtClean="0"/>
              <a:t>protocol</a:t>
            </a:r>
            <a:endParaRPr lang="en-US" dirty="0"/>
          </a:p>
          <a:p>
            <a:pPr lvl="2">
              <a:lnSpc>
                <a:spcPct val="90000"/>
              </a:lnSpc>
            </a:pPr>
            <a:r>
              <a:rPr lang="en-US" dirty="0"/>
              <a:t>Used in Internet</a:t>
            </a:r>
          </a:p>
          <a:p>
            <a:pPr lvl="2">
              <a:lnSpc>
                <a:spcPct val="90000"/>
              </a:lnSpc>
            </a:pPr>
            <a:r>
              <a:rPr lang="en-US" dirty="0"/>
              <a:t>Compatible with a variety of Application Layer protocols as well as with many Data Link Layer protocols</a:t>
            </a:r>
          </a:p>
          <a:p>
            <a:pPr>
              <a:lnSpc>
                <a:spcPct val="90000"/>
              </a:lnSpc>
            </a:pPr>
            <a:endParaRPr lang="en-US" dirty="0"/>
          </a:p>
        </p:txBody>
      </p:sp>
      <p:sp>
        <p:nvSpPr>
          <p:cNvPr id="505860" name="Rectangle 1028"/>
          <p:cNvSpPr>
            <a:spLocks noChangeArrowheads="1"/>
          </p:cNvSpPr>
          <p:nvPr/>
        </p:nvSpPr>
        <p:spPr bwMode="auto">
          <a:xfrm>
            <a:off x="6254750" y="2281238"/>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Network Layer</a:t>
            </a:r>
          </a:p>
        </p:txBody>
      </p:sp>
      <p:sp>
        <p:nvSpPr>
          <p:cNvPr id="505861" name="Line 1029"/>
          <p:cNvSpPr>
            <a:spLocks noChangeShapeType="1"/>
          </p:cNvSpPr>
          <p:nvPr/>
        </p:nvSpPr>
        <p:spPr bwMode="auto">
          <a:xfrm>
            <a:off x="6238875" y="1233488"/>
            <a:ext cx="14288" cy="2038350"/>
          </a:xfrm>
          <a:prstGeom prst="line">
            <a:avLst/>
          </a:prstGeom>
          <a:noFill/>
          <a:ln w="28575">
            <a:solidFill>
              <a:schemeClr val="tx1"/>
            </a:solidFill>
            <a:round/>
            <a:headEnd/>
            <a:tailEnd/>
          </a:ln>
          <a:effectLst/>
        </p:spPr>
        <p:txBody>
          <a:bodyPr/>
          <a:lstStyle/>
          <a:p>
            <a:endParaRPr lang="en-US"/>
          </a:p>
        </p:txBody>
      </p:sp>
      <p:sp>
        <p:nvSpPr>
          <p:cNvPr id="505862" name="Line 1030"/>
          <p:cNvSpPr>
            <a:spLocks noChangeShapeType="1"/>
          </p:cNvSpPr>
          <p:nvPr/>
        </p:nvSpPr>
        <p:spPr bwMode="auto">
          <a:xfrm>
            <a:off x="8382000" y="1295400"/>
            <a:ext cx="0" cy="1981200"/>
          </a:xfrm>
          <a:prstGeom prst="line">
            <a:avLst/>
          </a:prstGeom>
          <a:noFill/>
          <a:ln w="28575">
            <a:solidFill>
              <a:schemeClr val="tx1"/>
            </a:solidFill>
            <a:round/>
            <a:headEnd/>
            <a:tailEnd/>
          </a:ln>
          <a:effectLst/>
        </p:spPr>
        <p:txBody>
          <a:bodyPr/>
          <a:lstStyle/>
          <a:p>
            <a:endParaRPr lang="en-US"/>
          </a:p>
        </p:txBody>
      </p:sp>
      <p:sp>
        <p:nvSpPr>
          <p:cNvPr id="505868" name="Rectangle 1036"/>
          <p:cNvSpPr>
            <a:spLocks noChangeArrowheads="1"/>
          </p:cNvSpPr>
          <p:nvPr/>
        </p:nvSpPr>
        <p:spPr bwMode="auto">
          <a:xfrm>
            <a:off x="6338888" y="2971800"/>
            <a:ext cx="1885950" cy="366713"/>
          </a:xfrm>
          <a:prstGeom prst="rect">
            <a:avLst/>
          </a:prstGeom>
          <a:noFill/>
          <a:ln w="9525">
            <a:noFill/>
            <a:miter lim="800000"/>
            <a:headEnd/>
            <a:tailEnd/>
          </a:ln>
          <a:effectLst/>
        </p:spPr>
        <p:txBody>
          <a:bodyPr wrap="none">
            <a:spAutoFit/>
          </a:bodyPr>
          <a:lstStyle/>
          <a:p>
            <a:r>
              <a:rPr lang="en-US" sz="1800" b="1">
                <a:solidFill>
                  <a:srgbClr val="00008C"/>
                </a:solidFill>
                <a:latin typeface="Arial" charset="0"/>
              </a:rPr>
              <a:t>Data Link Layer</a:t>
            </a:r>
          </a:p>
        </p:txBody>
      </p:sp>
      <p:sp>
        <p:nvSpPr>
          <p:cNvPr id="505869" name="Rectangle 1037"/>
          <p:cNvSpPr>
            <a:spLocks noChangeArrowheads="1"/>
          </p:cNvSpPr>
          <p:nvPr/>
        </p:nvSpPr>
        <p:spPr bwMode="auto">
          <a:xfrm>
            <a:off x="6262688" y="1233488"/>
            <a:ext cx="2101850" cy="366712"/>
          </a:xfrm>
          <a:prstGeom prst="rect">
            <a:avLst/>
          </a:prstGeom>
          <a:noFill/>
          <a:ln w="9525">
            <a:noFill/>
            <a:miter lim="800000"/>
            <a:headEnd/>
            <a:tailEnd/>
          </a:ln>
          <a:effectLst/>
        </p:spPr>
        <p:txBody>
          <a:bodyPr wrap="none">
            <a:spAutoFit/>
          </a:bodyPr>
          <a:lstStyle/>
          <a:p>
            <a:r>
              <a:rPr lang="en-US" sz="1800" b="1">
                <a:solidFill>
                  <a:srgbClr val="00008C"/>
                </a:solidFill>
                <a:latin typeface="Arial" charset="0"/>
              </a:rPr>
              <a:t>Application Layer</a:t>
            </a:r>
          </a:p>
        </p:txBody>
      </p:sp>
      <p:sp>
        <p:nvSpPr>
          <p:cNvPr id="505872" name="Rectangle 1040"/>
          <p:cNvSpPr>
            <a:spLocks noChangeArrowheads="1"/>
          </p:cNvSpPr>
          <p:nvPr/>
        </p:nvSpPr>
        <p:spPr bwMode="auto">
          <a:xfrm>
            <a:off x="6262688" y="1617663"/>
            <a:ext cx="2122487"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13"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5 - </a:t>
            </a:r>
            <a:fld id="{09A8C152-9436-42E6-AB64-CDA4217BD9F3}" type="slidenum">
              <a:rPr lang="en-US"/>
              <a:pPr/>
              <a:t>20</a:t>
            </a:fld>
            <a:endParaRPr lang="en-US"/>
          </a:p>
        </p:txBody>
      </p:sp>
      <p:sp>
        <p:nvSpPr>
          <p:cNvPr id="451588" name="Rectangle 4"/>
          <p:cNvSpPr>
            <a:spLocks noGrp="1" noChangeArrowheads="1"/>
          </p:cNvSpPr>
          <p:nvPr>
            <p:ph type="title"/>
          </p:nvPr>
        </p:nvSpPr>
        <p:spPr>
          <a:xfrm>
            <a:off x="838200" y="1066800"/>
            <a:ext cx="7772400" cy="639762"/>
          </a:xfrm>
        </p:spPr>
        <p:txBody>
          <a:bodyPr>
            <a:normAutofit fontScale="90000"/>
          </a:bodyPr>
          <a:lstStyle/>
          <a:p>
            <a:pPr algn="ctr"/>
            <a:r>
              <a:rPr lang="en-US" dirty="0"/>
              <a:t>UDP - User Datagram Protocol</a:t>
            </a:r>
          </a:p>
        </p:txBody>
      </p:sp>
      <p:sp>
        <p:nvSpPr>
          <p:cNvPr id="451589" name="Rectangle 5"/>
          <p:cNvSpPr>
            <a:spLocks noGrp="1" noChangeArrowheads="1"/>
          </p:cNvSpPr>
          <p:nvPr>
            <p:ph type="body" idx="1"/>
          </p:nvPr>
        </p:nvSpPr>
        <p:spPr>
          <a:xfrm>
            <a:off x="990600" y="2057400"/>
            <a:ext cx="7772400" cy="3962400"/>
          </a:xfrm>
        </p:spPr>
        <p:txBody>
          <a:bodyPr/>
          <a:lstStyle/>
          <a:p>
            <a:pPr>
              <a:lnSpc>
                <a:spcPct val="80000"/>
              </a:lnSpc>
            </a:pPr>
            <a:r>
              <a:rPr lang="en-US" sz="2400" dirty="0">
                <a:latin typeface="Arial" pitchFamily="34" charset="0"/>
                <a:cs typeface="Arial" pitchFamily="34" charset="0"/>
              </a:rPr>
              <a:t>Protocol used for connectionless routing in TCP/IP suite that uses no </a:t>
            </a:r>
            <a:r>
              <a:rPr lang="en-US" sz="2400" dirty="0" err="1">
                <a:latin typeface="Arial" pitchFamily="34" charset="0"/>
                <a:cs typeface="Arial" pitchFamily="34" charset="0"/>
              </a:rPr>
              <a:t>acks</a:t>
            </a:r>
            <a:r>
              <a:rPr lang="en-US" sz="2400" dirty="0">
                <a:latin typeface="Arial" pitchFamily="34" charset="0"/>
                <a:cs typeface="Arial" pitchFamily="34" charset="0"/>
              </a:rPr>
              <a:t>, no flow control</a:t>
            </a:r>
          </a:p>
          <a:p>
            <a:pPr>
              <a:lnSpc>
                <a:spcPct val="80000"/>
              </a:lnSpc>
            </a:pPr>
            <a:r>
              <a:rPr lang="en-US" sz="2400" dirty="0">
                <a:latin typeface="Arial" pitchFamily="34" charset="0"/>
                <a:cs typeface="Arial" pitchFamily="34" charset="0"/>
              </a:rPr>
              <a:t>Uses only a small packet header </a:t>
            </a:r>
          </a:p>
          <a:p>
            <a:pPr lvl="1">
              <a:lnSpc>
                <a:spcPct val="80000"/>
              </a:lnSpc>
            </a:pPr>
            <a:r>
              <a:rPr lang="en-US" sz="2000" dirty="0">
                <a:latin typeface="Arial" pitchFamily="34" charset="0"/>
                <a:cs typeface="Arial" pitchFamily="34" charset="0"/>
              </a:rPr>
              <a:t>Only 8 bytes containing only 4 fields:</a:t>
            </a:r>
          </a:p>
          <a:p>
            <a:pPr lvl="2">
              <a:lnSpc>
                <a:spcPct val="80000"/>
              </a:lnSpc>
            </a:pPr>
            <a:r>
              <a:rPr lang="en-US" sz="2000" dirty="0">
                <a:latin typeface="Arial" pitchFamily="34" charset="0"/>
                <a:cs typeface="Arial" pitchFamily="34" charset="0"/>
              </a:rPr>
              <a:t>Source port</a:t>
            </a:r>
          </a:p>
          <a:p>
            <a:pPr lvl="2">
              <a:lnSpc>
                <a:spcPct val="80000"/>
              </a:lnSpc>
            </a:pPr>
            <a:r>
              <a:rPr lang="en-US" sz="2000" dirty="0">
                <a:latin typeface="Arial" pitchFamily="34" charset="0"/>
                <a:cs typeface="Arial" pitchFamily="34" charset="0"/>
              </a:rPr>
              <a:t>Destination port</a:t>
            </a:r>
          </a:p>
          <a:p>
            <a:pPr lvl="2">
              <a:lnSpc>
                <a:spcPct val="80000"/>
              </a:lnSpc>
            </a:pPr>
            <a:r>
              <a:rPr lang="en-US" sz="2000" dirty="0">
                <a:latin typeface="Arial" pitchFamily="34" charset="0"/>
                <a:cs typeface="Arial" pitchFamily="34" charset="0"/>
              </a:rPr>
              <a:t>Message length</a:t>
            </a:r>
          </a:p>
          <a:p>
            <a:pPr lvl="2">
              <a:lnSpc>
                <a:spcPct val="80000"/>
              </a:lnSpc>
            </a:pPr>
            <a:r>
              <a:rPr lang="en-US" sz="2000" dirty="0">
                <a:latin typeface="Arial" pitchFamily="34" charset="0"/>
                <a:cs typeface="Arial" pitchFamily="34" charset="0"/>
              </a:rPr>
              <a:t>Header checksum</a:t>
            </a:r>
          </a:p>
          <a:p>
            <a:pPr>
              <a:lnSpc>
                <a:spcPct val="80000"/>
              </a:lnSpc>
            </a:pPr>
            <a:r>
              <a:rPr lang="en-US" sz="2400" dirty="0">
                <a:latin typeface="Arial" pitchFamily="34" charset="0"/>
                <a:cs typeface="Arial" pitchFamily="34" charset="0"/>
              </a:rPr>
              <a:t>Commonly used for control messages that are usually small, such as DNS, DHCP, RIP and SNMP.</a:t>
            </a:r>
          </a:p>
          <a:p>
            <a:pPr>
              <a:lnSpc>
                <a:spcPct val="80000"/>
              </a:lnSpc>
            </a:pPr>
            <a:r>
              <a:rPr lang="en-US" sz="2400" dirty="0">
                <a:latin typeface="Arial" pitchFamily="34" charset="0"/>
                <a:cs typeface="Arial" pitchFamily="34" charset="0"/>
              </a:rPr>
              <a:t>Can also be used for applications where a packet can be lost, such as information rich video</a:t>
            </a:r>
          </a:p>
        </p:txBody>
      </p:sp>
      <p:sp>
        <p:nvSpPr>
          <p:cNvPr id="7"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extLst>
      <p:ext uri="{BB962C8B-B14F-4D97-AF65-F5344CB8AC3E}">
        <p14:creationId xmlns:p14="http://schemas.microsoft.com/office/powerpoint/2010/main" xmlns="" val="174144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5 - </a:t>
            </a:r>
            <a:fld id="{5616AD62-CC42-40F7-99CF-F3A37DA2F37F}" type="slidenum">
              <a:rPr lang="en-US"/>
              <a:pPr/>
              <a:t>21</a:t>
            </a:fld>
            <a:endParaRPr lang="en-US"/>
          </a:p>
        </p:txBody>
      </p:sp>
      <p:sp>
        <p:nvSpPr>
          <p:cNvPr id="452614" name="Rectangle 6"/>
          <p:cNvSpPr>
            <a:spLocks noGrp="1" noChangeArrowheads="1"/>
          </p:cNvSpPr>
          <p:nvPr>
            <p:ph type="title"/>
          </p:nvPr>
        </p:nvSpPr>
        <p:spPr>
          <a:xfrm>
            <a:off x="990600" y="1066800"/>
            <a:ext cx="7772400" cy="487362"/>
          </a:xfrm>
        </p:spPr>
        <p:txBody>
          <a:bodyPr>
            <a:normAutofit fontScale="90000"/>
          </a:bodyPr>
          <a:lstStyle/>
          <a:p>
            <a:r>
              <a:rPr lang="en-US" dirty="0" err="1"/>
              <a:t>QoS</a:t>
            </a:r>
            <a:r>
              <a:rPr lang="en-US" dirty="0"/>
              <a:t> - Quality of Service</a:t>
            </a:r>
          </a:p>
        </p:txBody>
      </p:sp>
      <p:sp>
        <p:nvSpPr>
          <p:cNvPr id="452615" name="Rectangle 7"/>
          <p:cNvSpPr>
            <a:spLocks noGrp="1" noChangeArrowheads="1"/>
          </p:cNvSpPr>
          <p:nvPr>
            <p:ph type="body" idx="1"/>
          </p:nvPr>
        </p:nvSpPr>
        <p:spPr>
          <a:xfrm>
            <a:off x="838200" y="1676400"/>
            <a:ext cx="7772400" cy="4572000"/>
          </a:xfrm>
        </p:spPr>
        <p:txBody>
          <a:bodyPr>
            <a:normAutofit/>
          </a:bodyPr>
          <a:lstStyle/>
          <a:p>
            <a:pPr>
              <a:lnSpc>
                <a:spcPct val="90000"/>
              </a:lnSpc>
            </a:pPr>
            <a:r>
              <a:rPr lang="en-US" sz="2400" dirty="0" err="1">
                <a:latin typeface="Arial" pitchFamily="34" charset="0"/>
                <a:cs typeface="Arial" pitchFamily="34" charset="0"/>
              </a:rPr>
              <a:t>QoS</a:t>
            </a:r>
            <a:r>
              <a:rPr lang="en-US" sz="2400" dirty="0">
                <a:latin typeface="Arial" pitchFamily="34" charset="0"/>
                <a:cs typeface="Arial" pitchFamily="34" charset="0"/>
              </a:rPr>
              <a:t> </a:t>
            </a:r>
            <a:r>
              <a:rPr lang="en-US" sz="2400" dirty="0" smtClean="0">
                <a:latin typeface="Arial" pitchFamily="34" charset="0"/>
                <a:cs typeface="Arial" pitchFamily="34" charset="0"/>
              </a:rPr>
              <a:t>parameters - </a:t>
            </a:r>
            <a:r>
              <a:rPr lang="en-US" sz="2000" dirty="0" smtClean="0">
                <a:latin typeface="Arial" pitchFamily="34" charset="0"/>
                <a:cs typeface="Arial" pitchFamily="34" charset="0"/>
              </a:rPr>
              <a:t>Bandwidth, End to </a:t>
            </a:r>
            <a:r>
              <a:rPr lang="en-US" sz="2000" dirty="0">
                <a:latin typeface="Arial" pitchFamily="34" charset="0"/>
                <a:cs typeface="Arial" pitchFamily="34" charset="0"/>
              </a:rPr>
              <a:t>E</a:t>
            </a:r>
            <a:r>
              <a:rPr lang="en-US" sz="2000" dirty="0" smtClean="0">
                <a:latin typeface="Arial" pitchFamily="34" charset="0"/>
                <a:cs typeface="Arial" pitchFamily="34" charset="0"/>
              </a:rPr>
              <a:t>nd delay, Jitter and Packet Loss.</a:t>
            </a:r>
            <a:endParaRPr lang="en-US" sz="2000" dirty="0">
              <a:latin typeface="Arial" pitchFamily="34" charset="0"/>
              <a:cs typeface="Arial" pitchFamily="34" charset="0"/>
            </a:endParaRPr>
          </a:p>
          <a:p>
            <a:pPr>
              <a:lnSpc>
                <a:spcPct val="90000"/>
              </a:lnSpc>
            </a:pPr>
            <a:r>
              <a:rPr lang="en-US" sz="2400" dirty="0" smtClean="0">
                <a:latin typeface="Arial" pitchFamily="34" charset="0"/>
                <a:cs typeface="Arial" pitchFamily="34" charset="0"/>
              </a:rPr>
              <a:t>Bandwidth – </a:t>
            </a:r>
            <a:r>
              <a:rPr lang="en-US" sz="2000" dirty="0" smtClean="0">
                <a:latin typeface="Arial" pitchFamily="34" charset="0"/>
                <a:cs typeface="Arial" pitchFamily="34" charset="0"/>
              </a:rPr>
              <a:t>is the </a:t>
            </a:r>
            <a:r>
              <a:rPr lang="en-US" sz="2000" dirty="0" err="1" smtClean="0">
                <a:latin typeface="Arial" pitchFamily="34" charset="0"/>
                <a:cs typeface="Arial" pitchFamily="34" charset="0"/>
              </a:rPr>
              <a:t>avg</a:t>
            </a:r>
            <a:r>
              <a:rPr lang="en-US" sz="2000" dirty="0" smtClean="0">
                <a:latin typeface="Arial" pitchFamily="34" charset="0"/>
                <a:cs typeface="Arial" pitchFamily="34" charset="0"/>
              </a:rPr>
              <a:t> numbers of bits per second that travel successfully through the network measured in Kbps or Mbps.</a:t>
            </a:r>
          </a:p>
          <a:p>
            <a:pPr>
              <a:lnSpc>
                <a:spcPct val="90000"/>
              </a:lnSpc>
            </a:pPr>
            <a:r>
              <a:rPr lang="en-US" sz="2400" dirty="0" smtClean="0">
                <a:latin typeface="Arial" pitchFamily="34" charset="0"/>
                <a:cs typeface="Arial" pitchFamily="34" charset="0"/>
              </a:rPr>
              <a:t>End to End delay – </a:t>
            </a:r>
            <a:r>
              <a:rPr lang="en-US" sz="1900" dirty="0" smtClean="0">
                <a:latin typeface="Arial" pitchFamily="34" charset="0"/>
                <a:cs typeface="Arial" pitchFamily="34" charset="0"/>
              </a:rPr>
              <a:t>is the </a:t>
            </a:r>
            <a:r>
              <a:rPr lang="en-US" sz="1900" dirty="0" err="1" smtClean="0">
                <a:latin typeface="Arial" pitchFamily="34" charset="0"/>
                <a:cs typeface="Arial" pitchFamily="34" charset="0"/>
              </a:rPr>
              <a:t>avg</a:t>
            </a:r>
            <a:r>
              <a:rPr lang="en-US" sz="1900" dirty="0" smtClean="0">
                <a:latin typeface="Arial" pitchFamily="34" charset="0"/>
                <a:cs typeface="Arial" pitchFamily="34" charset="0"/>
              </a:rPr>
              <a:t> time it takes for a network packet to traverse the network from one endpoint to another. </a:t>
            </a:r>
          </a:p>
          <a:p>
            <a:pPr>
              <a:lnSpc>
                <a:spcPct val="90000"/>
              </a:lnSpc>
            </a:pPr>
            <a:r>
              <a:rPr lang="en-US" sz="2400" dirty="0" smtClean="0">
                <a:latin typeface="Arial" pitchFamily="34" charset="0"/>
                <a:cs typeface="Arial" pitchFamily="34" charset="0"/>
              </a:rPr>
              <a:t>Jitter - </a:t>
            </a:r>
            <a:r>
              <a:rPr lang="en-US" sz="1800" dirty="0" smtClean="0">
                <a:latin typeface="Arial" pitchFamily="34" charset="0"/>
                <a:cs typeface="Arial" pitchFamily="34" charset="0"/>
              </a:rPr>
              <a:t>is the variation in E to E delay of sequential packets</a:t>
            </a:r>
            <a:r>
              <a:rPr lang="en-US" sz="1900" dirty="0" smtClean="0">
                <a:latin typeface="Arial" pitchFamily="34" charset="0"/>
                <a:cs typeface="Arial" pitchFamily="34" charset="0"/>
              </a:rPr>
              <a:t> </a:t>
            </a:r>
            <a:endParaRPr lang="en-US" sz="1900" dirty="0">
              <a:latin typeface="Arial" pitchFamily="34" charset="0"/>
              <a:cs typeface="Arial" pitchFamily="34" charset="0"/>
            </a:endParaRPr>
          </a:p>
          <a:p>
            <a:pPr>
              <a:lnSpc>
                <a:spcPct val="90000"/>
              </a:lnSpc>
            </a:pPr>
            <a:r>
              <a:rPr lang="en-US" sz="2400" dirty="0" smtClean="0">
                <a:latin typeface="Arial" pitchFamily="34" charset="0"/>
                <a:cs typeface="Arial" pitchFamily="34" charset="0"/>
              </a:rPr>
              <a:t>Packet Loss - </a:t>
            </a:r>
            <a:r>
              <a:rPr lang="en-US" sz="1800" dirty="0" smtClean="0">
                <a:latin typeface="Arial" pitchFamily="34" charset="0"/>
                <a:cs typeface="Arial" pitchFamily="34" charset="0"/>
              </a:rPr>
              <a:t>% of transmitted packets that never reach the </a:t>
            </a:r>
          </a:p>
          <a:p>
            <a:pPr marL="0" indent="0">
              <a:lnSpc>
                <a:spcPct val="90000"/>
              </a:lnSpc>
              <a:buNone/>
            </a:pPr>
            <a:r>
              <a:rPr lang="en-US" sz="1800" dirty="0">
                <a:latin typeface="Arial" pitchFamily="34" charset="0"/>
                <a:cs typeface="Arial" pitchFamily="34" charset="0"/>
              </a:rPr>
              <a:t> </a:t>
            </a:r>
            <a:r>
              <a:rPr lang="en-US" sz="1800" dirty="0" smtClean="0">
                <a:latin typeface="Arial" pitchFamily="34" charset="0"/>
                <a:cs typeface="Arial" pitchFamily="34" charset="0"/>
              </a:rPr>
              <a:t>   the destination.</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sp>
        <p:nvSpPr>
          <p:cNvPr id="7"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extLst>
      <p:ext uri="{BB962C8B-B14F-4D97-AF65-F5344CB8AC3E}">
        <p14:creationId xmlns:p14="http://schemas.microsoft.com/office/powerpoint/2010/main" xmlns="" val="275242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5 - </a:t>
            </a:r>
            <a:fld id="{5616AD62-CC42-40F7-99CF-F3A37DA2F37F}" type="slidenum">
              <a:rPr lang="en-US"/>
              <a:pPr/>
              <a:t>22</a:t>
            </a:fld>
            <a:endParaRPr lang="en-US"/>
          </a:p>
        </p:txBody>
      </p:sp>
      <p:sp>
        <p:nvSpPr>
          <p:cNvPr id="452614" name="Rectangle 6"/>
          <p:cNvSpPr>
            <a:spLocks noGrp="1" noChangeArrowheads="1"/>
          </p:cNvSpPr>
          <p:nvPr>
            <p:ph type="title"/>
          </p:nvPr>
        </p:nvSpPr>
        <p:spPr>
          <a:xfrm>
            <a:off x="990600" y="1066800"/>
            <a:ext cx="7772400" cy="487362"/>
          </a:xfrm>
        </p:spPr>
        <p:txBody>
          <a:bodyPr>
            <a:normAutofit fontScale="90000"/>
          </a:bodyPr>
          <a:lstStyle/>
          <a:p>
            <a:r>
              <a:rPr lang="en-US" dirty="0" err="1"/>
              <a:t>QoS</a:t>
            </a:r>
            <a:r>
              <a:rPr lang="en-US" dirty="0"/>
              <a:t> - Quality of Service</a:t>
            </a:r>
          </a:p>
        </p:txBody>
      </p:sp>
      <p:sp>
        <p:nvSpPr>
          <p:cNvPr id="452615" name="Rectangle 7"/>
          <p:cNvSpPr>
            <a:spLocks noGrp="1" noChangeArrowheads="1"/>
          </p:cNvSpPr>
          <p:nvPr>
            <p:ph type="body" idx="1"/>
          </p:nvPr>
        </p:nvSpPr>
        <p:spPr>
          <a:xfrm>
            <a:off x="838200" y="1676400"/>
            <a:ext cx="7772400" cy="4572000"/>
          </a:xfrm>
        </p:spPr>
        <p:txBody>
          <a:bodyPr>
            <a:normAutofit/>
          </a:bodyPr>
          <a:lstStyle/>
          <a:p>
            <a:pPr marL="0" indent="0">
              <a:lnSpc>
                <a:spcPct val="90000"/>
              </a:lnSpc>
              <a:buNone/>
            </a:pPr>
            <a:r>
              <a:rPr lang="en-US" sz="2400" dirty="0" smtClean="0">
                <a:latin typeface="Arial" pitchFamily="34" charset="0"/>
                <a:cs typeface="Arial" pitchFamily="34" charset="0"/>
              </a:rPr>
              <a:t>The three fundamental </a:t>
            </a:r>
            <a:r>
              <a:rPr lang="en-US" sz="2400" dirty="0" err="1" smtClean="0">
                <a:latin typeface="Arial" pitchFamily="34" charset="0"/>
                <a:cs typeface="Arial" pitchFamily="34" charset="0"/>
              </a:rPr>
              <a:t>QoS</a:t>
            </a:r>
            <a:r>
              <a:rPr lang="en-US" sz="2400" dirty="0" smtClean="0">
                <a:latin typeface="Arial" pitchFamily="34" charset="0"/>
                <a:cs typeface="Arial" pitchFamily="34" charset="0"/>
              </a:rPr>
              <a:t> enablers are:</a:t>
            </a:r>
          </a:p>
          <a:p>
            <a:pPr>
              <a:lnSpc>
                <a:spcPct val="90000"/>
              </a:lnSpc>
            </a:pPr>
            <a:r>
              <a:rPr lang="en-US" sz="2000" dirty="0" smtClean="0">
                <a:latin typeface="Arial" pitchFamily="34" charset="0"/>
                <a:cs typeface="Arial" pitchFamily="34" charset="0"/>
              </a:rPr>
              <a:t>Network Provisioning – providing more bandwidth than required.</a:t>
            </a:r>
          </a:p>
          <a:p>
            <a:pPr>
              <a:lnSpc>
                <a:spcPct val="90000"/>
              </a:lnSpc>
            </a:pPr>
            <a:endParaRPr lang="en-US" sz="2000" dirty="0" smtClean="0">
              <a:latin typeface="Arial" pitchFamily="34" charset="0"/>
              <a:cs typeface="Arial" pitchFamily="34" charset="0"/>
            </a:endParaRPr>
          </a:p>
          <a:p>
            <a:pPr>
              <a:lnSpc>
                <a:spcPct val="90000"/>
              </a:lnSpc>
            </a:pPr>
            <a:r>
              <a:rPr lang="en-US" sz="2000" dirty="0" smtClean="0">
                <a:latin typeface="Arial" pitchFamily="34" charset="0"/>
                <a:cs typeface="Arial" pitchFamily="34" charset="0"/>
              </a:rPr>
              <a:t>Queuing – pertains to transmission buffers in network switches and routers.</a:t>
            </a:r>
          </a:p>
          <a:p>
            <a:pPr marL="0" indent="0">
              <a:lnSpc>
                <a:spcPct val="90000"/>
              </a:lnSpc>
              <a:buNone/>
            </a:pPr>
            <a:r>
              <a:rPr lang="en-US" sz="2000" dirty="0" smtClean="0">
                <a:latin typeface="Arial" pitchFamily="34" charset="0"/>
                <a:cs typeface="Arial" pitchFamily="34" charset="0"/>
              </a:rPr>
              <a:t> </a:t>
            </a:r>
          </a:p>
          <a:p>
            <a:pPr>
              <a:lnSpc>
                <a:spcPct val="90000"/>
              </a:lnSpc>
            </a:pPr>
            <a:r>
              <a:rPr lang="en-US" sz="2000" dirty="0" smtClean="0">
                <a:latin typeface="Arial" pitchFamily="34" charset="0"/>
                <a:cs typeface="Arial" pitchFamily="34" charset="0"/>
              </a:rPr>
              <a:t>Classifying – is a packet classifying or prioritization scheme</a:t>
            </a:r>
          </a:p>
          <a:p>
            <a:pPr marL="0" indent="0">
              <a:lnSpc>
                <a:spcPct val="90000"/>
              </a:lnSpc>
              <a:buNone/>
            </a:pP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pPr marL="0" indent="0">
              <a:lnSpc>
                <a:spcPct val="90000"/>
              </a:lnSpc>
              <a:buNone/>
            </a:pPr>
            <a:r>
              <a:rPr lang="en-US" sz="2000" dirty="0">
                <a:latin typeface="Arial" pitchFamily="34" charset="0"/>
                <a:cs typeface="Arial" pitchFamily="34" charset="0"/>
              </a:rPr>
              <a:t>	</a:t>
            </a:r>
            <a:r>
              <a:rPr lang="en-US" sz="2000" dirty="0" smtClean="0">
                <a:latin typeface="Arial" pitchFamily="34" charset="0"/>
                <a:cs typeface="Arial" pitchFamily="34" charset="0"/>
              </a:rPr>
              <a:t>- Resource Reservation (RSVP)</a:t>
            </a:r>
          </a:p>
          <a:p>
            <a:pPr marL="0" indent="0">
              <a:lnSpc>
                <a:spcPct val="90000"/>
              </a:lnSpc>
              <a:buNone/>
            </a:pPr>
            <a:r>
              <a:rPr lang="en-US" sz="2000" dirty="0">
                <a:latin typeface="Arial" pitchFamily="34" charset="0"/>
                <a:cs typeface="Arial" pitchFamily="34" charset="0"/>
              </a:rPr>
              <a:t>	</a:t>
            </a:r>
            <a:r>
              <a:rPr lang="en-US" sz="2000" dirty="0" smtClean="0">
                <a:latin typeface="Arial" pitchFamily="34" charset="0"/>
                <a:cs typeface="Arial" pitchFamily="34" charset="0"/>
              </a:rPr>
              <a:t>- IP Precedence, Differentiated Services (</a:t>
            </a:r>
            <a:r>
              <a:rPr lang="en-US" sz="2000" dirty="0" err="1" smtClean="0">
                <a:latin typeface="Arial" pitchFamily="34" charset="0"/>
                <a:cs typeface="Arial" pitchFamily="34" charset="0"/>
              </a:rPr>
              <a:t>DiffServ</a:t>
            </a:r>
            <a:r>
              <a:rPr lang="en-US" sz="2000" dirty="0" smtClean="0">
                <a:latin typeface="Arial" pitchFamily="34" charset="0"/>
                <a:cs typeface="Arial" pitchFamily="34" charset="0"/>
              </a:rPr>
              <a:t>)</a:t>
            </a:r>
          </a:p>
          <a:p>
            <a:pPr marL="0" indent="0">
              <a:lnSpc>
                <a:spcPct val="90000"/>
              </a:lnSpc>
              <a:buNone/>
            </a:pPr>
            <a:r>
              <a:rPr lang="en-US" sz="2000" dirty="0">
                <a:latin typeface="Arial" pitchFamily="34" charset="0"/>
                <a:cs typeface="Arial" pitchFamily="34" charset="0"/>
              </a:rPr>
              <a:t>	</a:t>
            </a:r>
            <a:r>
              <a:rPr lang="en-US" sz="2000" dirty="0" smtClean="0">
                <a:latin typeface="Arial" pitchFamily="34" charset="0"/>
                <a:cs typeface="Arial" pitchFamily="34" charset="0"/>
              </a:rPr>
              <a:t>- Multiple Protocol Label Switching (MLPS)</a:t>
            </a:r>
            <a:endParaRPr lang="en-US" sz="2000" dirty="0">
              <a:latin typeface="Arial" pitchFamily="34" charset="0"/>
              <a:cs typeface="Arial" pitchFamily="34" charset="0"/>
            </a:endParaRPr>
          </a:p>
        </p:txBody>
      </p:sp>
      <p:sp>
        <p:nvSpPr>
          <p:cNvPr id="7"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extLst>
      <p:ext uri="{BB962C8B-B14F-4D97-AF65-F5344CB8AC3E}">
        <p14:creationId xmlns:p14="http://schemas.microsoft.com/office/powerpoint/2010/main" xmlns="" val="224246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en-US"/>
              <a:t>Copyright 2007 John Wiley &amp; Sons, Inc</a:t>
            </a:r>
          </a:p>
        </p:txBody>
      </p:sp>
      <p:sp>
        <p:nvSpPr>
          <p:cNvPr id="20" name="Slide Number Placeholder 5"/>
          <p:cNvSpPr>
            <a:spLocks noGrp="1"/>
          </p:cNvSpPr>
          <p:nvPr>
            <p:ph type="sldNum" sz="quarter" idx="12"/>
          </p:nvPr>
        </p:nvSpPr>
        <p:spPr/>
        <p:txBody>
          <a:bodyPr/>
          <a:lstStyle/>
          <a:p>
            <a:r>
              <a:rPr lang="en-US"/>
              <a:t>5 - </a:t>
            </a:r>
            <a:fld id="{45647735-9C0A-49CB-B9F8-F0D2FE584A9E}" type="slidenum">
              <a:rPr lang="en-US"/>
              <a:pPr/>
              <a:t>23</a:t>
            </a:fld>
            <a:endParaRPr lang="en-US"/>
          </a:p>
        </p:txBody>
      </p:sp>
      <p:sp>
        <p:nvSpPr>
          <p:cNvPr id="453636" name="Rectangle 4"/>
          <p:cNvSpPr>
            <a:spLocks noGrp="1" noChangeArrowheads="1"/>
          </p:cNvSpPr>
          <p:nvPr>
            <p:ph type="title"/>
          </p:nvPr>
        </p:nvSpPr>
        <p:spPr>
          <a:xfrm>
            <a:off x="0" y="914400"/>
            <a:ext cx="7772400" cy="639762"/>
          </a:xfrm>
        </p:spPr>
        <p:txBody>
          <a:bodyPr>
            <a:normAutofit fontScale="90000"/>
          </a:bodyPr>
          <a:lstStyle/>
          <a:p>
            <a:r>
              <a:rPr lang="en-US" dirty="0"/>
              <a:t>Protocols Supporting </a:t>
            </a:r>
            <a:r>
              <a:rPr lang="en-US" dirty="0" err="1"/>
              <a:t>QoS</a:t>
            </a:r>
            <a:endParaRPr lang="en-US" dirty="0"/>
          </a:p>
        </p:txBody>
      </p:sp>
      <p:sp>
        <p:nvSpPr>
          <p:cNvPr id="453637" name="Rectangle 5"/>
          <p:cNvSpPr>
            <a:spLocks noGrp="1" noChangeArrowheads="1"/>
          </p:cNvSpPr>
          <p:nvPr>
            <p:ph type="body" idx="1"/>
          </p:nvPr>
        </p:nvSpPr>
        <p:spPr>
          <a:xfrm>
            <a:off x="228600" y="1676400"/>
            <a:ext cx="8305800" cy="4495800"/>
          </a:xfrm>
        </p:spPr>
        <p:txBody>
          <a:bodyPr/>
          <a:lstStyle/>
          <a:p>
            <a:pPr>
              <a:lnSpc>
                <a:spcPct val="90000"/>
              </a:lnSpc>
            </a:pPr>
            <a:r>
              <a:rPr lang="en-US" sz="2400" dirty="0">
                <a:latin typeface="Arial" pitchFamily="34" charset="0"/>
                <a:cs typeface="Arial" pitchFamily="34" charset="0"/>
              </a:rPr>
              <a:t>Asynchronous Transfer Mode (ATM)</a:t>
            </a:r>
          </a:p>
          <a:p>
            <a:pPr lvl="1">
              <a:lnSpc>
                <a:spcPct val="90000"/>
              </a:lnSpc>
            </a:pPr>
            <a:r>
              <a:rPr lang="en-US" sz="2000" dirty="0">
                <a:latin typeface="Arial" pitchFamily="34" charset="0"/>
                <a:cs typeface="Arial" pitchFamily="34" charset="0"/>
              </a:rPr>
              <a:t>A high-speed data link layer protocol</a:t>
            </a:r>
          </a:p>
          <a:p>
            <a:pPr>
              <a:lnSpc>
                <a:spcPct val="90000"/>
              </a:lnSpc>
            </a:pPr>
            <a:r>
              <a:rPr lang="en-US" sz="2400" dirty="0">
                <a:latin typeface="Arial" pitchFamily="34" charset="0"/>
                <a:cs typeface="Arial" pitchFamily="34" charset="0"/>
              </a:rPr>
              <a:t>TCP/IP protocol suite</a:t>
            </a:r>
          </a:p>
          <a:p>
            <a:pPr lvl="1">
              <a:lnSpc>
                <a:spcPct val="90000"/>
              </a:lnSpc>
            </a:pPr>
            <a:r>
              <a:rPr lang="en-US" sz="2000" dirty="0">
                <a:latin typeface="Arial" pitchFamily="34" charset="0"/>
                <a:cs typeface="Arial" pitchFamily="34" charset="0"/>
              </a:rPr>
              <a:t>Resource Reservation Protocol (RSVP)</a:t>
            </a:r>
          </a:p>
          <a:p>
            <a:pPr lvl="2">
              <a:lnSpc>
                <a:spcPct val="90000"/>
              </a:lnSpc>
            </a:pPr>
            <a:r>
              <a:rPr lang="en-US" sz="2000" dirty="0">
                <a:latin typeface="Arial" pitchFamily="34" charset="0"/>
                <a:cs typeface="Arial" pitchFamily="34" charset="0"/>
              </a:rPr>
              <a:t>Sets up virtual circuits for general 		                purpose real-time applications</a:t>
            </a:r>
          </a:p>
          <a:p>
            <a:pPr lvl="1">
              <a:lnSpc>
                <a:spcPct val="90000"/>
              </a:lnSpc>
            </a:pPr>
            <a:r>
              <a:rPr lang="en-US" sz="2000" dirty="0">
                <a:latin typeface="Arial" pitchFamily="34" charset="0"/>
                <a:cs typeface="Arial" pitchFamily="34" charset="0"/>
              </a:rPr>
              <a:t>Real-Time Streaming Protocol (RTSP)</a:t>
            </a:r>
          </a:p>
          <a:p>
            <a:pPr lvl="2">
              <a:lnSpc>
                <a:spcPct val="90000"/>
              </a:lnSpc>
            </a:pPr>
            <a:r>
              <a:rPr lang="en-US" sz="2000" dirty="0">
                <a:latin typeface="Arial" pitchFamily="34" charset="0"/>
                <a:cs typeface="Arial" pitchFamily="34" charset="0"/>
              </a:rPr>
              <a:t>Sets up virtual circuits for audio-video applications</a:t>
            </a:r>
          </a:p>
          <a:p>
            <a:pPr lvl="1">
              <a:lnSpc>
                <a:spcPct val="90000"/>
              </a:lnSpc>
            </a:pPr>
            <a:r>
              <a:rPr lang="en-US" sz="2000" dirty="0">
                <a:latin typeface="Arial" pitchFamily="34" charset="0"/>
                <a:cs typeface="Arial" pitchFamily="34" charset="0"/>
              </a:rPr>
              <a:t>Real-Time Transport Protocol (RTP) </a:t>
            </a:r>
          </a:p>
          <a:p>
            <a:pPr lvl="2">
              <a:lnSpc>
                <a:spcPct val="90000"/>
              </a:lnSpc>
            </a:pPr>
            <a:r>
              <a:rPr lang="en-US" sz="2000" dirty="0">
                <a:latin typeface="Arial" pitchFamily="34" charset="0"/>
                <a:cs typeface="Arial" pitchFamily="34" charset="0"/>
              </a:rPr>
              <a:t>Used after a virtual connection setup by RSVP or RTSP</a:t>
            </a:r>
          </a:p>
          <a:p>
            <a:pPr lvl="2">
              <a:lnSpc>
                <a:spcPct val="90000"/>
              </a:lnSpc>
            </a:pPr>
            <a:r>
              <a:rPr lang="en-US" sz="2000" dirty="0">
                <a:latin typeface="Arial" pitchFamily="34" charset="0"/>
                <a:cs typeface="Arial" pitchFamily="34" charset="0"/>
              </a:rPr>
              <a:t>Adds a sequence number and a timestamp for helping applications to synchronize delivery</a:t>
            </a:r>
          </a:p>
          <a:p>
            <a:pPr lvl="2">
              <a:lnSpc>
                <a:spcPct val="90000"/>
              </a:lnSpc>
            </a:pPr>
            <a:r>
              <a:rPr lang="en-US" sz="2000" dirty="0">
                <a:latin typeface="Arial" pitchFamily="34" charset="0"/>
                <a:cs typeface="Arial" pitchFamily="34" charset="0"/>
              </a:rPr>
              <a:t>Uses UDP (because of its small header) as transport</a:t>
            </a:r>
          </a:p>
        </p:txBody>
      </p:sp>
      <p:sp>
        <p:nvSpPr>
          <p:cNvPr id="453638" name="Rectangle 6"/>
          <p:cNvSpPr>
            <a:spLocks noChangeArrowheads="1"/>
          </p:cNvSpPr>
          <p:nvPr/>
        </p:nvSpPr>
        <p:spPr bwMode="auto">
          <a:xfrm>
            <a:off x="6553200" y="1524000"/>
            <a:ext cx="2122488" cy="1955800"/>
          </a:xfrm>
          <a:prstGeom prst="rect">
            <a:avLst/>
          </a:prstGeom>
          <a:solidFill>
            <a:srgbClr val="FFC000"/>
          </a:solidFill>
          <a:ln w="28575">
            <a:solidFill>
              <a:srgbClr val="000090"/>
            </a:solidFill>
            <a:miter lim="800000"/>
            <a:headEnd/>
            <a:tailEnd/>
          </a:ln>
          <a:effectLst/>
        </p:spPr>
        <p:txBody>
          <a:bodyPr wrap="none" anchor="ctr"/>
          <a:lstStyle/>
          <a:p>
            <a:pPr algn="ctr"/>
            <a:endParaRPr lang="en-US" sz="2000">
              <a:solidFill>
                <a:srgbClr val="00008C"/>
              </a:solidFill>
              <a:latin typeface="Arial" charset="0"/>
            </a:endParaRPr>
          </a:p>
          <a:p>
            <a:pPr algn="ctr"/>
            <a:r>
              <a:rPr lang="en-US" sz="2000">
                <a:solidFill>
                  <a:srgbClr val="00008C"/>
                </a:solidFill>
                <a:latin typeface="Arial" charset="0"/>
              </a:rPr>
              <a:t> </a:t>
            </a:r>
          </a:p>
          <a:p>
            <a:pPr algn="ctr"/>
            <a:endParaRPr lang="en-US" sz="2000">
              <a:solidFill>
                <a:srgbClr val="00008C"/>
              </a:solidFill>
              <a:latin typeface="Arial" charset="0"/>
            </a:endParaRPr>
          </a:p>
        </p:txBody>
      </p:sp>
      <p:sp>
        <p:nvSpPr>
          <p:cNvPr id="453639" name="Line 7"/>
          <p:cNvSpPr>
            <a:spLocks noChangeShapeType="1"/>
          </p:cNvSpPr>
          <p:nvPr/>
        </p:nvSpPr>
        <p:spPr bwMode="auto">
          <a:xfrm flipH="1">
            <a:off x="6634163" y="1312863"/>
            <a:ext cx="1587" cy="2282825"/>
          </a:xfrm>
          <a:prstGeom prst="line">
            <a:avLst/>
          </a:prstGeom>
          <a:noFill/>
          <a:ln w="28575">
            <a:solidFill>
              <a:schemeClr val="tx1"/>
            </a:solidFill>
            <a:round/>
            <a:headEnd/>
            <a:tailEnd/>
          </a:ln>
          <a:effectLst/>
        </p:spPr>
        <p:txBody>
          <a:bodyPr/>
          <a:lstStyle/>
          <a:p>
            <a:endParaRPr lang="en-US"/>
          </a:p>
        </p:txBody>
      </p:sp>
      <p:sp>
        <p:nvSpPr>
          <p:cNvPr id="453640" name="Line 8"/>
          <p:cNvSpPr>
            <a:spLocks noChangeShapeType="1"/>
          </p:cNvSpPr>
          <p:nvPr/>
        </p:nvSpPr>
        <p:spPr bwMode="auto">
          <a:xfrm>
            <a:off x="8763000" y="1295400"/>
            <a:ext cx="0" cy="2478088"/>
          </a:xfrm>
          <a:prstGeom prst="line">
            <a:avLst/>
          </a:prstGeom>
          <a:noFill/>
          <a:ln w="28575">
            <a:solidFill>
              <a:schemeClr val="tx1"/>
            </a:solidFill>
            <a:round/>
            <a:headEnd/>
            <a:tailEnd/>
          </a:ln>
          <a:effectLst/>
        </p:spPr>
        <p:txBody>
          <a:bodyPr/>
          <a:lstStyle/>
          <a:p>
            <a:endParaRPr lang="en-US"/>
          </a:p>
        </p:txBody>
      </p:sp>
      <p:sp>
        <p:nvSpPr>
          <p:cNvPr id="453647" name="Rectangle 15"/>
          <p:cNvSpPr>
            <a:spLocks noChangeArrowheads="1"/>
          </p:cNvSpPr>
          <p:nvPr/>
        </p:nvSpPr>
        <p:spPr bwMode="auto">
          <a:xfrm>
            <a:off x="6781800" y="3595688"/>
            <a:ext cx="1879600" cy="406400"/>
          </a:xfrm>
          <a:prstGeom prst="rect">
            <a:avLst/>
          </a:prstGeom>
          <a:noFill/>
          <a:ln w="9525">
            <a:solidFill>
              <a:srgbClr val="000090"/>
            </a:solidFill>
            <a:miter lim="800000"/>
            <a:headEnd/>
            <a:tailEnd/>
          </a:ln>
          <a:effectLst/>
        </p:spPr>
        <p:txBody>
          <a:bodyPr>
            <a:spAutoFit/>
          </a:bodyPr>
          <a:lstStyle/>
          <a:p>
            <a:pPr algn="ctr"/>
            <a:r>
              <a:rPr lang="en-US" sz="2000">
                <a:solidFill>
                  <a:srgbClr val="00008C"/>
                </a:solidFill>
                <a:latin typeface="Arial" charset="0"/>
              </a:rPr>
              <a:t>IP</a:t>
            </a:r>
          </a:p>
        </p:txBody>
      </p:sp>
      <p:sp>
        <p:nvSpPr>
          <p:cNvPr id="453649" name="Rectangle 17"/>
          <p:cNvSpPr>
            <a:spLocks noChangeArrowheads="1"/>
          </p:cNvSpPr>
          <p:nvPr/>
        </p:nvSpPr>
        <p:spPr bwMode="auto">
          <a:xfrm>
            <a:off x="7788275" y="1743075"/>
            <a:ext cx="873125" cy="406400"/>
          </a:xfrm>
          <a:prstGeom prst="rect">
            <a:avLst/>
          </a:prstGeom>
          <a:noFill/>
          <a:ln w="9525">
            <a:solidFill>
              <a:srgbClr val="000090"/>
            </a:solidFill>
            <a:miter lim="800000"/>
            <a:headEnd/>
            <a:tailEnd/>
          </a:ln>
          <a:effectLst/>
        </p:spPr>
        <p:txBody>
          <a:bodyPr wrap="none">
            <a:spAutoFit/>
          </a:bodyPr>
          <a:lstStyle/>
          <a:p>
            <a:pPr algn="ctr"/>
            <a:r>
              <a:rPr lang="en-US" sz="2000">
                <a:solidFill>
                  <a:srgbClr val="00008C"/>
                </a:solidFill>
                <a:latin typeface="Arial" charset="0"/>
              </a:rPr>
              <a:t>RTSP</a:t>
            </a:r>
          </a:p>
        </p:txBody>
      </p:sp>
      <p:sp>
        <p:nvSpPr>
          <p:cNvPr id="453650" name="Rectangle 18"/>
          <p:cNvSpPr>
            <a:spLocks noChangeArrowheads="1"/>
          </p:cNvSpPr>
          <p:nvPr/>
        </p:nvSpPr>
        <p:spPr bwMode="auto">
          <a:xfrm>
            <a:off x="6762750" y="1743075"/>
            <a:ext cx="887413" cy="406400"/>
          </a:xfrm>
          <a:prstGeom prst="rect">
            <a:avLst/>
          </a:prstGeom>
          <a:noFill/>
          <a:ln w="9525">
            <a:solidFill>
              <a:srgbClr val="000090"/>
            </a:solidFill>
            <a:miter lim="800000"/>
            <a:headEnd/>
            <a:tailEnd/>
          </a:ln>
          <a:effectLst/>
        </p:spPr>
        <p:txBody>
          <a:bodyPr wrap="none">
            <a:spAutoFit/>
          </a:bodyPr>
          <a:lstStyle/>
          <a:p>
            <a:pPr algn="ctr"/>
            <a:r>
              <a:rPr lang="en-US" sz="2000">
                <a:solidFill>
                  <a:srgbClr val="00008C"/>
                </a:solidFill>
                <a:latin typeface="Arial" charset="0"/>
              </a:rPr>
              <a:t>RSVP</a:t>
            </a:r>
          </a:p>
        </p:txBody>
      </p:sp>
      <p:sp>
        <p:nvSpPr>
          <p:cNvPr id="453652" name="Rectangle 20"/>
          <p:cNvSpPr>
            <a:spLocks noChangeArrowheads="1"/>
          </p:cNvSpPr>
          <p:nvPr/>
        </p:nvSpPr>
        <p:spPr bwMode="auto">
          <a:xfrm>
            <a:off x="7269163" y="3013075"/>
            <a:ext cx="731837" cy="406400"/>
          </a:xfrm>
          <a:prstGeom prst="rect">
            <a:avLst/>
          </a:prstGeom>
          <a:noFill/>
          <a:ln w="9525">
            <a:solidFill>
              <a:srgbClr val="000090"/>
            </a:solidFill>
            <a:miter lim="800000"/>
            <a:headEnd/>
            <a:tailEnd/>
          </a:ln>
          <a:effectLst/>
        </p:spPr>
        <p:txBody>
          <a:bodyPr wrap="none">
            <a:spAutoFit/>
          </a:bodyPr>
          <a:lstStyle/>
          <a:p>
            <a:pPr algn="ctr"/>
            <a:r>
              <a:rPr lang="en-US" sz="2000">
                <a:solidFill>
                  <a:srgbClr val="00008C"/>
                </a:solidFill>
                <a:latin typeface="Arial" charset="0"/>
              </a:rPr>
              <a:t>UDP</a:t>
            </a:r>
          </a:p>
        </p:txBody>
      </p:sp>
      <p:sp>
        <p:nvSpPr>
          <p:cNvPr id="453653" name="Rectangle 21"/>
          <p:cNvSpPr>
            <a:spLocks noChangeArrowheads="1"/>
          </p:cNvSpPr>
          <p:nvPr/>
        </p:nvSpPr>
        <p:spPr bwMode="auto">
          <a:xfrm>
            <a:off x="7254875" y="2428875"/>
            <a:ext cx="703263" cy="406400"/>
          </a:xfrm>
          <a:prstGeom prst="rect">
            <a:avLst/>
          </a:prstGeom>
          <a:noFill/>
          <a:ln w="9525">
            <a:solidFill>
              <a:srgbClr val="000090"/>
            </a:solidFill>
            <a:miter lim="800000"/>
            <a:headEnd/>
            <a:tailEnd/>
          </a:ln>
          <a:effectLst/>
        </p:spPr>
        <p:txBody>
          <a:bodyPr wrap="none">
            <a:spAutoFit/>
          </a:bodyPr>
          <a:lstStyle/>
          <a:p>
            <a:pPr algn="ctr"/>
            <a:r>
              <a:rPr lang="en-US" sz="2000">
                <a:solidFill>
                  <a:srgbClr val="00008C"/>
                </a:solidFill>
                <a:latin typeface="Arial" charset="0"/>
              </a:rPr>
              <a:t>RTP</a:t>
            </a:r>
          </a:p>
        </p:txBody>
      </p:sp>
      <p:sp>
        <p:nvSpPr>
          <p:cNvPr id="453654" name="Line 22"/>
          <p:cNvSpPr>
            <a:spLocks noChangeShapeType="1"/>
          </p:cNvSpPr>
          <p:nvPr/>
        </p:nvSpPr>
        <p:spPr bwMode="auto">
          <a:xfrm>
            <a:off x="7254875" y="2149475"/>
            <a:ext cx="395288" cy="279400"/>
          </a:xfrm>
          <a:prstGeom prst="line">
            <a:avLst/>
          </a:prstGeom>
          <a:noFill/>
          <a:ln w="9525">
            <a:solidFill>
              <a:schemeClr val="tx1"/>
            </a:solidFill>
            <a:round/>
            <a:headEnd/>
            <a:tailEnd type="triangle" w="med" len="med"/>
          </a:ln>
          <a:effectLst/>
        </p:spPr>
        <p:txBody>
          <a:bodyPr/>
          <a:lstStyle/>
          <a:p>
            <a:endParaRPr lang="en-US"/>
          </a:p>
        </p:txBody>
      </p:sp>
      <p:sp>
        <p:nvSpPr>
          <p:cNvPr id="453655" name="Line 23"/>
          <p:cNvSpPr>
            <a:spLocks noChangeShapeType="1"/>
          </p:cNvSpPr>
          <p:nvPr/>
        </p:nvSpPr>
        <p:spPr bwMode="auto">
          <a:xfrm flipH="1">
            <a:off x="7659688" y="2149475"/>
            <a:ext cx="595312" cy="279400"/>
          </a:xfrm>
          <a:prstGeom prst="line">
            <a:avLst/>
          </a:prstGeom>
          <a:noFill/>
          <a:ln w="9525">
            <a:solidFill>
              <a:schemeClr val="tx1"/>
            </a:solidFill>
            <a:round/>
            <a:headEnd/>
            <a:tailEnd type="triangle" w="med" len="med"/>
          </a:ln>
          <a:effectLst/>
        </p:spPr>
        <p:txBody>
          <a:bodyPr/>
          <a:lstStyle/>
          <a:p>
            <a:endParaRPr lang="en-US"/>
          </a:p>
        </p:txBody>
      </p:sp>
      <p:sp>
        <p:nvSpPr>
          <p:cNvPr id="453656" name="Line 24"/>
          <p:cNvSpPr>
            <a:spLocks noChangeShapeType="1"/>
          </p:cNvSpPr>
          <p:nvPr/>
        </p:nvSpPr>
        <p:spPr bwMode="auto">
          <a:xfrm>
            <a:off x="7650163" y="2835275"/>
            <a:ext cx="0" cy="177800"/>
          </a:xfrm>
          <a:prstGeom prst="line">
            <a:avLst/>
          </a:prstGeom>
          <a:noFill/>
          <a:ln w="9525">
            <a:solidFill>
              <a:schemeClr val="tx1"/>
            </a:solidFill>
            <a:round/>
            <a:headEnd/>
            <a:tailEnd type="triangle" w="med" len="med"/>
          </a:ln>
          <a:effectLst/>
        </p:spPr>
        <p:txBody>
          <a:bodyPr/>
          <a:lstStyle/>
          <a:p>
            <a:endParaRPr lang="en-US"/>
          </a:p>
        </p:txBody>
      </p:sp>
      <p:sp>
        <p:nvSpPr>
          <p:cNvPr id="453657" name="Line 25"/>
          <p:cNvSpPr>
            <a:spLocks noChangeShapeType="1"/>
          </p:cNvSpPr>
          <p:nvPr/>
        </p:nvSpPr>
        <p:spPr bwMode="auto">
          <a:xfrm>
            <a:off x="7650163" y="3419475"/>
            <a:ext cx="0" cy="176213"/>
          </a:xfrm>
          <a:prstGeom prst="line">
            <a:avLst/>
          </a:prstGeom>
          <a:noFill/>
          <a:ln w="9525">
            <a:solidFill>
              <a:schemeClr val="tx1"/>
            </a:solidFill>
            <a:round/>
            <a:headEnd/>
            <a:tailEnd type="triangle" w="med" len="med"/>
          </a:ln>
          <a:effectLst/>
        </p:spPr>
        <p:txBody>
          <a:bodyPr/>
          <a:lstStyle/>
          <a:p>
            <a:endParaRPr lang="en-US"/>
          </a:p>
        </p:txBody>
      </p:sp>
      <p:sp>
        <p:nvSpPr>
          <p:cNvPr id="453658" name="Line 26"/>
          <p:cNvSpPr>
            <a:spLocks noChangeShapeType="1"/>
          </p:cNvSpPr>
          <p:nvPr/>
        </p:nvSpPr>
        <p:spPr bwMode="auto">
          <a:xfrm>
            <a:off x="6934200" y="2149475"/>
            <a:ext cx="0" cy="1446213"/>
          </a:xfrm>
          <a:prstGeom prst="line">
            <a:avLst/>
          </a:prstGeom>
          <a:noFill/>
          <a:ln w="9525">
            <a:solidFill>
              <a:schemeClr val="tx1"/>
            </a:solidFill>
            <a:round/>
            <a:headEnd/>
            <a:tailEnd type="triangle" w="med" len="med"/>
          </a:ln>
          <a:effectLst/>
        </p:spPr>
        <p:txBody>
          <a:bodyPr/>
          <a:lstStyle/>
          <a:p>
            <a:endParaRPr lang="en-US"/>
          </a:p>
        </p:txBody>
      </p:sp>
      <p:sp>
        <p:nvSpPr>
          <p:cNvPr id="453659" name="Line 27"/>
          <p:cNvSpPr>
            <a:spLocks noChangeShapeType="1"/>
          </p:cNvSpPr>
          <p:nvPr/>
        </p:nvSpPr>
        <p:spPr bwMode="auto">
          <a:xfrm>
            <a:off x="8458200" y="2201863"/>
            <a:ext cx="0" cy="1446212"/>
          </a:xfrm>
          <a:prstGeom prst="line">
            <a:avLst/>
          </a:prstGeom>
          <a:noFill/>
          <a:ln w="9525">
            <a:solidFill>
              <a:schemeClr val="tx1"/>
            </a:solidFill>
            <a:round/>
            <a:headEnd/>
            <a:tailEnd type="triangle" w="med" len="med"/>
          </a:ln>
          <a:effectLst/>
        </p:spPr>
        <p:txBody>
          <a:bodyPr/>
          <a:lstStyle/>
          <a:p>
            <a:endParaRPr lang="en-US"/>
          </a:p>
        </p:txBody>
      </p:sp>
      <p:sp>
        <p:nvSpPr>
          <p:cNvPr id="21"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extLst>
      <p:ext uri="{BB962C8B-B14F-4D97-AF65-F5344CB8AC3E}">
        <p14:creationId xmlns:p14="http://schemas.microsoft.com/office/powerpoint/2010/main" xmlns="" val="260651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Copyright 2007 John Wiley &amp; Sons, Inc</a:t>
            </a:r>
          </a:p>
        </p:txBody>
      </p:sp>
      <p:sp>
        <p:nvSpPr>
          <p:cNvPr id="12" name="Slide Number Placeholder 5"/>
          <p:cNvSpPr>
            <a:spLocks noGrp="1"/>
          </p:cNvSpPr>
          <p:nvPr>
            <p:ph type="sldNum" sz="quarter" idx="12"/>
          </p:nvPr>
        </p:nvSpPr>
        <p:spPr/>
        <p:txBody>
          <a:bodyPr/>
          <a:lstStyle/>
          <a:p>
            <a:r>
              <a:rPr lang="en-US"/>
              <a:t>5 - </a:t>
            </a:r>
            <a:fld id="{C52B08EF-18BA-420E-A5AB-2D1B56FFC0DD}" type="slidenum">
              <a:rPr lang="en-US"/>
              <a:pPr/>
              <a:t>3</a:t>
            </a:fld>
            <a:endParaRPr lang="en-US"/>
          </a:p>
        </p:txBody>
      </p:sp>
      <p:sp>
        <p:nvSpPr>
          <p:cNvPr id="505858" name="Rectangle 1026"/>
          <p:cNvSpPr>
            <a:spLocks noGrp="1" noChangeArrowheads="1"/>
          </p:cNvSpPr>
          <p:nvPr>
            <p:ph type="title"/>
          </p:nvPr>
        </p:nvSpPr>
        <p:spPr>
          <a:xfrm>
            <a:off x="533400" y="1905000"/>
            <a:ext cx="3352800" cy="563562"/>
          </a:xfrm>
        </p:spPr>
        <p:txBody>
          <a:bodyPr>
            <a:normAutofit fontScale="90000"/>
          </a:bodyPr>
          <a:lstStyle/>
          <a:p>
            <a:pPr algn="ctr"/>
            <a:r>
              <a:rPr lang="en-US" dirty="0"/>
              <a:t>Introduction</a:t>
            </a:r>
          </a:p>
        </p:txBody>
      </p:sp>
      <p:sp>
        <p:nvSpPr>
          <p:cNvPr id="505859" name="Rectangle 1027"/>
          <p:cNvSpPr>
            <a:spLocks noGrp="1" noChangeArrowheads="1"/>
          </p:cNvSpPr>
          <p:nvPr>
            <p:ph type="body" idx="1"/>
          </p:nvPr>
        </p:nvSpPr>
        <p:spPr>
          <a:xfrm>
            <a:off x="533400" y="3124200"/>
            <a:ext cx="7772400" cy="2971800"/>
          </a:xfrm>
        </p:spPr>
        <p:txBody>
          <a:bodyPr/>
          <a:lstStyle/>
          <a:p>
            <a:pPr lvl="2">
              <a:lnSpc>
                <a:spcPct val="90000"/>
              </a:lnSpc>
            </a:pPr>
            <a:endParaRPr lang="en-US" dirty="0"/>
          </a:p>
          <a:p>
            <a:pPr>
              <a:lnSpc>
                <a:spcPct val="90000"/>
              </a:lnSpc>
            </a:pPr>
            <a:endParaRPr lang="en-US" dirty="0"/>
          </a:p>
        </p:txBody>
      </p:sp>
      <p:sp>
        <p:nvSpPr>
          <p:cNvPr id="505860" name="Rectangle 1028"/>
          <p:cNvSpPr>
            <a:spLocks noChangeArrowheads="1"/>
          </p:cNvSpPr>
          <p:nvPr/>
        </p:nvSpPr>
        <p:spPr bwMode="auto">
          <a:xfrm>
            <a:off x="6254750" y="2281238"/>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Network Layer</a:t>
            </a:r>
          </a:p>
        </p:txBody>
      </p:sp>
      <p:sp>
        <p:nvSpPr>
          <p:cNvPr id="505861" name="Line 1029"/>
          <p:cNvSpPr>
            <a:spLocks noChangeShapeType="1"/>
          </p:cNvSpPr>
          <p:nvPr/>
        </p:nvSpPr>
        <p:spPr bwMode="auto">
          <a:xfrm>
            <a:off x="6238875" y="1233488"/>
            <a:ext cx="14288" cy="2038350"/>
          </a:xfrm>
          <a:prstGeom prst="line">
            <a:avLst/>
          </a:prstGeom>
          <a:noFill/>
          <a:ln w="28575">
            <a:solidFill>
              <a:schemeClr val="tx1"/>
            </a:solidFill>
            <a:round/>
            <a:headEnd/>
            <a:tailEnd/>
          </a:ln>
          <a:effectLst/>
        </p:spPr>
        <p:txBody>
          <a:bodyPr/>
          <a:lstStyle/>
          <a:p>
            <a:endParaRPr lang="en-US"/>
          </a:p>
        </p:txBody>
      </p:sp>
      <p:sp>
        <p:nvSpPr>
          <p:cNvPr id="505862" name="Line 1030"/>
          <p:cNvSpPr>
            <a:spLocks noChangeShapeType="1"/>
          </p:cNvSpPr>
          <p:nvPr/>
        </p:nvSpPr>
        <p:spPr bwMode="auto">
          <a:xfrm>
            <a:off x="8382000" y="1295400"/>
            <a:ext cx="0" cy="1981200"/>
          </a:xfrm>
          <a:prstGeom prst="line">
            <a:avLst/>
          </a:prstGeom>
          <a:noFill/>
          <a:ln w="28575">
            <a:solidFill>
              <a:schemeClr val="tx1"/>
            </a:solidFill>
            <a:round/>
            <a:headEnd/>
            <a:tailEnd/>
          </a:ln>
          <a:effectLst/>
        </p:spPr>
        <p:txBody>
          <a:bodyPr/>
          <a:lstStyle/>
          <a:p>
            <a:endParaRPr lang="en-US"/>
          </a:p>
        </p:txBody>
      </p:sp>
      <p:sp>
        <p:nvSpPr>
          <p:cNvPr id="505868" name="Rectangle 1036"/>
          <p:cNvSpPr>
            <a:spLocks noChangeArrowheads="1"/>
          </p:cNvSpPr>
          <p:nvPr/>
        </p:nvSpPr>
        <p:spPr bwMode="auto">
          <a:xfrm>
            <a:off x="6338888" y="2971800"/>
            <a:ext cx="1885950" cy="366713"/>
          </a:xfrm>
          <a:prstGeom prst="rect">
            <a:avLst/>
          </a:prstGeom>
          <a:noFill/>
          <a:ln w="9525">
            <a:noFill/>
            <a:miter lim="800000"/>
            <a:headEnd/>
            <a:tailEnd/>
          </a:ln>
          <a:effectLst/>
        </p:spPr>
        <p:txBody>
          <a:bodyPr wrap="none">
            <a:spAutoFit/>
          </a:bodyPr>
          <a:lstStyle/>
          <a:p>
            <a:r>
              <a:rPr lang="en-US" sz="1800" b="1">
                <a:solidFill>
                  <a:srgbClr val="00008C"/>
                </a:solidFill>
                <a:latin typeface="Arial" charset="0"/>
              </a:rPr>
              <a:t>Data Link Layer</a:t>
            </a:r>
          </a:p>
        </p:txBody>
      </p:sp>
      <p:sp>
        <p:nvSpPr>
          <p:cNvPr id="505869" name="Rectangle 1037"/>
          <p:cNvSpPr>
            <a:spLocks noChangeArrowheads="1"/>
          </p:cNvSpPr>
          <p:nvPr/>
        </p:nvSpPr>
        <p:spPr bwMode="auto">
          <a:xfrm>
            <a:off x="6262688" y="1233488"/>
            <a:ext cx="2101850" cy="366712"/>
          </a:xfrm>
          <a:prstGeom prst="rect">
            <a:avLst/>
          </a:prstGeom>
          <a:noFill/>
          <a:ln w="9525">
            <a:noFill/>
            <a:miter lim="800000"/>
            <a:headEnd/>
            <a:tailEnd/>
          </a:ln>
          <a:effectLst/>
        </p:spPr>
        <p:txBody>
          <a:bodyPr wrap="none">
            <a:spAutoFit/>
          </a:bodyPr>
          <a:lstStyle/>
          <a:p>
            <a:r>
              <a:rPr lang="en-US" sz="1800" b="1">
                <a:solidFill>
                  <a:srgbClr val="00008C"/>
                </a:solidFill>
                <a:latin typeface="Arial" charset="0"/>
              </a:rPr>
              <a:t>Application Layer</a:t>
            </a:r>
          </a:p>
        </p:txBody>
      </p:sp>
      <p:sp>
        <p:nvSpPr>
          <p:cNvPr id="505872" name="Rectangle 1040"/>
          <p:cNvSpPr>
            <a:spLocks noChangeArrowheads="1"/>
          </p:cNvSpPr>
          <p:nvPr/>
        </p:nvSpPr>
        <p:spPr bwMode="auto">
          <a:xfrm>
            <a:off x="6262688" y="1617663"/>
            <a:ext cx="2122487"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13"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4" name="TextBox 13"/>
          <p:cNvSpPr txBox="1"/>
          <p:nvPr/>
        </p:nvSpPr>
        <p:spPr>
          <a:xfrm>
            <a:off x="1295400" y="3810000"/>
            <a:ext cx="6459461" cy="1200329"/>
          </a:xfrm>
          <a:prstGeom prst="rect">
            <a:avLst/>
          </a:prstGeom>
          <a:noFill/>
        </p:spPr>
        <p:txBody>
          <a:bodyPr wrap="none" rtlCol="0">
            <a:spAutoFit/>
          </a:bodyPr>
          <a:lstStyle/>
          <a:p>
            <a:r>
              <a:rPr lang="en-US" sz="2400" dirty="0" smtClean="0"/>
              <a:t>TCP/IP is often used in a variety of contexts. It does not</a:t>
            </a:r>
          </a:p>
          <a:p>
            <a:r>
              <a:rPr lang="en-US" sz="2400" dirty="0" smtClean="0"/>
              <a:t>imply that TCP and IP are the only protocols functioning</a:t>
            </a:r>
          </a:p>
          <a:p>
            <a:r>
              <a:rPr lang="en-US" sz="2400" dirty="0" smtClean="0"/>
              <a:t>in the Transport and Network layers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4</a:t>
            </a:fld>
            <a:endParaRPr lang="en-US" dirty="0"/>
          </a:p>
        </p:txBody>
      </p:sp>
      <p:pic>
        <p:nvPicPr>
          <p:cNvPr id="2050" name="Picture 2" descr="http://www.tcpipguide.com/free/diagrams/tcpipprotocols.png"/>
          <p:cNvPicPr>
            <a:picLocks noChangeAspect="1" noChangeArrowheads="1"/>
          </p:cNvPicPr>
          <p:nvPr/>
        </p:nvPicPr>
        <p:blipFill>
          <a:blip r:embed="rId3" cstate="print"/>
          <a:srcRect/>
          <a:stretch>
            <a:fillRect/>
          </a:stretch>
        </p:blipFill>
        <p:spPr bwMode="auto">
          <a:xfrm>
            <a:off x="2133600" y="1676400"/>
            <a:ext cx="4876800" cy="4839286"/>
          </a:xfrm>
          <a:prstGeom prst="rect">
            <a:avLst/>
          </a:prstGeom>
          <a:noFill/>
        </p:spPr>
      </p:pic>
      <p:sp>
        <p:nvSpPr>
          <p:cNvPr id="7" name="TextBox 6"/>
          <p:cNvSpPr txBox="1"/>
          <p:nvPr/>
        </p:nvSpPr>
        <p:spPr>
          <a:xfrm>
            <a:off x="685800" y="990600"/>
            <a:ext cx="5710218" cy="461665"/>
          </a:xfrm>
          <a:prstGeom prst="rect">
            <a:avLst/>
          </a:prstGeom>
          <a:noFill/>
        </p:spPr>
        <p:txBody>
          <a:bodyPr wrap="none" rtlCol="0">
            <a:spAutoFit/>
          </a:bodyPr>
          <a:lstStyle/>
          <a:p>
            <a:r>
              <a:rPr lang="en-US" sz="2400" dirty="0" smtClean="0"/>
              <a:t>Other Protocols associated with the TCP/IP stack</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5</a:t>
            </a:fld>
            <a:endParaRPr lang="en-US"/>
          </a:p>
        </p:txBody>
      </p:sp>
      <p:sp>
        <p:nvSpPr>
          <p:cNvPr id="436240" name="Rectangle 16"/>
          <p:cNvSpPr>
            <a:spLocks noGrp="1" noChangeArrowheads="1"/>
          </p:cNvSpPr>
          <p:nvPr>
            <p:ph type="title"/>
          </p:nvPr>
        </p:nvSpPr>
        <p:spPr>
          <a:xfrm>
            <a:off x="457200" y="1905000"/>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5938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3446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10096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10668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4796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72705" name="Rectangle 1"/>
          <p:cNvSpPr>
            <a:spLocks noChangeArrowheads="1"/>
          </p:cNvSpPr>
          <p:nvPr/>
        </p:nvSpPr>
        <p:spPr bwMode="auto">
          <a:xfrm rot="10800000" flipV="1">
            <a:off x="304800" y="2895600"/>
            <a:ext cx="8458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 typeface="Arial" pitchFamily="34" charset="0"/>
              <a:buChar char="•"/>
            </a:pPr>
            <a:r>
              <a:rPr kumimoji="0" lang="en-US" sz="1600" b="1" i="0" u="none" strike="noStrike" cap="none" normalizeH="0" baseline="0" dirty="0" smtClean="0">
                <a:ln>
                  <a:noFill/>
                </a:ln>
                <a:solidFill>
                  <a:schemeClr val="tx1"/>
                </a:solidFill>
                <a:effectLst/>
                <a:latin typeface="Arial" pitchFamily="34" charset="0"/>
                <a:cs typeface="Arial" pitchFamily="34" charset="0"/>
              </a:rPr>
              <a:t> Multiplexing and </a:t>
            </a:r>
            <a:r>
              <a:rPr kumimoji="0" lang="en-US" sz="1600" b="1" i="0" u="none" strike="noStrike" cap="none" normalizeH="0" baseline="0" dirty="0" err="1" smtClean="0">
                <a:ln>
                  <a:noFill/>
                </a:ln>
                <a:solidFill>
                  <a:schemeClr val="tx1"/>
                </a:solidFill>
                <a:effectLst/>
                <a:latin typeface="Arial" pitchFamily="34" charset="0"/>
                <a:cs typeface="Arial" pitchFamily="34" charset="0"/>
              </a:rPr>
              <a:t>Demultiplexing</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transport layer protocols on a sending device </a:t>
            </a:r>
            <a:r>
              <a:rPr kumimoji="0" lang="en-US" sz="1600" b="0" i="1" u="none" strike="noStrike" cap="none" normalizeH="0" baseline="0" dirty="0" smtClean="0">
                <a:ln>
                  <a:noFill/>
                </a:ln>
                <a:solidFill>
                  <a:schemeClr val="tx1"/>
                </a:solidFill>
                <a:effectLst/>
                <a:latin typeface="Arial" pitchFamily="34" charset="0"/>
                <a:cs typeface="Arial" pitchFamily="34" charset="0"/>
              </a:rPr>
              <a:t>multiplex</a:t>
            </a:r>
            <a:r>
              <a:rPr kumimoji="0" lang="en-US" sz="1600" b="0" i="0" u="none" strike="noStrike" cap="none" normalizeH="0" baseline="0" dirty="0" smtClean="0">
                <a:ln>
                  <a:noFill/>
                </a:ln>
                <a:solidFill>
                  <a:schemeClr val="tx1"/>
                </a:solidFill>
                <a:effectLst/>
                <a:latin typeface="Arial" pitchFamily="34" charset="0"/>
                <a:cs typeface="Arial" pitchFamily="34" charset="0"/>
              </a:rPr>
              <a:t> the data received from many application </a:t>
            </a:r>
            <a:r>
              <a:rPr kumimoji="0" lang="en-US" sz="1600" b="0" i="0" strike="noStrike" cap="none" normalizeH="0" baseline="0" dirty="0" smtClean="0">
                <a:ln>
                  <a:noFill/>
                </a:ln>
                <a:solidFill>
                  <a:schemeClr val="tx1"/>
                </a:solidFill>
                <a:effectLst/>
                <a:latin typeface="Arial" pitchFamily="34" charset="0"/>
                <a:cs typeface="Arial" pitchFamily="34" charset="0"/>
              </a:rPr>
              <a:t>progra</a:t>
            </a:r>
            <a:r>
              <a:rPr kumimoji="0" lang="en-US" sz="1600" b="0" i="0" strike="noStrike" cap="none" normalizeH="0" baseline="0" dirty="0" smtClean="0">
                <a:ln>
                  <a:noFill/>
                </a:ln>
                <a:effectLst/>
                <a:latin typeface="Arial" pitchFamily="34" charset="0"/>
                <a:cs typeface="Arial" pitchFamily="34" charset="0"/>
              </a:rPr>
              <a:t>ms</a:t>
            </a:r>
            <a:r>
              <a:rPr lang="en-US" sz="1600" dirty="0" smtClean="0">
                <a:latin typeface="Arial" pitchFamily="34" charset="0"/>
                <a:cs typeface="Arial" pitchFamily="34" charset="0"/>
              </a:rPr>
              <a:t> </a:t>
            </a:r>
            <a:r>
              <a:rPr kumimoji="0" lang="en-US" sz="1600" b="0" i="0" strike="noStrike" cap="none" normalizeH="0" baseline="0" dirty="0" smtClean="0">
                <a:ln>
                  <a:noFill/>
                </a:ln>
                <a:solidFill>
                  <a:schemeClr val="tx1"/>
                </a:solidFill>
                <a:effectLst/>
                <a:latin typeface="Arial" pitchFamily="34" charset="0"/>
                <a:cs typeface="Arial" pitchFamily="34" charset="0"/>
              </a:rPr>
              <a:t>for</a:t>
            </a:r>
            <a:r>
              <a:rPr kumimoji="0" lang="en-US" sz="1600" b="0" i="0" u="none" strike="noStrike" cap="none" normalizeH="0" baseline="0" dirty="0" smtClean="0">
                <a:ln>
                  <a:noFill/>
                </a:ln>
                <a:solidFill>
                  <a:schemeClr val="tx1"/>
                </a:solidFill>
                <a:effectLst/>
                <a:latin typeface="Arial" pitchFamily="34" charset="0"/>
                <a:cs typeface="Arial" pitchFamily="34" charset="0"/>
              </a:rPr>
              <a:t> transport, combining them into a single stream of data to be sent. </a:t>
            </a:r>
          </a:p>
        </p:txBody>
      </p:sp>
      <p:sp>
        <p:nvSpPr>
          <p:cNvPr id="72706" name="Rectangle 2"/>
          <p:cNvSpPr>
            <a:spLocks noChangeArrowheads="1"/>
          </p:cNvSpPr>
          <p:nvPr/>
        </p:nvSpPr>
        <p:spPr bwMode="auto">
          <a:xfrm>
            <a:off x="304800" y="4038600"/>
            <a:ext cx="8537915"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 Segmentation, Packaging and Reassembly:</a:t>
            </a:r>
            <a:r>
              <a:rPr kumimoji="0" lang="en-US" sz="1600" b="0" i="0" u="none" strike="noStrike" cap="none" normalizeH="0" baseline="0" dirty="0" smtClean="0">
                <a:ln>
                  <a:noFill/>
                </a:ln>
                <a:solidFill>
                  <a:schemeClr val="tx1"/>
                </a:solidFill>
                <a:effectLst/>
                <a:latin typeface="Arial" pitchFamily="34" charset="0"/>
                <a:cs typeface="Arial" pitchFamily="34" charset="0"/>
              </a:rPr>
              <a:t> The transport layer segments the large </a:t>
            </a:r>
          </a:p>
          <a:p>
            <a:pPr marL="0" marR="0" lvl="0" indent="0" algn="l"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amounts of data it sends over the network into smaller pieces on the source machine, and</a:t>
            </a:r>
          </a:p>
          <a:p>
            <a:pPr marL="0" marR="0" lvl="0" indent="0" algn="l"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then reassemble them on the destination machine. </a:t>
            </a:r>
            <a:br>
              <a:rPr kumimoji="0" lang="en-US" sz="1600" b="0" i="0" u="none" strike="noStrike" cap="none" normalizeH="0" baseline="0" dirty="0" smtClean="0">
                <a:ln>
                  <a:noFill/>
                </a:ln>
                <a:solidFill>
                  <a:schemeClr val="tx1"/>
                </a:solidFill>
                <a:effectLst/>
                <a:latin typeface="Arial" pitchFamily="34" charset="0"/>
                <a:cs typeface="Arial" pitchFamily="34" charset="0"/>
              </a:rPr>
            </a:b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 Connection Establishment, Management and Termination:</a:t>
            </a:r>
            <a:r>
              <a:rPr kumimoji="0" lang="en-US" sz="1600" b="0" i="0" u="none" strike="noStrike" cap="none" normalizeH="0" baseline="0" dirty="0" smtClean="0">
                <a:ln>
                  <a:noFill/>
                </a:ln>
                <a:solidFill>
                  <a:schemeClr val="tx1"/>
                </a:solidFill>
                <a:effectLst/>
                <a:latin typeface="Arial" pitchFamily="34" charset="0"/>
                <a:cs typeface="Arial" pitchFamily="34" charset="0"/>
              </a:rPr>
              <a:t> Transport layer </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connection-oriented protocols are responsible for the series of communications required to</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establish a connection, maintain it as data is sent over it, and then terminate  the connection</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when it is no longer required.</a:t>
            </a:r>
            <a:r>
              <a:rPr kumimoji="0" lang="en-US" sz="1600" b="0" i="0" u="none" strike="noStrike" cap="none" normalizeH="0" baseline="0" dirty="0" smtClean="0">
                <a:ln>
                  <a:noFill/>
                </a:ln>
                <a:solidFill>
                  <a:schemeClr val="tx1"/>
                </a:solidFill>
                <a:effectLst/>
                <a:latin typeface="Arial" pitchFamily="34" charset="0"/>
                <a:cs typeface="Arial" pitchFamily="34" charset="0"/>
                <a:hlinkClick r:id="rId2"/>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6</a:t>
            </a:fld>
            <a:endParaRPr lang="en-US"/>
          </a:p>
        </p:txBody>
      </p:sp>
      <p:sp>
        <p:nvSpPr>
          <p:cNvPr id="436240" name="Rectangle 16"/>
          <p:cNvSpPr>
            <a:spLocks noGrp="1" noChangeArrowheads="1"/>
          </p:cNvSpPr>
          <p:nvPr>
            <p:ph type="title"/>
          </p:nvPr>
        </p:nvSpPr>
        <p:spPr>
          <a:xfrm>
            <a:off x="457200" y="1828800"/>
            <a:ext cx="5791200" cy="563562"/>
          </a:xfrm>
        </p:spPr>
        <p:txBody>
          <a:bodyPr>
            <a:noAutofit/>
          </a:bodyPr>
          <a:lstStyle/>
          <a:p>
            <a:pPr algn="ctr"/>
            <a:r>
              <a:rPr lang="en-US" sz="3200" dirty="0"/>
              <a:t>Introduction -  Transport layer </a:t>
            </a:r>
          </a:p>
        </p:txBody>
      </p:sp>
      <p:sp>
        <p:nvSpPr>
          <p:cNvPr id="436230" name="Rectangle 6"/>
          <p:cNvSpPr>
            <a:spLocks noChangeArrowheads="1"/>
          </p:cNvSpPr>
          <p:nvPr/>
        </p:nvSpPr>
        <p:spPr bwMode="auto">
          <a:xfrm>
            <a:off x="6418262" y="15938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3446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10096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10668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4796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72706" name="Rectangle 2"/>
          <p:cNvSpPr>
            <a:spLocks noChangeArrowheads="1"/>
          </p:cNvSpPr>
          <p:nvPr/>
        </p:nvSpPr>
        <p:spPr bwMode="auto">
          <a:xfrm>
            <a:off x="304800" y="3324262"/>
            <a:ext cx="8799204"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  Acknowledgments and Retransmissions:</a:t>
            </a:r>
            <a:r>
              <a:rPr kumimoji="0" lang="en-US" sz="1600" b="0" i="0" u="none" strike="noStrike" cap="none" normalizeH="0" baseline="0" dirty="0" smtClean="0">
                <a:ln>
                  <a:noFill/>
                </a:ln>
                <a:solidFill>
                  <a:schemeClr val="tx1"/>
                </a:solidFill>
                <a:effectLst/>
                <a:latin typeface="Arial" pitchFamily="34" charset="0"/>
                <a:cs typeface="Arial" pitchFamily="34" charset="0"/>
              </a:rPr>
              <a:t> The transport layer is where many protocols</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are implemented that guarantee reliable delivery of data. This is done using a variety of</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techniques, most commonly the combination of </a:t>
            </a:r>
            <a:r>
              <a:rPr kumimoji="0" lang="en-US" sz="1600" b="0" i="1" u="none" strike="noStrike" cap="none" normalizeH="0" baseline="0" dirty="0" smtClean="0">
                <a:ln>
                  <a:noFill/>
                </a:ln>
                <a:solidFill>
                  <a:schemeClr val="tx1"/>
                </a:solidFill>
                <a:effectLst/>
                <a:latin typeface="Arial" pitchFamily="34" charset="0"/>
                <a:cs typeface="Arial" pitchFamily="34" charset="0"/>
              </a:rPr>
              <a:t>acknowledgments</a:t>
            </a:r>
            <a:r>
              <a:rPr kumimoji="0" lang="en-US" sz="1600" b="0" i="0" u="none" strike="noStrike" cap="none" normalizeH="0" baseline="0" dirty="0" smtClean="0">
                <a:ln>
                  <a:noFill/>
                </a:ln>
                <a:solidFill>
                  <a:schemeClr val="tx1"/>
                </a:solidFill>
                <a:effectLst/>
                <a:latin typeface="Arial" pitchFamily="34" charset="0"/>
                <a:cs typeface="Arial" pitchFamily="34" charset="0"/>
              </a:rPr>
              <a:t> and </a:t>
            </a:r>
            <a:r>
              <a:rPr kumimoji="0" lang="en-US" sz="1600" b="0" i="1" u="none" strike="noStrike" cap="none" normalizeH="0" baseline="0" dirty="0" smtClean="0">
                <a:ln>
                  <a:noFill/>
                </a:ln>
                <a:solidFill>
                  <a:schemeClr val="tx1"/>
                </a:solidFill>
                <a:effectLst/>
                <a:latin typeface="Arial" pitchFamily="34" charset="0"/>
                <a:cs typeface="Arial" pitchFamily="34" charset="0"/>
              </a:rPr>
              <a:t>retransmission timers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  Flow Control:</a:t>
            </a:r>
            <a:r>
              <a:rPr kumimoji="0" lang="en-US" sz="1600" b="0" i="0" u="none" strike="noStrike" cap="none" normalizeH="0" baseline="0" dirty="0" smtClean="0">
                <a:ln>
                  <a:noFill/>
                </a:ln>
                <a:solidFill>
                  <a:schemeClr val="tx1"/>
                </a:solidFill>
                <a:effectLst/>
                <a:latin typeface="Arial" pitchFamily="34" charset="0"/>
                <a:cs typeface="Arial" pitchFamily="34" charset="0"/>
              </a:rPr>
              <a:t> Transport layer protocols that offer reliable delivery also often implement</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1" u="none" strike="noStrike" cap="none" normalizeH="0" baseline="0" dirty="0" smtClean="0">
                <a:ln>
                  <a:noFill/>
                </a:ln>
                <a:solidFill>
                  <a:schemeClr val="tx1"/>
                </a:solidFill>
                <a:effectLst/>
                <a:latin typeface="Arial" pitchFamily="34" charset="0"/>
                <a:cs typeface="Arial" pitchFamily="34" charset="0"/>
              </a:rPr>
              <a:t>flow control </a:t>
            </a:r>
            <a:r>
              <a:rPr kumimoji="0" lang="en-US" sz="1600" b="0" i="0" u="none" strike="noStrike" cap="none" normalizeH="0" baseline="0" dirty="0" smtClean="0">
                <a:ln>
                  <a:noFill/>
                </a:ln>
                <a:solidFill>
                  <a:schemeClr val="tx1"/>
                </a:solidFill>
                <a:effectLst/>
                <a:latin typeface="Arial" pitchFamily="34" charset="0"/>
                <a:cs typeface="Arial" pitchFamily="34" charset="0"/>
              </a:rPr>
              <a:t>features. These features allow one device in a communication to specify to</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another that it must "throttle back" the rate at which it is sending data, to avoid bogging</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down the receiver with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7</a:t>
            </a:fld>
            <a:endParaRPr lang="en-US"/>
          </a:p>
        </p:txBody>
      </p:sp>
      <p:sp>
        <p:nvSpPr>
          <p:cNvPr id="436230" name="Rectangle 6"/>
          <p:cNvSpPr>
            <a:spLocks noChangeArrowheads="1"/>
          </p:cNvSpPr>
          <p:nvPr/>
        </p:nvSpPr>
        <p:spPr bwMode="auto">
          <a:xfrm>
            <a:off x="6418262" y="1593850"/>
            <a:ext cx="2122488" cy="663575"/>
          </a:xfrm>
          <a:prstGeom prst="rect">
            <a:avLst/>
          </a:prstGeom>
          <a:solidFill>
            <a:srgbClr val="FFC000"/>
          </a:solidFill>
          <a:ln w="28575">
            <a:solidFill>
              <a:schemeClr val="tx1"/>
            </a:solidFill>
            <a:miter lim="800000"/>
            <a:headEnd/>
            <a:tailEnd/>
          </a:ln>
          <a:effectLst/>
        </p:spPr>
        <p:txBody>
          <a:bodyPr wrap="none" anchor="ctr"/>
          <a:lstStyle/>
          <a:p>
            <a:pPr algn="ctr"/>
            <a:r>
              <a:rPr lang="en-US" sz="2000" dirty="0">
                <a:solidFill>
                  <a:srgbClr val="00008C"/>
                </a:solidFill>
                <a:latin typeface="Arial" charset="0"/>
              </a:rPr>
              <a:t>Transport Layer</a:t>
            </a:r>
          </a:p>
        </p:txBody>
      </p:sp>
      <p:sp>
        <p:nvSpPr>
          <p:cNvPr id="436231" name="Line 7"/>
          <p:cNvSpPr>
            <a:spLocks noChangeShapeType="1"/>
          </p:cNvSpPr>
          <p:nvPr/>
        </p:nvSpPr>
        <p:spPr bwMode="auto">
          <a:xfrm>
            <a:off x="6402387" y="1344613"/>
            <a:ext cx="14288" cy="1239837"/>
          </a:xfrm>
          <a:prstGeom prst="line">
            <a:avLst/>
          </a:prstGeom>
          <a:noFill/>
          <a:ln w="28575">
            <a:solidFill>
              <a:schemeClr val="tx1"/>
            </a:solidFill>
            <a:round/>
            <a:headEnd/>
            <a:tailEnd/>
          </a:ln>
          <a:effectLst/>
        </p:spPr>
        <p:txBody>
          <a:bodyPr/>
          <a:lstStyle/>
          <a:p>
            <a:endParaRPr lang="en-US"/>
          </a:p>
        </p:txBody>
      </p:sp>
      <p:sp>
        <p:nvSpPr>
          <p:cNvPr id="436232" name="Line 8"/>
          <p:cNvSpPr>
            <a:spLocks noChangeShapeType="1"/>
          </p:cNvSpPr>
          <p:nvPr/>
        </p:nvSpPr>
        <p:spPr bwMode="auto">
          <a:xfrm>
            <a:off x="8545512" y="1009650"/>
            <a:ext cx="0" cy="1770063"/>
          </a:xfrm>
          <a:prstGeom prst="line">
            <a:avLst/>
          </a:prstGeom>
          <a:noFill/>
          <a:ln w="28575">
            <a:solidFill>
              <a:schemeClr val="tx1"/>
            </a:solidFill>
            <a:round/>
            <a:headEnd/>
            <a:tailEnd/>
          </a:ln>
          <a:effectLst/>
        </p:spPr>
        <p:txBody>
          <a:bodyPr/>
          <a:lstStyle/>
          <a:p>
            <a:endParaRPr lang="en-US"/>
          </a:p>
        </p:txBody>
      </p:sp>
      <p:sp>
        <p:nvSpPr>
          <p:cNvPr id="436234" name="Rectangle 10"/>
          <p:cNvSpPr>
            <a:spLocks noChangeArrowheads="1"/>
          </p:cNvSpPr>
          <p:nvPr/>
        </p:nvSpPr>
        <p:spPr bwMode="auto">
          <a:xfrm>
            <a:off x="6400800" y="1066800"/>
            <a:ext cx="2133600"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Application Layer</a:t>
            </a:r>
          </a:p>
        </p:txBody>
      </p:sp>
      <p:sp>
        <p:nvSpPr>
          <p:cNvPr id="436235" name="Line 11"/>
          <p:cNvSpPr>
            <a:spLocks noChangeShapeType="1"/>
          </p:cNvSpPr>
          <p:nvPr/>
        </p:nvSpPr>
        <p:spPr bwMode="auto">
          <a:xfrm>
            <a:off x="71231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6" name="Line 12"/>
          <p:cNvSpPr>
            <a:spLocks noChangeShapeType="1"/>
          </p:cNvSpPr>
          <p:nvPr/>
        </p:nvSpPr>
        <p:spPr bwMode="auto">
          <a:xfrm>
            <a:off x="71993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7" name="Line 13"/>
          <p:cNvSpPr>
            <a:spLocks noChangeShapeType="1"/>
          </p:cNvSpPr>
          <p:nvPr/>
        </p:nvSpPr>
        <p:spPr bwMode="auto">
          <a:xfrm flipV="1">
            <a:off x="7732712" y="21161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8" name="Line 14"/>
          <p:cNvSpPr>
            <a:spLocks noChangeShapeType="1"/>
          </p:cNvSpPr>
          <p:nvPr/>
        </p:nvSpPr>
        <p:spPr bwMode="auto">
          <a:xfrm flipV="1">
            <a:off x="7732712" y="1430338"/>
            <a:ext cx="0" cy="304800"/>
          </a:xfrm>
          <a:prstGeom prst="line">
            <a:avLst/>
          </a:prstGeom>
          <a:noFill/>
          <a:ln w="38100">
            <a:solidFill>
              <a:srgbClr val="000090"/>
            </a:solidFill>
            <a:round/>
            <a:headEnd/>
            <a:tailEnd type="triangle" w="med" len="med"/>
          </a:ln>
          <a:effectLst/>
        </p:spPr>
        <p:txBody>
          <a:bodyPr/>
          <a:lstStyle/>
          <a:p>
            <a:endParaRPr lang="en-US"/>
          </a:p>
        </p:txBody>
      </p:sp>
      <p:sp>
        <p:nvSpPr>
          <p:cNvPr id="436239" name="Rectangle 15"/>
          <p:cNvSpPr>
            <a:spLocks noChangeArrowheads="1"/>
          </p:cNvSpPr>
          <p:nvPr/>
        </p:nvSpPr>
        <p:spPr bwMode="auto">
          <a:xfrm>
            <a:off x="6502400" y="2479675"/>
            <a:ext cx="1789112" cy="396875"/>
          </a:xfrm>
          <a:prstGeom prst="rect">
            <a:avLst/>
          </a:prstGeom>
          <a:noFill/>
          <a:ln w="9525">
            <a:noFill/>
            <a:miter lim="800000"/>
            <a:headEnd/>
            <a:tailEnd/>
          </a:ln>
          <a:effectLst/>
        </p:spPr>
        <p:txBody>
          <a:bodyPr wrap="none">
            <a:spAutoFit/>
          </a:bodyPr>
          <a:lstStyle/>
          <a:p>
            <a:r>
              <a:rPr lang="en-US" sz="2000">
                <a:solidFill>
                  <a:srgbClr val="00008C"/>
                </a:solidFill>
                <a:latin typeface="Arial" charset="0"/>
              </a:rPr>
              <a:t>Network</a:t>
            </a:r>
            <a:r>
              <a:rPr lang="en-US" sz="1800" b="1">
                <a:solidFill>
                  <a:srgbClr val="00008C"/>
                </a:solidFill>
                <a:latin typeface="Arial" charset="0"/>
              </a:rPr>
              <a:t> Layer</a:t>
            </a:r>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76200" y="2420223"/>
            <a:ext cx="9023624" cy="3477875"/>
          </a:xfrm>
          <a:prstGeom prst="rect">
            <a:avLst/>
          </a:prstGeom>
          <a:noFill/>
        </p:spPr>
        <p:txBody>
          <a:bodyPr wrap="none" rtlCol="0">
            <a:spAutoFit/>
          </a:bodyPr>
          <a:lstStyle/>
          <a:p>
            <a:pPr>
              <a:buFont typeface="Arial" pitchFamily="34" charset="0"/>
              <a:buChar char="•"/>
            </a:pPr>
            <a:r>
              <a:rPr lang="en-US" sz="2000" dirty="0" smtClean="0">
                <a:latin typeface="Arial" pitchFamily="34" charset="0"/>
                <a:cs typeface="Arial" pitchFamily="34" charset="0"/>
              </a:rPr>
              <a:t>  Identifying the Applications</a:t>
            </a:r>
          </a:p>
          <a:p>
            <a:pPr>
              <a:buFont typeface="Arial" pitchFamily="34" charset="0"/>
              <a:buChar char="•"/>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  Software Applications are identified by the assignment of Port Numbers.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  The assignment of Port Numbers is managed by the Internet Assigned </a:t>
            </a:r>
          </a:p>
          <a:p>
            <a:r>
              <a:rPr lang="en-US" sz="2000" dirty="0" smtClean="0">
                <a:latin typeface="Arial" pitchFamily="34" charset="0"/>
                <a:cs typeface="Arial" pitchFamily="34" charset="0"/>
              </a:rPr>
              <a:t>        Numbers Authority (IANA) and they periodically publish updated lists</a:t>
            </a:r>
          </a:p>
          <a:p>
            <a:r>
              <a:rPr lang="en-US" sz="2000" dirty="0" smtClean="0">
                <a:latin typeface="Arial" pitchFamily="34" charset="0"/>
                <a:cs typeface="Arial" pitchFamily="34" charset="0"/>
              </a:rPr>
              <a:t>        of common TCP/IP applications and assigned well known and registered</a:t>
            </a:r>
          </a:p>
          <a:p>
            <a:r>
              <a:rPr lang="en-US" sz="2000" dirty="0" smtClean="0">
                <a:latin typeface="Arial" pitchFamily="34" charset="0"/>
                <a:cs typeface="Arial" pitchFamily="34" charset="0"/>
              </a:rPr>
              <a:t>        Port numbers.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note: the server always uses the standardized port number while the client </a:t>
            </a:r>
          </a:p>
          <a:p>
            <a:r>
              <a:rPr lang="en-US" sz="2000" dirty="0">
                <a:latin typeface="Arial" pitchFamily="34" charset="0"/>
                <a:cs typeface="Arial" pitchFamily="34" charset="0"/>
              </a:rPr>
              <a:t> </a:t>
            </a:r>
            <a:r>
              <a:rPr lang="en-US" sz="2000" dirty="0" smtClean="0">
                <a:latin typeface="Arial" pitchFamily="34" charset="0"/>
                <a:cs typeface="Arial" pitchFamily="34" charset="0"/>
              </a:rPr>
              <a:t>             uses ephemeral or (temporary) port numbers.</a:t>
            </a:r>
            <a:endParaRPr lang="en-US"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r>
              <a:rPr lang="en-US"/>
              <a:t>5 - </a:t>
            </a:r>
            <a:fld id="{375A506A-E48B-47E1-9537-01A2CC3306A6}" type="slidenum">
              <a:rPr lang="en-US"/>
              <a:pPr/>
              <a:t>8</a:t>
            </a:fld>
            <a:endParaRPr lang="en-US"/>
          </a:p>
        </p:txBody>
      </p:sp>
      <p:sp>
        <p:nvSpPr>
          <p:cNvPr id="16"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
        <p:nvSpPr>
          <p:cNvPr id="18" name="TextBox 17"/>
          <p:cNvSpPr txBox="1"/>
          <p:nvPr/>
        </p:nvSpPr>
        <p:spPr>
          <a:xfrm>
            <a:off x="228600" y="990600"/>
            <a:ext cx="8915400" cy="5386090"/>
          </a:xfrm>
          <a:prstGeom prst="rect">
            <a:avLst/>
          </a:prstGeom>
          <a:noFill/>
        </p:spPr>
        <p:txBody>
          <a:bodyPr wrap="square" rtlCol="0">
            <a:spAutoFit/>
          </a:bodyPr>
          <a:lstStyle/>
          <a:p>
            <a:pPr>
              <a:buFont typeface="Arial" pitchFamily="34" charset="0"/>
              <a:buChar char="•"/>
            </a:pPr>
            <a:r>
              <a:rPr lang="en-US" sz="2000" dirty="0" smtClean="0"/>
              <a:t>  </a:t>
            </a:r>
            <a:r>
              <a:rPr lang="en-US" sz="2800" dirty="0" smtClean="0"/>
              <a:t>TCP/IP Applications and common Port numbers</a:t>
            </a:r>
          </a:p>
          <a:p>
            <a:endParaRPr lang="en-US" sz="2800" dirty="0" smtClean="0"/>
          </a:p>
          <a:p>
            <a:r>
              <a:rPr lang="en-US" dirty="0" smtClean="0"/>
              <a:t>Port #	TCP/UDP	Protocol Abbreviation		Application or Protocol Name</a:t>
            </a:r>
          </a:p>
          <a:p>
            <a:r>
              <a:rPr lang="en-US" dirty="0" smtClean="0"/>
              <a:t>  7	TCP/UDP	n/a			Echo Protocol</a:t>
            </a:r>
          </a:p>
          <a:p>
            <a:r>
              <a:rPr lang="en-US" dirty="0" smtClean="0"/>
              <a:t>  9	TCP/UDP	n/a			Discard Protocol</a:t>
            </a:r>
          </a:p>
          <a:p>
            <a:r>
              <a:rPr lang="en-US" dirty="0" smtClean="0"/>
              <a:t>  11	TCP/UDP	n/a			Active Users Protocol</a:t>
            </a:r>
          </a:p>
          <a:p>
            <a:r>
              <a:rPr lang="en-US" dirty="0" smtClean="0"/>
              <a:t>  20	TCP		FTP (data)			File Transfer Protocol – data</a:t>
            </a:r>
          </a:p>
          <a:p>
            <a:r>
              <a:rPr lang="en-US" dirty="0" smtClean="0"/>
              <a:t>  21	TCP		FTP (control)		File Transfer Protocol – control</a:t>
            </a:r>
          </a:p>
          <a:p>
            <a:r>
              <a:rPr lang="en-US" dirty="0" smtClean="0"/>
              <a:t>  23	TCP		n/a			Telnet Protocol</a:t>
            </a:r>
          </a:p>
          <a:p>
            <a:r>
              <a:rPr lang="en-US" dirty="0" smtClean="0"/>
              <a:t>  25	TCP		SMTP			Simple Mail Transport Protocol</a:t>
            </a:r>
          </a:p>
          <a:p>
            <a:r>
              <a:rPr lang="en-US" dirty="0" smtClean="0"/>
              <a:t>  53	TCP/UDP	DNS			Domain Name Server</a:t>
            </a:r>
          </a:p>
          <a:p>
            <a:r>
              <a:rPr lang="en-US" dirty="0" smtClean="0"/>
              <a:t>  80	TCP		HTTP			Hypertext Transfer Protocol</a:t>
            </a:r>
          </a:p>
          <a:p>
            <a:r>
              <a:rPr lang="en-US" dirty="0" smtClean="0"/>
              <a:t>  110 	TCP		POP3			Post Office Protocol</a:t>
            </a:r>
          </a:p>
          <a:p>
            <a:r>
              <a:rPr lang="en-US" dirty="0" smtClean="0"/>
              <a:t>  143	TCP		IMAP			Internet Access Message Protocol</a:t>
            </a:r>
          </a:p>
          <a:p>
            <a:r>
              <a:rPr lang="en-US" dirty="0" smtClean="0"/>
              <a:t>  161	UDP		SNMP			Simple Network Management Protocol</a:t>
            </a:r>
          </a:p>
          <a:p>
            <a:r>
              <a:rPr lang="en-US" dirty="0" smtClean="0"/>
              <a:t>  443	TCP		HTTP over SSL		Hypertext Transfer Protocol over</a:t>
            </a:r>
          </a:p>
          <a:p>
            <a:r>
              <a:rPr lang="en-US" dirty="0" smtClean="0"/>
              <a:t>						Secure Sockets Layer </a:t>
            </a:r>
          </a:p>
          <a:p>
            <a:r>
              <a:rPr lang="en-US"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Copyright 2007 John Wiley &amp; Sons, Inc</a:t>
            </a:r>
          </a:p>
        </p:txBody>
      </p:sp>
      <p:sp>
        <p:nvSpPr>
          <p:cNvPr id="7" name="Slide Number Placeholder 5"/>
          <p:cNvSpPr>
            <a:spLocks noGrp="1"/>
          </p:cNvSpPr>
          <p:nvPr>
            <p:ph type="sldNum" sz="quarter" idx="12"/>
          </p:nvPr>
        </p:nvSpPr>
        <p:spPr/>
        <p:txBody>
          <a:bodyPr/>
          <a:lstStyle/>
          <a:p>
            <a:r>
              <a:rPr lang="en-US"/>
              <a:t>5 - </a:t>
            </a:r>
            <a:fld id="{C785885B-9412-4E90-9B1A-5EE7C399070F}" type="slidenum">
              <a:rPr lang="en-US"/>
              <a:pPr/>
              <a:t>9</a:t>
            </a:fld>
            <a:endParaRPr lang="en-US"/>
          </a:p>
        </p:txBody>
      </p:sp>
      <p:sp>
        <p:nvSpPr>
          <p:cNvPr id="506882" name="Rectangle 1026"/>
          <p:cNvSpPr>
            <a:spLocks noGrp="1" noChangeArrowheads="1"/>
          </p:cNvSpPr>
          <p:nvPr>
            <p:ph type="title"/>
          </p:nvPr>
        </p:nvSpPr>
        <p:spPr/>
        <p:txBody>
          <a:bodyPr/>
          <a:lstStyle/>
          <a:p>
            <a:r>
              <a:rPr lang="en-US"/>
              <a:t>Application Layer Services</a:t>
            </a:r>
          </a:p>
        </p:txBody>
      </p:sp>
      <p:sp>
        <p:nvSpPr>
          <p:cNvPr id="506904" name="Text Box 1048"/>
          <p:cNvSpPr txBox="1">
            <a:spLocks noChangeArrowheads="1"/>
          </p:cNvSpPr>
          <p:nvPr/>
        </p:nvSpPr>
        <p:spPr bwMode="auto">
          <a:xfrm>
            <a:off x="2743200" y="3067050"/>
            <a:ext cx="184150" cy="579438"/>
          </a:xfrm>
          <a:prstGeom prst="rect">
            <a:avLst/>
          </a:prstGeom>
          <a:noFill/>
          <a:ln w="9525">
            <a:noFill/>
            <a:miter lim="800000"/>
            <a:headEnd/>
            <a:tailEnd/>
          </a:ln>
          <a:effectLst/>
        </p:spPr>
        <p:txBody>
          <a:bodyPr wrap="none">
            <a:spAutoFit/>
          </a:bodyPr>
          <a:lstStyle/>
          <a:p>
            <a:endParaRPr lang="en-US" sz="3200" b="1"/>
          </a:p>
        </p:txBody>
      </p:sp>
      <p:pic>
        <p:nvPicPr>
          <p:cNvPr id="506905" name="Picture 1049"/>
          <p:cNvPicPr>
            <a:picLocks noChangeAspect="1" noChangeArrowheads="1"/>
          </p:cNvPicPr>
          <p:nvPr/>
        </p:nvPicPr>
        <p:blipFill>
          <a:blip r:embed="rId2" cstate="print"/>
          <a:srcRect/>
          <a:stretch>
            <a:fillRect/>
          </a:stretch>
        </p:blipFill>
        <p:spPr bwMode="auto">
          <a:xfrm>
            <a:off x="228600" y="1295400"/>
            <a:ext cx="8610600" cy="4876800"/>
          </a:xfrm>
          <a:prstGeom prst="rect">
            <a:avLst/>
          </a:prstGeom>
          <a:noFill/>
        </p:spPr>
      </p:pic>
      <p:sp>
        <p:nvSpPr>
          <p:cNvPr id="8" name="Title 3"/>
          <p:cNvSpPr txBox="1">
            <a:spLocks/>
          </p:cNvSpPr>
          <p:nvPr/>
        </p:nvSpPr>
        <p:spPr>
          <a:xfrm>
            <a:off x="381000" y="152400"/>
            <a:ext cx="8229600" cy="6096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2">
                    <a:lumMod val="60000"/>
                    <a:lumOff val="40000"/>
                  </a:schemeClr>
                </a:solidFill>
                <a:effectLst/>
                <a:uLnTx/>
                <a:uFillTx/>
                <a:latin typeface="+mn-lt"/>
                <a:ea typeface="+mj-ea"/>
                <a:cs typeface="+mj-cs"/>
              </a:rPr>
              <a:t>Data Communications for a Global Environment</a:t>
            </a:r>
            <a:endParaRPr kumimoji="0" lang="en-US" sz="2800" b="0" i="0" u="none" strike="noStrike" kern="1200" cap="none" spc="0" normalizeH="0" baseline="0" noProof="0" dirty="0">
              <a:ln>
                <a:noFill/>
              </a:ln>
              <a:solidFill>
                <a:schemeClr val="accent2">
                  <a:lumMod val="60000"/>
                  <a:lumOff val="40000"/>
                </a:schemeClr>
              </a:solidFill>
              <a:effectLst/>
              <a:uLnTx/>
              <a:uFillTx/>
              <a:latin typeface="+mn-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B340A1FED95E4885948000827A1900" ma:contentTypeVersion="0" ma:contentTypeDescription="Create a new document." ma:contentTypeScope="" ma:versionID="28812a59466cae16b78b59846fb7ae5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2995F67-39E8-4432-B704-F729E40E55DE}">
  <ds:schemaRefs>
    <ds:schemaRef ds:uri="http://schemas.microsoft.com/office/2006/metadata/properties"/>
  </ds:schemaRefs>
</ds:datastoreItem>
</file>

<file path=customXml/itemProps2.xml><?xml version="1.0" encoding="utf-8"?>
<ds:datastoreItem xmlns:ds="http://schemas.openxmlformats.org/officeDocument/2006/customXml" ds:itemID="{304D91A0-74E3-4DF7-9DDC-DFA78CD234DC}">
  <ds:schemaRefs>
    <ds:schemaRef ds:uri="http://schemas.microsoft.com/sharepoint/v3/contenttype/forms"/>
  </ds:schemaRefs>
</ds:datastoreItem>
</file>

<file path=customXml/itemProps3.xml><?xml version="1.0" encoding="utf-8"?>
<ds:datastoreItem xmlns:ds="http://schemas.openxmlformats.org/officeDocument/2006/customXml" ds:itemID="{AC89491A-9A49-4771-A14E-99657BD09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3798</TotalTime>
  <Words>1591</Words>
  <Application>Microsoft Office PowerPoint</Application>
  <PresentationFormat>On-screen Show (4:3)</PresentationFormat>
  <Paragraphs>266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Data Communications for a Global Environment</vt:lpstr>
      <vt:lpstr>Introduction</vt:lpstr>
      <vt:lpstr>Introduction</vt:lpstr>
      <vt:lpstr>Data Communications for a Global Environment</vt:lpstr>
      <vt:lpstr>Introduction -  Transport layer </vt:lpstr>
      <vt:lpstr>Introduction -  Transport layer </vt:lpstr>
      <vt:lpstr>Slide 7</vt:lpstr>
      <vt:lpstr>Slide 8</vt:lpstr>
      <vt:lpstr>Application Layer Services</vt:lpstr>
      <vt:lpstr>Introduction -  Transport layer </vt:lpstr>
      <vt:lpstr>Introduction -  Transport layer </vt:lpstr>
      <vt:lpstr>Introduction -  Transport layer </vt:lpstr>
      <vt:lpstr>TCP/IP multiplexing using TCP/UDP ports</vt:lpstr>
      <vt:lpstr>Introduction -  Transport layer </vt:lpstr>
      <vt:lpstr>Setting up Virtual Connections</vt:lpstr>
      <vt:lpstr>Introduction -  Transport layer </vt:lpstr>
      <vt:lpstr>TCP/IP a more realistic model</vt:lpstr>
      <vt:lpstr>TCP Message Header</vt:lpstr>
      <vt:lpstr>Routing Connectivity by Transport Layer</vt:lpstr>
      <vt:lpstr>UDP - User Datagram Protocol</vt:lpstr>
      <vt:lpstr>QoS - Quality of Service</vt:lpstr>
      <vt:lpstr>QoS - Quality of Service</vt:lpstr>
      <vt:lpstr>Protocols Supporting QoS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Hogan</dc:creator>
  <cp:lastModifiedBy>Kenny Robinson</cp:lastModifiedBy>
  <cp:revision>29</cp:revision>
  <dcterms:created xsi:type="dcterms:W3CDTF">2010-08-18T14:50:29Z</dcterms:created>
  <dcterms:modified xsi:type="dcterms:W3CDTF">2011-02-10T20:03:49Z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0x0101007BB340A1FED95E4885948000827A1900</vt:lpwstr>
  </property>
</Properties>
</file>