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8"/>
  </p:notesMasterIdLst>
  <p:handoutMasterIdLst>
    <p:handoutMasterId r:id="rId39"/>
  </p:handoutMasterIdLst>
  <p:sldIdLst>
    <p:sldId id="257" r:id="rId5"/>
    <p:sldId id="298" r:id="rId6"/>
    <p:sldId id="339" r:id="rId7"/>
    <p:sldId id="340" r:id="rId8"/>
    <p:sldId id="299" r:id="rId9"/>
    <p:sldId id="355" r:id="rId10"/>
    <p:sldId id="356" r:id="rId11"/>
    <p:sldId id="357" r:id="rId12"/>
    <p:sldId id="358" r:id="rId13"/>
    <p:sldId id="359" r:id="rId14"/>
    <p:sldId id="360" r:id="rId15"/>
    <p:sldId id="301" r:id="rId16"/>
    <p:sldId id="300" r:id="rId17"/>
    <p:sldId id="352" r:id="rId18"/>
    <p:sldId id="353" r:id="rId19"/>
    <p:sldId id="354" r:id="rId20"/>
    <p:sldId id="302" r:id="rId21"/>
    <p:sldId id="304" r:id="rId22"/>
    <p:sldId id="341" r:id="rId23"/>
    <p:sldId id="346" r:id="rId24"/>
    <p:sldId id="347" r:id="rId25"/>
    <p:sldId id="362" r:id="rId26"/>
    <p:sldId id="361" r:id="rId27"/>
    <p:sldId id="345" r:id="rId28"/>
    <p:sldId id="349" r:id="rId29"/>
    <p:sldId id="351" r:id="rId30"/>
    <p:sldId id="348" r:id="rId31"/>
    <p:sldId id="342" r:id="rId32"/>
    <p:sldId id="343" r:id="rId33"/>
    <p:sldId id="350" r:id="rId34"/>
    <p:sldId id="305" r:id="rId35"/>
    <p:sldId id="363" r:id="rId36"/>
    <p:sldId id="30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72" autoAdjust="0"/>
    <p:restoredTop sz="94660"/>
  </p:normalViewPr>
  <p:slideViewPr>
    <p:cSldViewPr>
      <p:cViewPr varScale="1">
        <p:scale>
          <a:sx n="97" d="100"/>
          <a:sy n="97" d="100"/>
        </p:scale>
        <p:origin x="-11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B8397-2942-4C06-9487-112A27CDE4F8}" type="datetimeFigureOut">
              <a:rPr lang="en-US" smtClean="0"/>
              <a:t>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795ED-868F-4C19-81F9-54304CA8A9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719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37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47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ADB1-56C9-4D3A-8CB0-41726D7FBD31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DF5A-75AC-4DDF-9580-45CE673D2DB5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6191-4055-4298-8BAC-34CFA01B340A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C837-81F3-4CAD-A392-A96A671D9718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D33-2D62-471C-81C8-C9CC46462B8F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69F-05E3-440F-AE3C-7F39B582C90C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2F0B-FB3F-4A34-8462-8A06A9E15B39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28E4-F9D8-40FE-84AB-02E3510EA18C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8E2-77EE-4EE1-84D8-212E1AA5DECD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095B-B4D1-4A20-A1A4-6F197A431C35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281-3B0F-4B49-A54C-7AE6F6710F5C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CC95E3-2F86-48DE-9A08-8385AFCEB52E}" type="datetime1">
              <a:rPr lang="en-US" smtClean="0"/>
              <a:pPr/>
              <a:t>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25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F0CCACDF-833F-4D68-B40C-0E053C9BD03B}" type="slidenum">
              <a:rPr lang="en-US"/>
              <a:pPr/>
              <a:t>10</a:t>
            </a:fld>
            <a:endParaRPr lang="en-US"/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DNS Works (Cont.)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667000"/>
            <a:ext cx="7772400" cy="3352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URL NOT in Local DNS server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Sends DNS request packet to the next highest name server in the DNS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hierarchy(often the root server)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Usually the DNS server at the top level domain (such as the DNS server for all 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edu</a:t>
            </a:r>
            <a:r>
              <a:rPr lang="en-US" dirty="0">
                <a:latin typeface="Arial" pitchFamily="34" charset="0"/>
                <a:cs typeface="Arial" pitchFamily="34" charset="0"/>
              </a:rPr>
              <a:t> domains)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URL NOT in the name server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Sends DNS request packet ahead to name server at the next lower level of the DNS hierarchy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48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1455BD91-5356-4D96-85E9-AB66756365A8}" type="slidenum">
              <a:rPr lang="en-US"/>
              <a:pPr/>
              <a:t>11</a:t>
            </a:fld>
            <a:endParaRPr lang="en-US"/>
          </a:p>
        </p:txBody>
      </p:sp>
      <p:sp>
        <p:nvSpPr>
          <p:cNvPr id="466988" name="Rectangle 44"/>
          <p:cNvSpPr>
            <a:spLocks noGrp="1" noChangeArrowheads="1"/>
          </p:cNvSpPr>
          <p:nvPr>
            <p:ph type="title"/>
          </p:nvPr>
        </p:nvSpPr>
        <p:spPr>
          <a:xfrm>
            <a:off x="152400" y="1143000"/>
            <a:ext cx="77724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DNS Works</a:t>
            </a:r>
          </a:p>
        </p:txBody>
      </p:sp>
      <p:pic>
        <p:nvPicPr>
          <p:cNvPr id="466948" name="Picture 4" descr="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041775"/>
            <a:ext cx="2667000" cy="895350"/>
          </a:xfrm>
          <a:prstGeom prst="rect">
            <a:avLst/>
          </a:prstGeom>
          <a:noFill/>
        </p:spPr>
      </p:pic>
      <p:pic>
        <p:nvPicPr>
          <p:cNvPr id="466949" name="Picture 5" descr="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251075"/>
            <a:ext cx="1524000" cy="784225"/>
          </a:xfrm>
          <a:prstGeom prst="rect">
            <a:avLst/>
          </a:prstGeom>
          <a:noFill/>
        </p:spPr>
      </p:pic>
      <p:pic>
        <p:nvPicPr>
          <p:cNvPr id="466950" name="Picture 6" descr="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5553075"/>
            <a:ext cx="1524000" cy="782637"/>
          </a:xfrm>
          <a:prstGeom prst="rect">
            <a:avLst/>
          </a:prstGeom>
          <a:noFill/>
        </p:spPr>
      </p:pic>
      <p:pic>
        <p:nvPicPr>
          <p:cNvPr id="466951" name="Picture 7" descr="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139950"/>
            <a:ext cx="495300" cy="409575"/>
          </a:xfrm>
          <a:prstGeom prst="rect">
            <a:avLst/>
          </a:prstGeom>
          <a:noFill/>
        </p:spPr>
      </p:pic>
      <p:pic>
        <p:nvPicPr>
          <p:cNvPr id="466952" name="Picture 8" descr="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530475"/>
            <a:ext cx="495300" cy="411162"/>
          </a:xfrm>
          <a:prstGeom prst="rect">
            <a:avLst/>
          </a:prstGeom>
          <a:noFill/>
        </p:spPr>
      </p:pic>
      <p:sp>
        <p:nvSpPr>
          <p:cNvPr id="466953" name="Freeform 9"/>
          <p:cNvSpPr>
            <a:spLocks/>
          </p:cNvSpPr>
          <p:nvPr/>
        </p:nvSpPr>
        <p:spPr bwMode="auto">
          <a:xfrm>
            <a:off x="3886200" y="2698750"/>
            <a:ext cx="685800" cy="112712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0"/>
              </a:cxn>
              <a:cxn ang="0">
                <a:pos x="240" y="144"/>
              </a:cxn>
              <a:cxn ang="0">
                <a:pos x="624" y="0"/>
              </a:cxn>
            </a:cxnLst>
            <a:rect l="0" t="0" r="r" b="b"/>
            <a:pathLst>
              <a:path w="624" h="144">
                <a:moveTo>
                  <a:pt x="0" y="144"/>
                </a:moveTo>
                <a:cubicBezTo>
                  <a:pt x="100" y="72"/>
                  <a:pt x="200" y="0"/>
                  <a:pt x="240" y="0"/>
                </a:cubicBezTo>
                <a:cubicBezTo>
                  <a:pt x="280" y="0"/>
                  <a:pt x="176" y="144"/>
                  <a:pt x="240" y="144"/>
                </a:cubicBezTo>
                <a:cubicBezTo>
                  <a:pt x="304" y="144"/>
                  <a:pt x="464" y="72"/>
                  <a:pt x="62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54" name="Freeform 10"/>
          <p:cNvSpPr>
            <a:spLocks/>
          </p:cNvSpPr>
          <p:nvPr/>
        </p:nvSpPr>
        <p:spPr bwMode="auto">
          <a:xfrm>
            <a:off x="5638800" y="2419350"/>
            <a:ext cx="990600" cy="1111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0"/>
              </a:cxn>
              <a:cxn ang="0">
                <a:pos x="240" y="144"/>
              </a:cxn>
              <a:cxn ang="0">
                <a:pos x="624" y="0"/>
              </a:cxn>
            </a:cxnLst>
            <a:rect l="0" t="0" r="r" b="b"/>
            <a:pathLst>
              <a:path w="624" h="144">
                <a:moveTo>
                  <a:pt x="0" y="144"/>
                </a:moveTo>
                <a:cubicBezTo>
                  <a:pt x="100" y="72"/>
                  <a:pt x="200" y="0"/>
                  <a:pt x="240" y="0"/>
                </a:cubicBezTo>
                <a:cubicBezTo>
                  <a:pt x="280" y="0"/>
                  <a:pt x="176" y="144"/>
                  <a:pt x="240" y="144"/>
                </a:cubicBezTo>
                <a:cubicBezTo>
                  <a:pt x="304" y="144"/>
                  <a:pt x="464" y="72"/>
                  <a:pt x="62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2513013" y="2400300"/>
            <a:ext cx="992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Client </a:t>
            </a:r>
          </a:p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computer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6465888" y="1952625"/>
            <a:ext cx="1163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DNS Server</a:t>
            </a:r>
          </a:p>
        </p:txBody>
      </p:sp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3263900" y="1927225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DNS Request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5059363" y="2474912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LAN</a:t>
            </a:r>
          </a:p>
        </p:txBody>
      </p:sp>
      <p:pic>
        <p:nvPicPr>
          <p:cNvPr id="466959" name="Picture 15" descr="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0863" y="5495925"/>
            <a:ext cx="495300" cy="411162"/>
          </a:xfrm>
          <a:prstGeom prst="rect">
            <a:avLst/>
          </a:prstGeom>
          <a:noFill/>
        </p:spPr>
      </p:pic>
      <p:sp>
        <p:nvSpPr>
          <p:cNvPr id="466960" name="Freeform 16"/>
          <p:cNvSpPr>
            <a:spLocks/>
          </p:cNvSpPr>
          <p:nvPr/>
        </p:nvSpPr>
        <p:spPr bwMode="auto">
          <a:xfrm>
            <a:off x="5986463" y="5776912"/>
            <a:ext cx="990600" cy="1111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0"/>
              </a:cxn>
              <a:cxn ang="0">
                <a:pos x="240" y="144"/>
              </a:cxn>
              <a:cxn ang="0">
                <a:pos x="624" y="0"/>
              </a:cxn>
            </a:cxnLst>
            <a:rect l="0" t="0" r="r" b="b"/>
            <a:pathLst>
              <a:path w="624" h="144">
                <a:moveTo>
                  <a:pt x="0" y="144"/>
                </a:moveTo>
                <a:cubicBezTo>
                  <a:pt x="100" y="72"/>
                  <a:pt x="200" y="0"/>
                  <a:pt x="240" y="0"/>
                </a:cubicBezTo>
                <a:cubicBezTo>
                  <a:pt x="280" y="0"/>
                  <a:pt x="176" y="144"/>
                  <a:pt x="240" y="144"/>
                </a:cubicBezTo>
                <a:cubicBezTo>
                  <a:pt x="304" y="144"/>
                  <a:pt x="464" y="72"/>
                  <a:pt x="62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61" name="Text Box 17"/>
          <p:cNvSpPr txBox="1">
            <a:spLocks noChangeArrowheads="1"/>
          </p:cNvSpPr>
          <p:nvPr/>
        </p:nvSpPr>
        <p:spPr bwMode="auto">
          <a:xfrm>
            <a:off x="5334000" y="5759450"/>
            <a:ext cx="54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LAN</a:t>
            </a:r>
          </a:p>
        </p:txBody>
      </p:sp>
      <p:sp>
        <p:nvSpPr>
          <p:cNvPr id="466962" name="Text Box 18"/>
          <p:cNvSpPr txBox="1">
            <a:spLocks noChangeArrowheads="1"/>
          </p:cNvSpPr>
          <p:nvPr/>
        </p:nvSpPr>
        <p:spPr bwMode="auto">
          <a:xfrm>
            <a:off x="4267200" y="4246562"/>
            <a:ext cx="93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solidFill>
                  <a:srgbClr val="000090"/>
                </a:solidFill>
                <a:latin typeface="Arial" charset="0"/>
              </a:rPr>
              <a:t>Internet</a:t>
            </a:r>
          </a:p>
        </p:txBody>
      </p:sp>
      <p:sp>
        <p:nvSpPr>
          <p:cNvPr id="466963" name="Text Box 19"/>
          <p:cNvSpPr txBox="1">
            <a:spLocks noChangeArrowheads="1"/>
          </p:cNvSpPr>
          <p:nvPr/>
        </p:nvSpPr>
        <p:spPr bwMode="auto">
          <a:xfrm>
            <a:off x="5791200" y="2679700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DNS Request</a:t>
            </a:r>
          </a:p>
        </p:txBody>
      </p:sp>
      <p:sp>
        <p:nvSpPr>
          <p:cNvPr id="466964" name="Text Box 20"/>
          <p:cNvSpPr txBox="1">
            <a:spLocks noChangeArrowheads="1"/>
          </p:cNvSpPr>
          <p:nvPr/>
        </p:nvSpPr>
        <p:spPr bwMode="auto">
          <a:xfrm>
            <a:off x="6542088" y="5254625"/>
            <a:ext cx="1163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DNS Server</a:t>
            </a:r>
          </a:p>
        </p:txBody>
      </p:sp>
      <p:pic>
        <p:nvPicPr>
          <p:cNvPr id="466965" name="Picture 21" descr="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873500"/>
            <a:ext cx="495300" cy="411162"/>
          </a:xfrm>
          <a:prstGeom prst="rect">
            <a:avLst/>
          </a:prstGeom>
          <a:noFill/>
        </p:spPr>
      </p:pic>
      <p:sp>
        <p:nvSpPr>
          <p:cNvPr id="466966" name="Text Box 22"/>
          <p:cNvSpPr txBox="1">
            <a:spLocks noChangeArrowheads="1"/>
          </p:cNvSpPr>
          <p:nvPr/>
        </p:nvSpPr>
        <p:spPr bwMode="auto">
          <a:xfrm>
            <a:off x="6972300" y="3516312"/>
            <a:ext cx="16652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Root DNS Server </a:t>
            </a:r>
          </a:p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for .EDU </a:t>
            </a:r>
          </a:p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domain</a:t>
            </a:r>
          </a:p>
        </p:txBody>
      </p:sp>
      <p:sp>
        <p:nvSpPr>
          <p:cNvPr id="466967" name="Freeform 23"/>
          <p:cNvSpPr>
            <a:spLocks/>
          </p:cNvSpPr>
          <p:nvPr/>
        </p:nvSpPr>
        <p:spPr bwMode="auto">
          <a:xfrm>
            <a:off x="2438400" y="1558925"/>
            <a:ext cx="5321300" cy="1681162"/>
          </a:xfrm>
          <a:custGeom>
            <a:avLst/>
            <a:gdLst/>
            <a:ahLst/>
            <a:cxnLst>
              <a:cxn ang="0">
                <a:pos x="576" y="128"/>
              </a:cxn>
              <a:cxn ang="0">
                <a:pos x="288" y="320"/>
              </a:cxn>
              <a:cxn ang="0">
                <a:pos x="48" y="848"/>
              </a:cxn>
              <a:cxn ang="0">
                <a:pos x="576" y="1136"/>
              </a:cxn>
              <a:cxn ang="0">
                <a:pos x="1440" y="1184"/>
              </a:cxn>
              <a:cxn ang="0">
                <a:pos x="2496" y="1232"/>
              </a:cxn>
              <a:cxn ang="0">
                <a:pos x="3216" y="1040"/>
              </a:cxn>
              <a:cxn ang="0">
                <a:pos x="3312" y="608"/>
              </a:cxn>
              <a:cxn ang="0">
                <a:pos x="3120" y="80"/>
              </a:cxn>
              <a:cxn ang="0">
                <a:pos x="2544" y="128"/>
              </a:cxn>
              <a:cxn ang="0">
                <a:pos x="1536" y="80"/>
              </a:cxn>
              <a:cxn ang="0">
                <a:pos x="576" y="128"/>
              </a:cxn>
            </a:cxnLst>
            <a:rect l="0" t="0" r="r" b="b"/>
            <a:pathLst>
              <a:path w="3352" h="1256">
                <a:moveTo>
                  <a:pt x="576" y="128"/>
                </a:moveTo>
                <a:cubicBezTo>
                  <a:pt x="368" y="168"/>
                  <a:pt x="376" y="200"/>
                  <a:pt x="288" y="320"/>
                </a:cubicBezTo>
                <a:cubicBezTo>
                  <a:pt x="200" y="440"/>
                  <a:pt x="0" y="712"/>
                  <a:pt x="48" y="848"/>
                </a:cubicBezTo>
                <a:cubicBezTo>
                  <a:pt x="96" y="984"/>
                  <a:pt x="344" y="1080"/>
                  <a:pt x="576" y="1136"/>
                </a:cubicBezTo>
                <a:cubicBezTo>
                  <a:pt x="808" y="1192"/>
                  <a:pt x="1120" y="1168"/>
                  <a:pt x="1440" y="1184"/>
                </a:cubicBezTo>
                <a:cubicBezTo>
                  <a:pt x="1760" y="1200"/>
                  <a:pt x="2200" y="1256"/>
                  <a:pt x="2496" y="1232"/>
                </a:cubicBezTo>
                <a:cubicBezTo>
                  <a:pt x="2792" y="1208"/>
                  <a:pt x="3080" y="1144"/>
                  <a:pt x="3216" y="1040"/>
                </a:cubicBezTo>
                <a:cubicBezTo>
                  <a:pt x="3352" y="936"/>
                  <a:pt x="3328" y="768"/>
                  <a:pt x="3312" y="608"/>
                </a:cubicBezTo>
                <a:cubicBezTo>
                  <a:pt x="3296" y="448"/>
                  <a:pt x="3248" y="160"/>
                  <a:pt x="3120" y="80"/>
                </a:cubicBezTo>
                <a:cubicBezTo>
                  <a:pt x="2992" y="0"/>
                  <a:pt x="2808" y="128"/>
                  <a:pt x="2544" y="128"/>
                </a:cubicBezTo>
                <a:cubicBezTo>
                  <a:pt x="2280" y="128"/>
                  <a:pt x="1864" y="80"/>
                  <a:pt x="1536" y="80"/>
                </a:cubicBezTo>
                <a:cubicBezTo>
                  <a:pt x="1208" y="80"/>
                  <a:pt x="784" y="88"/>
                  <a:pt x="576" y="1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68" name="Text Box 24"/>
          <p:cNvSpPr txBox="1">
            <a:spLocks noChangeArrowheads="1"/>
          </p:cNvSpPr>
          <p:nvPr/>
        </p:nvSpPr>
        <p:spPr bwMode="auto">
          <a:xfrm>
            <a:off x="2027238" y="3240087"/>
            <a:ext cx="2239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sz="1600" b="1">
                <a:solidFill>
                  <a:srgbClr val="000090"/>
                </a:solidFill>
                <a:latin typeface="Arial" charset="0"/>
              </a:rPr>
              <a:t>University of Toronto</a:t>
            </a:r>
          </a:p>
        </p:txBody>
      </p:sp>
      <p:sp>
        <p:nvSpPr>
          <p:cNvPr id="466969" name="Freeform 25"/>
          <p:cNvSpPr>
            <a:spLocks/>
          </p:cNvSpPr>
          <p:nvPr/>
        </p:nvSpPr>
        <p:spPr bwMode="auto">
          <a:xfrm>
            <a:off x="2743200" y="5105400"/>
            <a:ext cx="5321300" cy="1463675"/>
          </a:xfrm>
          <a:custGeom>
            <a:avLst/>
            <a:gdLst/>
            <a:ahLst/>
            <a:cxnLst>
              <a:cxn ang="0">
                <a:pos x="576" y="128"/>
              </a:cxn>
              <a:cxn ang="0">
                <a:pos x="288" y="320"/>
              </a:cxn>
              <a:cxn ang="0">
                <a:pos x="48" y="848"/>
              </a:cxn>
              <a:cxn ang="0">
                <a:pos x="576" y="1136"/>
              </a:cxn>
              <a:cxn ang="0">
                <a:pos x="1440" y="1184"/>
              </a:cxn>
              <a:cxn ang="0">
                <a:pos x="2496" y="1232"/>
              </a:cxn>
              <a:cxn ang="0">
                <a:pos x="3216" y="1040"/>
              </a:cxn>
              <a:cxn ang="0">
                <a:pos x="3312" y="608"/>
              </a:cxn>
              <a:cxn ang="0">
                <a:pos x="3120" y="80"/>
              </a:cxn>
              <a:cxn ang="0">
                <a:pos x="2544" y="128"/>
              </a:cxn>
              <a:cxn ang="0">
                <a:pos x="1536" y="80"/>
              </a:cxn>
              <a:cxn ang="0">
                <a:pos x="576" y="128"/>
              </a:cxn>
            </a:cxnLst>
            <a:rect l="0" t="0" r="r" b="b"/>
            <a:pathLst>
              <a:path w="3352" h="1256">
                <a:moveTo>
                  <a:pt x="576" y="128"/>
                </a:moveTo>
                <a:cubicBezTo>
                  <a:pt x="368" y="168"/>
                  <a:pt x="376" y="200"/>
                  <a:pt x="288" y="320"/>
                </a:cubicBezTo>
                <a:cubicBezTo>
                  <a:pt x="200" y="440"/>
                  <a:pt x="0" y="712"/>
                  <a:pt x="48" y="848"/>
                </a:cubicBezTo>
                <a:cubicBezTo>
                  <a:pt x="96" y="984"/>
                  <a:pt x="344" y="1080"/>
                  <a:pt x="576" y="1136"/>
                </a:cubicBezTo>
                <a:cubicBezTo>
                  <a:pt x="808" y="1192"/>
                  <a:pt x="1120" y="1168"/>
                  <a:pt x="1440" y="1184"/>
                </a:cubicBezTo>
                <a:cubicBezTo>
                  <a:pt x="1760" y="1200"/>
                  <a:pt x="2200" y="1256"/>
                  <a:pt x="2496" y="1232"/>
                </a:cubicBezTo>
                <a:cubicBezTo>
                  <a:pt x="2792" y="1208"/>
                  <a:pt x="3080" y="1144"/>
                  <a:pt x="3216" y="1040"/>
                </a:cubicBezTo>
                <a:cubicBezTo>
                  <a:pt x="3352" y="936"/>
                  <a:pt x="3328" y="768"/>
                  <a:pt x="3312" y="608"/>
                </a:cubicBezTo>
                <a:cubicBezTo>
                  <a:pt x="3296" y="448"/>
                  <a:pt x="3248" y="160"/>
                  <a:pt x="3120" y="80"/>
                </a:cubicBezTo>
                <a:cubicBezTo>
                  <a:pt x="2992" y="0"/>
                  <a:pt x="2808" y="128"/>
                  <a:pt x="2544" y="128"/>
                </a:cubicBezTo>
                <a:cubicBezTo>
                  <a:pt x="2280" y="128"/>
                  <a:pt x="1864" y="80"/>
                  <a:pt x="1536" y="80"/>
                </a:cubicBezTo>
                <a:cubicBezTo>
                  <a:pt x="1208" y="80"/>
                  <a:pt x="784" y="88"/>
                  <a:pt x="576" y="1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70" name="Text Box 26"/>
          <p:cNvSpPr txBox="1">
            <a:spLocks noChangeArrowheads="1"/>
          </p:cNvSpPr>
          <p:nvPr/>
        </p:nvSpPr>
        <p:spPr bwMode="auto">
          <a:xfrm>
            <a:off x="2103438" y="4832350"/>
            <a:ext cx="1935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solidFill>
                  <a:srgbClr val="000090"/>
                </a:solidFill>
                <a:latin typeface="Arial" charset="0"/>
              </a:rPr>
              <a:t>Indiana University</a:t>
            </a:r>
          </a:p>
        </p:txBody>
      </p:sp>
      <p:sp>
        <p:nvSpPr>
          <p:cNvPr id="466971" name="Text Box 27"/>
          <p:cNvSpPr txBox="1">
            <a:spLocks noChangeArrowheads="1"/>
          </p:cNvSpPr>
          <p:nvPr/>
        </p:nvSpPr>
        <p:spPr bwMode="auto">
          <a:xfrm>
            <a:off x="6248400" y="4527550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DNS Request</a:t>
            </a:r>
          </a:p>
        </p:txBody>
      </p:sp>
      <p:sp>
        <p:nvSpPr>
          <p:cNvPr id="466972" name="Freeform 28"/>
          <p:cNvSpPr>
            <a:spLocks/>
          </p:cNvSpPr>
          <p:nvPr/>
        </p:nvSpPr>
        <p:spPr bwMode="auto">
          <a:xfrm>
            <a:off x="4495800" y="2474912"/>
            <a:ext cx="2209800" cy="1884363"/>
          </a:xfrm>
          <a:custGeom>
            <a:avLst/>
            <a:gdLst/>
            <a:ahLst/>
            <a:cxnLst>
              <a:cxn ang="0">
                <a:pos x="1064" y="0"/>
              </a:cxn>
              <a:cxn ang="0">
                <a:pos x="776" y="192"/>
              </a:cxn>
              <a:cxn ang="0">
                <a:pos x="392" y="192"/>
              </a:cxn>
              <a:cxn ang="0">
                <a:pos x="56" y="720"/>
              </a:cxn>
              <a:cxn ang="0">
                <a:pos x="56" y="1488"/>
              </a:cxn>
              <a:cxn ang="0">
                <a:pos x="296" y="1488"/>
              </a:cxn>
              <a:cxn ang="0">
                <a:pos x="488" y="1344"/>
              </a:cxn>
              <a:cxn ang="0">
                <a:pos x="968" y="1344"/>
              </a:cxn>
            </a:cxnLst>
            <a:rect l="0" t="0" r="r" b="b"/>
            <a:pathLst>
              <a:path w="1064" h="1616">
                <a:moveTo>
                  <a:pt x="1064" y="0"/>
                </a:moveTo>
                <a:cubicBezTo>
                  <a:pt x="976" y="80"/>
                  <a:pt x="888" y="160"/>
                  <a:pt x="776" y="192"/>
                </a:cubicBezTo>
                <a:cubicBezTo>
                  <a:pt x="664" y="224"/>
                  <a:pt x="512" y="104"/>
                  <a:pt x="392" y="192"/>
                </a:cubicBezTo>
                <a:cubicBezTo>
                  <a:pt x="272" y="280"/>
                  <a:pt x="112" y="504"/>
                  <a:pt x="56" y="720"/>
                </a:cubicBezTo>
                <a:cubicBezTo>
                  <a:pt x="0" y="936"/>
                  <a:pt x="16" y="1360"/>
                  <a:pt x="56" y="1488"/>
                </a:cubicBezTo>
                <a:cubicBezTo>
                  <a:pt x="96" y="1616"/>
                  <a:pt x="224" y="1512"/>
                  <a:pt x="296" y="1488"/>
                </a:cubicBezTo>
                <a:cubicBezTo>
                  <a:pt x="368" y="1464"/>
                  <a:pt x="376" y="1368"/>
                  <a:pt x="488" y="1344"/>
                </a:cubicBezTo>
                <a:cubicBezTo>
                  <a:pt x="600" y="1320"/>
                  <a:pt x="784" y="1332"/>
                  <a:pt x="968" y="1344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73" name="Freeform 29"/>
          <p:cNvSpPr>
            <a:spLocks/>
          </p:cNvSpPr>
          <p:nvPr/>
        </p:nvSpPr>
        <p:spPr bwMode="auto">
          <a:xfrm>
            <a:off x="4876800" y="4378325"/>
            <a:ext cx="2057400" cy="1370012"/>
          </a:xfrm>
          <a:custGeom>
            <a:avLst/>
            <a:gdLst/>
            <a:ahLst/>
            <a:cxnLst>
              <a:cxn ang="0">
                <a:pos x="1160" y="0"/>
              </a:cxn>
              <a:cxn ang="0">
                <a:pos x="824" y="144"/>
              </a:cxn>
              <a:cxn ang="0">
                <a:pos x="296" y="192"/>
              </a:cxn>
              <a:cxn ang="0">
                <a:pos x="8" y="432"/>
              </a:cxn>
              <a:cxn ang="0">
                <a:pos x="248" y="1008"/>
              </a:cxn>
              <a:cxn ang="0">
                <a:pos x="488" y="1248"/>
              </a:cxn>
              <a:cxn ang="0">
                <a:pos x="1016" y="1152"/>
              </a:cxn>
              <a:cxn ang="0">
                <a:pos x="1352" y="1152"/>
              </a:cxn>
            </a:cxnLst>
            <a:rect l="0" t="0" r="r" b="b"/>
            <a:pathLst>
              <a:path w="1352" h="1272">
                <a:moveTo>
                  <a:pt x="1160" y="0"/>
                </a:moveTo>
                <a:cubicBezTo>
                  <a:pt x="1064" y="56"/>
                  <a:pt x="968" y="112"/>
                  <a:pt x="824" y="144"/>
                </a:cubicBezTo>
                <a:cubicBezTo>
                  <a:pt x="680" y="176"/>
                  <a:pt x="432" y="144"/>
                  <a:pt x="296" y="192"/>
                </a:cubicBezTo>
                <a:cubicBezTo>
                  <a:pt x="160" y="240"/>
                  <a:pt x="16" y="296"/>
                  <a:pt x="8" y="432"/>
                </a:cubicBezTo>
                <a:cubicBezTo>
                  <a:pt x="0" y="568"/>
                  <a:pt x="168" y="872"/>
                  <a:pt x="248" y="1008"/>
                </a:cubicBezTo>
                <a:cubicBezTo>
                  <a:pt x="328" y="1144"/>
                  <a:pt x="360" y="1224"/>
                  <a:pt x="488" y="1248"/>
                </a:cubicBezTo>
                <a:cubicBezTo>
                  <a:pt x="616" y="1272"/>
                  <a:pt x="872" y="1168"/>
                  <a:pt x="1016" y="1152"/>
                </a:cubicBezTo>
                <a:cubicBezTo>
                  <a:pt x="1160" y="1136"/>
                  <a:pt x="1256" y="1144"/>
                  <a:pt x="1352" y="1152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74" name="Freeform 30"/>
          <p:cNvSpPr>
            <a:spLocks/>
          </p:cNvSpPr>
          <p:nvPr/>
        </p:nvSpPr>
        <p:spPr bwMode="auto">
          <a:xfrm>
            <a:off x="5486400" y="4210050"/>
            <a:ext cx="990600" cy="1111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0"/>
              </a:cxn>
              <a:cxn ang="0">
                <a:pos x="240" y="144"/>
              </a:cxn>
              <a:cxn ang="0">
                <a:pos x="624" y="0"/>
              </a:cxn>
            </a:cxnLst>
            <a:rect l="0" t="0" r="r" b="b"/>
            <a:pathLst>
              <a:path w="624" h="144">
                <a:moveTo>
                  <a:pt x="0" y="144"/>
                </a:moveTo>
                <a:cubicBezTo>
                  <a:pt x="100" y="72"/>
                  <a:pt x="200" y="0"/>
                  <a:pt x="240" y="0"/>
                </a:cubicBezTo>
                <a:cubicBezTo>
                  <a:pt x="280" y="0"/>
                  <a:pt x="176" y="144"/>
                  <a:pt x="240" y="144"/>
                </a:cubicBezTo>
                <a:cubicBezTo>
                  <a:pt x="304" y="144"/>
                  <a:pt x="464" y="72"/>
                  <a:pt x="62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75" name="Freeform 31"/>
          <p:cNvSpPr>
            <a:spLocks/>
          </p:cNvSpPr>
          <p:nvPr/>
        </p:nvSpPr>
        <p:spPr bwMode="auto">
          <a:xfrm>
            <a:off x="4622800" y="4265612"/>
            <a:ext cx="2463800" cy="1958975"/>
          </a:xfrm>
          <a:custGeom>
            <a:avLst/>
            <a:gdLst/>
            <a:ahLst/>
            <a:cxnLst>
              <a:cxn ang="0">
                <a:pos x="1552" y="1344"/>
              </a:cxn>
              <a:cxn ang="0">
                <a:pos x="1168" y="1584"/>
              </a:cxn>
              <a:cxn ang="0">
                <a:pos x="784" y="1632"/>
              </a:cxn>
              <a:cxn ang="0">
                <a:pos x="256" y="1296"/>
              </a:cxn>
              <a:cxn ang="0">
                <a:pos x="16" y="576"/>
              </a:cxn>
              <a:cxn ang="0">
                <a:pos x="160" y="288"/>
              </a:cxn>
              <a:cxn ang="0">
                <a:pos x="832" y="144"/>
              </a:cxn>
              <a:cxn ang="0">
                <a:pos x="1216" y="0"/>
              </a:cxn>
            </a:cxnLst>
            <a:rect l="0" t="0" r="r" b="b"/>
            <a:pathLst>
              <a:path w="1552" h="1680">
                <a:moveTo>
                  <a:pt x="1552" y="1344"/>
                </a:moveTo>
                <a:cubicBezTo>
                  <a:pt x="1424" y="1440"/>
                  <a:pt x="1296" y="1536"/>
                  <a:pt x="1168" y="1584"/>
                </a:cubicBezTo>
                <a:cubicBezTo>
                  <a:pt x="1040" y="1632"/>
                  <a:pt x="936" y="1680"/>
                  <a:pt x="784" y="1632"/>
                </a:cubicBezTo>
                <a:cubicBezTo>
                  <a:pt x="632" y="1584"/>
                  <a:pt x="384" y="1472"/>
                  <a:pt x="256" y="1296"/>
                </a:cubicBezTo>
                <a:cubicBezTo>
                  <a:pt x="128" y="1120"/>
                  <a:pt x="32" y="744"/>
                  <a:pt x="16" y="576"/>
                </a:cubicBezTo>
                <a:cubicBezTo>
                  <a:pt x="0" y="408"/>
                  <a:pt x="24" y="360"/>
                  <a:pt x="160" y="288"/>
                </a:cubicBezTo>
                <a:cubicBezTo>
                  <a:pt x="296" y="216"/>
                  <a:pt x="656" y="192"/>
                  <a:pt x="832" y="144"/>
                </a:cubicBezTo>
                <a:cubicBezTo>
                  <a:pt x="1008" y="96"/>
                  <a:pt x="1112" y="48"/>
                  <a:pt x="1216" y="0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76" name="Rectangle 32"/>
          <p:cNvSpPr>
            <a:spLocks noChangeArrowheads="1"/>
          </p:cNvSpPr>
          <p:nvPr/>
        </p:nvSpPr>
        <p:spPr bwMode="auto">
          <a:xfrm>
            <a:off x="6477000" y="6000750"/>
            <a:ext cx="228600" cy="11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77" name="Text Box 33"/>
          <p:cNvSpPr txBox="1">
            <a:spLocks noChangeArrowheads="1"/>
          </p:cNvSpPr>
          <p:nvPr/>
        </p:nvSpPr>
        <p:spPr bwMode="auto">
          <a:xfrm>
            <a:off x="6248400" y="6092825"/>
            <a:ext cx="1455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DNS Response</a:t>
            </a:r>
          </a:p>
        </p:txBody>
      </p:sp>
      <p:sp>
        <p:nvSpPr>
          <p:cNvPr id="466978" name="Rectangle 34"/>
          <p:cNvSpPr>
            <a:spLocks noChangeArrowheads="1"/>
          </p:cNvSpPr>
          <p:nvPr/>
        </p:nvSpPr>
        <p:spPr bwMode="auto">
          <a:xfrm>
            <a:off x="6096000" y="2643187"/>
            <a:ext cx="228600" cy="11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79" name="Rectangle 35"/>
          <p:cNvSpPr>
            <a:spLocks noChangeArrowheads="1"/>
          </p:cNvSpPr>
          <p:nvPr/>
        </p:nvSpPr>
        <p:spPr bwMode="auto">
          <a:xfrm>
            <a:off x="6248400" y="4433887"/>
            <a:ext cx="228600" cy="11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Freeform 36"/>
          <p:cNvSpPr>
            <a:spLocks/>
          </p:cNvSpPr>
          <p:nvPr/>
        </p:nvSpPr>
        <p:spPr bwMode="auto">
          <a:xfrm>
            <a:off x="4686300" y="2474912"/>
            <a:ext cx="2578100" cy="1651000"/>
          </a:xfrm>
          <a:custGeom>
            <a:avLst/>
            <a:gdLst/>
            <a:ahLst/>
            <a:cxnLst>
              <a:cxn ang="0">
                <a:pos x="1176" y="1248"/>
              </a:cxn>
              <a:cxn ang="0">
                <a:pos x="696" y="1152"/>
              </a:cxn>
              <a:cxn ang="0">
                <a:pos x="264" y="1392"/>
              </a:cxn>
              <a:cxn ang="0">
                <a:pos x="24" y="1296"/>
              </a:cxn>
              <a:cxn ang="0">
                <a:pos x="120" y="720"/>
              </a:cxn>
              <a:cxn ang="0">
                <a:pos x="456" y="336"/>
              </a:cxn>
              <a:cxn ang="0">
                <a:pos x="936" y="432"/>
              </a:cxn>
              <a:cxn ang="0">
                <a:pos x="1416" y="480"/>
              </a:cxn>
              <a:cxn ang="0">
                <a:pos x="1608" y="144"/>
              </a:cxn>
              <a:cxn ang="0">
                <a:pos x="1512" y="0"/>
              </a:cxn>
            </a:cxnLst>
            <a:rect l="0" t="0" r="r" b="b"/>
            <a:pathLst>
              <a:path w="1624" h="1416">
                <a:moveTo>
                  <a:pt x="1176" y="1248"/>
                </a:moveTo>
                <a:cubicBezTo>
                  <a:pt x="1012" y="1188"/>
                  <a:pt x="848" y="1128"/>
                  <a:pt x="696" y="1152"/>
                </a:cubicBezTo>
                <a:cubicBezTo>
                  <a:pt x="544" y="1176"/>
                  <a:pt x="376" y="1368"/>
                  <a:pt x="264" y="1392"/>
                </a:cubicBezTo>
                <a:cubicBezTo>
                  <a:pt x="152" y="1416"/>
                  <a:pt x="48" y="1408"/>
                  <a:pt x="24" y="1296"/>
                </a:cubicBezTo>
                <a:cubicBezTo>
                  <a:pt x="0" y="1184"/>
                  <a:pt x="48" y="880"/>
                  <a:pt x="120" y="720"/>
                </a:cubicBezTo>
                <a:cubicBezTo>
                  <a:pt x="192" y="560"/>
                  <a:pt x="320" y="384"/>
                  <a:pt x="456" y="336"/>
                </a:cubicBezTo>
                <a:cubicBezTo>
                  <a:pt x="592" y="288"/>
                  <a:pt x="776" y="408"/>
                  <a:pt x="936" y="432"/>
                </a:cubicBezTo>
                <a:cubicBezTo>
                  <a:pt x="1096" y="456"/>
                  <a:pt x="1304" y="528"/>
                  <a:pt x="1416" y="480"/>
                </a:cubicBezTo>
                <a:cubicBezTo>
                  <a:pt x="1528" y="432"/>
                  <a:pt x="1592" y="224"/>
                  <a:pt x="1608" y="144"/>
                </a:cubicBezTo>
                <a:cubicBezTo>
                  <a:pt x="1624" y="64"/>
                  <a:pt x="1568" y="32"/>
                  <a:pt x="1512" y="0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81" name="Rectangle 37"/>
          <p:cNvSpPr>
            <a:spLocks noChangeArrowheads="1"/>
          </p:cNvSpPr>
          <p:nvPr/>
        </p:nvSpPr>
        <p:spPr bwMode="auto">
          <a:xfrm>
            <a:off x="5791200" y="3762375"/>
            <a:ext cx="228600" cy="11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5154613" y="3382962"/>
            <a:ext cx="1455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DNS Response</a:t>
            </a:r>
          </a:p>
        </p:txBody>
      </p:sp>
      <p:sp>
        <p:nvSpPr>
          <p:cNvPr id="466983" name="Text Box 39"/>
          <p:cNvSpPr txBox="1">
            <a:spLocks noChangeArrowheads="1"/>
          </p:cNvSpPr>
          <p:nvPr/>
        </p:nvSpPr>
        <p:spPr bwMode="auto">
          <a:xfrm>
            <a:off x="5059363" y="1927225"/>
            <a:ext cx="1455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90"/>
                </a:solidFill>
                <a:latin typeface="Arial" charset="0"/>
              </a:rPr>
              <a:t>DNS Response</a:t>
            </a:r>
          </a:p>
        </p:txBody>
      </p:sp>
      <p:sp>
        <p:nvSpPr>
          <p:cNvPr id="466984" name="Freeform 40"/>
          <p:cNvSpPr>
            <a:spLocks/>
          </p:cNvSpPr>
          <p:nvPr/>
        </p:nvSpPr>
        <p:spPr bwMode="auto">
          <a:xfrm>
            <a:off x="3606800" y="2279650"/>
            <a:ext cx="3035300" cy="250825"/>
          </a:xfrm>
          <a:custGeom>
            <a:avLst/>
            <a:gdLst/>
            <a:ahLst/>
            <a:cxnLst>
              <a:cxn ang="0">
                <a:pos x="32" y="216"/>
              </a:cxn>
              <a:cxn ang="0">
                <a:pos x="32" y="168"/>
              </a:cxn>
              <a:cxn ang="0">
                <a:pos x="224" y="24"/>
              </a:cxn>
              <a:cxn ang="0">
                <a:pos x="512" y="24"/>
              </a:cxn>
              <a:cxn ang="0">
                <a:pos x="944" y="120"/>
              </a:cxn>
              <a:cxn ang="0">
                <a:pos x="1280" y="120"/>
              </a:cxn>
              <a:cxn ang="0">
                <a:pos x="1808" y="72"/>
              </a:cxn>
              <a:cxn ang="0">
                <a:pos x="1904" y="24"/>
              </a:cxn>
            </a:cxnLst>
            <a:rect l="0" t="0" r="r" b="b"/>
            <a:pathLst>
              <a:path w="1912" h="216">
                <a:moveTo>
                  <a:pt x="32" y="216"/>
                </a:moveTo>
                <a:cubicBezTo>
                  <a:pt x="16" y="208"/>
                  <a:pt x="0" y="200"/>
                  <a:pt x="32" y="168"/>
                </a:cubicBezTo>
                <a:cubicBezTo>
                  <a:pt x="64" y="136"/>
                  <a:pt x="144" y="48"/>
                  <a:pt x="224" y="24"/>
                </a:cubicBezTo>
                <a:cubicBezTo>
                  <a:pt x="304" y="0"/>
                  <a:pt x="392" y="8"/>
                  <a:pt x="512" y="24"/>
                </a:cubicBezTo>
                <a:cubicBezTo>
                  <a:pt x="632" y="40"/>
                  <a:pt x="816" y="104"/>
                  <a:pt x="944" y="120"/>
                </a:cubicBezTo>
                <a:cubicBezTo>
                  <a:pt x="1072" y="136"/>
                  <a:pt x="1136" y="128"/>
                  <a:pt x="1280" y="120"/>
                </a:cubicBezTo>
                <a:cubicBezTo>
                  <a:pt x="1424" y="112"/>
                  <a:pt x="1704" y="88"/>
                  <a:pt x="1808" y="72"/>
                </a:cubicBezTo>
                <a:cubicBezTo>
                  <a:pt x="1912" y="56"/>
                  <a:pt x="1908" y="40"/>
                  <a:pt x="1904" y="24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85" name="Freeform 41"/>
          <p:cNvSpPr>
            <a:spLocks/>
          </p:cNvSpPr>
          <p:nvPr/>
        </p:nvSpPr>
        <p:spPr bwMode="auto">
          <a:xfrm>
            <a:off x="3733800" y="2232025"/>
            <a:ext cx="2895600" cy="858837"/>
          </a:xfrm>
          <a:custGeom>
            <a:avLst/>
            <a:gdLst/>
            <a:ahLst/>
            <a:cxnLst>
              <a:cxn ang="0">
                <a:pos x="1824" y="16"/>
              </a:cxn>
              <a:cxn ang="0">
                <a:pos x="1536" y="16"/>
              </a:cxn>
              <a:cxn ang="0">
                <a:pos x="1104" y="112"/>
              </a:cxn>
              <a:cxn ang="0">
                <a:pos x="816" y="304"/>
              </a:cxn>
              <a:cxn ang="0">
                <a:pos x="432" y="640"/>
              </a:cxn>
              <a:cxn ang="0">
                <a:pos x="240" y="736"/>
              </a:cxn>
              <a:cxn ang="0">
                <a:pos x="0" y="640"/>
              </a:cxn>
            </a:cxnLst>
            <a:rect l="0" t="0" r="r" b="b"/>
            <a:pathLst>
              <a:path w="1824" h="736">
                <a:moveTo>
                  <a:pt x="1824" y="16"/>
                </a:moveTo>
                <a:cubicBezTo>
                  <a:pt x="1740" y="8"/>
                  <a:pt x="1656" y="0"/>
                  <a:pt x="1536" y="16"/>
                </a:cubicBezTo>
                <a:cubicBezTo>
                  <a:pt x="1416" y="32"/>
                  <a:pt x="1224" y="64"/>
                  <a:pt x="1104" y="112"/>
                </a:cubicBezTo>
                <a:cubicBezTo>
                  <a:pt x="984" y="160"/>
                  <a:pt x="928" y="216"/>
                  <a:pt x="816" y="304"/>
                </a:cubicBezTo>
                <a:cubicBezTo>
                  <a:pt x="704" y="392"/>
                  <a:pt x="528" y="568"/>
                  <a:pt x="432" y="640"/>
                </a:cubicBezTo>
                <a:cubicBezTo>
                  <a:pt x="336" y="712"/>
                  <a:pt x="312" y="736"/>
                  <a:pt x="240" y="736"/>
                </a:cubicBezTo>
                <a:cubicBezTo>
                  <a:pt x="168" y="736"/>
                  <a:pt x="84" y="688"/>
                  <a:pt x="0" y="640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Rectangle 42"/>
          <p:cNvSpPr>
            <a:spLocks noChangeArrowheads="1"/>
          </p:cNvSpPr>
          <p:nvPr/>
        </p:nvSpPr>
        <p:spPr bwMode="auto">
          <a:xfrm>
            <a:off x="4038600" y="2251075"/>
            <a:ext cx="228600" cy="11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87" name="Rectangle 43"/>
          <p:cNvSpPr>
            <a:spLocks noChangeArrowheads="1"/>
          </p:cNvSpPr>
          <p:nvPr/>
        </p:nvSpPr>
        <p:spPr bwMode="auto">
          <a:xfrm>
            <a:off x="5943600" y="2195512"/>
            <a:ext cx="228600" cy="11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989" name="Rectangle 45"/>
          <p:cNvSpPr>
            <a:spLocks noChangeArrowheads="1"/>
          </p:cNvSpPr>
          <p:nvPr/>
        </p:nvSpPr>
        <p:spPr bwMode="auto">
          <a:xfrm>
            <a:off x="276225" y="2606675"/>
            <a:ext cx="19351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If client at Toronto asks for a web page on Indiana University’s server:</a:t>
            </a: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25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417E1686-3ADD-48F6-99CC-D1F484345E92}" type="slidenum">
              <a:rPr lang="en-US"/>
              <a:pPr/>
              <a:t>12</a:t>
            </a:fld>
            <a:endParaRPr lang="en-US"/>
          </a:p>
        </p:txBody>
      </p:sp>
      <p:sp>
        <p:nvSpPr>
          <p:cNvPr id="45671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Internet Addresses</a:t>
            </a:r>
          </a:p>
        </p:txBody>
      </p:sp>
      <p:sp>
        <p:nvSpPr>
          <p:cNvPr id="456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Managed by ICANN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Internet Corporation for Assigned Names and Numbers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Manages the assignment of both IP and application layer name space (domain names)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Both assigned at the same time and in groups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Manages some domains directly (e.g., .com, .org,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.net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and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Authorizes private companies to become domain name registrars as well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Alabama University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URLs that end in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u="sng" dirty="0" err="1" smtClean="0">
                <a:latin typeface="Arial" pitchFamily="34" charset="0"/>
                <a:cs typeface="Arial" pitchFamily="34" charset="0"/>
              </a:rPr>
              <a:t>alabama.edu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ua.edu</a:t>
            </a:r>
            <a:endParaRPr lang="en-US" sz="2000" u="sng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IP addresses in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130.160.x.x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range (where x is any number between  0 and 255)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4CA676D5-D985-46A7-AC5F-B9F50488B16E}" type="slidenum">
              <a:rPr lang="en-US"/>
              <a:pPr/>
              <a:t>13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772400" cy="117316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of </a:t>
            </a:r>
            <a:r>
              <a:rPr lang="en-US" dirty="0" smtClean="0"/>
              <a:t>Addresses within a Network or Organization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Application Layer address (URL)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 servers only (clients don’t need it)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Assigned by network managers and placed in configuration files.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Some servers may have several application layer addresses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Network Layer Address (IP address)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Assigned by network managers, or by programs such as DHCP, and placed in configuration files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Every network on the Internet is assigned a range of possible IP addresses for use on its network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 Link Layer Address (MAC address)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Unique hardware addresses placed on network interface cards by their manufacturers ( based on a standardized scheme)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Servers have permanent addresses, clients usually do not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E1F2D339-413B-4A9C-9866-0742CFA0BDA1}" type="slidenum">
              <a:rPr lang="en-US"/>
              <a:pPr/>
              <a:t>14</a:t>
            </a:fld>
            <a:endParaRPr lang="en-US"/>
          </a:p>
        </p:txBody>
      </p:sp>
      <p:sp>
        <p:nvSpPr>
          <p:cNvPr id="46387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Addressing</a:t>
            </a:r>
          </a:p>
        </p:txBody>
      </p:sp>
      <p:sp>
        <p:nvSpPr>
          <p:cNvPr id="4638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Giving addresses to clients (automatically) only when they are logged in to a network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Eliminates permanent addresses to clients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the computer is moved to another location, its new IP address is assigned automatically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Makes efficient use of IP address space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small ISP with several thousands subscribers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Might only need to assign 500 IP addresses to clients at any one time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Uses a server to supply IP addresses to computers whenever the computers connect to network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12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AEFADC8F-F5C6-4448-B63D-D6B93453367A}" type="slidenum">
              <a:rPr lang="en-US"/>
              <a:pPr/>
              <a:t>15</a:t>
            </a:fld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Programs for Dynamic Addressing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Bootstrap Protocol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bootp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Dynamic Host Control Protocol (DHCP)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Different approaches, but same basic operations: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program residing in a client establishes connection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bootp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or DHCP server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client broadcasts a message requesting an IP address (when it is turned on and connected)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Server (maintaining IP address pool) responds with a message containing IP address (and its subnet mask)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IP addresses can also be assigned with a time limit (leased IP addresses)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When expires, client must send a new request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58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AEFADC8F-F5C6-4448-B63D-D6B93453367A}" type="slidenum">
              <a:rPr lang="en-US"/>
              <a:pPr/>
              <a:t>16</a:t>
            </a:fld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Programs for Dynamic Addressing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114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Dynamic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Host Control Protocol (DHCP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operates in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four steps: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-  Discovery (Broadcast)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-  Offers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(Lease duration, IP address, subnet mask, Client 	        	                   MAC address, IP address of DHCP that issued the message)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-  Requests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(Broadcast)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(If the information is received and               	                                                    accepted)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-  Acknowledgements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(The server acknowledges the receipt of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                                                               the request and sends back lease info 	                                                     and other data client may have 	                	                                                     requested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616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923B010E-E3A8-4536-B5AC-E5236B0EBF15}" type="slidenum">
              <a:rPr lang="en-US"/>
              <a:pPr/>
              <a:t>17</a:t>
            </a:fld>
            <a:endParaRPr lang="en-US"/>
          </a:p>
        </p:txBody>
      </p:sp>
      <p:sp>
        <p:nvSpPr>
          <p:cNvPr id="457744" name="Rectangle 16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US" dirty="0"/>
              <a:t>IPv4 Addresses</a:t>
            </a:r>
          </a:p>
        </p:txBody>
      </p:sp>
      <p:sp>
        <p:nvSpPr>
          <p:cNvPr id="45774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2004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 byte (32 bit) addresses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Strings of 32 binary bits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Dotted decimal notation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Used to make IP addresses easier to understand for human readers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Breaks the address into four bytes and writes the digital equivalent for each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DB90C534-ED25-45FF-B3C8-55FA9B30B667}" type="slidenum">
              <a:rPr lang="en-US"/>
              <a:pPr/>
              <a:t>18</a:t>
            </a:fld>
            <a:endParaRPr lang="en-US"/>
          </a:p>
        </p:txBody>
      </p:sp>
      <p:sp>
        <p:nvSpPr>
          <p:cNvPr id="460808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IPv6 Addressing</a:t>
            </a:r>
          </a:p>
        </p:txBody>
      </p:sp>
      <p:sp>
        <p:nvSpPr>
          <p:cNvPr id="46080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14478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IPv6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uses 16 byte addresses: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3.2 x 10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38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addresses, a very large number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Little chance this address space will ever be used up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IPv4, this pool is 32-bits (232) in size and contains 4,294,967,296 IPv4 addresses.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IPv6 address space is 128-bits (2128) in size, containing 340,282,366,920,938,463,463,374,607,431,768,211,456 IPv6 addresses.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19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9477" y="3276600"/>
            <a:ext cx="38862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130.160.86.246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561" y="2530813"/>
            <a:ext cx="2502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32 Bit Address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4677" y="472025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Network  ID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3584" y="4706378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Host ID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155412"/>
            <a:ext cx="4946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How IPv4 Addresses work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437" y="3062498"/>
            <a:ext cx="345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Subdivided into 4 eight bit segments each represented  by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dotted decimal notation.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452610"/>
            <a:ext cx="3159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portion of the address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represents the Network ID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remaining represents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Host ID.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4865569" y="3985828"/>
            <a:ext cx="462426" cy="734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6553200" y="3985828"/>
            <a:ext cx="571439" cy="720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994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9BF9A3AD-6B7B-4D1F-9935-1A16D585F0E0}" type="slidenum">
              <a:rPr lang="en-US"/>
              <a:pPr/>
              <a:t>2</a:t>
            </a:fld>
            <a:endParaRPr lang="en-US"/>
          </a:p>
        </p:txBody>
      </p:sp>
      <p:sp>
        <p:nvSpPr>
          <p:cNvPr id="454663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1430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Primary Network </a:t>
            </a:r>
            <a:r>
              <a:rPr lang="en-US" dirty="0"/>
              <a:t>Layer Functions</a:t>
            </a:r>
          </a:p>
        </p:txBody>
      </p:sp>
      <p:sp>
        <p:nvSpPr>
          <p:cNvPr id="4546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Addressing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Each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piece of equipment </a:t>
            </a:r>
            <a:r>
              <a:rPr lang="en-US" dirty="0">
                <a:latin typeface="Arial" pitchFamily="34" charset="0"/>
                <a:cs typeface="Arial" pitchFamily="34" charset="0"/>
              </a:rPr>
              <a:t>on the path between source and destination must have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unique </a:t>
            </a:r>
            <a:r>
              <a:rPr lang="en-US" dirty="0">
                <a:latin typeface="Arial" pitchFamily="34" charset="0"/>
                <a:cs typeface="Arial" pitchFamily="34" charset="0"/>
              </a:rPr>
              <a:t>address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Assignment </a:t>
            </a:r>
            <a:r>
              <a:rPr lang="en-US" dirty="0">
                <a:latin typeface="Arial" pitchFamily="34" charset="0"/>
                <a:cs typeface="Arial" pitchFamily="34" charset="0"/>
              </a:rPr>
              <a:t>of addresses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Translation between network layer addresses and other addresses (address resolution)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Routing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Process of deciding what path a packet must take to reach destination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Routing protocols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20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2116" y="2667000"/>
            <a:ext cx="38862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130.160.86.246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038397"/>
            <a:ext cx="2502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32 Bit Address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155412"/>
            <a:ext cx="610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Actual IPv4 Addressing in Binary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038600"/>
            <a:ext cx="88392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10000010 10100000 01010110 11110110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71800" y="4038600"/>
            <a:ext cx="0" cy="685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18316" y="4043464"/>
            <a:ext cx="0" cy="685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4043464"/>
            <a:ext cx="0" cy="685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25131" y="3352800"/>
            <a:ext cx="13038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69263" y="3352800"/>
            <a:ext cx="321737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3352800"/>
            <a:ext cx="6096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26232" y="3352800"/>
            <a:ext cx="1384168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91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686127" y="3124200"/>
            <a:ext cx="3571673" cy="462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89370" y="2514600"/>
            <a:ext cx="2425430" cy="473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86127" y="1909864"/>
            <a:ext cx="1285673" cy="452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57800" y="3124200"/>
            <a:ext cx="1295400" cy="462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4800" y="2514600"/>
            <a:ext cx="2438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86391" y="1905000"/>
            <a:ext cx="3566809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21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155412"/>
            <a:ext cx="4337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Classfull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Addressing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1905000"/>
            <a:ext cx="487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0000000  00000000  00000000  00000000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71800" y="1905000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7800" y="1909864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14800" y="1909864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89370" y="2514600"/>
            <a:ext cx="487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000000  00000000  00000000  00000000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64285" y="3129064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7800" y="2535677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24527" y="2535677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76400" y="3124200"/>
            <a:ext cx="487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110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00000  00000000  00000000  00000000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986391" y="3124200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42361" y="3129064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2535677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86127" y="3746770"/>
            <a:ext cx="487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00000000  00000000  00000000  00000000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981527" y="3746770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67527" y="3751634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4527" y="3751634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64285" y="3133928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76400" y="4356370"/>
            <a:ext cx="487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00000000  00000000  00000000  00000000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971800" y="4356370"/>
            <a:ext cx="0" cy="4572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7800" y="4361234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14800" y="4361234"/>
            <a:ext cx="0" cy="45233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" y="195136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7102" y="257717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102" y="31681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" y="374483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102" y="44027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62600" y="1295400"/>
            <a:ext cx="609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72200" y="1253247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Network Id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43441" y="1295400"/>
            <a:ext cx="609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853041" y="126321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Host Id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90788" y="2647545"/>
            <a:ext cx="92921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128 -191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90788" y="3168134"/>
            <a:ext cx="92921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192 -223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0788" y="3815196"/>
            <a:ext cx="92921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224 -239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690788" y="4470670"/>
            <a:ext cx="92921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240 -243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90788" y="2019300"/>
            <a:ext cx="92921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1 -127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2009" y="5290066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28963" y="4953000"/>
            <a:ext cx="13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Network ID’s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0704" y="4953000"/>
            <a:ext cx="10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Host ID’s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03312" y="530545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126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64501" y="52900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16,777,214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06426" y="56476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96364" y="5645364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16,384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64074" y="562862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65,534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06426" y="60334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 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23412" y="6035452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2,097,152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06742" y="603346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254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Brace 79"/>
          <p:cNvSpPr/>
          <p:nvPr/>
        </p:nvSpPr>
        <p:spPr>
          <a:xfrm>
            <a:off x="5638800" y="5459343"/>
            <a:ext cx="266700" cy="74339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172200" y="5628620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3,720,314,628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37503" y="5983918"/>
            <a:ext cx="2333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Total Host Id’s available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68122" y="1995274"/>
            <a:ext cx="12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Major ISP’s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68122" y="2592581"/>
            <a:ext cx="120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Major Univ.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18408" y="3113157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rest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13506" y="441569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Experimental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19991" y="3760219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Multicast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461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22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248383"/>
            <a:ext cx="360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Classless Addressing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438400"/>
            <a:ext cx="8081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Slash Notation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128.92.1.0/24    The 24 indicates how many bits are allocated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       to Network ID’s.  32-24 = 8bits for Host Id’s.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75915" y="2946230"/>
            <a:ext cx="381000" cy="6351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64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23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94" y="753441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Classless addressing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" descr="CIDR Chart - IPv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7300" y="680046"/>
            <a:ext cx="4394137" cy="621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ripe.net/images/spac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8013" y="1354138"/>
            <a:ext cx="190500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483" y="176363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CIDR Classless-Inter Domain Routing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472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24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248383"/>
            <a:ext cx="513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Private IP addressing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422892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Class A   10.0.0.0 – 10.255.255.255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Class B   172.16.0.0 – 172.31.255.255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Class C   192.168.0.0 – 192.168.255.255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169.254.0.0 – 169.254.255.255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465416" y="2575292"/>
            <a:ext cx="325784" cy="685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272769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 accepted by Internet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Routers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10200" y="3794492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3565892"/>
            <a:ext cx="265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Reserved for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automatic IP addressing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1867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25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248383"/>
            <a:ext cx="8394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Private IP addressing can provide additional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IP addresses by using Network Address Translation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technology. (NAT proxy server)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57900" y="3057728"/>
            <a:ext cx="8382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 1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7900" y="5029200"/>
            <a:ext cx="8382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 3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0" y="4019550"/>
            <a:ext cx="8382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 2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48400" y="4152900"/>
            <a:ext cx="457200" cy="266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0"/>
            <a:endCxn id="2" idx="2"/>
          </p:cNvCxnSpPr>
          <p:nvPr/>
        </p:nvCxnSpPr>
        <p:spPr>
          <a:xfrm flipV="1">
            <a:off x="6477000" y="3591128"/>
            <a:ext cx="0" cy="5617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3"/>
            <a:endCxn id="8" idx="1"/>
          </p:cNvCxnSpPr>
          <p:nvPr/>
        </p:nvCxnSpPr>
        <p:spPr>
          <a:xfrm>
            <a:off x="6705600" y="4286250"/>
            <a:ext cx="1066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6" idx="0"/>
          </p:cNvCxnSpPr>
          <p:nvPr/>
        </p:nvCxnSpPr>
        <p:spPr>
          <a:xfrm>
            <a:off x="6477000" y="4419600"/>
            <a:ext cx="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4187993" y="3745757"/>
            <a:ext cx="615614" cy="108098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3" idx="1"/>
            <a:endCxn id="13" idx="4"/>
          </p:cNvCxnSpPr>
          <p:nvPr/>
        </p:nvCxnSpPr>
        <p:spPr>
          <a:xfrm flipH="1">
            <a:off x="4803607" y="4286250"/>
            <a:ext cx="1444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</p:cNvCxnSpPr>
          <p:nvPr/>
        </p:nvCxnSpPr>
        <p:spPr>
          <a:xfrm flipH="1">
            <a:off x="2819400" y="4286250"/>
            <a:ext cx="1368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982494" y="3570051"/>
            <a:ext cx="1955783" cy="1614792"/>
          </a:xfrm>
          <a:custGeom>
            <a:avLst/>
            <a:gdLst>
              <a:gd name="connsiteX0" fmla="*/ 1867710 w 1955783"/>
              <a:gd name="connsiteY0" fmla="*/ 729575 h 1614792"/>
              <a:gd name="connsiteX1" fmla="*/ 1848255 w 1955783"/>
              <a:gd name="connsiteY1" fmla="*/ 661481 h 1614792"/>
              <a:gd name="connsiteX2" fmla="*/ 1838527 w 1955783"/>
              <a:gd name="connsiteY2" fmla="*/ 632298 h 1614792"/>
              <a:gd name="connsiteX3" fmla="*/ 1809344 w 1955783"/>
              <a:gd name="connsiteY3" fmla="*/ 573932 h 1614792"/>
              <a:gd name="connsiteX4" fmla="*/ 1828800 w 1955783"/>
              <a:gd name="connsiteY4" fmla="*/ 544749 h 1614792"/>
              <a:gd name="connsiteX5" fmla="*/ 1838527 w 1955783"/>
              <a:gd name="connsiteY5" fmla="*/ 515566 h 1614792"/>
              <a:gd name="connsiteX6" fmla="*/ 1887166 w 1955783"/>
              <a:gd name="connsiteY6" fmla="*/ 476655 h 1614792"/>
              <a:gd name="connsiteX7" fmla="*/ 1945532 w 1955783"/>
              <a:gd name="connsiteY7" fmla="*/ 418289 h 1614792"/>
              <a:gd name="connsiteX8" fmla="*/ 1955259 w 1955783"/>
              <a:gd name="connsiteY8" fmla="*/ 389106 h 1614792"/>
              <a:gd name="connsiteX9" fmla="*/ 1887166 w 1955783"/>
              <a:gd name="connsiteY9" fmla="*/ 321013 h 1614792"/>
              <a:gd name="connsiteX10" fmla="*/ 1867710 w 1955783"/>
              <a:gd name="connsiteY10" fmla="*/ 301558 h 1614792"/>
              <a:gd name="connsiteX11" fmla="*/ 1857983 w 1955783"/>
              <a:gd name="connsiteY11" fmla="*/ 272375 h 1614792"/>
              <a:gd name="connsiteX12" fmla="*/ 1848255 w 1955783"/>
              <a:gd name="connsiteY12" fmla="*/ 204281 h 1614792"/>
              <a:gd name="connsiteX13" fmla="*/ 1780161 w 1955783"/>
              <a:gd name="connsiteY13" fmla="*/ 116732 h 1614792"/>
              <a:gd name="connsiteX14" fmla="*/ 1712068 w 1955783"/>
              <a:gd name="connsiteY14" fmla="*/ 97277 h 1614792"/>
              <a:gd name="connsiteX15" fmla="*/ 1653702 w 1955783"/>
              <a:gd name="connsiteY15" fmla="*/ 77821 h 1614792"/>
              <a:gd name="connsiteX16" fmla="*/ 1634246 w 1955783"/>
              <a:gd name="connsiteY16" fmla="*/ 58366 h 1614792"/>
              <a:gd name="connsiteX17" fmla="*/ 1556425 w 1955783"/>
              <a:gd name="connsiteY17" fmla="*/ 38911 h 1614792"/>
              <a:gd name="connsiteX18" fmla="*/ 1498059 w 1955783"/>
              <a:gd name="connsiteY18" fmla="*/ 38911 h 1614792"/>
              <a:gd name="connsiteX19" fmla="*/ 1342417 w 1955783"/>
              <a:gd name="connsiteY19" fmla="*/ 29183 h 1614792"/>
              <a:gd name="connsiteX20" fmla="*/ 1167319 w 1955783"/>
              <a:gd name="connsiteY20" fmla="*/ 29183 h 1614792"/>
              <a:gd name="connsiteX21" fmla="*/ 1128408 w 1955783"/>
              <a:gd name="connsiteY21" fmla="*/ 58366 h 1614792"/>
              <a:gd name="connsiteX22" fmla="*/ 1070042 w 1955783"/>
              <a:gd name="connsiteY22" fmla="*/ 38911 h 1614792"/>
              <a:gd name="connsiteX23" fmla="*/ 1050587 w 1955783"/>
              <a:gd name="connsiteY23" fmla="*/ 19455 h 1614792"/>
              <a:gd name="connsiteX24" fmla="*/ 1001949 w 1955783"/>
              <a:gd name="connsiteY24" fmla="*/ 0 h 1614792"/>
              <a:gd name="connsiteX25" fmla="*/ 865761 w 1955783"/>
              <a:gd name="connsiteY25" fmla="*/ 9728 h 1614792"/>
              <a:gd name="connsiteX26" fmla="*/ 836578 w 1955783"/>
              <a:gd name="connsiteY26" fmla="*/ 29183 h 1614792"/>
              <a:gd name="connsiteX27" fmla="*/ 797668 w 1955783"/>
              <a:gd name="connsiteY27" fmla="*/ 38911 h 1614792"/>
              <a:gd name="connsiteX28" fmla="*/ 642025 w 1955783"/>
              <a:gd name="connsiteY28" fmla="*/ 58366 h 1614792"/>
              <a:gd name="connsiteX29" fmla="*/ 564204 w 1955783"/>
              <a:gd name="connsiteY29" fmla="*/ 77821 h 1614792"/>
              <a:gd name="connsiteX30" fmla="*/ 515566 w 1955783"/>
              <a:gd name="connsiteY30" fmla="*/ 87549 h 1614792"/>
              <a:gd name="connsiteX31" fmla="*/ 476655 w 1955783"/>
              <a:gd name="connsiteY31" fmla="*/ 145915 h 1614792"/>
              <a:gd name="connsiteX32" fmla="*/ 447472 w 1955783"/>
              <a:gd name="connsiteY32" fmla="*/ 165370 h 1614792"/>
              <a:gd name="connsiteX33" fmla="*/ 428017 w 1955783"/>
              <a:gd name="connsiteY33" fmla="*/ 194553 h 1614792"/>
              <a:gd name="connsiteX34" fmla="*/ 418289 w 1955783"/>
              <a:gd name="connsiteY34" fmla="*/ 223736 h 1614792"/>
              <a:gd name="connsiteX35" fmla="*/ 369651 w 1955783"/>
              <a:gd name="connsiteY35" fmla="*/ 214009 h 1614792"/>
              <a:gd name="connsiteX36" fmla="*/ 291829 w 1955783"/>
              <a:gd name="connsiteY36" fmla="*/ 223736 h 1614792"/>
              <a:gd name="connsiteX37" fmla="*/ 262646 w 1955783"/>
              <a:gd name="connsiteY37" fmla="*/ 233464 h 1614792"/>
              <a:gd name="connsiteX38" fmla="*/ 214008 w 1955783"/>
              <a:gd name="connsiteY38" fmla="*/ 243192 h 1614792"/>
              <a:gd name="connsiteX39" fmla="*/ 204280 w 1955783"/>
              <a:gd name="connsiteY39" fmla="*/ 330740 h 1614792"/>
              <a:gd name="connsiteX40" fmla="*/ 194553 w 1955783"/>
              <a:gd name="connsiteY40" fmla="*/ 359923 h 1614792"/>
              <a:gd name="connsiteX41" fmla="*/ 184825 w 1955783"/>
              <a:gd name="connsiteY41" fmla="*/ 437745 h 1614792"/>
              <a:gd name="connsiteX42" fmla="*/ 155642 w 1955783"/>
              <a:gd name="connsiteY42" fmla="*/ 525294 h 1614792"/>
              <a:gd name="connsiteX43" fmla="*/ 126459 w 1955783"/>
              <a:gd name="connsiteY43" fmla="*/ 535021 h 1614792"/>
              <a:gd name="connsiteX44" fmla="*/ 97276 w 1955783"/>
              <a:gd name="connsiteY44" fmla="*/ 564204 h 1614792"/>
              <a:gd name="connsiteX45" fmla="*/ 48638 w 1955783"/>
              <a:gd name="connsiteY45" fmla="*/ 651753 h 1614792"/>
              <a:gd name="connsiteX46" fmla="*/ 38910 w 1955783"/>
              <a:gd name="connsiteY46" fmla="*/ 680936 h 1614792"/>
              <a:gd name="connsiteX47" fmla="*/ 48638 w 1955783"/>
              <a:gd name="connsiteY47" fmla="*/ 739302 h 1614792"/>
              <a:gd name="connsiteX48" fmla="*/ 68093 w 1955783"/>
              <a:gd name="connsiteY48" fmla="*/ 768485 h 1614792"/>
              <a:gd name="connsiteX49" fmla="*/ 77821 w 1955783"/>
              <a:gd name="connsiteY49" fmla="*/ 797668 h 1614792"/>
              <a:gd name="connsiteX50" fmla="*/ 68093 w 1955783"/>
              <a:gd name="connsiteY50" fmla="*/ 836579 h 1614792"/>
              <a:gd name="connsiteX51" fmla="*/ 48638 w 1955783"/>
              <a:gd name="connsiteY51" fmla="*/ 865762 h 1614792"/>
              <a:gd name="connsiteX52" fmla="*/ 68093 w 1955783"/>
              <a:gd name="connsiteY52" fmla="*/ 894945 h 1614792"/>
              <a:gd name="connsiteX53" fmla="*/ 38910 w 1955783"/>
              <a:gd name="connsiteY53" fmla="*/ 992221 h 1614792"/>
              <a:gd name="connsiteX54" fmla="*/ 0 w 1955783"/>
              <a:gd name="connsiteY54" fmla="*/ 1070043 h 1614792"/>
              <a:gd name="connsiteX55" fmla="*/ 29183 w 1955783"/>
              <a:gd name="connsiteY55" fmla="*/ 1079770 h 1614792"/>
              <a:gd name="connsiteX56" fmla="*/ 48638 w 1955783"/>
              <a:gd name="connsiteY56" fmla="*/ 1118681 h 1614792"/>
              <a:gd name="connsiteX57" fmla="*/ 68093 w 1955783"/>
              <a:gd name="connsiteY57" fmla="*/ 1186775 h 1614792"/>
              <a:gd name="connsiteX58" fmla="*/ 77821 w 1955783"/>
              <a:gd name="connsiteY58" fmla="*/ 1215958 h 1614792"/>
              <a:gd name="connsiteX59" fmla="*/ 126459 w 1955783"/>
              <a:gd name="connsiteY59" fmla="*/ 1264596 h 1614792"/>
              <a:gd name="connsiteX60" fmla="*/ 223736 w 1955783"/>
              <a:gd name="connsiteY60" fmla="*/ 1293779 h 1614792"/>
              <a:gd name="connsiteX61" fmla="*/ 252919 w 1955783"/>
              <a:gd name="connsiteY61" fmla="*/ 1313234 h 1614792"/>
              <a:gd name="connsiteX62" fmla="*/ 291829 w 1955783"/>
              <a:gd name="connsiteY62" fmla="*/ 1361872 h 1614792"/>
              <a:gd name="connsiteX63" fmla="*/ 369651 w 1955783"/>
              <a:gd name="connsiteY63" fmla="*/ 1410511 h 1614792"/>
              <a:gd name="connsiteX64" fmla="*/ 379378 w 1955783"/>
              <a:gd name="connsiteY64" fmla="*/ 1439694 h 1614792"/>
              <a:gd name="connsiteX65" fmla="*/ 389106 w 1955783"/>
              <a:gd name="connsiteY65" fmla="*/ 1478604 h 1614792"/>
              <a:gd name="connsiteX66" fmla="*/ 476655 w 1955783"/>
              <a:gd name="connsiteY66" fmla="*/ 1536970 h 1614792"/>
              <a:gd name="connsiteX67" fmla="*/ 671208 w 1955783"/>
              <a:gd name="connsiteY67" fmla="*/ 1614792 h 1614792"/>
              <a:gd name="connsiteX68" fmla="*/ 758757 w 1955783"/>
              <a:gd name="connsiteY68" fmla="*/ 1605064 h 1614792"/>
              <a:gd name="connsiteX69" fmla="*/ 768485 w 1955783"/>
              <a:gd name="connsiteY69" fmla="*/ 1566153 h 1614792"/>
              <a:gd name="connsiteX70" fmla="*/ 1215957 w 1955783"/>
              <a:gd name="connsiteY70" fmla="*/ 1575881 h 1614792"/>
              <a:gd name="connsiteX71" fmla="*/ 1254868 w 1955783"/>
              <a:gd name="connsiteY71" fmla="*/ 1585609 h 1614792"/>
              <a:gd name="connsiteX72" fmla="*/ 1313234 w 1955783"/>
              <a:gd name="connsiteY72" fmla="*/ 1605064 h 1614792"/>
              <a:gd name="connsiteX73" fmla="*/ 1352144 w 1955783"/>
              <a:gd name="connsiteY73" fmla="*/ 1595336 h 1614792"/>
              <a:gd name="connsiteX74" fmla="*/ 1614791 w 1955783"/>
              <a:gd name="connsiteY74" fmla="*/ 1585609 h 1614792"/>
              <a:gd name="connsiteX75" fmla="*/ 1634246 w 1955783"/>
              <a:gd name="connsiteY75" fmla="*/ 1556426 h 1614792"/>
              <a:gd name="connsiteX76" fmla="*/ 1634246 w 1955783"/>
              <a:gd name="connsiteY76" fmla="*/ 1488332 h 1614792"/>
              <a:gd name="connsiteX77" fmla="*/ 1673157 w 1955783"/>
              <a:gd name="connsiteY77" fmla="*/ 1449421 h 1614792"/>
              <a:gd name="connsiteX78" fmla="*/ 1682885 w 1955783"/>
              <a:gd name="connsiteY78" fmla="*/ 1420238 h 1614792"/>
              <a:gd name="connsiteX79" fmla="*/ 1663429 w 1955783"/>
              <a:gd name="connsiteY79" fmla="*/ 1391055 h 1614792"/>
              <a:gd name="connsiteX80" fmla="*/ 1643974 w 1955783"/>
              <a:gd name="connsiteY80" fmla="*/ 1322962 h 1614792"/>
              <a:gd name="connsiteX81" fmla="*/ 1663429 w 1955783"/>
              <a:gd name="connsiteY81" fmla="*/ 1293779 h 1614792"/>
              <a:gd name="connsiteX82" fmla="*/ 1682885 w 1955783"/>
              <a:gd name="connsiteY82" fmla="*/ 1274323 h 1614792"/>
              <a:gd name="connsiteX83" fmla="*/ 1692612 w 1955783"/>
              <a:gd name="connsiteY83" fmla="*/ 1196502 h 1614792"/>
              <a:gd name="connsiteX84" fmla="*/ 1731523 w 1955783"/>
              <a:gd name="connsiteY84" fmla="*/ 1138136 h 1614792"/>
              <a:gd name="connsiteX85" fmla="*/ 1750978 w 1955783"/>
              <a:gd name="connsiteY85" fmla="*/ 1108953 h 1614792"/>
              <a:gd name="connsiteX86" fmla="*/ 1867710 w 1955783"/>
              <a:gd name="connsiteY86" fmla="*/ 1099226 h 1614792"/>
              <a:gd name="connsiteX87" fmla="*/ 1857983 w 1955783"/>
              <a:gd name="connsiteY87" fmla="*/ 1070043 h 1614792"/>
              <a:gd name="connsiteX88" fmla="*/ 1838527 w 1955783"/>
              <a:gd name="connsiteY88" fmla="*/ 1021404 h 1614792"/>
              <a:gd name="connsiteX89" fmla="*/ 1867710 w 1955783"/>
              <a:gd name="connsiteY89" fmla="*/ 1011677 h 1614792"/>
              <a:gd name="connsiteX90" fmla="*/ 1887166 w 1955783"/>
              <a:gd name="connsiteY90" fmla="*/ 982494 h 1614792"/>
              <a:gd name="connsiteX91" fmla="*/ 1867710 w 1955783"/>
              <a:gd name="connsiteY91" fmla="*/ 846306 h 1614792"/>
              <a:gd name="connsiteX92" fmla="*/ 1848255 w 1955783"/>
              <a:gd name="connsiteY92" fmla="*/ 817123 h 1614792"/>
              <a:gd name="connsiteX93" fmla="*/ 1867710 w 1955783"/>
              <a:gd name="connsiteY93" fmla="*/ 729575 h 161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955783" h="1614792">
                <a:moveTo>
                  <a:pt x="1867710" y="729575"/>
                </a:moveTo>
                <a:cubicBezTo>
                  <a:pt x="1867710" y="703635"/>
                  <a:pt x="1855038" y="684092"/>
                  <a:pt x="1848255" y="661481"/>
                </a:cubicBezTo>
                <a:cubicBezTo>
                  <a:pt x="1845309" y="651660"/>
                  <a:pt x="1843113" y="641469"/>
                  <a:pt x="1838527" y="632298"/>
                </a:cubicBezTo>
                <a:cubicBezTo>
                  <a:pt x="1800812" y="556868"/>
                  <a:pt x="1833796" y="647285"/>
                  <a:pt x="1809344" y="573932"/>
                </a:cubicBezTo>
                <a:cubicBezTo>
                  <a:pt x="1815829" y="564204"/>
                  <a:pt x="1823571" y="555206"/>
                  <a:pt x="1828800" y="544749"/>
                </a:cubicBezTo>
                <a:cubicBezTo>
                  <a:pt x="1833386" y="535578"/>
                  <a:pt x="1833251" y="524359"/>
                  <a:pt x="1838527" y="515566"/>
                </a:cubicBezTo>
                <a:cubicBezTo>
                  <a:pt x="1850736" y="495217"/>
                  <a:pt x="1870129" y="491800"/>
                  <a:pt x="1887166" y="476655"/>
                </a:cubicBezTo>
                <a:cubicBezTo>
                  <a:pt x="1907730" y="458376"/>
                  <a:pt x="1945532" y="418289"/>
                  <a:pt x="1945532" y="418289"/>
                </a:cubicBezTo>
                <a:cubicBezTo>
                  <a:pt x="1948774" y="408561"/>
                  <a:pt x="1958076" y="398965"/>
                  <a:pt x="1955259" y="389106"/>
                </a:cubicBezTo>
                <a:cubicBezTo>
                  <a:pt x="1946342" y="357898"/>
                  <a:pt x="1909052" y="339251"/>
                  <a:pt x="1887166" y="321013"/>
                </a:cubicBezTo>
                <a:cubicBezTo>
                  <a:pt x="1880120" y="315142"/>
                  <a:pt x="1874195" y="308043"/>
                  <a:pt x="1867710" y="301558"/>
                </a:cubicBezTo>
                <a:cubicBezTo>
                  <a:pt x="1864468" y="291830"/>
                  <a:pt x="1859994" y="282430"/>
                  <a:pt x="1857983" y="272375"/>
                </a:cubicBezTo>
                <a:cubicBezTo>
                  <a:pt x="1853486" y="249892"/>
                  <a:pt x="1856486" y="225681"/>
                  <a:pt x="1848255" y="204281"/>
                </a:cubicBezTo>
                <a:cubicBezTo>
                  <a:pt x="1841591" y="186955"/>
                  <a:pt x="1802416" y="131569"/>
                  <a:pt x="1780161" y="116732"/>
                </a:cubicBezTo>
                <a:cubicBezTo>
                  <a:pt x="1771243" y="110786"/>
                  <a:pt x="1717968" y="99047"/>
                  <a:pt x="1712068" y="97277"/>
                </a:cubicBezTo>
                <a:cubicBezTo>
                  <a:pt x="1692425" y="91384"/>
                  <a:pt x="1653702" y="77821"/>
                  <a:pt x="1653702" y="77821"/>
                </a:cubicBezTo>
                <a:cubicBezTo>
                  <a:pt x="1647217" y="71336"/>
                  <a:pt x="1642110" y="63085"/>
                  <a:pt x="1634246" y="58366"/>
                </a:cubicBezTo>
                <a:cubicBezTo>
                  <a:pt x="1619287" y="49391"/>
                  <a:pt x="1566891" y="41004"/>
                  <a:pt x="1556425" y="38911"/>
                </a:cubicBezTo>
                <a:cubicBezTo>
                  <a:pt x="1429461" y="-24574"/>
                  <a:pt x="1578273" y="34455"/>
                  <a:pt x="1498059" y="38911"/>
                </a:cubicBezTo>
                <a:lnTo>
                  <a:pt x="1342417" y="29183"/>
                </a:lnTo>
                <a:cubicBezTo>
                  <a:pt x="1272660" y="15231"/>
                  <a:pt x="1258258" y="7785"/>
                  <a:pt x="1167319" y="29183"/>
                </a:cubicBezTo>
                <a:cubicBezTo>
                  <a:pt x="1151537" y="32896"/>
                  <a:pt x="1141378" y="48638"/>
                  <a:pt x="1128408" y="58366"/>
                </a:cubicBezTo>
                <a:cubicBezTo>
                  <a:pt x="1108953" y="51881"/>
                  <a:pt x="1088385" y="48082"/>
                  <a:pt x="1070042" y="38911"/>
                </a:cubicBezTo>
                <a:cubicBezTo>
                  <a:pt x="1061839" y="34809"/>
                  <a:pt x="1058550" y="24005"/>
                  <a:pt x="1050587" y="19455"/>
                </a:cubicBezTo>
                <a:cubicBezTo>
                  <a:pt x="1035426" y="10792"/>
                  <a:pt x="1018162" y="6485"/>
                  <a:pt x="1001949" y="0"/>
                </a:cubicBezTo>
                <a:cubicBezTo>
                  <a:pt x="956553" y="3243"/>
                  <a:pt x="910580" y="1819"/>
                  <a:pt x="865761" y="9728"/>
                </a:cubicBezTo>
                <a:cubicBezTo>
                  <a:pt x="854248" y="11760"/>
                  <a:pt x="847324" y="24578"/>
                  <a:pt x="836578" y="29183"/>
                </a:cubicBezTo>
                <a:cubicBezTo>
                  <a:pt x="824290" y="34449"/>
                  <a:pt x="810889" y="36928"/>
                  <a:pt x="797668" y="38911"/>
                </a:cubicBezTo>
                <a:cubicBezTo>
                  <a:pt x="745962" y="46667"/>
                  <a:pt x="693906" y="51881"/>
                  <a:pt x="642025" y="58366"/>
                </a:cubicBezTo>
                <a:lnTo>
                  <a:pt x="564204" y="77821"/>
                </a:lnTo>
                <a:cubicBezTo>
                  <a:pt x="548094" y="81539"/>
                  <a:pt x="528617" y="77398"/>
                  <a:pt x="515566" y="87549"/>
                </a:cubicBezTo>
                <a:cubicBezTo>
                  <a:pt x="497109" y="101904"/>
                  <a:pt x="489625" y="126460"/>
                  <a:pt x="476655" y="145915"/>
                </a:cubicBezTo>
                <a:cubicBezTo>
                  <a:pt x="470170" y="155643"/>
                  <a:pt x="457200" y="158885"/>
                  <a:pt x="447472" y="165370"/>
                </a:cubicBezTo>
                <a:cubicBezTo>
                  <a:pt x="440987" y="175098"/>
                  <a:pt x="433245" y="184096"/>
                  <a:pt x="428017" y="194553"/>
                </a:cubicBezTo>
                <a:cubicBezTo>
                  <a:pt x="423431" y="203724"/>
                  <a:pt x="428017" y="220493"/>
                  <a:pt x="418289" y="223736"/>
                </a:cubicBezTo>
                <a:cubicBezTo>
                  <a:pt x="402604" y="228965"/>
                  <a:pt x="385864" y="217251"/>
                  <a:pt x="369651" y="214009"/>
                </a:cubicBezTo>
                <a:cubicBezTo>
                  <a:pt x="343710" y="217251"/>
                  <a:pt x="317550" y="219060"/>
                  <a:pt x="291829" y="223736"/>
                </a:cubicBezTo>
                <a:cubicBezTo>
                  <a:pt x="281740" y="225570"/>
                  <a:pt x="272594" y="230977"/>
                  <a:pt x="262646" y="233464"/>
                </a:cubicBezTo>
                <a:cubicBezTo>
                  <a:pt x="246606" y="237474"/>
                  <a:pt x="230221" y="239949"/>
                  <a:pt x="214008" y="243192"/>
                </a:cubicBezTo>
                <a:cubicBezTo>
                  <a:pt x="210765" y="272375"/>
                  <a:pt x="209107" y="301777"/>
                  <a:pt x="204280" y="330740"/>
                </a:cubicBezTo>
                <a:cubicBezTo>
                  <a:pt x="202594" y="340854"/>
                  <a:pt x="196387" y="349835"/>
                  <a:pt x="194553" y="359923"/>
                </a:cubicBezTo>
                <a:cubicBezTo>
                  <a:pt x="189877" y="385644"/>
                  <a:pt x="188522" y="411865"/>
                  <a:pt x="184825" y="437745"/>
                </a:cubicBezTo>
                <a:cubicBezTo>
                  <a:pt x="180844" y="465610"/>
                  <a:pt x="181492" y="504614"/>
                  <a:pt x="155642" y="525294"/>
                </a:cubicBezTo>
                <a:cubicBezTo>
                  <a:pt x="147635" y="531699"/>
                  <a:pt x="136187" y="531779"/>
                  <a:pt x="126459" y="535021"/>
                </a:cubicBezTo>
                <a:cubicBezTo>
                  <a:pt x="116731" y="544749"/>
                  <a:pt x="105530" y="553198"/>
                  <a:pt x="97276" y="564204"/>
                </a:cubicBezTo>
                <a:cubicBezTo>
                  <a:pt x="84978" y="580601"/>
                  <a:pt x="57877" y="630196"/>
                  <a:pt x="48638" y="651753"/>
                </a:cubicBezTo>
                <a:cubicBezTo>
                  <a:pt x="44599" y="661178"/>
                  <a:pt x="42153" y="671208"/>
                  <a:pt x="38910" y="680936"/>
                </a:cubicBezTo>
                <a:cubicBezTo>
                  <a:pt x="42153" y="700391"/>
                  <a:pt x="42401" y="720590"/>
                  <a:pt x="48638" y="739302"/>
                </a:cubicBezTo>
                <a:cubicBezTo>
                  <a:pt x="52335" y="750393"/>
                  <a:pt x="62865" y="758028"/>
                  <a:pt x="68093" y="768485"/>
                </a:cubicBezTo>
                <a:cubicBezTo>
                  <a:pt x="72679" y="777656"/>
                  <a:pt x="74578" y="787940"/>
                  <a:pt x="77821" y="797668"/>
                </a:cubicBezTo>
                <a:cubicBezTo>
                  <a:pt x="74578" y="810638"/>
                  <a:pt x="73359" y="824290"/>
                  <a:pt x="68093" y="836579"/>
                </a:cubicBezTo>
                <a:cubicBezTo>
                  <a:pt x="63488" y="847325"/>
                  <a:pt x="48638" y="854071"/>
                  <a:pt x="48638" y="865762"/>
                </a:cubicBezTo>
                <a:cubicBezTo>
                  <a:pt x="48638" y="877453"/>
                  <a:pt x="61608" y="885217"/>
                  <a:pt x="68093" y="894945"/>
                </a:cubicBezTo>
                <a:cubicBezTo>
                  <a:pt x="52641" y="1003113"/>
                  <a:pt x="73161" y="929428"/>
                  <a:pt x="38910" y="992221"/>
                </a:cubicBezTo>
                <a:cubicBezTo>
                  <a:pt x="25022" y="1017682"/>
                  <a:pt x="0" y="1070043"/>
                  <a:pt x="0" y="1070043"/>
                </a:cubicBezTo>
                <a:cubicBezTo>
                  <a:pt x="9728" y="1073285"/>
                  <a:pt x="21932" y="1072519"/>
                  <a:pt x="29183" y="1079770"/>
                </a:cubicBezTo>
                <a:cubicBezTo>
                  <a:pt x="39437" y="1090024"/>
                  <a:pt x="42926" y="1105352"/>
                  <a:pt x="48638" y="1118681"/>
                </a:cubicBezTo>
                <a:cubicBezTo>
                  <a:pt x="58637" y="1142013"/>
                  <a:pt x="61038" y="1162083"/>
                  <a:pt x="68093" y="1186775"/>
                </a:cubicBezTo>
                <a:cubicBezTo>
                  <a:pt x="70910" y="1196634"/>
                  <a:pt x="71669" y="1207755"/>
                  <a:pt x="77821" y="1215958"/>
                </a:cubicBezTo>
                <a:cubicBezTo>
                  <a:pt x="91578" y="1234301"/>
                  <a:pt x="104215" y="1259036"/>
                  <a:pt x="126459" y="1264596"/>
                </a:cubicBezTo>
                <a:cubicBezTo>
                  <a:pt x="148214" y="1270034"/>
                  <a:pt x="209521" y="1284303"/>
                  <a:pt x="223736" y="1293779"/>
                </a:cubicBezTo>
                <a:cubicBezTo>
                  <a:pt x="233464" y="1300264"/>
                  <a:pt x="244652" y="1304967"/>
                  <a:pt x="252919" y="1313234"/>
                </a:cubicBezTo>
                <a:cubicBezTo>
                  <a:pt x="267600" y="1327915"/>
                  <a:pt x="277148" y="1347191"/>
                  <a:pt x="291829" y="1361872"/>
                </a:cubicBezTo>
                <a:cubicBezTo>
                  <a:pt x="331481" y="1401524"/>
                  <a:pt x="329164" y="1397015"/>
                  <a:pt x="369651" y="1410511"/>
                </a:cubicBezTo>
                <a:cubicBezTo>
                  <a:pt x="372893" y="1420239"/>
                  <a:pt x="376561" y="1429835"/>
                  <a:pt x="379378" y="1439694"/>
                </a:cubicBezTo>
                <a:cubicBezTo>
                  <a:pt x="383051" y="1452549"/>
                  <a:pt x="382473" y="1466996"/>
                  <a:pt x="389106" y="1478604"/>
                </a:cubicBezTo>
                <a:cubicBezTo>
                  <a:pt x="406241" y="1508590"/>
                  <a:pt x="449353" y="1524684"/>
                  <a:pt x="476655" y="1536970"/>
                </a:cubicBezTo>
                <a:cubicBezTo>
                  <a:pt x="603213" y="1593921"/>
                  <a:pt x="577813" y="1583659"/>
                  <a:pt x="671208" y="1614792"/>
                </a:cubicBezTo>
                <a:cubicBezTo>
                  <a:pt x="700391" y="1611549"/>
                  <a:pt x="732494" y="1618195"/>
                  <a:pt x="758757" y="1605064"/>
                </a:cubicBezTo>
                <a:cubicBezTo>
                  <a:pt x="770715" y="1599085"/>
                  <a:pt x="755143" y="1567005"/>
                  <a:pt x="768485" y="1566153"/>
                </a:cubicBezTo>
                <a:cubicBezTo>
                  <a:pt x="917375" y="1556649"/>
                  <a:pt x="1066800" y="1572638"/>
                  <a:pt x="1215957" y="1575881"/>
                </a:cubicBezTo>
                <a:cubicBezTo>
                  <a:pt x="1228927" y="1579124"/>
                  <a:pt x="1242062" y="1581767"/>
                  <a:pt x="1254868" y="1585609"/>
                </a:cubicBezTo>
                <a:cubicBezTo>
                  <a:pt x="1274511" y="1591502"/>
                  <a:pt x="1313234" y="1605064"/>
                  <a:pt x="1313234" y="1605064"/>
                </a:cubicBezTo>
                <a:cubicBezTo>
                  <a:pt x="1326204" y="1601821"/>
                  <a:pt x="1338803" y="1596197"/>
                  <a:pt x="1352144" y="1595336"/>
                </a:cubicBezTo>
                <a:cubicBezTo>
                  <a:pt x="1439571" y="1589696"/>
                  <a:pt x="1528004" y="1597579"/>
                  <a:pt x="1614791" y="1585609"/>
                </a:cubicBezTo>
                <a:cubicBezTo>
                  <a:pt x="1626372" y="1584012"/>
                  <a:pt x="1627761" y="1566154"/>
                  <a:pt x="1634246" y="1556426"/>
                </a:cubicBezTo>
                <a:cubicBezTo>
                  <a:pt x="1607247" y="1529426"/>
                  <a:pt x="1602240" y="1536340"/>
                  <a:pt x="1634246" y="1488332"/>
                </a:cubicBezTo>
                <a:cubicBezTo>
                  <a:pt x="1644421" y="1473070"/>
                  <a:pt x="1673157" y="1449421"/>
                  <a:pt x="1673157" y="1449421"/>
                </a:cubicBezTo>
                <a:cubicBezTo>
                  <a:pt x="1676400" y="1439693"/>
                  <a:pt x="1684571" y="1430352"/>
                  <a:pt x="1682885" y="1420238"/>
                </a:cubicBezTo>
                <a:cubicBezTo>
                  <a:pt x="1680963" y="1408706"/>
                  <a:pt x="1668658" y="1401512"/>
                  <a:pt x="1663429" y="1391055"/>
                </a:cubicBezTo>
                <a:cubicBezTo>
                  <a:pt x="1656454" y="1377105"/>
                  <a:pt x="1647089" y="1335422"/>
                  <a:pt x="1643974" y="1322962"/>
                </a:cubicBezTo>
                <a:cubicBezTo>
                  <a:pt x="1650459" y="1313234"/>
                  <a:pt x="1656126" y="1302908"/>
                  <a:pt x="1663429" y="1293779"/>
                </a:cubicBezTo>
                <a:cubicBezTo>
                  <a:pt x="1669158" y="1286617"/>
                  <a:pt x="1680250" y="1283108"/>
                  <a:pt x="1682885" y="1274323"/>
                </a:cubicBezTo>
                <a:cubicBezTo>
                  <a:pt x="1690397" y="1249283"/>
                  <a:pt x="1686272" y="1221864"/>
                  <a:pt x="1692612" y="1196502"/>
                </a:cubicBezTo>
                <a:cubicBezTo>
                  <a:pt x="1703306" y="1153727"/>
                  <a:pt x="1709950" y="1165103"/>
                  <a:pt x="1731523" y="1138136"/>
                </a:cubicBezTo>
                <a:cubicBezTo>
                  <a:pt x="1738826" y="1129007"/>
                  <a:pt x="1739737" y="1112165"/>
                  <a:pt x="1750978" y="1108953"/>
                </a:cubicBezTo>
                <a:cubicBezTo>
                  <a:pt x="1788521" y="1098227"/>
                  <a:pt x="1828799" y="1102468"/>
                  <a:pt x="1867710" y="1099226"/>
                </a:cubicBezTo>
                <a:cubicBezTo>
                  <a:pt x="1864468" y="1089498"/>
                  <a:pt x="1864388" y="1078050"/>
                  <a:pt x="1857983" y="1070043"/>
                </a:cubicBezTo>
                <a:cubicBezTo>
                  <a:pt x="1843653" y="1052130"/>
                  <a:pt x="1804594" y="1055337"/>
                  <a:pt x="1838527" y="1021404"/>
                </a:cubicBezTo>
                <a:cubicBezTo>
                  <a:pt x="1845778" y="1014153"/>
                  <a:pt x="1857982" y="1014919"/>
                  <a:pt x="1867710" y="1011677"/>
                </a:cubicBezTo>
                <a:cubicBezTo>
                  <a:pt x="1874195" y="1001949"/>
                  <a:pt x="1886195" y="994145"/>
                  <a:pt x="1887166" y="982494"/>
                </a:cubicBezTo>
                <a:cubicBezTo>
                  <a:pt x="1887780" y="975128"/>
                  <a:pt x="1876345" y="869333"/>
                  <a:pt x="1867710" y="846306"/>
                </a:cubicBezTo>
                <a:cubicBezTo>
                  <a:pt x="1863605" y="835359"/>
                  <a:pt x="1854740" y="826851"/>
                  <a:pt x="1848255" y="817123"/>
                </a:cubicBezTo>
                <a:cubicBezTo>
                  <a:pt x="1859255" y="762126"/>
                  <a:pt x="1867710" y="755515"/>
                  <a:pt x="1867710" y="7295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Cloud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62400" y="4826493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NAT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Proxy Server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7400" y="2479489"/>
            <a:ext cx="1797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IP = 192.168.10.101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33326" y="274022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SM = 255.255.255.0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907" y="586740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SM = 255.255.255.0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3136" y="369961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SM = 255.255.255.0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9800" y="5637736"/>
            <a:ext cx="1797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IP = 192.168.10.103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9000" y="3437239"/>
            <a:ext cx="1797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IP = 192.168.10.102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9016" y="3718125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IP=192.168.10.200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9672" y="437744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IP=131.107.56.103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65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26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248383"/>
            <a:ext cx="337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Other IP Exceptions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2438400"/>
            <a:ext cx="65027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first Octet cannot be 127. This is reserved for Diagnostics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127.0.0.1 is the loopback address.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Host ID’s cannot be all 0’s or all 255’s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All 0’s is the Network ID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All 255’s is the Broadcast ID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8970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27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5792" y="3505200"/>
            <a:ext cx="38862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130.160.86.246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7876" y="2759413"/>
            <a:ext cx="2502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32 Bit Address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0992" y="441960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Network  ID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7188" y="439807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Host ID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How do we know what part is which?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76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28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71600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he Subnet Mask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395952"/>
            <a:ext cx="68363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subnet mask is a way to tell which portion of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IP address defines the Network ID and which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portion defines the Host ID.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IP address is always paired with its Subnet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mask.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577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29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311" y="1246071"/>
            <a:ext cx="7582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he Subnet Mask shows where the separation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line is.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0856" y="2362200"/>
            <a:ext cx="38862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130.160.86.246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426" y="3329065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Network  ID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527" y="3329065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Host ID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3770" y="3329065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255.255.255.0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495800" y="2057400"/>
            <a:ext cx="0" cy="1271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2895600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4876800" y="2895600"/>
            <a:ext cx="886782" cy="4334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667000" y="2895600"/>
            <a:ext cx="1752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1444318" y="2895600"/>
            <a:ext cx="2213282" cy="433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4495800"/>
            <a:ext cx="7022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Every IP address will have a subnet mask it is not 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an option.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389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172200"/>
            <a:ext cx="3962400" cy="457200"/>
          </a:xfrm>
        </p:spPr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1376ACD2-5644-49A5-85C3-7C228E3D047A}" type="slidenum">
              <a:rPr lang="en-US"/>
              <a:pPr/>
              <a:t>3</a:t>
            </a:fld>
            <a:endParaRPr lang="en-US"/>
          </a:p>
        </p:txBody>
      </p:sp>
      <p:sp>
        <p:nvSpPr>
          <p:cNvPr id="442374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3716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Internet Protocol (IP)</a:t>
            </a:r>
          </a:p>
        </p:txBody>
      </p:sp>
      <p:sp>
        <p:nvSpPr>
          <p:cNvPr id="442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Two versions of Addressing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 current in use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IPv4: a 192 bit (24 byte) header, uses 32 bit addresses.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IPv6: Mainly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increase IP address space due to the huge growth in Internet usage (128 bit addresses)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Both versions have a variable length data field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Max size depends on the data link layer protocol.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e.g., Ethernet’s max message size is 1,492 bytes, so max size of TCP message field: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	1492 – 24 – 24 = 1444 bytes</a:t>
            </a:r>
          </a:p>
        </p:txBody>
      </p:sp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2895600" y="5791200"/>
            <a:ext cx="145415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sz="1800" b="1">
                <a:solidFill>
                  <a:srgbClr val="000090"/>
                </a:solidFill>
                <a:latin typeface="Arial" charset="0"/>
              </a:rPr>
              <a:t>TCP header</a:t>
            </a:r>
          </a:p>
        </p:txBody>
      </p:sp>
      <p:sp>
        <p:nvSpPr>
          <p:cNvPr id="442377" name="Rectangle 9"/>
          <p:cNvSpPr>
            <a:spLocks noChangeArrowheads="1"/>
          </p:cNvSpPr>
          <p:nvPr/>
        </p:nvSpPr>
        <p:spPr bwMode="auto">
          <a:xfrm>
            <a:off x="4495800" y="5791200"/>
            <a:ext cx="157797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sz="1800" b="1">
                <a:solidFill>
                  <a:srgbClr val="000090"/>
                </a:solidFill>
                <a:latin typeface="Arial" charset="0"/>
              </a:rPr>
              <a:t>IPv4 header</a:t>
            </a:r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H="1">
            <a:off x="3886199" y="5600700"/>
            <a:ext cx="125413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>
            <a:off x="4595813" y="5600700"/>
            <a:ext cx="222250" cy="1614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997E4FB-28EC-4426-9F18-1029CF740296}" type="slidenum">
              <a:rPr lang="en-US"/>
              <a:pPr/>
              <a:t>30</a:t>
            </a:fld>
            <a:endParaRPr lang="en-US"/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71600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Subnetting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395952"/>
            <a:ext cx="7082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Subnetting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the process of taking a large network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and dividing it into a smaller network.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3962400"/>
            <a:ext cx="403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Performance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ommon shared resources or 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30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285B6A6-6539-4DC0-B387-D1A3C5EC2FA6}" type="slidenum">
              <a:rPr lang="en-US"/>
              <a:pPr/>
              <a:t>31</a:t>
            </a:fld>
            <a:endParaRPr lang="en-US"/>
          </a:p>
        </p:txBody>
      </p:sp>
      <p:sp>
        <p:nvSpPr>
          <p:cNvPr id="46183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2954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Subnets</a:t>
            </a:r>
          </a:p>
        </p:txBody>
      </p:sp>
      <p:sp>
        <p:nvSpPr>
          <p:cNvPr id="4618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Group of computers on the same LAN with IP numbers with the same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network ID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Assigned addresses that are 8 bits in length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example: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Subnet 149.61.10.x </a:t>
            </a:r>
          </a:p>
          <a:p>
            <a:pPr lvl="3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Computers in Business (x is between 0 &amp; 255)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Subnet 149.61.15.x</a:t>
            </a:r>
          </a:p>
          <a:p>
            <a:pPr lvl="3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Computers in CS department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Assigned addresses could be more or less than eight bits in length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example: If 7 bits used for a subnet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Subnet 1:  149.61.10.1-128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Subnet 2:  149.61.10.129-255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ABC63862-CEC9-4278-86ED-AE51BDE06DA2}" type="slidenum">
              <a:rPr lang="en-US"/>
              <a:pPr/>
              <a:t>32</a:t>
            </a:fld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/>
              <a:t>Configuration Information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2617788" y="27400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000"/>
          </a:p>
        </p:txBody>
      </p:sp>
      <p:pic>
        <p:nvPicPr>
          <p:cNvPr id="513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86800" cy="4608513"/>
          </a:xfrm>
          <a:prstGeom prst="rect">
            <a:avLst/>
          </a:prstGeom>
          <a:noFill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490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FAA0B0B2-F599-4EE0-A8BB-94D59A31EB14}" type="slidenum">
              <a:rPr lang="en-US"/>
              <a:pPr/>
              <a:t>33</a:t>
            </a:fld>
            <a:endParaRPr lang="en-US"/>
          </a:p>
        </p:txBody>
      </p:sp>
      <p:sp>
        <p:nvSpPr>
          <p:cNvPr id="462884" name="AutoShape 36"/>
          <p:cNvSpPr>
            <a:spLocks noChangeArrowheads="1"/>
          </p:cNvSpPr>
          <p:nvPr/>
        </p:nvSpPr>
        <p:spPr bwMode="auto">
          <a:xfrm>
            <a:off x="3505200" y="3549650"/>
            <a:ext cx="2668588" cy="627063"/>
          </a:xfrm>
          <a:prstGeom prst="roundRect">
            <a:avLst>
              <a:gd name="adj" fmla="val 16667"/>
            </a:avLst>
          </a:prstGeom>
          <a:solidFill>
            <a:srgbClr val="CDFFC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83" name="Rectangle 35"/>
          <p:cNvSpPr>
            <a:spLocks noChangeArrowheads="1"/>
          </p:cNvSpPr>
          <p:nvPr/>
        </p:nvSpPr>
        <p:spPr bwMode="auto">
          <a:xfrm>
            <a:off x="3962400" y="4343400"/>
            <a:ext cx="4876800" cy="1157288"/>
          </a:xfrm>
          <a:prstGeom prst="rect">
            <a:avLst/>
          </a:prstGeom>
          <a:solidFill>
            <a:srgbClr val="E9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82" name="Rectangle 34"/>
          <p:cNvSpPr>
            <a:spLocks noChangeArrowheads="1"/>
          </p:cNvSpPr>
          <p:nvPr/>
        </p:nvSpPr>
        <p:spPr bwMode="auto">
          <a:xfrm>
            <a:off x="685800" y="2271713"/>
            <a:ext cx="4876800" cy="11572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81" name="Rectangle 33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Subnets: Example</a:t>
            </a: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1371600" y="2743200"/>
            <a:ext cx="533400" cy="304800"/>
          </a:xfrm>
          <a:prstGeom prst="rect">
            <a:avLst/>
          </a:prstGeom>
          <a:noFill/>
          <a:ln w="2857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2514600" y="2743200"/>
            <a:ext cx="533400" cy="304800"/>
          </a:xfrm>
          <a:prstGeom prst="rect">
            <a:avLst/>
          </a:prstGeom>
          <a:noFill/>
          <a:ln w="2857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3733800" y="2743200"/>
            <a:ext cx="533400" cy="304800"/>
          </a:xfrm>
          <a:prstGeom prst="rect">
            <a:avLst/>
          </a:prstGeom>
          <a:noFill/>
          <a:ln w="2857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1600200" y="1570038"/>
            <a:ext cx="2541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0090"/>
                </a:solidFill>
                <a:latin typeface="Arial" charset="0"/>
              </a:rPr>
              <a:t>School of Business</a:t>
            </a:r>
          </a:p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    149.61.10.X</a:t>
            </a: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762000" y="2362200"/>
            <a:ext cx="426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149.61.10.50     149.61.10.51   149.61.10.52</a:t>
            </a:r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1143000" y="3276600"/>
            <a:ext cx="35052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57" name="Line 9"/>
          <p:cNvSpPr>
            <a:spLocks noChangeShapeType="1"/>
          </p:cNvSpPr>
          <p:nvPr/>
        </p:nvSpPr>
        <p:spPr bwMode="auto">
          <a:xfrm>
            <a:off x="1676400" y="3048000"/>
            <a:ext cx="0" cy="2286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2819400" y="3048000"/>
            <a:ext cx="0" cy="2286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59" name="Line 11"/>
          <p:cNvSpPr>
            <a:spLocks noChangeShapeType="1"/>
          </p:cNvSpPr>
          <p:nvPr/>
        </p:nvSpPr>
        <p:spPr bwMode="auto">
          <a:xfrm>
            <a:off x="40386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60" name="Line 12"/>
          <p:cNvSpPr>
            <a:spLocks noChangeShapeType="1"/>
          </p:cNvSpPr>
          <p:nvPr/>
        </p:nvSpPr>
        <p:spPr bwMode="auto">
          <a:xfrm>
            <a:off x="3429000" y="3276600"/>
            <a:ext cx="0" cy="4572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61" name="Rectangle 13"/>
          <p:cNvSpPr>
            <a:spLocks noChangeArrowheads="1"/>
          </p:cNvSpPr>
          <p:nvPr/>
        </p:nvSpPr>
        <p:spPr bwMode="auto">
          <a:xfrm>
            <a:off x="3200400" y="3733800"/>
            <a:ext cx="533400" cy="304800"/>
          </a:xfrm>
          <a:prstGeom prst="rect">
            <a:avLst/>
          </a:prstGeom>
          <a:noFill/>
          <a:ln w="2857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90"/>
                </a:solidFill>
                <a:latin typeface="Arial" charset="0"/>
              </a:rPr>
              <a:t>GW</a:t>
            </a:r>
          </a:p>
        </p:txBody>
      </p:sp>
      <p:sp>
        <p:nvSpPr>
          <p:cNvPr id="462862" name="Text Box 14"/>
          <p:cNvSpPr txBox="1">
            <a:spLocks noChangeArrowheads="1"/>
          </p:cNvSpPr>
          <p:nvPr/>
        </p:nvSpPr>
        <p:spPr bwMode="auto">
          <a:xfrm>
            <a:off x="5105400" y="5534025"/>
            <a:ext cx="28797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0090"/>
                </a:solidFill>
                <a:latin typeface="Arial" charset="0"/>
              </a:rPr>
              <a:t>School of Engineering</a:t>
            </a:r>
          </a:p>
          <a:p>
            <a:r>
              <a:rPr lang="en-US" sz="1800" b="1">
                <a:solidFill>
                  <a:srgbClr val="000090"/>
                </a:solidFill>
                <a:latin typeface="Arial" charset="0"/>
              </a:rPr>
              <a:t>    149.61.15.X</a:t>
            </a:r>
          </a:p>
        </p:txBody>
      </p:sp>
      <p:sp>
        <p:nvSpPr>
          <p:cNvPr id="462863" name="Text Box 15"/>
          <p:cNvSpPr txBox="1">
            <a:spLocks noChangeArrowheads="1"/>
          </p:cNvSpPr>
          <p:nvPr/>
        </p:nvSpPr>
        <p:spPr bwMode="auto">
          <a:xfrm>
            <a:off x="4495800" y="5029200"/>
            <a:ext cx="426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149.61.15.50     149.61.15.51   149.61.15.52</a:t>
            </a:r>
          </a:p>
        </p:txBody>
      </p:sp>
      <p:sp>
        <p:nvSpPr>
          <p:cNvPr id="462864" name="Rectangle 16"/>
          <p:cNvSpPr>
            <a:spLocks noChangeArrowheads="1"/>
          </p:cNvSpPr>
          <p:nvPr/>
        </p:nvSpPr>
        <p:spPr bwMode="auto">
          <a:xfrm flipH="1" flipV="1">
            <a:off x="5257800" y="4724400"/>
            <a:ext cx="533400" cy="304800"/>
          </a:xfrm>
          <a:prstGeom prst="rect">
            <a:avLst/>
          </a:prstGeom>
          <a:noFill/>
          <a:ln w="2857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5" name="Rectangle 17"/>
          <p:cNvSpPr>
            <a:spLocks noChangeArrowheads="1"/>
          </p:cNvSpPr>
          <p:nvPr/>
        </p:nvSpPr>
        <p:spPr bwMode="auto">
          <a:xfrm flipH="1" flipV="1">
            <a:off x="6400800" y="4724400"/>
            <a:ext cx="533400" cy="304800"/>
          </a:xfrm>
          <a:prstGeom prst="rect">
            <a:avLst/>
          </a:prstGeom>
          <a:noFill/>
          <a:ln w="2857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6" name="Rectangle 18"/>
          <p:cNvSpPr>
            <a:spLocks noChangeArrowheads="1"/>
          </p:cNvSpPr>
          <p:nvPr/>
        </p:nvSpPr>
        <p:spPr bwMode="auto">
          <a:xfrm flipH="1" flipV="1">
            <a:off x="7620000" y="4724400"/>
            <a:ext cx="533400" cy="304800"/>
          </a:xfrm>
          <a:prstGeom prst="rect">
            <a:avLst/>
          </a:prstGeom>
          <a:noFill/>
          <a:ln w="2857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7" name="Line 19"/>
          <p:cNvSpPr>
            <a:spLocks noChangeShapeType="1"/>
          </p:cNvSpPr>
          <p:nvPr/>
        </p:nvSpPr>
        <p:spPr bwMode="auto">
          <a:xfrm flipH="1" flipV="1">
            <a:off x="5029200" y="4495800"/>
            <a:ext cx="35052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68" name="Line 20"/>
          <p:cNvSpPr>
            <a:spLocks noChangeShapeType="1"/>
          </p:cNvSpPr>
          <p:nvPr/>
        </p:nvSpPr>
        <p:spPr bwMode="auto">
          <a:xfrm flipH="1" flipV="1">
            <a:off x="5562600" y="4495800"/>
            <a:ext cx="0" cy="2286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69" name="Line 21"/>
          <p:cNvSpPr>
            <a:spLocks noChangeShapeType="1"/>
          </p:cNvSpPr>
          <p:nvPr/>
        </p:nvSpPr>
        <p:spPr bwMode="auto">
          <a:xfrm flipH="1" flipV="1">
            <a:off x="6705600" y="4495800"/>
            <a:ext cx="0" cy="2286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70" name="Line 22"/>
          <p:cNvSpPr>
            <a:spLocks noChangeShapeType="1"/>
          </p:cNvSpPr>
          <p:nvPr/>
        </p:nvSpPr>
        <p:spPr bwMode="auto">
          <a:xfrm flipH="1" flipV="1">
            <a:off x="7924800" y="4495800"/>
            <a:ext cx="0" cy="2286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71" name="Line 23"/>
          <p:cNvSpPr>
            <a:spLocks noChangeShapeType="1"/>
          </p:cNvSpPr>
          <p:nvPr/>
        </p:nvSpPr>
        <p:spPr bwMode="auto">
          <a:xfrm flipH="1" flipV="1">
            <a:off x="6248400" y="4038600"/>
            <a:ext cx="0" cy="45720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72" name="Rectangle 24"/>
          <p:cNvSpPr>
            <a:spLocks noChangeArrowheads="1"/>
          </p:cNvSpPr>
          <p:nvPr/>
        </p:nvSpPr>
        <p:spPr bwMode="auto">
          <a:xfrm flipH="1" flipV="1">
            <a:off x="6019800" y="3733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73" name="Line 25"/>
          <p:cNvSpPr>
            <a:spLocks noChangeShapeType="1"/>
          </p:cNvSpPr>
          <p:nvPr/>
        </p:nvSpPr>
        <p:spPr bwMode="auto">
          <a:xfrm>
            <a:off x="3733800" y="3886200"/>
            <a:ext cx="22860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2874" name="Rectangle 26"/>
          <p:cNvSpPr>
            <a:spLocks noChangeArrowheads="1"/>
          </p:cNvSpPr>
          <p:nvPr/>
        </p:nvSpPr>
        <p:spPr bwMode="auto">
          <a:xfrm>
            <a:off x="2247900" y="3429000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149.61.10.6</a:t>
            </a:r>
          </a:p>
        </p:txBody>
      </p:sp>
      <p:sp>
        <p:nvSpPr>
          <p:cNvPr id="462875" name="Rectangle 27"/>
          <p:cNvSpPr>
            <a:spLocks noChangeArrowheads="1"/>
          </p:cNvSpPr>
          <p:nvPr/>
        </p:nvSpPr>
        <p:spPr bwMode="auto">
          <a:xfrm>
            <a:off x="2362200" y="4094163"/>
            <a:ext cx="1370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149.61.254.4</a:t>
            </a:r>
          </a:p>
        </p:txBody>
      </p:sp>
      <p:sp>
        <p:nvSpPr>
          <p:cNvPr id="462876" name="Rectangle 28"/>
          <p:cNvSpPr>
            <a:spLocks noChangeArrowheads="1"/>
          </p:cNvSpPr>
          <p:nvPr/>
        </p:nvSpPr>
        <p:spPr bwMode="auto">
          <a:xfrm>
            <a:off x="4114800" y="3549650"/>
            <a:ext cx="1370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149.61.254.x</a:t>
            </a:r>
          </a:p>
        </p:txBody>
      </p:sp>
      <p:sp>
        <p:nvSpPr>
          <p:cNvPr id="462877" name="Rectangle 29"/>
          <p:cNvSpPr>
            <a:spLocks noChangeArrowheads="1"/>
          </p:cNvSpPr>
          <p:nvPr/>
        </p:nvSpPr>
        <p:spPr bwMode="auto">
          <a:xfrm>
            <a:off x="6096000" y="3381375"/>
            <a:ext cx="1370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149.61.254.5</a:t>
            </a:r>
          </a:p>
        </p:txBody>
      </p:sp>
      <p:sp>
        <p:nvSpPr>
          <p:cNvPr id="462878" name="Rectangle 30"/>
          <p:cNvSpPr>
            <a:spLocks noChangeArrowheads="1"/>
          </p:cNvSpPr>
          <p:nvPr/>
        </p:nvSpPr>
        <p:spPr bwMode="auto">
          <a:xfrm>
            <a:off x="6324600" y="4038600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90"/>
                </a:solidFill>
                <a:latin typeface="Arial" charset="0"/>
              </a:rPr>
              <a:t>149.61.15.8</a:t>
            </a:r>
          </a:p>
        </p:txBody>
      </p:sp>
      <p:sp>
        <p:nvSpPr>
          <p:cNvPr id="462879" name="Text Box 31"/>
          <p:cNvSpPr txBox="1">
            <a:spLocks noChangeArrowheads="1"/>
          </p:cNvSpPr>
          <p:nvPr/>
        </p:nvSpPr>
        <p:spPr bwMode="auto">
          <a:xfrm>
            <a:off x="5943600" y="3668713"/>
            <a:ext cx="649288" cy="425450"/>
          </a:xfrm>
          <a:prstGeom prst="rect">
            <a:avLst/>
          </a:prstGeom>
          <a:noFill/>
          <a:ln w="2857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GW</a:t>
            </a:r>
          </a:p>
        </p:txBody>
      </p:sp>
      <p:sp>
        <p:nvSpPr>
          <p:cNvPr id="462880" name="Text Box 32"/>
          <p:cNvSpPr txBox="1">
            <a:spLocks noChangeArrowheads="1"/>
          </p:cNvSpPr>
          <p:nvPr/>
        </p:nvSpPr>
        <p:spPr bwMode="auto">
          <a:xfrm>
            <a:off x="4191000" y="38100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090"/>
                </a:solidFill>
                <a:latin typeface="Arial" charset="0"/>
              </a:rPr>
              <a:t>Backbone</a:t>
            </a:r>
          </a:p>
        </p:txBody>
      </p:sp>
      <p:sp>
        <p:nvSpPr>
          <p:cNvPr id="39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803FFF60-9890-444A-87FE-E6ED47977466}" type="slidenum">
              <a:rPr lang="en-US"/>
              <a:pPr/>
              <a:t>4</a:t>
            </a:fld>
            <a:endParaRPr lang="en-US"/>
          </a:p>
        </p:txBody>
      </p:sp>
      <p:sp>
        <p:nvSpPr>
          <p:cNvPr id="443403" name="Rectangle 11"/>
          <p:cNvSpPr>
            <a:spLocks noChangeArrowheads="1"/>
          </p:cNvSpPr>
          <p:nvPr/>
        </p:nvSpPr>
        <p:spPr bwMode="auto">
          <a:xfrm>
            <a:off x="304800" y="4572000"/>
            <a:ext cx="7010400" cy="671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381000" y="2133600"/>
            <a:ext cx="815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39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143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IP Packet Formats</a:t>
            </a:r>
          </a:p>
        </p:txBody>
      </p:sp>
      <p:pic>
        <p:nvPicPr>
          <p:cNvPr id="443395" name="Picture 3" descr="0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133600"/>
            <a:ext cx="8763000" cy="14478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2028825" y="1600200"/>
            <a:ext cx="399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IPv4 Header: 192 bits (24 bytes)</a:t>
            </a:r>
          </a:p>
        </p:txBody>
      </p:sp>
      <p:sp>
        <p:nvSpPr>
          <p:cNvPr id="443401" name="AutoShape 9"/>
          <p:cNvSpPr>
            <a:spLocks/>
          </p:cNvSpPr>
          <p:nvPr/>
        </p:nvSpPr>
        <p:spPr bwMode="auto">
          <a:xfrm rot="-5400000" flipH="1" flipV="1">
            <a:off x="3751263" y="911225"/>
            <a:ext cx="103187" cy="6983413"/>
          </a:xfrm>
          <a:prstGeom prst="leftBracket">
            <a:avLst>
              <a:gd name="adj" fmla="val 56397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3402" name="Picture 10" descr="0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572000"/>
            <a:ext cx="8686800" cy="13716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43404" name="AutoShape 12"/>
          <p:cNvSpPr>
            <a:spLocks/>
          </p:cNvSpPr>
          <p:nvPr/>
        </p:nvSpPr>
        <p:spPr bwMode="auto">
          <a:xfrm rot="-5400000" flipH="1" flipV="1">
            <a:off x="4437063" y="-2006600"/>
            <a:ext cx="76200" cy="8077200"/>
          </a:xfrm>
          <a:prstGeom prst="leftBracket">
            <a:avLst>
              <a:gd name="adj" fmla="val 88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2409825" y="3929063"/>
            <a:ext cx="399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</a:rPr>
              <a:t>IPv6 Header: 320 bits (40 bytes)</a:t>
            </a:r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6981825" y="3629025"/>
            <a:ext cx="0" cy="277813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Line 15"/>
          <p:cNvSpPr>
            <a:spLocks noChangeShapeType="1"/>
          </p:cNvSpPr>
          <p:nvPr/>
        </p:nvSpPr>
        <p:spPr bwMode="auto">
          <a:xfrm>
            <a:off x="7578725" y="3643313"/>
            <a:ext cx="0" cy="277812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8" name="Line 16"/>
          <p:cNvSpPr>
            <a:spLocks noChangeShapeType="1"/>
          </p:cNvSpPr>
          <p:nvPr/>
        </p:nvSpPr>
        <p:spPr bwMode="auto">
          <a:xfrm>
            <a:off x="4864100" y="5834063"/>
            <a:ext cx="0" cy="277812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9" name="Line 17"/>
          <p:cNvSpPr>
            <a:spLocks noChangeShapeType="1"/>
          </p:cNvSpPr>
          <p:nvPr/>
        </p:nvSpPr>
        <p:spPr bwMode="auto">
          <a:xfrm>
            <a:off x="6510338" y="5845175"/>
            <a:ext cx="0" cy="277813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2400" y="1981200"/>
            <a:ext cx="10668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53200" y="1981200"/>
            <a:ext cx="14478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5ACD0BA1-60A7-4014-95DA-0F2B5B3663D6}" type="slidenum">
              <a:rPr lang="en-US"/>
              <a:pPr/>
              <a:t>5</a:t>
            </a:fld>
            <a:endParaRPr lang="en-US"/>
          </a:p>
        </p:txBody>
      </p:sp>
      <p:sp>
        <p:nvSpPr>
          <p:cNvPr id="455731" name="Rectangle 51"/>
          <p:cNvSpPr>
            <a:spLocks noChangeArrowheads="1"/>
          </p:cNvSpPr>
          <p:nvPr/>
        </p:nvSpPr>
        <p:spPr bwMode="auto">
          <a:xfrm>
            <a:off x="381000" y="3022600"/>
            <a:ext cx="7173913" cy="482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685800" y="1989138"/>
            <a:ext cx="261461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Address Type</a:t>
            </a:r>
            <a:endParaRPr lang="en-US" sz="2000" b="1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3048000" y="1989138"/>
            <a:ext cx="135096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Example</a:t>
            </a:r>
            <a:endParaRPr lang="en-US" sz="2000" b="1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4700588" y="1989138"/>
            <a:ext cx="261461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Example Address</a:t>
            </a:r>
            <a:endParaRPr lang="en-US" sz="2000" b="1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474663" y="2514600"/>
            <a:ext cx="261461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Application Layer</a:t>
            </a:r>
          </a:p>
          <a:p>
            <a:pPr eaLnBrk="0" hangingPunct="0"/>
            <a:endParaRPr lang="en-US" sz="2000" b="1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474663" y="3048000"/>
            <a:ext cx="2614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Network Layer</a:t>
            </a:r>
          </a:p>
          <a:p>
            <a:pPr eaLnBrk="0" hangingPunct="0"/>
            <a:endParaRPr lang="en-US" sz="2000" b="1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55697" name="Rectangle 17"/>
          <p:cNvSpPr>
            <a:spLocks noChangeArrowheads="1"/>
          </p:cNvSpPr>
          <p:nvPr/>
        </p:nvSpPr>
        <p:spPr bwMode="auto">
          <a:xfrm>
            <a:off x="3263900" y="3048000"/>
            <a:ext cx="261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 sz="2000" b="1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55701" name="Rectangle 21"/>
          <p:cNvSpPr>
            <a:spLocks noChangeArrowheads="1"/>
          </p:cNvSpPr>
          <p:nvPr/>
        </p:nvSpPr>
        <p:spPr bwMode="auto">
          <a:xfrm>
            <a:off x="474663" y="3581400"/>
            <a:ext cx="26146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Data Link Layer</a:t>
            </a:r>
            <a:endParaRPr lang="en-US" sz="2000" b="1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55710" name="Rectangle 30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</a:t>
            </a:r>
            <a:r>
              <a:rPr lang="en-US" dirty="0" smtClean="0"/>
              <a:t>Addresses used in the Internet</a:t>
            </a:r>
            <a:endParaRPr lang="en-US" dirty="0"/>
          </a:p>
        </p:txBody>
      </p:sp>
      <p:sp>
        <p:nvSpPr>
          <p:cNvPr id="455712" name="Line 32"/>
          <p:cNvSpPr>
            <a:spLocks noChangeShapeType="1"/>
          </p:cNvSpPr>
          <p:nvPr/>
        </p:nvSpPr>
        <p:spPr bwMode="auto">
          <a:xfrm>
            <a:off x="2743200" y="1904999"/>
            <a:ext cx="0" cy="229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3" name="Line 33"/>
          <p:cNvSpPr>
            <a:spLocks noChangeShapeType="1"/>
          </p:cNvSpPr>
          <p:nvPr/>
        </p:nvSpPr>
        <p:spPr bwMode="auto">
          <a:xfrm flipH="1">
            <a:off x="4637088" y="1904999"/>
            <a:ext cx="11112" cy="229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4" name="Line 34"/>
          <p:cNvSpPr>
            <a:spLocks noChangeShapeType="1"/>
          </p:cNvSpPr>
          <p:nvPr/>
        </p:nvSpPr>
        <p:spPr bwMode="auto">
          <a:xfrm>
            <a:off x="381000" y="2481263"/>
            <a:ext cx="8375650" cy="0"/>
          </a:xfrm>
          <a:prstGeom prst="line">
            <a:avLst/>
          </a:prstGeom>
          <a:noFill/>
          <a:ln w="57150" cmpd="thinThick">
            <a:solidFill>
              <a:srgbClr val="00009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5" name="Line 35"/>
          <p:cNvSpPr>
            <a:spLocks noChangeShapeType="1"/>
          </p:cNvSpPr>
          <p:nvPr/>
        </p:nvSpPr>
        <p:spPr bwMode="auto">
          <a:xfrm>
            <a:off x="387350" y="3048000"/>
            <a:ext cx="845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6" name="Line 36"/>
          <p:cNvSpPr>
            <a:spLocks noChangeShapeType="1"/>
          </p:cNvSpPr>
          <p:nvPr/>
        </p:nvSpPr>
        <p:spPr bwMode="auto">
          <a:xfrm>
            <a:off x="387350" y="3505200"/>
            <a:ext cx="845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7" name="Rectangle 37"/>
          <p:cNvSpPr>
            <a:spLocks noChangeArrowheads="1"/>
          </p:cNvSpPr>
          <p:nvPr/>
        </p:nvSpPr>
        <p:spPr bwMode="auto">
          <a:xfrm>
            <a:off x="2819400" y="3108325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IP address</a:t>
            </a:r>
          </a:p>
        </p:txBody>
      </p:sp>
      <p:sp>
        <p:nvSpPr>
          <p:cNvPr id="455718" name="Rectangle 38"/>
          <p:cNvSpPr>
            <a:spLocks noChangeArrowheads="1"/>
          </p:cNvSpPr>
          <p:nvPr/>
        </p:nvSpPr>
        <p:spPr bwMode="auto">
          <a:xfrm>
            <a:off x="2819400" y="2528888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URL</a:t>
            </a:r>
          </a:p>
        </p:txBody>
      </p:sp>
      <p:sp>
        <p:nvSpPr>
          <p:cNvPr id="455719" name="Rectangle 39"/>
          <p:cNvSpPr>
            <a:spLocks noChangeArrowheads="1"/>
          </p:cNvSpPr>
          <p:nvPr/>
        </p:nvSpPr>
        <p:spPr bwMode="auto">
          <a:xfrm>
            <a:off x="2819400" y="3581400"/>
            <a:ext cx="180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MAC address</a:t>
            </a:r>
          </a:p>
        </p:txBody>
      </p:sp>
      <p:sp>
        <p:nvSpPr>
          <p:cNvPr id="455720" name="Rectangle 40"/>
          <p:cNvSpPr>
            <a:spLocks noChangeArrowheads="1"/>
          </p:cNvSpPr>
          <p:nvPr/>
        </p:nvSpPr>
        <p:spPr bwMode="auto">
          <a:xfrm>
            <a:off x="4740275" y="2528888"/>
            <a:ext cx="2651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www.manhattan.edu</a:t>
            </a:r>
          </a:p>
        </p:txBody>
      </p:sp>
      <p:sp>
        <p:nvSpPr>
          <p:cNvPr id="455721" name="Rectangle 41"/>
          <p:cNvSpPr>
            <a:spLocks noChangeArrowheads="1"/>
          </p:cNvSpPr>
          <p:nvPr/>
        </p:nvSpPr>
        <p:spPr bwMode="auto">
          <a:xfrm>
            <a:off x="4740275" y="3108325"/>
            <a:ext cx="2814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149.61.10.22   </a:t>
            </a:r>
            <a:r>
              <a:rPr lang="en-US" sz="18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(4 bytes)</a:t>
            </a:r>
          </a:p>
        </p:txBody>
      </p:sp>
      <p:sp>
        <p:nvSpPr>
          <p:cNvPr id="455723" name="Rectangle 43"/>
          <p:cNvSpPr>
            <a:spLocks noChangeArrowheads="1"/>
          </p:cNvSpPr>
          <p:nvPr/>
        </p:nvSpPr>
        <p:spPr bwMode="auto">
          <a:xfrm>
            <a:off x="4740275" y="3581400"/>
            <a:ext cx="26701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00-0C-00-F5-03-5A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                        (6 bytes)</a:t>
            </a:r>
          </a:p>
        </p:txBody>
      </p:sp>
      <p:sp>
        <p:nvSpPr>
          <p:cNvPr id="455724" name="Text Box 44"/>
          <p:cNvSpPr txBox="1">
            <a:spLocks noChangeArrowheads="1"/>
          </p:cNvSpPr>
          <p:nvPr/>
        </p:nvSpPr>
        <p:spPr bwMode="auto">
          <a:xfrm>
            <a:off x="7648575" y="2579688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9C00"/>
                </a:solidFill>
                <a:latin typeface="Arial" charset="0"/>
              </a:rPr>
              <a:t>Name</a:t>
            </a:r>
          </a:p>
        </p:txBody>
      </p:sp>
      <p:sp>
        <p:nvSpPr>
          <p:cNvPr id="455725" name="Text Box 45"/>
          <p:cNvSpPr txBox="1">
            <a:spLocks noChangeArrowheads="1"/>
          </p:cNvSpPr>
          <p:nvPr/>
        </p:nvSpPr>
        <p:spPr bwMode="auto">
          <a:xfrm>
            <a:off x="7648575" y="3022600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9C00"/>
                </a:solidFill>
                <a:latin typeface="Arial" charset="0"/>
              </a:rPr>
              <a:t>Street #</a:t>
            </a:r>
          </a:p>
        </p:txBody>
      </p:sp>
      <p:sp>
        <p:nvSpPr>
          <p:cNvPr id="455727" name="Rectangle 47"/>
          <p:cNvSpPr>
            <a:spLocks noChangeArrowheads="1"/>
          </p:cNvSpPr>
          <p:nvPr/>
        </p:nvSpPr>
        <p:spPr bwMode="auto">
          <a:xfrm>
            <a:off x="7648575" y="3581400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9C00"/>
                </a:solidFill>
                <a:latin typeface="Arial" charset="0"/>
              </a:rPr>
              <a:t>Apt #</a:t>
            </a:r>
          </a:p>
        </p:txBody>
      </p:sp>
      <p:sp>
        <p:nvSpPr>
          <p:cNvPr id="455728" name="Line 48"/>
          <p:cNvSpPr>
            <a:spLocks noChangeShapeType="1"/>
          </p:cNvSpPr>
          <p:nvPr/>
        </p:nvSpPr>
        <p:spPr bwMode="auto">
          <a:xfrm>
            <a:off x="7543800" y="1905000"/>
            <a:ext cx="11113" cy="240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29" name="Rectangle 49"/>
          <p:cNvSpPr>
            <a:spLocks noChangeArrowheads="1"/>
          </p:cNvSpPr>
          <p:nvPr/>
        </p:nvSpPr>
        <p:spPr bwMode="auto">
          <a:xfrm>
            <a:off x="7620000" y="2032000"/>
            <a:ext cx="13509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b="1">
                <a:solidFill>
                  <a:srgbClr val="000090"/>
                </a:solidFill>
                <a:latin typeface="Arial" charset="0"/>
                <a:cs typeface="Times New Roman" pitchFamily="18" charset="0"/>
              </a:rPr>
              <a:t>Analogy</a:t>
            </a:r>
            <a:endParaRPr lang="en-US" sz="2000" b="1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455732" name="Rectangle 52"/>
          <p:cNvSpPr>
            <a:spLocks noChangeArrowheads="1"/>
          </p:cNvSpPr>
          <p:nvPr/>
        </p:nvSpPr>
        <p:spPr bwMode="auto">
          <a:xfrm>
            <a:off x="468313" y="4313238"/>
            <a:ext cx="8288337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These addresses must be translated from one type to another for a message to travel from sender to receiver.  </a:t>
            </a: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This translation process is called </a:t>
            </a:r>
            <a:r>
              <a:rPr lang="en-US" sz="2000" b="1" u="sng" dirty="0">
                <a:solidFill>
                  <a:srgbClr val="16027C"/>
                </a:solidFill>
                <a:latin typeface="Arial" charset="0"/>
              </a:rPr>
              <a:t>address resolution</a:t>
            </a: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.</a:t>
            </a: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2000" b="1" dirty="0">
                <a:solidFill>
                  <a:srgbClr val="16027C"/>
                </a:solidFill>
                <a:latin typeface="Arial" charset="0"/>
              </a:rPr>
              <a:t>It is like knowing that you want to talk to John Smith, but you have to use the phone book to find his address and phone number.</a:t>
            </a: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</a:pPr>
            <a:endParaRPr lang="en-US" sz="2000" b="1" dirty="0">
              <a:solidFill>
                <a:srgbClr val="16027C"/>
              </a:solidFill>
              <a:latin typeface="Arial" charset="0"/>
            </a:endParaRPr>
          </a:p>
          <a:p>
            <a:pPr marL="234950" indent="-234950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endParaRPr lang="en-US" sz="2000" b="1" dirty="0">
              <a:solidFill>
                <a:srgbClr val="16027C"/>
              </a:solidFill>
              <a:latin typeface="Arial" charset="0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FB9B5BC4-F6F6-4B3F-8C64-9C53AA00DD4B}" type="slidenum">
              <a:rPr lang="en-US"/>
              <a:pPr/>
              <a:t>6</a:t>
            </a:fld>
            <a:endParaRPr lang="en-US"/>
          </a:p>
        </p:txBody>
      </p:sp>
      <p:sp>
        <p:nvSpPr>
          <p:cNvPr id="464903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6002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Resolution</a:t>
            </a:r>
          </a:p>
        </p:txBody>
      </p:sp>
      <p:sp>
        <p:nvSpPr>
          <p:cNvPr id="4649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772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Server Name Resolution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Translating destination host’s domain name to its corresponding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www.yahoo.com</a:t>
            </a:r>
            <a:r>
              <a:rPr lang="en-US" dirty="0">
                <a:latin typeface="Arial" pitchFamily="34" charset="0"/>
                <a:cs typeface="Arial" pitchFamily="34" charset="0"/>
              </a:rPr>
              <a:t>  is resolved to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>
                <a:latin typeface="Arial" pitchFamily="34" charset="0"/>
                <a:cs typeface="Arial" pitchFamily="34" charset="0"/>
              </a:rPr>
              <a:t> 204.71.200.74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Uses one or more Domain Name Service (DNS) servers to resolve the address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Data Link Layer Address Resolution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Identifying the MAC address of the next node (that packet must be forwarded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to)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Uses Address Resolution Protocol (ARP)</a:t>
            </a:r>
          </a:p>
          <a:p>
            <a:pPr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64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7AA2FEE8-33C0-4604-A1E6-4C2074AF865D}" type="slidenum">
              <a:rPr lang="en-US"/>
              <a:pPr/>
              <a:t>7</a:t>
            </a:fld>
            <a:endParaRPr lang="en-US"/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DNS - Domain Name Service</a:t>
            </a:r>
          </a:p>
        </p:txBody>
      </p:sp>
      <p:sp>
        <p:nvSpPr>
          <p:cNvPr id="500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153400" cy="3657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Used to determine IP address for a given URL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Provided through a group of name servers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Databases containing directories of domain names and their corresponding IP addresses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Large organizations maintain their own name servers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smaller organizations rely on name servers provided by their ISPs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When a domain name is registered, IP address of the DNS server must be provided to registrar for all URLs in this domain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Example: Domain name: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indiana.edu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URLs: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800" i="1" dirty="0">
                <a:latin typeface="Arial" pitchFamily="34" charset="0"/>
                <a:cs typeface="Arial" pitchFamily="34" charset="0"/>
              </a:rPr>
              <a:t>ww.indiana.edu, www.kelly.indiana.edu, abc.indiana.edu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0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7AA2FEE8-33C0-4604-A1E6-4C2074AF865D}" type="slidenum">
              <a:rPr lang="en-US"/>
              <a:pPr/>
              <a:t>8</a:t>
            </a:fld>
            <a:endParaRPr lang="en-US"/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DNS - Domain Name Service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590800"/>
            <a:ext cx="71481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DNS system is foremost a distributed database.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is the most widely hit and changed data base in the world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0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2007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5 - </a:t>
            </a:r>
            <a:fld id="{640375ED-BE43-4FE2-BC31-03E8D428156F}" type="slidenum">
              <a:rPr lang="en-US"/>
              <a:pPr/>
              <a:t>9</a:t>
            </a:fld>
            <a:endParaRPr lang="en-US"/>
          </a:p>
        </p:txBody>
      </p:sp>
      <p:sp>
        <p:nvSpPr>
          <p:cNvPr id="4659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6002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DNS Works</a:t>
            </a:r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772400" cy="3657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Desired URL in client’s address table: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 the corresponding IP address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Each client maintains a server address table 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containing URLs used and corresponding IP addresses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Desired URL not in client’s address table: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Use DNS to resolve the address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Sends a DNS request packet to its local DNS server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URL in Local DNS server 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Responds by sending a DNS response packet back to the client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1413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A29D6D5-2625-4A39-8867-2D6BEB0F17F9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4E723DC-3940-4DC3-A9A1-1A2F8FFDC9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559A1-DF64-4C3F-B830-BD2136410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</TotalTime>
  <Words>2049</Words>
  <Application>Microsoft Office PowerPoint</Application>
  <PresentationFormat>On-screen Show (4:3)</PresentationFormat>
  <Paragraphs>395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Equity</vt:lpstr>
      <vt:lpstr>Data Communications for a Global Environment</vt:lpstr>
      <vt:lpstr>Two Primary Network Layer Functions</vt:lpstr>
      <vt:lpstr>Internet Protocol (IP)</vt:lpstr>
      <vt:lpstr>IP Packet Formats</vt:lpstr>
      <vt:lpstr>Types of Addresses used in the Internet</vt:lpstr>
      <vt:lpstr>Address Resolution</vt:lpstr>
      <vt:lpstr>DNS - Domain Name Service</vt:lpstr>
      <vt:lpstr>DNS - Domain Name Service</vt:lpstr>
      <vt:lpstr>How DNS Works</vt:lpstr>
      <vt:lpstr>How DNS Works (Cont.)</vt:lpstr>
      <vt:lpstr>How DNS Works</vt:lpstr>
      <vt:lpstr>Internet Addresses</vt:lpstr>
      <vt:lpstr>Assignment of Addresses within a Network or Organization</vt:lpstr>
      <vt:lpstr>Dynamic Addressing</vt:lpstr>
      <vt:lpstr>Programs for Dynamic Addressing</vt:lpstr>
      <vt:lpstr>Programs for Dynamic Addressing</vt:lpstr>
      <vt:lpstr>IPv4 Addresses</vt:lpstr>
      <vt:lpstr>IPv6 Addressing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Subnets</vt:lpstr>
      <vt:lpstr>IP Configuration Information</vt:lpstr>
      <vt:lpstr>Subnets: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Kenny Robinson</cp:lastModifiedBy>
  <cp:revision>44</cp:revision>
  <dcterms:created xsi:type="dcterms:W3CDTF">2010-08-18T14:50:29Z</dcterms:created>
  <dcterms:modified xsi:type="dcterms:W3CDTF">2011-02-10T20:02:40Z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