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7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72" autoAdjust="0"/>
    <p:restoredTop sz="94660"/>
  </p:normalViewPr>
  <p:slideViewPr>
    <p:cSldViewPr>
      <p:cViewPr varScale="1">
        <p:scale>
          <a:sx n="97" d="100"/>
          <a:sy n="97" d="100"/>
        </p:scale>
        <p:origin x="-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1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75BC2091-490D-4A21-9835-1C84951D6D7F}" type="slidenum">
              <a:rPr lang="en-US"/>
              <a:pPr/>
              <a:t>10</a:t>
            </a:fld>
            <a:endParaRPr lang="en-US"/>
          </a:p>
        </p:txBody>
      </p:sp>
      <p:sp>
        <p:nvSpPr>
          <p:cNvPr id="475148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762000"/>
          </a:xfrm>
        </p:spPr>
        <p:txBody>
          <a:bodyPr/>
          <a:lstStyle/>
          <a:p>
            <a:r>
              <a:rPr lang="en-US"/>
              <a:t>Routing Information Protocol (RIP)</a:t>
            </a:r>
          </a:p>
        </p:txBody>
      </p:sp>
      <p:sp>
        <p:nvSpPr>
          <p:cNvPr id="47514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dynamic distance vector interior routing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Once popular on Internet; now used on simple networks 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Manager builds a routing table by </a:t>
            </a:r>
            <a:r>
              <a:rPr lang="en-US" dirty="0" smtClean="0"/>
              <a:t>using </a:t>
            </a:r>
            <a:r>
              <a:rPr lang="en-US" dirty="0"/>
              <a:t>RIP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Routing tables broadcast periodically (every minute or so) by all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new node added, RIP counts number of hops between computers and updates routing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B37154AA-509F-4E33-9DFD-0D044BA48CF9}" type="slidenum">
              <a:rPr lang="en-US"/>
              <a:pPr/>
              <a:t>11</a:t>
            </a:fld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Shortest Path First (OSPF)</a:t>
            </a: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dynamic link state interior routing protocol </a:t>
            </a:r>
          </a:p>
          <a:p>
            <a:r>
              <a:rPr lang="en-US"/>
              <a:t>Became more popular on Internet</a:t>
            </a:r>
          </a:p>
          <a:p>
            <a:pPr lvl="1"/>
            <a:r>
              <a:rPr lang="en-US"/>
              <a:t>More reliable paths</a:t>
            </a:r>
          </a:p>
          <a:p>
            <a:pPr lvl="2"/>
            <a:r>
              <a:rPr lang="en-US"/>
              <a:t>Incorporates  traffic and error rate measures</a:t>
            </a:r>
          </a:p>
          <a:p>
            <a:pPr lvl="1"/>
            <a:r>
              <a:rPr lang="en-US"/>
              <a:t>Less burdensome to the network </a:t>
            </a:r>
          </a:p>
          <a:p>
            <a:pPr lvl="2"/>
            <a:r>
              <a:rPr lang="en-US"/>
              <a:t>Only the updates sent (not entire routing tables) and only to other routers (no  broadcasting)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8A9279E-C8BA-49AB-AED8-D9C363BFEB8B}" type="slidenum">
              <a:rPr lang="en-US"/>
              <a:pPr/>
              <a:t>12</a:t>
            </a:fld>
            <a:endParaRPr lang="en-US"/>
          </a:p>
        </p:txBody>
      </p:sp>
      <p:sp>
        <p:nvSpPr>
          <p:cNvPr id="510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Interior Routing Protocols</a:t>
            </a:r>
          </a:p>
        </p:txBody>
      </p:sp>
      <p:sp>
        <p:nvSpPr>
          <p:cNvPr id="51098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Enhanced Interior Gateway Routing Protocol (EIGRP)</a:t>
            </a:r>
          </a:p>
          <a:p>
            <a:pPr lvl="1"/>
            <a:r>
              <a:rPr lang="en-US" sz="2000"/>
              <a:t>A dynamic link state protocol (developed by Cisco)</a:t>
            </a:r>
          </a:p>
          <a:p>
            <a:pPr lvl="1"/>
            <a:r>
              <a:rPr lang="en-US" sz="2000"/>
              <a:t>Records transmission capacity, delay time, reliability and load for all paths</a:t>
            </a:r>
          </a:p>
          <a:p>
            <a:pPr lvl="1"/>
            <a:r>
              <a:rPr lang="en-US" sz="2000"/>
              <a:t>Keeps the routing tables for its neighbors and uses this information in its routing decisions as well</a:t>
            </a:r>
          </a:p>
          <a:p>
            <a:r>
              <a:rPr lang="en-US" sz="2400"/>
              <a:t>Internet Control Message Protocol (ICMP)</a:t>
            </a:r>
          </a:p>
          <a:p>
            <a:pPr lvl="1"/>
            <a:r>
              <a:rPr lang="en-US" sz="2000"/>
              <a:t>Simplest and most basic</a:t>
            </a:r>
          </a:p>
          <a:p>
            <a:pPr lvl="1"/>
            <a:r>
              <a:rPr lang="en-US" sz="2000"/>
              <a:t>An error reporting protocol (report routing errors to message senders)</a:t>
            </a:r>
          </a:p>
          <a:p>
            <a:pPr lvl="1"/>
            <a:r>
              <a:rPr lang="en-US" sz="2000"/>
              <a:t>Limited ability to update routing tables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E633C377-3890-4732-AA31-BA5F315F31D4}" type="slidenum">
              <a:rPr lang="en-US"/>
              <a:pPr/>
              <a:t>13</a:t>
            </a:fld>
            <a:endParaRPr lang="en-US"/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Exterior Routing Protocols </a:t>
            </a:r>
          </a:p>
        </p:txBody>
      </p:sp>
      <p:sp>
        <p:nvSpPr>
          <p:cNvPr id="507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Border Gateway Protocol (BGP)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exchange routing info between autonomous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Based on a dynamic distance vector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Far more complex than interior routing protocols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routing info only on selected routes (e.g., preferred or best route)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Privacy concern</a:t>
            </a:r>
          </a:p>
          <a:p>
            <a:pPr lvl="2">
              <a:lnSpc>
                <a:spcPct val="90000"/>
              </a:lnSpc>
            </a:pPr>
            <a:r>
              <a:rPr lang="en-US"/>
              <a:t>Too many routes; can’t maintain tables of every single </a:t>
            </a:r>
            <a:r>
              <a:rPr lang="en-US" smtClean="0"/>
              <a:t>route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FFA4C929-2FC0-4CD4-9E7D-D963E651D1E3}" type="slidenum">
              <a:rPr lang="en-US"/>
              <a:pPr/>
              <a:t>14</a:t>
            </a:fld>
            <a:endParaRPr lang="en-US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09600" y="1066800"/>
            <a:ext cx="8229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61" name="Rectangle 93"/>
          <p:cNvSpPr>
            <a:spLocks noChangeArrowheads="1"/>
          </p:cNvSpPr>
          <p:nvPr/>
        </p:nvSpPr>
        <p:spPr bwMode="auto">
          <a:xfrm>
            <a:off x="5295900" y="2078038"/>
            <a:ext cx="38481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  <a:latin typeface="Arial Black" pitchFamily="34" charset="0"/>
              </a:rPr>
              <a:t>Internet Routing </a:t>
            </a:r>
          </a:p>
          <a:p>
            <a:pPr algn="ctr"/>
            <a:r>
              <a:rPr lang="en-US">
                <a:solidFill>
                  <a:srgbClr val="000090"/>
                </a:solidFill>
                <a:latin typeface="Arial Black" pitchFamily="34" charset="0"/>
              </a:rPr>
              <a:t>using </a:t>
            </a:r>
          </a:p>
          <a:p>
            <a:pPr algn="ctr"/>
            <a:r>
              <a:rPr lang="en-US">
                <a:solidFill>
                  <a:srgbClr val="000090"/>
                </a:solidFill>
                <a:latin typeface="Arial Black" pitchFamily="34" charset="0"/>
              </a:rPr>
              <a:t>BGP, OSPF and </a:t>
            </a:r>
          </a:p>
          <a:p>
            <a:pPr algn="ctr"/>
            <a:r>
              <a:rPr lang="en-US">
                <a:solidFill>
                  <a:srgbClr val="000090"/>
                </a:solidFill>
                <a:latin typeface="Arial Black" pitchFamily="34" charset="0"/>
              </a:rPr>
              <a:t>RIP</a:t>
            </a:r>
          </a:p>
        </p:txBody>
      </p:sp>
      <p:pic>
        <p:nvPicPr>
          <p:cNvPr id="519262" name="Picture 9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71500"/>
            <a:ext cx="46863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09C1D788-AB58-4420-8E3E-FFD397E84FF1}" type="slidenum">
              <a:rPr lang="en-US"/>
              <a:pPr/>
              <a:t>2</a:t>
            </a:fld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MAC Address Resolution</a:t>
            </a:r>
          </a:p>
        </p:txBody>
      </p:sp>
      <p:sp>
        <p:nvSpPr>
          <p:cNvPr id="4679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Problem: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Unknown MAC address of the next node (whose IP address known)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Solution: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Uses Address Resolution Protocol (ARP)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Broadcast an ARP message to all nodes on a LAN asking which node has a certain IP address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Host with that IP address then responds by sending back its MAC address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Store this MAC address in its address table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 the message to the destination node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 of a MAC address:  </a:t>
            </a:r>
            <a:r>
              <a:rPr lang="en-US" sz="2000" dirty="0">
                <a:solidFill>
                  <a:srgbClr val="000090"/>
                </a:solidFill>
                <a:latin typeface="Arial" pitchFamily="34" charset="0"/>
                <a:cs typeface="Arial" pitchFamily="34" charset="0"/>
              </a:rPr>
              <a:t>00-0C-00-F5-03-5A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EE9F23CF-3688-4A3A-AF70-E8E975C99EA2}" type="slidenum">
              <a:rPr lang="en-US"/>
              <a:pPr/>
              <a:t>3</a:t>
            </a:fld>
            <a:endParaRPr lang="en-US"/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2672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Process of identifying what path to have a packet take through a network from sender to receiver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Routing Tables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Used to make routing decisions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Shows which path to send packets 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reach a given destination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Kept by computers making routing decisions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Special purpose devices used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handle routing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decisions on the Internet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Maintain their own routing tables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E0E1EC07-A714-4537-99B0-FCE155B98C8B}" type="slidenum">
              <a:rPr lang="en-US"/>
              <a:pPr/>
              <a:t>4</a:t>
            </a:fld>
            <a:endParaRPr lang="en-US"/>
          </a:p>
        </p:txBody>
      </p:sp>
      <p:sp>
        <p:nvSpPr>
          <p:cNvPr id="470039" name="Rectangle 23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 Example</a:t>
            </a:r>
          </a:p>
        </p:txBody>
      </p:sp>
      <p:pic>
        <p:nvPicPr>
          <p:cNvPr id="470019" name="Picture 3" descr="0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3016250" y="1371600"/>
            <a:ext cx="5638800" cy="4800600"/>
          </a:xfrm>
          <a:prstGeom prst="rect">
            <a:avLst/>
          </a:prstGeom>
          <a:noFill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810000"/>
            <a:ext cx="1905000" cy="2667000"/>
            <a:chOff x="4416" y="2160"/>
            <a:chExt cx="1296" cy="1680"/>
          </a:xfrm>
        </p:grpSpPr>
        <p:sp>
          <p:nvSpPr>
            <p:cNvPr id="470023" name="Rectangle 7"/>
            <p:cNvSpPr>
              <a:spLocks noChangeArrowheads="1"/>
            </p:cNvSpPr>
            <p:nvPr/>
          </p:nvSpPr>
          <p:spPr bwMode="auto">
            <a:xfrm>
              <a:off x="4752" y="2160"/>
              <a:ext cx="768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21" name="Rectangle 5"/>
            <p:cNvSpPr>
              <a:spLocks noChangeArrowheads="1"/>
            </p:cNvSpPr>
            <p:nvPr/>
          </p:nvSpPr>
          <p:spPr bwMode="auto">
            <a:xfrm>
              <a:off x="4416" y="2160"/>
              <a:ext cx="726" cy="16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  </a:t>
              </a:r>
              <a:r>
                <a:rPr lang="en-US" sz="1600" b="1" dirty="0" err="1">
                  <a:solidFill>
                    <a:srgbClr val="16027C"/>
                  </a:solidFill>
                  <a:latin typeface="Arial" charset="0"/>
                </a:rPr>
                <a:t>Dest</a:t>
              </a: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.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B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C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D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E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F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470022" name="Rectangle 6"/>
            <p:cNvSpPr>
              <a:spLocks noChangeArrowheads="1"/>
            </p:cNvSpPr>
            <p:nvPr/>
          </p:nvSpPr>
          <p:spPr bwMode="auto">
            <a:xfrm>
              <a:off x="5088" y="2160"/>
              <a:ext cx="624" cy="16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Next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B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B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D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D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D</a:t>
              </a:r>
            </a:p>
            <a:p>
              <a:pPr marL="342900" indent="-342900" algn="ctr">
                <a:spcBef>
                  <a:spcPct val="20000"/>
                </a:spcBef>
                <a:spcAft>
                  <a:spcPct val="15000"/>
                </a:spcAft>
              </a:pPr>
              <a:r>
                <a:rPr lang="en-US" sz="1600" b="1" dirty="0">
                  <a:solidFill>
                    <a:srgbClr val="16027C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70024" name="Line 8"/>
            <p:cNvSpPr>
              <a:spLocks noChangeShapeType="1"/>
            </p:cNvSpPr>
            <p:nvPr/>
          </p:nvSpPr>
          <p:spPr bwMode="auto">
            <a:xfrm>
              <a:off x="5136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0025" name="Line 9"/>
            <p:cNvSpPr>
              <a:spLocks noChangeShapeType="1"/>
            </p:cNvSpPr>
            <p:nvPr/>
          </p:nvSpPr>
          <p:spPr bwMode="auto">
            <a:xfrm>
              <a:off x="475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647700" y="3413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90"/>
                </a:solidFill>
                <a:latin typeface="Arial" charset="0"/>
              </a:rPr>
              <a:t>Routing Table for A</a:t>
            </a:r>
          </a:p>
        </p:txBody>
      </p:sp>
      <p:sp>
        <p:nvSpPr>
          <p:cNvPr id="470034" name="Rectangle 18"/>
          <p:cNvSpPr>
            <a:spLocks noChangeArrowheads="1"/>
          </p:cNvSpPr>
          <p:nvPr/>
        </p:nvSpPr>
        <p:spPr bwMode="auto">
          <a:xfrm>
            <a:off x="228600" y="1524000"/>
            <a:ext cx="3854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Possible paths from A to G:</a:t>
            </a:r>
          </a:p>
          <a:p>
            <a:pPr lvl="1" indent="-222250"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ABCG</a:t>
            </a:r>
          </a:p>
          <a:p>
            <a:pPr lvl="1" indent="-222250"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ABEFCG</a:t>
            </a:r>
          </a:p>
          <a:p>
            <a:pPr lvl="1" indent="-222250"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ADEFCG</a:t>
            </a:r>
          </a:p>
          <a:p>
            <a:pPr lvl="1" indent="-222250"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ADEBCG</a:t>
            </a:r>
          </a:p>
        </p:txBody>
      </p:sp>
      <p:sp>
        <p:nvSpPr>
          <p:cNvPr id="470035" name="Line 19"/>
          <p:cNvSpPr>
            <a:spLocks noChangeShapeType="1"/>
          </p:cNvSpPr>
          <p:nvPr/>
        </p:nvSpPr>
        <p:spPr bwMode="auto">
          <a:xfrm flipV="1">
            <a:off x="2362200" y="2911475"/>
            <a:ext cx="53340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37" name="Rectangle 21"/>
          <p:cNvSpPr>
            <a:spLocks noChangeArrowheads="1"/>
          </p:cNvSpPr>
          <p:nvPr/>
        </p:nvSpPr>
        <p:spPr bwMode="auto">
          <a:xfrm>
            <a:off x="5334000" y="2819400"/>
            <a:ext cx="3683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B</a:t>
            </a:r>
          </a:p>
        </p:txBody>
      </p:sp>
      <p:sp>
        <p:nvSpPr>
          <p:cNvPr id="470038" name="Rectangle 22"/>
          <p:cNvSpPr>
            <a:spLocks noChangeArrowheads="1"/>
          </p:cNvSpPr>
          <p:nvPr/>
        </p:nvSpPr>
        <p:spPr bwMode="auto">
          <a:xfrm>
            <a:off x="7162800" y="5241925"/>
            <a:ext cx="1905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Each node has its own routing table</a:t>
            </a:r>
          </a:p>
        </p:txBody>
      </p:sp>
      <p:sp>
        <p:nvSpPr>
          <p:cNvPr id="470036" name="Rectangle 20"/>
          <p:cNvSpPr>
            <a:spLocks noChangeArrowheads="1"/>
          </p:cNvSpPr>
          <p:nvPr/>
        </p:nvSpPr>
        <p:spPr bwMode="auto">
          <a:xfrm>
            <a:off x="2984500" y="2879725"/>
            <a:ext cx="3683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A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C1C020F-1381-4F1C-B586-83C28128EAB4}" type="slidenum">
              <a:rPr lang="en-US"/>
              <a:pPr/>
              <a:t>5</a:t>
            </a:fld>
            <a:endParaRPr lang="en-US"/>
          </a:p>
        </p:txBody>
      </p:sp>
      <p:sp>
        <p:nvSpPr>
          <p:cNvPr id="472072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Routing </a:t>
            </a:r>
          </a:p>
        </p:txBody>
      </p:sp>
      <p:sp>
        <p:nvSpPr>
          <p:cNvPr id="4720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Centralized routing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Decisions made by one central computer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Used on small, mainframe-based networks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Decentralized routing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Decisions made by each node independently of one another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Information need to be exchanged to prepare routing tables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Used by Internet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036579D2-45C6-4175-91B9-AA1925FF3281}" type="slidenum">
              <a:rPr lang="en-US"/>
              <a:pPr/>
              <a:t>6</a:t>
            </a:fld>
            <a:endParaRPr lang="en-US"/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981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Decentralized Routing</a:t>
            </a:r>
          </a:p>
        </p:txBody>
      </p:sp>
      <p:sp>
        <p:nvSpPr>
          <p:cNvPr id="5038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Static routing: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Uses fixed routing tables developed by network managers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Each node has its own routing table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Changes when computers added or removed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Used on relatively simple networks with few routing options that rarely change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Dynamic routing or Adaptive routing: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Uses routing tables at each node that are updated dynamically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Based on routing condition information exchanged between routing devices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036579D2-45C6-4175-91B9-AA1925FF3281}" type="slidenum">
              <a:rPr lang="en-US"/>
              <a:pPr/>
              <a:t>7</a:t>
            </a:fld>
            <a:endParaRPr lang="en-US"/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752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would you decide best path?</a:t>
            </a:r>
            <a:endParaRPr lang="en-US" dirty="0"/>
          </a:p>
        </p:txBody>
      </p:sp>
      <p:pic>
        <p:nvPicPr>
          <p:cNvPr id="8" name="Picture 3" descr="0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1828800" y="2362200"/>
            <a:ext cx="4845050" cy="4124840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BF7A620E-61E3-4043-B736-24BF922F9F17}" type="slidenum">
              <a:rPr lang="en-US"/>
              <a:pPr/>
              <a:t>8</a:t>
            </a:fld>
            <a:endParaRPr lang="en-US"/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Autofit/>
          </a:bodyPr>
          <a:lstStyle/>
          <a:p>
            <a:r>
              <a:rPr lang="en-US" sz="3200" dirty="0"/>
              <a:t>Dynamic Routing Algorithms</a:t>
            </a:r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Distance Vector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Uses the least number of </a:t>
            </a:r>
            <a:r>
              <a:rPr lang="en-US" sz="2000" dirty="0" smtClean="0"/>
              <a:t>hops </a:t>
            </a:r>
            <a:r>
              <a:rPr lang="en-US" sz="2000" dirty="0"/>
              <a:t>to decide how </a:t>
            </a:r>
            <a:r>
              <a:rPr lang="en-US" sz="2000" dirty="0" smtClean="0"/>
              <a:t>to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/>
              <a:t>route a packet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by Routing Information </a:t>
            </a:r>
            <a:r>
              <a:rPr lang="en-US" sz="2000" dirty="0" smtClean="0"/>
              <a:t>Protocol </a:t>
            </a:r>
            <a:r>
              <a:rPr lang="en-US" sz="2000" dirty="0"/>
              <a:t>(RIP)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Link State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Uses a variety of information types to decide how to route a packet (more sophisticated)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number of hops, congestion, speed of circuit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 state info exchanged periodically by each node to keep every node in the network up to 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Provides more reliable, up to date paths to destinations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by Open Shortest Path First (OSPF</a:t>
            </a:r>
            <a:r>
              <a:rPr lang="en-US" sz="2000" dirty="0" smtClean="0"/>
              <a:t>) protocol</a:t>
            </a:r>
            <a:endParaRPr lang="en-US" sz="2000" dirty="0"/>
          </a:p>
        </p:txBody>
      </p:sp>
      <p:pic>
        <p:nvPicPr>
          <p:cNvPr id="473094" name="Picture 6" descr="0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5867400" y="762000"/>
            <a:ext cx="2927350" cy="1905000"/>
          </a:xfrm>
          <a:prstGeom prst="rect">
            <a:avLst/>
          </a:prstGeom>
          <a:noFill/>
        </p:spPr>
      </p:pic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6781800" y="1295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B</a:t>
            </a:r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5332413" y="12668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A</a:t>
            </a:r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7543800" y="1143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C</a:t>
            </a: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6248400" y="2133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D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7086600" y="2514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E</a:t>
            </a: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7848600" y="2209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F</a:t>
            </a:r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8305800" y="1447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  <a:latin typeface="Arial" charset="0"/>
              </a:rPr>
              <a:t>G</a:t>
            </a:r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5967413" y="2971800"/>
            <a:ext cx="2947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Ex: From A to G </a:t>
            </a:r>
            <a:r>
              <a:rPr lang="en-US" sz="1800" b="1">
                <a:solidFill>
                  <a:srgbClr val="00009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sz="1800" b="1">
                <a:solidFill>
                  <a:srgbClr val="000090"/>
                </a:solidFill>
                <a:latin typeface="Arial" charset="0"/>
              </a:rPr>
              <a:t> ABCG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5D9B01C5-73B8-47A0-8134-EABD59767874}" type="slidenum">
              <a:rPr lang="en-US"/>
              <a:pPr/>
              <a:t>9</a:t>
            </a:fld>
            <a:endParaRPr lang="en-US"/>
          </a:p>
        </p:txBody>
      </p:sp>
      <p:sp>
        <p:nvSpPr>
          <p:cNvPr id="474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Protocols</a:t>
            </a:r>
          </a:p>
        </p:txBody>
      </p:sp>
      <p:sp>
        <p:nvSpPr>
          <p:cNvPr id="47412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Used to exchange info among nodes for building and maintaining routing tables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Autonomous System (AS)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network operated by an organization (e.g.,  Indiana U.)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Protocols classified based on autonomous systems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Types of Routing Protocols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Interior routing protocols (RIP, OSPF, EIGRP, ICMP)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Operate within a network (autonomous system)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Provide detailed info about each node and paths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Exterior routing protocols (BGP)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Operate between networks (autonomous systems)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5A864C-08D8-4D11-9E3D-31225E1D0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8F5B058-6586-4C39-A254-DE867525283B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AE40AF-C406-4920-91C9-7EA1BDF88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938</Words>
  <Application>Microsoft Office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Data Communications for a Global Environment</vt:lpstr>
      <vt:lpstr>MAC Address Resolution</vt:lpstr>
      <vt:lpstr>Routing</vt:lpstr>
      <vt:lpstr>Routing Example</vt:lpstr>
      <vt:lpstr>Types of Routing </vt:lpstr>
      <vt:lpstr>Types of Decentralized Routing</vt:lpstr>
      <vt:lpstr>How would you decide best path?</vt:lpstr>
      <vt:lpstr>Dynamic Routing Algorithms</vt:lpstr>
      <vt:lpstr>Routing Protocols</vt:lpstr>
      <vt:lpstr>Routing Information Protocol (RIP)</vt:lpstr>
      <vt:lpstr>Open Shortest Path First (OSPF)</vt:lpstr>
      <vt:lpstr>Other Interior Routing Protocols</vt:lpstr>
      <vt:lpstr>Exterior Routing Protocols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35</cp:revision>
  <dcterms:created xsi:type="dcterms:W3CDTF">2010-08-18T14:50:29Z</dcterms:created>
  <dcterms:modified xsi:type="dcterms:W3CDTF">2011-02-14T04:22:15Z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