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400000" cx="360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01">
          <p15:clr>
            <a:srgbClr val="747775"/>
          </p15:clr>
        </p15:guide>
        <p15:guide id="2" pos="113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01" orient="horz"/>
        <p:guide pos="113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318" y="685800"/>
            <a:ext cx="228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86318" y="685800"/>
            <a:ext cx="228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2720" y="781706"/>
            <a:ext cx="3354600" cy="21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2717" y="2975459"/>
            <a:ext cx="33546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2717" y="1161286"/>
            <a:ext cx="3354600" cy="20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22717" y="3309423"/>
            <a:ext cx="33546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22717" y="2258110"/>
            <a:ext cx="3354600" cy="8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2717" y="467218"/>
            <a:ext cx="33546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2717" y="1209948"/>
            <a:ext cx="3354600" cy="3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22717" y="467218"/>
            <a:ext cx="33546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22717" y="1209948"/>
            <a:ext cx="1574700" cy="3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902520" y="1209948"/>
            <a:ext cx="1574700" cy="3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2717" y="467218"/>
            <a:ext cx="33546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22717" y="583307"/>
            <a:ext cx="1105500" cy="7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22717" y="1458898"/>
            <a:ext cx="1105500" cy="3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93012" y="472598"/>
            <a:ext cx="2507100" cy="42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00000" y="-131"/>
            <a:ext cx="1800000" cy="54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04528" y="1294672"/>
            <a:ext cx="1592700" cy="15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04528" y="2942861"/>
            <a:ext cx="15927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944685" y="760184"/>
            <a:ext cx="1510500" cy="38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22717" y="4441549"/>
            <a:ext cx="23616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2717" y="467218"/>
            <a:ext cx="33546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2717" y="1209948"/>
            <a:ext cx="3354600" cy="3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58125" y="1825950"/>
            <a:ext cx="1619100" cy="9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22700" y="47800"/>
            <a:ext cx="3354600" cy="7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Ин</a:t>
            </a:r>
            <a:r>
              <a:rPr b="1" lang="ru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струменты управления задачами</a:t>
            </a:r>
            <a:endParaRPr b="1"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 проектной работой</a:t>
            </a:r>
            <a:r>
              <a:rPr b="1" lang="ru" sz="1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Яндекс.Трекер</a:t>
            </a:r>
            <a:endParaRPr b="1"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22700" y="1825938"/>
            <a:ext cx="1619100" cy="9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chemeClr val="dk1"/>
                </a:solidFill>
              </a:rPr>
              <a:t>Возможности Я.Трекера</a:t>
            </a:r>
            <a:r>
              <a:rPr lang="ru" sz="900"/>
              <a:t>: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u" sz="500">
                <a:solidFill>
                  <a:srgbClr val="434343"/>
                </a:solidFill>
              </a:rPr>
              <a:t>Создание задач</a:t>
            </a:r>
            <a:endParaRPr sz="500">
              <a:solidFill>
                <a:srgbClr val="434343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u" sz="500">
                <a:solidFill>
                  <a:srgbClr val="434343"/>
                </a:solidFill>
              </a:rPr>
              <a:t>Управление проектами</a:t>
            </a:r>
            <a:endParaRPr sz="500">
              <a:solidFill>
                <a:srgbClr val="434343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u" sz="500">
                <a:solidFill>
                  <a:srgbClr val="434343"/>
                </a:solidFill>
              </a:rPr>
              <a:t>Использование Agile</a:t>
            </a:r>
            <a:endParaRPr sz="500">
              <a:solidFill>
                <a:srgbClr val="434343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u" sz="500">
                <a:solidFill>
                  <a:srgbClr val="434343"/>
                </a:solidFill>
              </a:rPr>
              <a:t>Планирование сроков</a:t>
            </a:r>
            <a:endParaRPr sz="500">
              <a:solidFill>
                <a:srgbClr val="434343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u" sz="500">
                <a:solidFill>
                  <a:srgbClr val="434343"/>
                </a:solidFill>
              </a:rPr>
              <a:t>Анализ и визуализация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7" name="Google Shape;57;p13"/>
          <p:cNvSpPr txBox="1"/>
          <p:nvPr/>
        </p:nvSpPr>
        <p:spPr>
          <a:xfrm>
            <a:off x="122700" y="3217600"/>
            <a:ext cx="1619100" cy="66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chemeClr val="dk1"/>
                </a:solidFill>
              </a:rPr>
              <a:t>Список задач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500">
                <a:solidFill>
                  <a:srgbClr val="434343"/>
                </a:solidFill>
              </a:rPr>
              <a:t>Список задач позволяет рассмотреть статус, исполнителей и прочую информацию о задачах в наиболее простом и организованном формате.</a:t>
            </a:r>
            <a:endParaRPr sz="500"/>
          </a:p>
        </p:txBody>
      </p:sp>
      <p:sp>
        <p:nvSpPr>
          <p:cNvPr id="58" name="Google Shape;58;p13"/>
          <p:cNvSpPr txBox="1"/>
          <p:nvPr/>
        </p:nvSpPr>
        <p:spPr>
          <a:xfrm>
            <a:off x="1858225" y="3217600"/>
            <a:ext cx="1619100" cy="66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chemeClr val="dk1"/>
                </a:solidFill>
              </a:rPr>
              <a:t>Доска задач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">
                <a:solidFill>
                  <a:srgbClr val="434343"/>
                </a:solidFill>
              </a:rPr>
              <a:t>Для отслеживания количества открытых/закрытых задач данные отмечаются на доске задач. В данном формате задачи также показывают время уделяемое задачам а также их количество и исполнителей.</a:t>
            </a:r>
            <a:endParaRPr sz="500">
              <a:solidFill>
                <a:srgbClr val="434343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39350" y="3979650"/>
            <a:ext cx="872700" cy="135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chemeClr val="dk1"/>
                </a:solidFill>
              </a:rPr>
              <a:t>Начать пользоваться Я.Трекер</a:t>
            </a:r>
            <a:endParaRPr b="1" sz="700"/>
          </a:p>
        </p:txBody>
      </p:sp>
      <p:sp>
        <p:nvSpPr>
          <p:cNvPr id="60" name="Google Shape;60;p13"/>
          <p:cNvSpPr txBox="1"/>
          <p:nvPr/>
        </p:nvSpPr>
        <p:spPr>
          <a:xfrm>
            <a:off x="122700" y="866125"/>
            <a:ext cx="3354600" cy="89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chemeClr val="dk1"/>
                </a:solidFill>
              </a:rPr>
              <a:t>Особенности:</a:t>
            </a:r>
            <a:r>
              <a:rPr lang="ru" sz="900"/>
              <a:t> </a:t>
            </a:r>
            <a:endParaRPr sz="9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ru" sz="500">
                <a:solidFill>
                  <a:srgbClr val="434343"/>
                </a:solidFill>
              </a:rPr>
              <a:t>Возможность ограничить доступ к задачам с конфиденциальной информацией.</a:t>
            </a:r>
            <a:endParaRPr sz="500">
              <a:solidFill>
                <a:srgbClr val="43434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ru" sz="500">
                <a:solidFill>
                  <a:srgbClr val="434343"/>
                </a:solidFill>
              </a:rPr>
              <a:t>Рассчитан на большой </a:t>
            </a:r>
            <a:r>
              <a:rPr lang="ru" sz="500">
                <a:solidFill>
                  <a:srgbClr val="434343"/>
                </a:solidFill>
              </a:rPr>
              <a:t>объем</a:t>
            </a:r>
            <a:r>
              <a:rPr lang="ru" sz="500">
                <a:solidFill>
                  <a:srgbClr val="434343"/>
                </a:solidFill>
              </a:rPr>
              <a:t> задач и высокие нагрузки.</a:t>
            </a:r>
            <a:endParaRPr sz="500">
              <a:solidFill>
                <a:srgbClr val="43434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ru" sz="500">
                <a:solidFill>
                  <a:srgbClr val="434343"/>
                </a:solidFill>
              </a:rPr>
              <a:t>Данные хранятся на серверах, расположенных на территории России. Весь трафик шифруется, соединения в Трекере осуществляются по протоколу HTTPS.</a:t>
            </a:r>
            <a:endParaRPr sz="500">
              <a:solidFill>
                <a:srgbClr val="43434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ru" sz="500">
                <a:solidFill>
                  <a:srgbClr val="434343"/>
                </a:solidFill>
              </a:rPr>
              <a:t>Документация, инструкции и интерфейс — на русском языке</a:t>
            </a:r>
            <a:endParaRPr sz="7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963" y="4623620"/>
            <a:ext cx="621475" cy="6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22700" y="2912375"/>
            <a:ext cx="3354600" cy="2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Функционал</a:t>
            </a:r>
            <a:endParaRPr sz="1200"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 b="36560" l="12372" r="47128" t="0"/>
          <a:stretch/>
        </p:blipFill>
        <p:spPr>
          <a:xfrm>
            <a:off x="1858200" y="2044100"/>
            <a:ext cx="1619098" cy="7676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1858200" y="1825925"/>
            <a:ext cx="1619100" cy="29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chemeClr val="dk1"/>
                </a:solidFill>
              </a:rPr>
              <a:t>Панель администрирования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700" y="3979652"/>
            <a:ext cx="2436850" cy="135289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6" name="Google Shape;66;p13"/>
          <p:cNvSpPr txBox="1"/>
          <p:nvPr/>
        </p:nvSpPr>
        <p:spPr>
          <a:xfrm>
            <a:off x="122700" y="549100"/>
            <a:ext cx="33546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600"/>
              <a:t>Выполнили Петелин И.А., Пальчук Г.А., Щеткин Д.С.</a:t>
            </a:r>
            <a:endParaRPr i="1" sz="600"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6244" y="296150"/>
            <a:ext cx="40020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