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4" r:id="rId5"/>
    <p:sldId id="266" r:id="rId6"/>
    <p:sldId id="265" r:id="rId7"/>
    <p:sldId id="262" r:id="rId8"/>
    <p:sldId id="263" r:id="rId9"/>
    <p:sldId id="259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60"/>
  </p:normalViewPr>
  <p:slideViewPr>
    <p:cSldViewPr snapToGrid="0">
      <p:cViewPr>
        <p:scale>
          <a:sx n="100" d="100"/>
          <a:sy n="100" d="100"/>
        </p:scale>
        <p:origin x="485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5C7B-C5D4-7147-183B-7F726EB2C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619CA-AAD0-BA3E-8C16-35EDAB21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E902-C880-00CE-E8FC-DBF8D880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C869-4E64-6485-4537-E84A7F09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0FB7-EDCE-0004-4D39-FA589954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C76D-5288-2082-AEEB-5364734A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C62D8-73DF-074A-9D2F-168E5A02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58C5-B71F-DC55-32D8-E86DF25E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574-80ED-70CE-818E-3405E528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0A9F-84DC-B84B-8CB7-FA6CF5D8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AFEB3-17A1-1BAB-B112-184A6CB0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88916-AF20-0FDB-D5FE-37D4C762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0BD3-35E3-A908-437D-F37CDB4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EFEB-EAB2-018C-A98B-B348BD56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A87B-CDEC-AF82-567D-429FC53D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FAF8-D6AB-6F1B-411E-6676C76D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6F11-04C2-3E99-7942-05D1AE41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EAAD-63BE-AF97-9F6A-526B2FCA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5F23-75C4-BE0F-8975-B2625F14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07FB-690E-6572-7654-6423C2BF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3ED3-A9D6-2E2C-A91C-2CD989F2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10600-B7A7-63D5-C39E-69A18547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942D-A11A-8CCD-5CA6-1C80A94D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355B-8953-554A-E1F4-7DAB2580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7BD4-9DE3-D4CC-F592-1A28D246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1E84-B3B1-1A17-67DB-3C4FD04E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7BE6-26B7-267D-275E-E8F2D9278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0C7A4-96C3-927A-DC56-B6FE9DCA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D5B8-5696-0010-8893-32862A8B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D502A-5300-00D8-61B2-2F8B4B06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7C65B-79E2-24CA-D706-B4508440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D27B-94E7-981D-2026-ACC3B80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51C0-03F1-A1D2-7DC1-2313BA7A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D03D-AFC0-7614-A210-E27F74CC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4B4B-785C-EFEC-69FA-30D037941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D3E2C-533F-8C6F-BF2C-F99B73ED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CDCA-4FAF-439D-C54E-4591AEC6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3720E-9706-991F-CE02-DC4F9B90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5696E-0DEF-2B94-D3D8-2BBF4F89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C0B-DBA6-9109-F4F1-86FC8F74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4D944-126E-E3EE-2084-2BBABC90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2753-C13A-D2B6-A2F8-BE1E8644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CFE4F-8C10-2489-2577-66E63DA2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BB87-CA53-ADB7-08BA-FB5E9EE9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92A55-24E3-1A7C-34E0-5B118D11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2B08-A744-0C0B-899D-BF0599C1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E5D2-645E-6474-5FD9-782A2F9E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D42B-7508-2550-ABBE-169D28EB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7CD4-0A7F-40A3-99FD-55BBC4ED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B7DE-32B0-049B-0317-26D6C55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38E5-7DDD-CF84-9259-5A7692F1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2DA2B-22FE-C3FB-1E06-67F9F650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8840-2A8D-F33B-94D4-E8391D62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1F32A-67DB-7C99-31A9-14BDFE1E3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62C3-CC95-ED78-9494-C5B559D2C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442E-7030-7E5C-8282-CB3F198F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4487A-2F85-64CA-AFD0-154E20C1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431C-93E5-8C8D-EE37-49A196D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BF7C-1A18-9950-38A8-29CAAFE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A34B-FA34-EDD1-7160-913B43C4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078E-31DA-04F7-ADE1-5702CD3D5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28ABF-2494-4AF6-9B9F-39C5B7928D6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965A-B606-F19A-13B0-2A91FA491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861D-95AA-F987-8114-77F52B89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00F6C-60D2-44BA-8FCA-8ADACD86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lrx.io/#405ef211-dbf2-4774-a6dd-ec697a7d0d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01A3-6689-C53E-F86A-1970E7E5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623"/>
            <a:ext cx="9144000" cy="2387600"/>
          </a:xfrm>
        </p:spPr>
        <p:txBody>
          <a:bodyPr/>
          <a:lstStyle/>
          <a:p>
            <a:r>
              <a:rPr lang="en-US"/>
              <a:t>Roadmap to End-to-End Analytics 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4665B-49D8-3032-871F-E35F19A1F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8"/>
            <a:ext cx="9144000" cy="1655762"/>
          </a:xfrm>
        </p:spPr>
        <p:txBody>
          <a:bodyPr/>
          <a:lstStyle/>
          <a:p>
            <a:r>
              <a:rPr lang="en-US"/>
              <a:t>By Virinchi Alahari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E3D4D-3844-3BD7-FB66-081D2A5F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71849E-E85E-AD58-7C04-902714264424}"/>
              </a:ext>
            </a:extLst>
          </p:cNvPr>
          <p:cNvSpPr txBox="1"/>
          <p:nvPr/>
        </p:nvSpPr>
        <p:spPr>
          <a:xfrm>
            <a:off x="586740" y="1074420"/>
            <a:ext cx="2369559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Selerix Data Export [CSV, Excel, API]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EB202-E94F-5617-AF26-32CF845A75EE}"/>
              </a:ext>
            </a:extLst>
          </p:cNvPr>
          <p:cNvSpPr txBox="1"/>
          <p:nvPr/>
        </p:nvSpPr>
        <p:spPr>
          <a:xfrm>
            <a:off x="586740" y="1851660"/>
            <a:ext cx="77758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OneLake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4571F-8AF1-A90C-7DFC-963EEA09FA25}"/>
              </a:ext>
            </a:extLst>
          </p:cNvPr>
          <p:cNvSpPr txBox="1"/>
          <p:nvPr/>
        </p:nvSpPr>
        <p:spPr>
          <a:xfrm>
            <a:off x="582637" y="2644289"/>
            <a:ext cx="133735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Fabric </a:t>
            </a:r>
            <a:r>
              <a:rPr lang="en-US" sz="1200" dirty="0" err="1"/>
              <a:t>DataFlows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B6B94-1549-DA20-AAA9-9943B6751310}"/>
              </a:ext>
            </a:extLst>
          </p:cNvPr>
          <p:cNvSpPr txBox="1"/>
          <p:nvPr/>
        </p:nvSpPr>
        <p:spPr>
          <a:xfrm>
            <a:off x="582637" y="3431262"/>
            <a:ext cx="792333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OneLake</a:t>
            </a:r>
            <a:endParaRPr lang="en-US" sz="1200" dirty="0"/>
          </a:p>
          <a:p>
            <a:r>
              <a:rPr lang="en-US" sz="1200" dirty="0"/>
              <a:t>-/raw</a:t>
            </a:r>
          </a:p>
          <a:p>
            <a:r>
              <a:rPr lang="en-US" sz="1200" dirty="0"/>
              <a:t>-/staged</a:t>
            </a:r>
          </a:p>
          <a:p>
            <a:r>
              <a:rPr lang="en-US" sz="1200" dirty="0"/>
              <a:t>-/curated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4C8BD9-E466-936D-FA75-089CD0B0853E}"/>
              </a:ext>
            </a:extLst>
          </p:cNvPr>
          <p:cNvSpPr txBox="1"/>
          <p:nvPr/>
        </p:nvSpPr>
        <p:spPr>
          <a:xfrm>
            <a:off x="570132" y="4775359"/>
            <a:ext cx="139127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Fabric Lakehouse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145A0-4DF8-DA2D-D1F1-EFE7B65DE017}"/>
              </a:ext>
            </a:extLst>
          </p:cNvPr>
          <p:cNvSpPr txBox="1"/>
          <p:nvPr/>
        </p:nvSpPr>
        <p:spPr>
          <a:xfrm>
            <a:off x="570132" y="5750124"/>
            <a:ext cx="75783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Power BI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E105CC-1119-28AC-D4D2-B6E08237562A}"/>
              </a:ext>
            </a:extLst>
          </p:cNvPr>
          <p:cNvCxnSpPr/>
          <p:nvPr/>
        </p:nvCxnSpPr>
        <p:spPr>
          <a:xfrm>
            <a:off x="762000" y="1336030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7122E-A193-9241-2ACE-3DE69D323C91}"/>
              </a:ext>
            </a:extLst>
          </p:cNvPr>
          <p:cNvCxnSpPr/>
          <p:nvPr/>
        </p:nvCxnSpPr>
        <p:spPr>
          <a:xfrm>
            <a:off x="762000" y="2128659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471886-8B9F-8896-596E-277FB25FAD92}"/>
              </a:ext>
            </a:extLst>
          </p:cNvPr>
          <p:cNvCxnSpPr/>
          <p:nvPr/>
        </p:nvCxnSpPr>
        <p:spPr>
          <a:xfrm>
            <a:off x="762000" y="2921288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997643-058E-8853-1C74-AD00524498C6}"/>
              </a:ext>
            </a:extLst>
          </p:cNvPr>
          <p:cNvCxnSpPr/>
          <p:nvPr/>
        </p:nvCxnSpPr>
        <p:spPr>
          <a:xfrm>
            <a:off x="762000" y="4262259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74DB77-FBC7-0D54-B027-B86F90D58415}"/>
              </a:ext>
            </a:extLst>
          </p:cNvPr>
          <p:cNvCxnSpPr/>
          <p:nvPr/>
        </p:nvCxnSpPr>
        <p:spPr>
          <a:xfrm>
            <a:off x="762000" y="5234494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51C3E-D9DD-B331-649D-7DED481C94A6}"/>
              </a:ext>
            </a:extLst>
          </p:cNvPr>
          <p:cNvCxnSpPr>
            <a:cxnSpLocks/>
          </p:cNvCxnSpPr>
          <p:nvPr/>
        </p:nvCxnSpPr>
        <p:spPr>
          <a:xfrm flipH="1">
            <a:off x="1383509" y="1982367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9FA56C-AD40-88AE-2867-188B1B8A214B}"/>
              </a:ext>
            </a:extLst>
          </p:cNvPr>
          <p:cNvSpPr txBox="1"/>
          <p:nvPr/>
        </p:nvSpPr>
        <p:spPr>
          <a:xfrm>
            <a:off x="2023865" y="1843868"/>
            <a:ext cx="199958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Optional Trigger / Logic App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02874-E8CE-C40A-A8F9-AEBB15A975B6}"/>
              </a:ext>
            </a:extLst>
          </p:cNvPr>
          <p:cNvCxnSpPr>
            <a:cxnSpLocks/>
          </p:cNvCxnSpPr>
          <p:nvPr/>
        </p:nvCxnSpPr>
        <p:spPr>
          <a:xfrm flipH="1">
            <a:off x="2043412" y="2778695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A2013-5F39-1531-6B83-C18730CD12AD}"/>
              </a:ext>
            </a:extLst>
          </p:cNvPr>
          <p:cNvSpPr txBox="1"/>
          <p:nvPr/>
        </p:nvSpPr>
        <p:spPr>
          <a:xfrm>
            <a:off x="2683768" y="2640196"/>
            <a:ext cx="199875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Schedule, Monitor, Validate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CB8765-5808-7E53-9B07-EC160069C10E}"/>
              </a:ext>
            </a:extLst>
          </p:cNvPr>
          <p:cNvCxnSpPr>
            <a:cxnSpLocks/>
          </p:cNvCxnSpPr>
          <p:nvPr/>
        </p:nvCxnSpPr>
        <p:spPr>
          <a:xfrm flipH="1">
            <a:off x="1220943" y="4518808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D2E58E-EE71-DCE5-5992-22775399BAE0}"/>
              </a:ext>
            </a:extLst>
          </p:cNvPr>
          <p:cNvSpPr txBox="1"/>
          <p:nvPr/>
        </p:nvSpPr>
        <p:spPr>
          <a:xfrm>
            <a:off x="1861299" y="4380309"/>
            <a:ext cx="300511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Sensitive information Encryption / Masking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F5AB9-F120-DD97-881D-6BDCB7A8B30E}"/>
              </a:ext>
            </a:extLst>
          </p:cNvPr>
          <p:cNvSpPr/>
          <p:nvPr/>
        </p:nvSpPr>
        <p:spPr>
          <a:xfrm>
            <a:off x="502920" y="1463040"/>
            <a:ext cx="4671058" cy="4010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8E3B9-8355-6528-1F1D-A3780AA95DDB}"/>
              </a:ext>
            </a:extLst>
          </p:cNvPr>
          <p:cNvSpPr txBox="1"/>
          <p:nvPr/>
        </p:nvSpPr>
        <p:spPr>
          <a:xfrm>
            <a:off x="3215379" y="1197530"/>
            <a:ext cx="213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Fabric Encryption and logging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1D94292-853C-DD54-9FB5-26322656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23126"/>
              </p:ext>
            </p:extLst>
          </p:nvPr>
        </p:nvGraphicFramePr>
        <p:xfrm>
          <a:off x="6217920" y="1292413"/>
          <a:ext cx="5514760" cy="43513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1516604066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169335918"/>
                    </a:ext>
                  </a:extLst>
                </a:gridCol>
                <a:gridCol w="3106840">
                  <a:extLst>
                    <a:ext uri="{9D8B030D-6E8A-4147-A177-3AD203B41FA5}">
                      <a16:colId xmlns:a16="http://schemas.microsoft.com/office/drawing/2014/main" val="2345730857"/>
                    </a:ext>
                  </a:extLst>
                </a:gridCol>
              </a:tblGrid>
              <a:tr h="212260">
                <a:tc>
                  <a:txBody>
                    <a:bodyPr/>
                    <a:lstStyle/>
                    <a:p>
                      <a:r>
                        <a:rPr lang="en-US" sz="1000" b="1"/>
                        <a:t>Week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Phase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Key Activities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3701036131"/>
                  </a:ext>
                </a:extLst>
              </a:tr>
              <a:tr h="849042">
                <a:tc>
                  <a:txBody>
                    <a:bodyPr/>
                    <a:lstStyle/>
                    <a:p>
                      <a:r>
                        <a:rPr lang="en-US" sz="1000" b="1"/>
                        <a:t>Week 1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Requirements &amp; Environment Setup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Define KPIs and reporting goals- Set up Fabric workspace and OneLake containers- Create environments for raw/staged/curated</a:t>
                      </a:r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2988516967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2</a:t>
                      </a:r>
                      <a:endParaRPr lang="en-US" sz="1000" dirty="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Ingestion with OneLake &amp; Logic Apps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Connect to Selerix exports (CSV, Excel, API)- Use Logic App or event trigger to upload to OneLake</a:t>
                      </a:r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3317221695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r>
                        <a:rPr lang="en-US" sz="1000" b="1"/>
                        <a:t>Week 3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Transformation with Dataflows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Build </a:t>
                      </a:r>
                      <a:r>
                        <a:rPr lang="en-US" sz="1000" b="1"/>
                        <a:t>Fabric Dataflows</a:t>
                      </a:r>
                      <a:r>
                        <a:rPr lang="en-US" sz="1000"/>
                        <a:t> for cleaning, masking, formatting- Monitor and schedule via Fabric pipeline UI</a:t>
                      </a:r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1310895159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r>
                        <a:rPr lang="en-US" sz="1000" b="1"/>
                        <a:t>Week 4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Lakehouse Modeling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Organize curated tables in </a:t>
                      </a:r>
                      <a:r>
                        <a:rPr lang="en-US" sz="1000" b="1"/>
                        <a:t>Fabric Lakehouse</a:t>
                      </a:r>
                      <a:r>
                        <a:rPr lang="en-US" sz="1000"/>
                        <a:t>- Apply encryption/masking for sensitive fields- Map star schema</a:t>
                      </a:r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1208506535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r>
                        <a:rPr lang="en-US" sz="1000" b="1"/>
                        <a:t>Week 5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Power BI Dashboards &amp; Security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Connect Power BI to Lakehouse- Build dashboards (demographics, benefits)- Apply RLS and dataset refresh logic</a:t>
                      </a:r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506808439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r>
                        <a:rPr lang="en-US" sz="1000" b="1"/>
                        <a:t>Week 6</a:t>
                      </a:r>
                      <a:endParaRPr lang="en-US" sz="10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Feedback &amp; Final Enhancements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Demo to stakeholders- Apply improvements- Finalize documentation &amp; handoff</a:t>
                      </a:r>
                    </a:p>
                  </a:txBody>
                  <a:tcPr marL="53065" marR="53065" marT="26533" marB="26533" anchor="ctr"/>
                </a:tc>
                <a:extLst>
                  <a:ext uri="{0D108BD9-81ED-4DB2-BD59-A6C34878D82A}">
                    <a16:rowId xmlns:a16="http://schemas.microsoft.com/office/drawing/2014/main" val="223980665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0CD905A-A968-72CE-E2D6-B20482620046}"/>
              </a:ext>
            </a:extLst>
          </p:cNvPr>
          <p:cNvSpPr txBox="1"/>
          <p:nvPr/>
        </p:nvSpPr>
        <p:spPr>
          <a:xfrm>
            <a:off x="502920" y="388620"/>
            <a:ext cx="420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Low-Level Architecture of Azure Fabric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941EA-34FD-4F98-F603-3949076DB3AD}"/>
              </a:ext>
            </a:extLst>
          </p:cNvPr>
          <p:cNvSpPr txBox="1"/>
          <p:nvPr/>
        </p:nvSpPr>
        <p:spPr>
          <a:xfrm>
            <a:off x="6159981" y="426720"/>
            <a:ext cx="327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Implentation Timeline Approx</a:t>
            </a:r>
          </a:p>
        </p:txBody>
      </p:sp>
    </p:spTree>
    <p:extLst>
      <p:ext uri="{BB962C8B-B14F-4D97-AF65-F5344CB8AC3E}">
        <p14:creationId xmlns:p14="http://schemas.microsoft.com/office/powerpoint/2010/main" val="174478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9A46C-C729-B793-9A6D-D25F2F1E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A1499-6775-C1E3-C3B1-2B14243F0CA3}"/>
              </a:ext>
            </a:extLst>
          </p:cNvPr>
          <p:cNvSpPr txBox="1"/>
          <p:nvPr/>
        </p:nvSpPr>
        <p:spPr>
          <a:xfrm>
            <a:off x="586740" y="1272540"/>
            <a:ext cx="2369559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Selerix Data Export [CSV, Excel, API]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CE685-9E55-65B3-4F91-975AF8934195}"/>
              </a:ext>
            </a:extLst>
          </p:cNvPr>
          <p:cNvSpPr txBox="1"/>
          <p:nvPr/>
        </p:nvSpPr>
        <p:spPr>
          <a:xfrm>
            <a:off x="586740" y="2049780"/>
            <a:ext cx="914161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Python ETL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92B86-DA0C-D284-18E2-A94759ED684C}"/>
              </a:ext>
            </a:extLst>
          </p:cNvPr>
          <p:cNvSpPr txBox="1"/>
          <p:nvPr/>
        </p:nvSpPr>
        <p:spPr>
          <a:xfrm>
            <a:off x="582637" y="2842409"/>
            <a:ext cx="177343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DataLake</a:t>
            </a:r>
            <a:r>
              <a:rPr lang="en-US" sz="1200" dirty="0"/>
              <a:t> Server (HDFS)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969FF-EEBB-2F8B-D913-C441C203BB20}"/>
              </a:ext>
            </a:extLst>
          </p:cNvPr>
          <p:cNvSpPr txBox="1"/>
          <p:nvPr/>
        </p:nvSpPr>
        <p:spPr>
          <a:xfrm>
            <a:off x="582637" y="3629382"/>
            <a:ext cx="3664145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Relational DB ( PostgreSQL / MS SQL Server / Oracle)</a:t>
            </a:r>
          </a:p>
          <a:p>
            <a:r>
              <a:rPr lang="en-US" sz="1200" dirty="0"/>
              <a:t>-/raw</a:t>
            </a:r>
          </a:p>
          <a:p>
            <a:r>
              <a:rPr lang="en-US" sz="1200" dirty="0"/>
              <a:t>-/staged</a:t>
            </a:r>
          </a:p>
          <a:p>
            <a:r>
              <a:rPr lang="en-US" sz="1200" dirty="0"/>
              <a:t>-/curated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9500-A9C7-2C97-ECFD-BB6232EBE9D4}"/>
              </a:ext>
            </a:extLst>
          </p:cNvPr>
          <p:cNvSpPr txBox="1"/>
          <p:nvPr/>
        </p:nvSpPr>
        <p:spPr>
          <a:xfrm>
            <a:off x="502920" y="5689461"/>
            <a:ext cx="122341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Power Bi / Excel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2756B-1224-BB39-F311-245E3BA4B977}"/>
              </a:ext>
            </a:extLst>
          </p:cNvPr>
          <p:cNvCxnSpPr/>
          <p:nvPr/>
        </p:nvCxnSpPr>
        <p:spPr>
          <a:xfrm>
            <a:off x="762000" y="1534150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827D5-D745-DE7F-C371-6E7AF4179E23}"/>
              </a:ext>
            </a:extLst>
          </p:cNvPr>
          <p:cNvCxnSpPr/>
          <p:nvPr/>
        </p:nvCxnSpPr>
        <p:spPr>
          <a:xfrm>
            <a:off x="762000" y="2326779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375DE2-653A-4AF7-0647-3DAF813BFD53}"/>
              </a:ext>
            </a:extLst>
          </p:cNvPr>
          <p:cNvCxnSpPr/>
          <p:nvPr/>
        </p:nvCxnSpPr>
        <p:spPr>
          <a:xfrm>
            <a:off x="762000" y="3119408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185C17-AA36-FA93-8738-1918A7506056}"/>
              </a:ext>
            </a:extLst>
          </p:cNvPr>
          <p:cNvCxnSpPr>
            <a:cxnSpLocks/>
          </p:cNvCxnSpPr>
          <p:nvPr/>
        </p:nvCxnSpPr>
        <p:spPr>
          <a:xfrm>
            <a:off x="762000" y="4460379"/>
            <a:ext cx="0" cy="1229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F6160C-87B6-D02F-EF9E-9A0C473752D3}"/>
              </a:ext>
            </a:extLst>
          </p:cNvPr>
          <p:cNvCxnSpPr>
            <a:cxnSpLocks/>
          </p:cNvCxnSpPr>
          <p:nvPr/>
        </p:nvCxnSpPr>
        <p:spPr>
          <a:xfrm flipH="1">
            <a:off x="1383509" y="2180487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4D86A5-FD72-4219-3D2A-B353DBE98475}"/>
              </a:ext>
            </a:extLst>
          </p:cNvPr>
          <p:cNvSpPr txBox="1"/>
          <p:nvPr/>
        </p:nvSpPr>
        <p:spPr>
          <a:xfrm>
            <a:off x="2023865" y="2041988"/>
            <a:ext cx="126342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Optional Trigger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103CF-794B-63A5-1442-4B962B7B1BF7}"/>
              </a:ext>
            </a:extLst>
          </p:cNvPr>
          <p:cNvCxnSpPr>
            <a:cxnSpLocks/>
          </p:cNvCxnSpPr>
          <p:nvPr/>
        </p:nvCxnSpPr>
        <p:spPr>
          <a:xfrm flipH="1">
            <a:off x="2332529" y="2980908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9401A8-ADA3-E5AB-0CE3-0B4799A7174C}"/>
              </a:ext>
            </a:extLst>
          </p:cNvPr>
          <p:cNvSpPr txBox="1"/>
          <p:nvPr/>
        </p:nvSpPr>
        <p:spPr>
          <a:xfrm>
            <a:off x="2972885" y="2842409"/>
            <a:ext cx="199875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Schedule, Monitor, Validate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8F4DDE-AE96-D2D0-9CF1-55F119D81E6F}"/>
              </a:ext>
            </a:extLst>
          </p:cNvPr>
          <p:cNvCxnSpPr>
            <a:cxnSpLocks/>
          </p:cNvCxnSpPr>
          <p:nvPr/>
        </p:nvCxnSpPr>
        <p:spPr>
          <a:xfrm flipH="1">
            <a:off x="1220943" y="4716928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1D2F8-2CBC-0337-7218-C846073D1981}"/>
              </a:ext>
            </a:extLst>
          </p:cNvPr>
          <p:cNvSpPr txBox="1"/>
          <p:nvPr/>
        </p:nvSpPr>
        <p:spPr>
          <a:xfrm>
            <a:off x="1861299" y="4578429"/>
            <a:ext cx="300511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Sensitive information Encryption / Masking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DF13E-C38B-ADAD-6119-F70261DA8C1D}"/>
              </a:ext>
            </a:extLst>
          </p:cNvPr>
          <p:cNvSpPr/>
          <p:nvPr/>
        </p:nvSpPr>
        <p:spPr>
          <a:xfrm>
            <a:off x="502920" y="1661161"/>
            <a:ext cx="4671058" cy="36042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50A6F2-C3EA-A5F1-011E-0CA97C09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2588"/>
              </p:ext>
            </p:extLst>
          </p:nvPr>
        </p:nvGraphicFramePr>
        <p:xfrm>
          <a:off x="6758940" y="1460792"/>
          <a:ext cx="4602480" cy="436716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23380">
                  <a:extLst>
                    <a:ext uri="{9D8B030D-6E8A-4147-A177-3AD203B41FA5}">
                      <a16:colId xmlns:a16="http://schemas.microsoft.com/office/drawing/2014/main" val="2130010529"/>
                    </a:ext>
                  </a:extLst>
                </a:gridCol>
                <a:gridCol w="1939550">
                  <a:extLst>
                    <a:ext uri="{9D8B030D-6E8A-4147-A177-3AD203B41FA5}">
                      <a16:colId xmlns:a16="http://schemas.microsoft.com/office/drawing/2014/main" val="141490128"/>
                    </a:ext>
                  </a:extLst>
                </a:gridCol>
                <a:gridCol w="1939550">
                  <a:extLst>
                    <a:ext uri="{9D8B030D-6E8A-4147-A177-3AD203B41FA5}">
                      <a16:colId xmlns:a16="http://schemas.microsoft.com/office/drawing/2014/main" val="2117501118"/>
                    </a:ext>
                  </a:extLst>
                </a:gridCol>
              </a:tblGrid>
              <a:tr h="202388">
                <a:tc>
                  <a:txBody>
                    <a:bodyPr/>
                    <a:lstStyle/>
                    <a:p>
                      <a:r>
                        <a:rPr lang="en-US" sz="1000" b="1"/>
                        <a:t>Week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Phase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Key Activities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78624190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US" sz="1000" b="1"/>
                        <a:t>Week 1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Requirements &amp; Environment Setup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Finalize KPIs, compliance goals- Set up Linux servers / VMs- Install Python, DBs, and HDFS stack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773735854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2</a:t>
                      </a:r>
                      <a:endParaRPr lang="en-US" sz="10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Python ETL Framework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Build Python scripts for reading CSV/Excel/API- Modularize code (ingest, validate, transform)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616124079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US" sz="1000" b="1"/>
                        <a:t>Week 3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DataLake Server (HDFS) Integration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Connect Python to HDFS (via PyArrow, HDFS CLI, or pydoop)- Organize data by zone (/raw, /staged, /curated)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868531016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US" sz="1000" b="1"/>
                        <a:t>Week 4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Relational DB Design &amp; Load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Design schemas and tables- Load curated data into PostgreSQL/SQL Server/Oracle- Indexing, partitioning, FK setup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220235794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US" sz="1000" b="1"/>
                        <a:t>Week 5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Encryption, Masking &amp; Access Control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Encrypt PII fields- Apply masking (DB-level or in views)- Implement RBAC/user access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830347043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US" sz="1000" b="1"/>
                        <a:t>Week 6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Visualization Layer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Connect Power BI or Excel to DB views- Build dashboards (benefits, HR, payroll)- Add filters/security if needed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4113227430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US" sz="1000" b="1"/>
                        <a:t>Week 7</a:t>
                      </a:r>
                      <a:endParaRPr lang="en-US" sz="100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Testing, Tuning &amp; Documentation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Run end-to-end tests- Validate logs, data flows, query performance- Document setup and SOPs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0977375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018AE59-2587-42F7-EC70-7F398BF98B80}"/>
              </a:ext>
            </a:extLst>
          </p:cNvPr>
          <p:cNvSpPr txBox="1"/>
          <p:nvPr/>
        </p:nvSpPr>
        <p:spPr>
          <a:xfrm>
            <a:off x="502920" y="388620"/>
            <a:ext cx="467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Low-Level Architecture of On-Premise Infra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B692F-279A-F3D9-BCCF-11204B6A4368}"/>
              </a:ext>
            </a:extLst>
          </p:cNvPr>
          <p:cNvSpPr txBox="1"/>
          <p:nvPr/>
        </p:nvSpPr>
        <p:spPr>
          <a:xfrm>
            <a:off x="6758940" y="388620"/>
            <a:ext cx="327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Implentation Timeline Approx</a:t>
            </a:r>
          </a:p>
        </p:txBody>
      </p:sp>
    </p:spTree>
    <p:extLst>
      <p:ext uri="{BB962C8B-B14F-4D97-AF65-F5344CB8AC3E}">
        <p14:creationId xmlns:p14="http://schemas.microsoft.com/office/powerpoint/2010/main" val="59620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DFFE-D47D-C535-E52E-974BEE37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430"/>
            <a:ext cx="10515600" cy="7391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958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1E5-919A-5C77-E362-640FBEF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7D97-6D00-10D6-913F-C9691FD1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  <a:p>
            <a:r>
              <a:rPr lang="en-US" dirty="0"/>
              <a:t>Data Privacy &amp; Security 101</a:t>
            </a:r>
          </a:p>
          <a:p>
            <a:r>
              <a:rPr lang="en-US" dirty="0"/>
              <a:t>Change Data Capture of Employee details</a:t>
            </a:r>
          </a:p>
          <a:p>
            <a:r>
              <a:rPr lang="en-US" dirty="0"/>
              <a:t>Estimated costs of different system based on the user base</a:t>
            </a:r>
          </a:p>
          <a:p>
            <a:r>
              <a:rPr lang="en-US" dirty="0"/>
              <a:t>Low Level Architecture of individual systems</a:t>
            </a:r>
          </a:p>
          <a:p>
            <a:r>
              <a:rPr lang="en-US" dirty="0"/>
              <a:t>Implementation Timeline</a:t>
            </a:r>
          </a:p>
        </p:txBody>
      </p:sp>
    </p:spTree>
    <p:extLst>
      <p:ext uri="{BB962C8B-B14F-4D97-AF65-F5344CB8AC3E}">
        <p14:creationId xmlns:p14="http://schemas.microsoft.com/office/powerpoint/2010/main" val="427820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46D04-6E52-6314-4EB2-B4C6B37D1A12}"/>
              </a:ext>
            </a:extLst>
          </p:cNvPr>
          <p:cNvSpPr/>
          <p:nvPr/>
        </p:nvSpPr>
        <p:spPr>
          <a:xfrm>
            <a:off x="679730" y="935685"/>
            <a:ext cx="821803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2D611A-23D2-CFB7-CEE6-90014CEE01B3}"/>
              </a:ext>
            </a:extLst>
          </p:cNvPr>
          <p:cNvSpPr/>
          <p:nvPr/>
        </p:nvSpPr>
        <p:spPr>
          <a:xfrm>
            <a:off x="679729" y="2191654"/>
            <a:ext cx="821803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85A3A-7245-3245-6F8B-EF64D9E18047}"/>
              </a:ext>
            </a:extLst>
          </p:cNvPr>
          <p:cNvSpPr/>
          <p:nvPr/>
        </p:nvSpPr>
        <p:spPr>
          <a:xfrm>
            <a:off x="679729" y="3442539"/>
            <a:ext cx="821803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A5DB8-5C08-7669-39D8-AE6A58E7FF8F}"/>
              </a:ext>
            </a:extLst>
          </p:cNvPr>
          <p:cNvSpPr/>
          <p:nvPr/>
        </p:nvSpPr>
        <p:spPr>
          <a:xfrm>
            <a:off x="679731" y="4656100"/>
            <a:ext cx="821803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72088-13FF-6F21-E524-96A89AE96B5F}"/>
              </a:ext>
            </a:extLst>
          </p:cNvPr>
          <p:cNvSpPr/>
          <p:nvPr/>
        </p:nvSpPr>
        <p:spPr>
          <a:xfrm>
            <a:off x="2732642" y="1145309"/>
            <a:ext cx="932872" cy="3957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BCFD0-9BEF-97A0-F8F7-77E40A6990C0}"/>
              </a:ext>
            </a:extLst>
          </p:cNvPr>
          <p:cNvSpPr/>
          <p:nvPr/>
        </p:nvSpPr>
        <p:spPr>
          <a:xfrm>
            <a:off x="4238170" y="1145309"/>
            <a:ext cx="2650018" cy="3957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42094-C3CA-ADD9-8A42-76198244AD27}"/>
              </a:ext>
            </a:extLst>
          </p:cNvPr>
          <p:cNvSpPr/>
          <p:nvPr/>
        </p:nvSpPr>
        <p:spPr>
          <a:xfrm>
            <a:off x="7460844" y="1147618"/>
            <a:ext cx="932872" cy="3957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1DA0AB-4B84-189B-EDAE-EC4C3123CA23}"/>
              </a:ext>
            </a:extLst>
          </p:cNvPr>
          <p:cNvSpPr/>
          <p:nvPr/>
        </p:nvSpPr>
        <p:spPr>
          <a:xfrm>
            <a:off x="8882395" y="1145309"/>
            <a:ext cx="1072231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B0765-CC07-44B5-C561-6FC147E89120}"/>
              </a:ext>
            </a:extLst>
          </p:cNvPr>
          <p:cNvSpPr/>
          <p:nvPr/>
        </p:nvSpPr>
        <p:spPr>
          <a:xfrm>
            <a:off x="8882394" y="2191654"/>
            <a:ext cx="1072231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CAAD9F-7601-7388-2235-5C1BAFCBED53}"/>
              </a:ext>
            </a:extLst>
          </p:cNvPr>
          <p:cNvSpPr/>
          <p:nvPr/>
        </p:nvSpPr>
        <p:spPr>
          <a:xfrm>
            <a:off x="8882394" y="3421157"/>
            <a:ext cx="1072231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BCDD2-ECDC-C3D1-61F2-A6BF3CA14AFF}"/>
              </a:ext>
            </a:extLst>
          </p:cNvPr>
          <p:cNvSpPr/>
          <p:nvPr/>
        </p:nvSpPr>
        <p:spPr>
          <a:xfrm>
            <a:off x="8882394" y="4650660"/>
            <a:ext cx="1072231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F78C8-2554-6EA4-C3A1-CC39FEA45CBB}"/>
              </a:ext>
            </a:extLst>
          </p:cNvPr>
          <p:cNvSpPr/>
          <p:nvPr/>
        </p:nvSpPr>
        <p:spPr>
          <a:xfrm>
            <a:off x="2515179" y="886779"/>
            <a:ext cx="6096000" cy="442233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elerix Systems - Crunchbase Company Profile &amp; Funding">
            <a:extLst>
              <a:ext uri="{FF2B5EF4-FFF2-40B4-BE49-F238E27FC236}">
                <a16:creationId xmlns:a16="http://schemas.microsoft.com/office/drawing/2014/main" id="{44229894-B4E2-ED6C-7326-01DF6D13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9" y="935684"/>
            <a:ext cx="648182" cy="58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4F83BA-185A-99DD-0D42-97C60E01E073}"/>
              </a:ext>
            </a:extLst>
          </p:cNvPr>
          <p:cNvCxnSpPr/>
          <p:nvPr/>
        </p:nvCxnSpPr>
        <p:spPr>
          <a:xfrm>
            <a:off x="1632857" y="1292121"/>
            <a:ext cx="867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ADC176-4D6B-B066-0630-716E6B3F252C}"/>
              </a:ext>
            </a:extLst>
          </p:cNvPr>
          <p:cNvCxnSpPr/>
          <p:nvPr/>
        </p:nvCxnSpPr>
        <p:spPr>
          <a:xfrm>
            <a:off x="1622013" y="3767599"/>
            <a:ext cx="867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47710D-FD28-EDF3-7E3F-DD78FC6CB349}"/>
              </a:ext>
            </a:extLst>
          </p:cNvPr>
          <p:cNvCxnSpPr/>
          <p:nvPr/>
        </p:nvCxnSpPr>
        <p:spPr>
          <a:xfrm>
            <a:off x="1622012" y="5017513"/>
            <a:ext cx="867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4AE9AA-B740-320E-2A67-A6E87DF56602}"/>
              </a:ext>
            </a:extLst>
          </p:cNvPr>
          <p:cNvSpPr txBox="1"/>
          <p:nvPr/>
        </p:nvSpPr>
        <p:spPr>
          <a:xfrm>
            <a:off x="672440" y="2245045"/>
            <a:ext cx="8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Source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B3606-FAC0-1B20-5119-846A0AEC4829}"/>
              </a:ext>
            </a:extLst>
          </p:cNvPr>
          <p:cNvSpPr txBox="1"/>
          <p:nvPr/>
        </p:nvSpPr>
        <p:spPr>
          <a:xfrm>
            <a:off x="672440" y="3498472"/>
            <a:ext cx="8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Source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EE38-1F3C-8083-E3DA-BF8E9F811A2E}"/>
              </a:ext>
            </a:extLst>
          </p:cNvPr>
          <p:cNvSpPr txBox="1"/>
          <p:nvPr/>
        </p:nvSpPr>
        <p:spPr>
          <a:xfrm>
            <a:off x="684569" y="4730695"/>
            <a:ext cx="8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Source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FE3970-7CAF-9243-F3BA-1A58CEC3F691}"/>
              </a:ext>
            </a:extLst>
          </p:cNvPr>
          <p:cNvSpPr txBox="1"/>
          <p:nvPr/>
        </p:nvSpPr>
        <p:spPr>
          <a:xfrm>
            <a:off x="1778973" y="954345"/>
            <a:ext cx="515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CB069-46B4-1372-D264-CE472BF7EA38}"/>
              </a:ext>
            </a:extLst>
          </p:cNvPr>
          <p:cNvSpPr txBox="1"/>
          <p:nvPr/>
        </p:nvSpPr>
        <p:spPr>
          <a:xfrm>
            <a:off x="1597454" y="2218692"/>
            <a:ext cx="82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CSV/</a:t>
            </a:r>
          </a:p>
          <a:p>
            <a:pPr algn="ctr"/>
            <a:r>
              <a:rPr lang="en-US" sz="1600" dirty="0"/>
              <a:t>JSON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746E3-9B03-D92C-70FE-9F10B74DF36C}"/>
              </a:ext>
            </a:extLst>
          </p:cNvPr>
          <p:cNvSpPr txBox="1"/>
          <p:nvPr/>
        </p:nvSpPr>
        <p:spPr>
          <a:xfrm>
            <a:off x="1686381" y="3477180"/>
            <a:ext cx="62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S3/</a:t>
            </a:r>
          </a:p>
          <a:p>
            <a:pPr algn="ctr"/>
            <a:r>
              <a:rPr lang="en-US" sz="1600" dirty="0"/>
              <a:t>Blob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63A48-7A04-7BBD-F5E0-D13A17CA47D6}"/>
              </a:ext>
            </a:extLst>
          </p:cNvPr>
          <p:cNvSpPr txBox="1"/>
          <p:nvPr/>
        </p:nvSpPr>
        <p:spPr>
          <a:xfrm>
            <a:off x="1758186" y="4699456"/>
            <a:ext cx="61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09017F-7E23-3815-35A3-68E33D4B757E}"/>
              </a:ext>
            </a:extLst>
          </p:cNvPr>
          <p:cNvSpPr txBox="1"/>
          <p:nvPr/>
        </p:nvSpPr>
        <p:spPr>
          <a:xfrm rot="16200000">
            <a:off x="1625791" y="2970933"/>
            <a:ext cx="31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Ingestion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D9A445-4AE9-5ED7-6182-79F07ABA2B3D}"/>
              </a:ext>
            </a:extLst>
          </p:cNvPr>
          <p:cNvSpPr txBox="1"/>
          <p:nvPr/>
        </p:nvSpPr>
        <p:spPr>
          <a:xfrm rot="16200000">
            <a:off x="6190302" y="2901050"/>
            <a:ext cx="347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Transformation Layer/ ETL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9B28EA-1EBC-B5A7-319E-12AB6AE4506E}"/>
              </a:ext>
            </a:extLst>
          </p:cNvPr>
          <p:cNvSpPr txBox="1"/>
          <p:nvPr/>
        </p:nvSpPr>
        <p:spPr>
          <a:xfrm>
            <a:off x="4371998" y="2399660"/>
            <a:ext cx="2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Warehouse/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Lake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42A24-48DF-86AB-85D1-5D2CDC6961A3}"/>
              </a:ext>
            </a:extLst>
          </p:cNvPr>
          <p:cNvSpPr txBox="1"/>
          <p:nvPr/>
        </p:nvSpPr>
        <p:spPr>
          <a:xfrm>
            <a:off x="5166587" y="3304521"/>
            <a:ext cx="94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/raw</a:t>
            </a:r>
          </a:p>
          <a:p>
            <a:r>
              <a:rPr lang="en-US" dirty="0">
                <a:solidFill>
                  <a:schemeClr val="bg1"/>
                </a:solidFill>
              </a:rPr>
              <a:t>/staged</a:t>
            </a:r>
          </a:p>
          <a:p>
            <a:r>
              <a:rPr lang="en-US" dirty="0">
                <a:solidFill>
                  <a:schemeClr val="bg1"/>
                </a:solidFill>
              </a:rPr>
              <a:t>/final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AD273C-02B5-947B-04D9-84EDCAD1E352}"/>
              </a:ext>
            </a:extLst>
          </p:cNvPr>
          <p:cNvCxnSpPr/>
          <p:nvPr/>
        </p:nvCxnSpPr>
        <p:spPr>
          <a:xfrm>
            <a:off x="1647432" y="2497188"/>
            <a:ext cx="867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61DC3A-14C0-2A15-6817-183BCCF2844F}"/>
              </a:ext>
            </a:extLst>
          </p:cNvPr>
          <p:cNvSpPr txBox="1"/>
          <p:nvPr/>
        </p:nvSpPr>
        <p:spPr>
          <a:xfrm>
            <a:off x="4845667" y="835888"/>
            <a:ext cx="167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Encryption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446B51-9DEC-0C48-8183-262FB2707B2E}"/>
              </a:ext>
            </a:extLst>
          </p:cNvPr>
          <p:cNvSpPr/>
          <p:nvPr/>
        </p:nvSpPr>
        <p:spPr>
          <a:xfrm>
            <a:off x="2554621" y="5747793"/>
            <a:ext cx="1285562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D0F85C-862C-477E-3EEE-17EED196EB55}"/>
              </a:ext>
            </a:extLst>
          </p:cNvPr>
          <p:cNvSpPr txBox="1"/>
          <p:nvPr/>
        </p:nvSpPr>
        <p:spPr>
          <a:xfrm>
            <a:off x="2661287" y="5808092"/>
            <a:ext cx="1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Schedule/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Trigger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7629CD-581A-A289-C55F-200F34AAD615}"/>
              </a:ext>
            </a:extLst>
          </p:cNvPr>
          <p:cNvSpPr/>
          <p:nvPr/>
        </p:nvSpPr>
        <p:spPr>
          <a:xfrm>
            <a:off x="4371998" y="5755442"/>
            <a:ext cx="1072230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86254D-87B0-4FFB-4BAB-D7ACE6467F11}"/>
              </a:ext>
            </a:extLst>
          </p:cNvPr>
          <p:cNvSpPr txBox="1"/>
          <p:nvPr/>
        </p:nvSpPr>
        <p:spPr>
          <a:xfrm>
            <a:off x="4371998" y="5908074"/>
            <a:ext cx="107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Meta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8761D-096F-1A28-2AB0-123287B0FD5E}"/>
              </a:ext>
            </a:extLst>
          </p:cNvPr>
          <p:cNvSpPr/>
          <p:nvPr/>
        </p:nvSpPr>
        <p:spPr>
          <a:xfrm>
            <a:off x="5682129" y="5746124"/>
            <a:ext cx="1072230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728B00-B804-1C11-1593-EC5A7E5EFE01}"/>
              </a:ext>
            </a:extLst>
          </p:cNvPr>
          <p:cNvSpPr txBox="1"/>
          <p:nvPr/>
        </p:nvSpPr>
        <p:spPr>
          <a:xfrm>
            <a:off x="5682129" y="5806423"/>
            <a:ext cx="1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E469DC-7C55-595D-BC61-F60C7F1ACC00}"/>
              </a:ext>
            </a:extLst>
          </p:cNvPr>
          <p:cNvSpPr/>
          <p:nvPr/>
        </p:nvSpPr>
        <p:spPr>
          <a:xfrm>
            <a:off x="7287446" y="5747793"/>
            <a:ext cx="1285562" cy="58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7FD4FC-33DA-0077-F8FB-25BCFEB1FDE2}"/>
              </a:ext>
            </a:extLst>
          </p:cNvPr>
          <p:cNvSpPr txBox="1"/>
          <p:nvPr/>
        </p:nvSpPr>
        <p:spPr>
          <a:xfrm>
            <a:off x="7394112" y="5808092"/>
            <a:ext cx="1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Governance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344145-9334-668D-518E-4FBE921D6874}"/>
              </a:ext>
            </a:extLst>
          </p:cNvPr>
          <p:cNvSpPr txBox="1"/>
          <p:nvPr/>
        </p:nvSpPr>
        <p:spPr>
          <a:xfrm>
            <a:off x="8882394" y="1217804"/>
            <a:ext cx="1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Datamart 1/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1E4F0C-C1AF-EEA7-5720-FF5A9B43A5CA}"/>
              </a:ext>
            </a:extLst>
          </p:cNvPr>
          <p:cNvSpPr txBox="1"/>
          <p:nvPr/>
        </p:nvSpPr>
        <p:spPr>
          <a:xfrm>
            <a:off x="8882394" y="2256068"/>
            <a:ext cx="1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Datamart 2/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Dependents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40B233-D61B-9D6D-EB80-549271651219}"/>
              </a:ext>
            </a:extLst>
          </p:cNvPr>
          <p:cNvSpPr txBox="1"/>
          <p:nvPr/>
        </p:nvSpPr>
        <p:spPr>
          <a:xfrm>
            <a:off x="8852581" y="3406138"/>
            <a:ext cx="1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Datamart 3/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Transaction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A3FA13-BC2C-392D-53A9-DDE758A27304}"/>
              </a:ext>
            </a:extLst>
          </p:cNvPr>
          <p:cNvSpPr txBox="1"/>
          <p:nvPr/>
        </p:nvSpPr>
        <p:spPr>
          <a:xfrm>
            <a:off x="8870105" y="4803292"/>
            <a:ext cx="107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Datamart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C01A3D-958F-3A91-F7F6-A5E72E1078C2}"/>
              </a:ext>
            </a:extLst>
          </p:cNvPr>
          <p:cNvSpPr/>
          <p:nvPr/>
        </p:nvSpPr>
        <p:spPr>
          <a:xfrm>
            <a:off x="10505619" y="886768"/>
            <a:ext cx="1194405" cy="44223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49EB3-F8FF-A831-1F27-235A27415701}"/>
              </a:ext>
            </a:extLst>
          </p:cNvPr>
          <p:cNvSpPr txBox="1"/>
          <p:nvPr/>
        </p:nvSpPr>
        <p:spPr>
          <a:xfrm>
            <a:off x="10403206" y="2650917"/>
            <a:ext cx="139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Analytics and Reporting Layer</a:t>
            </a:r>
          </a:p>
        </p:txBody>
      </p: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7E9AB89E-BFD0-112A-92CF-C200F585C380}"/>
              </a:ext>
            </a:extLst>
          </p:cNvPr>
          <p:cNvCxnSpPr/>
          <p:nvPr/>
        </p:nvCxnSpPr>
        <p:spPr>
          <a:xfrm>
            <a:off x="10077061" y="1436441"/>
            <a:ext cx="326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CCD3FCD1-EB2C-FEEF-23FA-76B4411DC07E}"/>
              </a:ext>
            </a:extLst>
          </p:cNvPr>
          <p:cNvCxnSpPr/>
          <p:nvPr/>
        </p:nvCxnSpPr>
        <p:spPr>
          <a:xfrm>
            <a:off x="10077061" y="2497188"/>
            <a:ext cx="326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Arrow Connector 3075">
            <a:extLst>
              <a:ext uri="{FF2B5EF4-FFF2-40B4-BE49-F238E27FC236}">
                <a16:creationId xmlns:a16="http://schemas.microsoft.com/office/drawing/2014/main" id="{C7F3D0B3-6069-3BFD-4F5C-9B394EB83554}"/>
              </a:ext>
            </a:extLst>
          </p:cNvPr>
          <p:cNvCxnSpPr/>
          <p:nvPr/>
        </p:nvCxnSpPr>
        <p:spPr>
          <a:xfrm>
            <a:off x="10037970" y="3729303"/>
            <a:ext cx="326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3F2FE655-C1A5-4C54-DD16-DEBFD9EE4A06}"/>
              </a:ext>
            </a:extLst>
          </p:cNvPr>
          <p:cNvCxnSpPr/>
          <p:nvPr/>
        </p:nvCxnSpPr>
        <p:spPr>
          <a:xfrm>
            <a:off x="10037970" y="4964164"/>
            <a:ext cx="326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8" name="Arrow: Right 3077">
            <a:extLst>
              <a:ext uri="{FF2B5EF4-FFF2-40B4-BE49-F238E27FC236}">
                <a16:creationId xmlns:a16="http://schemas.microsoft.com/office/drawing/2014/main" id="{8CE7EA08-F53C-3558-AE8D-EB5A63A9C3C8}"/>
              </a:ext>
            </a:extLst>
          </p:cNvPr>
          <p:cNvSpPr/>
          <p:nvPr/>
        </p:nvSpPr>
        <p:spPr>
          <a:xfrm rot="16200000">
            <a:off x="3055248" y="5374434"/>
            <a:ext cx="284307" cy="31305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Arrow: Right 3078">
            <a:extLst>
              <a:ext uri="{FF2B5EF4-FFF2-40B4-BE49-F238E27FC236}">
                <a16:creationId xmlns:a16="http://schemas.microsoft.com/office/drawing/2014/main" id="{D7069EDC-0F62-309B-1ED0-92BB1FB6D27A}"/>
              </a:ext>
            </a:extLst>
          </p:cNvPr>
          <p:cNvSpPr/>
          <p:nvPr/>
        </p:nvSpPr>
        <p:spPr>
          <a:xfrm rot="16200000">
            <a:off x="4765959" y="5406668"/>
            <a:ext cx="284307" cy="31305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Arrow: Right 3079">
            <a:extLst>
              <a:ext uri="{FF2B5EF4-FFF2-40B4-BE49-F238E27FC236}">
                <a16:creationId xmlns:a16="http://schemas.microsoft.com/office/drawing/2014/main" id="{81FCC02A-9D89-8D23-855A-4B1180E6B435}"/>
              </a:ext>
            </a:extLst>
          </p:cNvPr>
          <p:cNvSpPr/>
          <p:nvPr/>
        </p:nvSpPr>
        <p:spPr>
          <a:xfrm rot="16200000">
            <a:off x="6075112" y="5388411"/>
            <a:ext cx="284307" cy="31305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Arrow: Right 3080">
            <a:extLst>
              <a:ext uri="{FF2B5EF4-FFF2-40B4-BE49-F238E27FC236}">
                <a16:creationId xmlns:a16="http://schemas.microsoft.com/office/drawing/2014/main" id="{081C8E0D-09E1-E918-0816-B138E8921D1D}"/>
              </a:ext>
            </a:extLst>
          </p:cNvPr>
          <p:cNvSpPr/>
          <p:nvPr/>
        </p:nvSpPr>
        <p:spPr>
          <a:xfrm rot="16200000">
            <a:off x="7806628" y="5374434"/>
            <a:ext cx="284307" cy="31305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TextBox 3081">
            <a:extLst>
              <a:ext uri="{FF2B5EF4-FFF2-40B4-BE49-F238E27FC236}">
                <a16:creationId xmlns:a16="http://schemas.microsoft.com/office/drawing/2014/main" id="{B8D5CECD-152E-9451-1A50-3904CEB7127F}"/>
              </a:ext>
            </a:extLst>
          </p:cNvPr>
          <p:cNvSpPr txBox="1"/>
          <p:nvPr/>
        </p:nvSpPr>
        <p:spPr>
          <a:xfrm>
            <a:off x="3034237" y="186612"/>
            <a:ext cx="507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 Level Architecture</a:t>
            </a:r>
          </a:p>
        </p:txBody>
      </p:sp>
      <p:sp>
        <p:nvSpPr>
          <p:cNvPr id="3084" name="Arrow: Right 3083">
            <a:extLst>
              <a:ext uri="{FF2B5EF4-FFF2-40B4-BE49-F238E27FC236}">
                <a16:creationId xmlns:a16="http://schemas.microsoft.com/office/drawing/2014/main" id="{A8438AFE-1C6A-3AFD-A2D6-CA3AAC63E410}"/>
              </a:ext>
            </a:extLst>
          </p:cNvPr>
          <p:cNvSpPr/>
          <p:nvPr/>
        </p:nvSpPr>
        <p:spPr>
          <a:xfrm>
            <a:off x="3767927" y="3050923"/>
            <a:ext cx="410392" cy="18578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Arrow: Right 3084">
            <a:extLst>
              <a:ext uri="{FF2B5EF4-FFF2-40B4-BE49-F238E27FC236}">
                <a16:creationId xmlns:a16="http://schemas.microsoft.com/office/drawing/2014/main" id="{D8FA5441-6477-5DA3-0D39-03231A855376}"/>
              </a:ext>
            </a:extLst>
          </p:cNvPr>
          <p:cNvSpPr/>
          <p:nvPr/>
        </p:nvSpPr>
        <p:spPr>
          <a:xfrm>
            <a:off x="6990601" y="2978178"/>
            <a:ext cx="410392" cy="18578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7" name="Straight Arrow Connector 3086">
            <a:extLst>
              <a:ext uri="{FF2B5EF4-FFF2-40B4-BE49-F238E27FC236}">
                <a16:creationId xmlns:a16="http://schemas.microsoft.com/office/drawing/2014/main" id="{CB305F49-C4B5-787B-6A4D-1BAD23C6898A}"/>
              </a:ext>
            </a:extLst>
          </p:cNvPr>
          <p:cNvCxnSpPr>
            <a:endCxn id="51" idx="1"/>
          </p:cNvCxnSpPr>
          <p:nvPr/>
        </p:nvCxnSpPr>
        <p:spPr>
          <a:xfrm>
            <a:off x="8466342" y="1448636"/>
            <a:ext cx="4160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Arrow Connector 3087">
            <a:extLst>
              <a:ext uri="{FF2B5EF4-FFF2-40B4-BE49-F238E27FC236}">
                <a16:creationId xmlns:a16="http://schemas.microsoft.com/office/drawing/2014/main" id="{B87D9D96-89A7-4DBF-656A-B1803473348E}"/>
              </a:ext>
            </a:extLst>
          </p:cNvPr>
          <p:cNvCxnSpPr/>
          <p:nvPr/>
        </p:nvCxnSpPr>
        <p:spPr>
          <a:xfrm>
            <a:off x="8453567" y="2511079"/>
            <a:ext cx="4160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Arrow Connector 3088">
            <a:extLst>
              <a:ext uri="{FF2B5EF4-FFF2-40B4-BE49-F238E27FC236}">
                <a16:creationId xmlns:a16="http://schemas.microsoft.com/office/drawing/2014/main" id="{E6B85232-3011-C636-80D4-4AA9524989B6}"/>
              </a:ext>
            </a:extLst>
          </p:cNvPr>
          <p:cNvCxnSpPr/>
          <p:nvPr/>
        </p:nvCxnSpPr>
        <p:spPr>
          <a:xfrm>
            <a:off x="8450078" y="3729303"/>
            <a:ext cx="4160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E53CD0AF-7FF8-B3AC-3162-54C5585AF999}"/>
              </a:ext>
            </a:extLst>
          </p:cNvPr>
          <p:cNvCxnSpPr/>
          <p:nvPr/>
        </p:nvCxnSpPr>
        <p:spPr>
          <a:xfrm>
            <a:off x="8463235" y="4920833"/>
            <a:ext cx="4160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5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B9A1-66CB-1262-BACF-D7FE22BC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Privacy &amp; Security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7924-FF5A-AA21-FB74-9BABA3DA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regulators (e.g., FDIC, OCC) may </a:t>
            </a:r>
            <a:r>
              <a:rPr lang="en-US" i="1" dirty="0"/>
              <a:t>expect data localization</a:t>
            </a:r>
            <a:r>
              <a:rPr lang="en-US" dirty="0"/>
              <a:t> for </a:t>
            </a:r>
            <a:r>
              <a:rPr lang="en-US" b="1" dirty="0"/>
              <a:t>critical infrastructure</a:t>
            </a:r>
            <a:r>
              <a:rPr lang="en-US" dirty="0"/>
              <a:t> or </a:t>
            </a:r>
            <a:r>
              <a:rPr lang="en-US" b="1" dirty="0"/>
              <a:t>banking core systems</a:t>
            </a:r>
            <a:r>
              <a:rPr lang="en-US" dirty="0"/>
              <a:t>, even if it's not mandated in the law.</a:t>
            </a:r>
          </a:p>
          <a:p>
            <a:r>
              <a:rPr lang="en-US" dirty="0"/>
              <a:t>RBAC ( Role Based Access Control)</a:t>
            </a:r>
          </a:p>
          <a:p>
            <a:r>
              <a:rPr lang="en-US" dirty="0"/>
              <a:t>Unified Logging System</a:t>
            </a:r>
          </a:p>
          <a:p>
            <a:r>
              <a:rPr lang="en-US" dirty="0"/>
              <a:t>Data Encryption</a:t>
            </a:r>
          </a:p>
          <a:p>
            <a:pPr lvl="1"/>
            <a:r>
              <a:rPr lang="en-US" dirty="0"/>
              <a:t>At Rest: AES 256 (Highly preferred)</a:t>
            </a:r>
          </a:p>
          <a:p>
            <a:pPr lvl="1"/>
            <a:r>
              <a:rPr lang="en-US" dirty="0"/>
              <a:t>In Transit: Use HTTPS only endpoint</a:t>
            </a:r>
          </a:p>
        </p:txBody>
      </p:sp>
    </p:spTree>
    <p:extLst>
      <p:ext uri="{BB962C8B-B14F-4D97-AF65-F5344CB8AC3E}">
        <p14:creationId xmlns:p14="http://schemas.microsoft.com/office/powerpoint/2010/main" val="168958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D676-F5DD-03E1-1BEE-49200A69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7985-98D2-0CF5-6DA2-1E064BE1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Data Capture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C3F0-5D41-6898-2A4D-9F15BBD3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Selerix API’s</a:t>
            </a:r>
          </a:p>
          <a:p>
            <a:r>
              <a:rPr lang="en-US" sz="1600" b="1" i="0" dirty="0">
                <a:solidFill>
                  <a:srgbClr val="212121"/>
                </a:solidFill>
                <a:effectLst/>
                <a:latin typeface="Inter"/>
              </a:rPr>
              <a:t>Set Up and Authentication for access to the data</a:t>
            </a:r>
          </a:p>
          <a:p>
            <a:r>
              <a:rPr lang="en-US" sz="1600" b="1" i="0" dirty="0">
                <a:solidFill>
                  <a:srgbClr val="212121"/>
                </a:solidFill>
                <a:effectLst/>
                <a:latin typeface="Inter"/>
              </a:rPr>
              <a:t>Get Report Task: This API can be used for getting report for Ad-Hoc analysis</a:t>
            </a:r>
          </a:p>
          <a:p>
            <a:r>
              <a:rPr lang="en-US" sz="1600" b="1" i="0" dirty="0">
                <a:solidFill>
                  <a:srgbClr val="212121"/>
                </a:solidFill>
                <a:effectLst/>
                <a:latin typeface="Inter"/>
              </a:rPr>
              <a:t>Get Template Report Task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: This API can be used for incremental refresh of the data and update the dashboards that we already have. 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Reference :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hlinkClick r:id="rId2"/>
              </a:rPr>
              <a:t>https://docs.slrx.io/#405ef211-dbf2-4774-a6dd-ec697a7d0d22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1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E5D6-9CA4-B456-91F0-751349D6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92D4-699F-2C40-85DE-C410E6BF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Data Capture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F468-43FC-EB15-A952-EC0EB614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latest report, if an employee decides to add coverage to their kid. </a:t>
            </a:r>
          </a:p>
          <a:p>
            <a:r>
              <a:rPr lang="en-US" dirty="0"/>
              <a:t>That change might get lost in the millions of data that we have. </a:t>
            </a:r>
          </a:p>
          <a:p>
            <a:r>
              <a:rPr lang="en-US" dirty="0"/>
              <a:t>Created a Prototype to identify mismatches and reconciliation of complex data</a:t>
            </a:r>
          </a:p>
          <a:p>
            <a:endParaRPr 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87349-57DB-4C11-94ED-61C935BB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4219468"/>
            <a:ext cx="765916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8467D4-0519-8074-FB98-2BCADE5B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01128"/>
              </p:ext>
            </p:extLst>
          </p:nvPr>
        </p:nvGraphicFramePr>
        <p:xfrm>
          <a:off x="1069446" y="1217247"/>
          <a:ext cx="9836680" cy="417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108">
                  <a:extLst>
                    <a:ext uri="{9D8B030D-6E8A-4147-A177-3AD203B41FA5}">
                      <a16:colId xmlns:a16="http://schemas.microsoft.com/office/drawing/2014/main" val="272250061"/>
                    </a:ext>
                  </a:extLst>
                </a:gridCol>
                <a:gridCol w="2465114">
                  <a:extLst>
                    <a:ext uri="{9D8B030D-6E8A-4147-A177-3AD203B41FA5}">
                      <a16:colId xmlns:a16="http://schemas.microsoft.com/office/drawing/2014/main" val="650833739"/>
                    </a:ext>
                  </a:extLst>
                </a:gridCol>
                <a:gridCol w="2651160">
                  <a:extLst>
                    <a:ext uri="{9D8B030D-6E8A-4147-A177-3AD203B41FA5}">
                      <a16:colId xmlns:a16="http://schemas.microsoft.com/office/drawing/2014/main" val="2322466054"/>
                    </a:ext>
                  </a:extLst>
                </a:gridCol>
                <a:gridCol w="2809298">
                  <a:extLst>
                    <a:ext uri="{9D8B030D-6E8A-4147-A177-3AD203B41FA5}">
                      <a16:colId xmlns:a16="http://schemas.microsoft.com/office/drawing/2014/main" val="4141795096"/>
                    </a:ext>
                  </a:extLst>
                </a:gridCol>
              </a:tblGrid>
              <a:tr h="355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Component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Azure Cloud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Microsoft Fabric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On-Premise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2391522190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Data Storage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800" u="none" strike="noStrike" dirty="0">
                          <a:effectLst/>
                        </a:rPr>
                        <a:t>Azure Blob Storage: ~$15–$30/mo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OneLake: Included in F64 SKU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Local storage cost in server price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1724859677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ETL / Data Pipelines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Azure Data Factory: ~$50–$150/mo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Included (Dataflows, Pipelines)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Python (Free)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164714784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Data Warehouse / Engine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u="none" strike="noStrike">
                          <a:effectLst/>
                        </a:rPr>
                        <a:t>Synapse Serverless: ~$100–$250/mo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Lakehouse / Warehouse included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PostgreSQL, Dask, etc. (Free)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3689092290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Security &amp; Monitoring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Key Vault, Monitor: ~$20–$40/mo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Included (via Purview + Fabric Infra)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Built-in monitoring + manual logging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1898045618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Hardware / Infra Costs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Cloud-hosted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Cloud-hosted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Physical server: </a:t>
                      </a: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~$150–$300/month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2423197824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Total Est. </a:t>
                      </a: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(Hard Cost)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$200–$500/month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$270–$350/month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$200–$500/month </a:t>
                      </a: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(infra only)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769" marR="14769" marT="14769" marB="0" anchor="ctr"/>
                </a:tc>
                <a:extLst>
                  <a:ext uri="{0D108BD9-81ED-4DB2-BD59-A6C34878D82A}">
                    <a16:rowId xmlns:a16="http://schemas.microsoft.com/office/drawing/2014/main" val="1938540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A7C20-FC7E-6FDF-8767-AA4AAAEE7477}"/>
              </a:ext>
            </a:extLst>
          </p:cNvPr>
          <p:cNvSpPr txBox="1"/>
          <p:nvPr/>
        </p:nvSpPr>
        <p:spPr>
          <a:xfrm>
            <a:off x="590550" y="476250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Platform Cost Comparison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44FFD2-F738-1E19-0538-0E66B703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5846862"/>
            <a:ext cx="106272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Fabric (F64–F128)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comfortable at ~10–30M/day; needs higher SKU for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On-Prem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capped by local hardware; 10M/day is doable with a well-tuned system, but scaling is limited without horizontal expansion</a:t>
            </a:r>
          </a:p>
        </p:txBody>
      </p:sp>
    </p:spTree>
    <p:extLst>
      <p:ext uri="{BB962C8B-B14F-4D97-AF65-F5344CB8AC3E}">
        <p14:creationId xmlns:p14="http://schemas.microsoft.com/office/powerpoint/2010/main" val="122029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6EC553-547B-CBA1-6128-A00D7F1A3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16695"/>
              </p:ext>
            </p:extLst>
          </p:nvPr>
        </p:nvGraphicFramePr>
        <p:xfrm>
          <a:off x="2132195" y="2087909"/>
          <a:ext cx="7927610" cy="22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759">
                  <a:extLst>
                    <a:ext uri="{9D8B030D-6E8A-4147-A177-3AD203B41FA5}">
                      <a16:colId xmlns:a16="http://schemas.microsoft.com/office/drawing/2014/main" val="478251376"/>
                    </a:ext>
                  </a:extLst>
                </a:gridCol>
                <a:gridCol w="2391795">
                  <a:extLst>
                    <a:ext uri="{9D8B030D-6E8A-4147-A177-3AD203B41FA5}">
                      <a16:colId xmlns:a16="http://schemas.microsoft.com/office/drawing/2014/main" val="2661901158"/>
                    </a:ext>
                  </a:extLst>
                </a:gridCol>
                <a:gridCol w="1337289">
                  <a:extLst>
                    <a:ext uri="{9D8B030D-6E8A-4147-A177-3AD203B41FA5}">
                      <a16:colId xmlns:a16="http://schemas.microsoft.com/office/drawing/2014/main" val="1788663500"/>
                    </a:ext>
                  </a:extLst>
                </a:gridCol>
                <a:gridCol w="1337289">
                  <a:extLst>
                    <a:ext uri="{9D8B030D-6E8A-4147-A177-3AD203B41FA5}">
                      <a16:colId xmlns:a16="http://schemas.microsoft.com/office/drawing/2014/main" val="1309090179"/>
                    </a:ext>
                  </a:extLst>
                </a:gridCol>
                <a:gridCol w="1458478">
                  <a:extLst>
                    <a:ext uri="{9D8B030D-6E8A-4147-A177-3AD203B41FA5}">
                      <a16:colId xmlns:a16="http://schemas.microsoft.com/office/drawing/2014/main" val="2989728022"/>
                    </a:ext>
                  </a:extLst>
                </a:gridCol>
              </a:tblGrid>
              <a:tr h="51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Monthly Cost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Storage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Refresh Limits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Sharing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extLst>
                  <a:ext uri="{0D108BD9-81ED-4DB2-BD59-A6C34878D82A}">
                    <a16:rowId xmlns:a16="http://schemas.microsoft.com/office/drawing/2014/main" val="3165858587"/>
                  </a:ext>
                </a:extLst>
              </a:tr>
              <a:tr h="54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Power BI Free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Manual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sharing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extLst>
                  <a:ext uri="{0D108BD9-81ED-4DB2-BD59-A6C34878D82A}">
                    <a16:rowId xmlns:a16="http://schemas.microsoft.com/office/drawing/2014/main" val="3051739897"/>
                  </a:ext>
                </a:extLst>
              </a:tr>
              <a:tr h="54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Power BI Pro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$10/user/month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 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8/day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 other Pro users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extLst>
                  <a:ext uri="{0D108BD9-81ED-4DB2-BD59-A6C34878D82A}">
                    <a16:rowId xmlns:a16="http://schemas.microsoft.com/office/drawing/2014/main" val="4191170437"/>
                  </a:ext>
                </a:extLst>
              </a:tr>
              <a:tr h="54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Power BI PPU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$20/user/month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48/day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Premium features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821" marR="16821" marT="16821" marB="0" anchor="b"/>
                </a:tc>
                <a:extLst>
                  <a:ext uri="{0D108BD9-81ED-4DB2-BD59-A6C34878D82A}">
                    <a16:rowId xmlns:a16="http://schemas.microsoft.com/office/drawing/2014/main" val="10103320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9B776-E9F2-B5F7-3A9C-38661A6A1C7D}"/>
              </a:ext>
            </a:extLst>
          </p:cNvPr>
          <p:cNvSpPr txBox="1"/>
          <p:nvPr/>
        </p:nvSpPr>
        <p:spPr>
          <a:xfrm>
            <a:off x="2276475" y="733425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Power BI Price Comparison</a:t>
            </a:r>
          </a:p>
        </p:txBody>
      </p:sp>
    </p:spTree>
    <p:extLst>
      <p:ext uri="{BB962C8B-B14F-4D97-AF65-F5344CB8AC3E}">
        <p14:creationId xmlns:p14="http://schemas.microsoft.com/office/powerpoint/2010/main" val="417164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E5A429-2F07-647C-124D-2B0D6F0DE376}"/>
              </a:ext>
            </a:extLst>
          </p:cNvPr>
          <p:cNvSpPr txBox="1"/>
          <p:nvPr/>
        </p:nvSpPr>
        <p:spPr>
          <a:xfrm>
            <a:off x="586740" y="1074420"/>
            <a:ext cx="2369559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Selerix Data Export [CSV, Excel, API]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F6D1C-7C34-2B80-9628-B04D22A111E1}"/>
              </a:ext>
            </a:extLst>
          </p:cNvPr>
          <p:cNvSpPr txBox="1"/>
          <p:nvPr/>
        </p:nvSpPr>
        <p:spPr>
          <a:xfrm>
            <a:off x="586740" y="1851660"/>
            <a:ext cx="143712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Azure Blob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6C30A-5FE3-DC2A-4601-34626AD5533F}"/>
              </a:ext>
            </a:extLst>
          </p:cNvPr>
          <p:cNvSpPr txBox="1"/>
          <p:nvPr/>
        </p:nvSpPr>
        <p:spPr>
          <a:xfrm>
            <a:off x="582637" y="2644289"/>
            <a:ext cx="144122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Azure Data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CD0D2-3762-7638-BA46-791BAE4AF3D5}"/>
              </a:ext>
            </a:extLst>
          </p:cNvPr>
          <p:cNvSpPr txBox="1"/>
          <p:nvPr/>
        </p:nvSpPr>
        <p:spPr>
          <a:xfrm>
            <a:off x="582637" y="3431262"/>
            <a:ext cx="1737912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Azure Data Lake (Gen2)</a:t>
            </a:r>
          </a:p>
          <a:p>
            <a:r>
              <a:rPr lang="en-US" sz="1200" dirty="0"/>
              <a:t>-/raw</a:t>
            </a:r>
          </a:p>
          <a:p>
            <a:r>
              <a:rPr lang="en-US" sz="1200" dirty="0"/>
              <a:t>-/staged</a:t>
            </a:r>
          </a:p>
          <a:p>
            <a:r>
              <a:rPr lang="en-US" sz="1200" dirty="0"/>
              <a:t>-/curated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EB95A-D90B-90B9-9EEF-C4C206FFD8D9}"/>
              </a:ext>
            </a:extLst>
          </p:cNvPr>
          <p:cNvSpPr txBox="1"/>
          <p:nvPr/>
        </p:nvSpPr>
        <p:spPr>
          <a:xfrm>
            <a:off x="570132" y="4775359"/>
            <a:ext cx="2402774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Azure Synapse Analytics</a:t>
            </a:r>
          </a:p>
          <a:p>
            <a:r>
              <a:rPr lang="en-US" sz="1200" dirty="0"/>
              <a:t>(Star Schema of Data warehouse)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E5100-1419-3B84-CCD9-3639CF24436C}"/>
              </a:ext>
            </a:extLst>
          </p:cNvPr>
          <p:cNvSpPr txBox="1"/>
          <p:nvPr/>
        </p:nvSpPr>
        <p:spPr>
          <a:xfrm>
            <a:off x="570132" y="5750124"/>
            <a:ext cx="75783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Power BI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B9162C-A1F8-99FA-98ED-99C55D13C1F9}"/>
              </a:ext>
            </a:extLst>
          </p:cNvPr>
          <p:cNvCxnSpPr/>
          <p:nvPr/>
        </p:nvCxnSpPr>
        <p:spPr>
          <a:xfrm>
            <a:off x="762000" y="1336030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50455E-C266-045D-8310-2E8E25D843FE}"/>
              </a:ext>
            </a:extLst>
          </p:cNvPr>
          <p:cNvCxnSpPr/>
          <p:nvPr/>
        </p:nvCxnSpPr>
        <p:spPr>
          <a:xfrm>
            <a:off x="762000" y="2128659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9C9DD1-558E-FAA5-D9CC-0893A2DB8E37}"/>
              </a:ext>
            </a:extLst>
          </p:cNvPr>
          <p:cNvCxnSpPr/>
          <p:nvPr/>
        </p:nvCxnSpPr>
        <p:spPr>
          <a:xfrm>
            <a:off x="762000" y="2921288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1CC28-370F-ED0A-0B24-81B053F7FB6D}"/>
              </a:ext>
            </a:extLst>
          </p:cNvPr>
          <p:cNvCxnSpPr/>
          <p:nvPr/>
        </p:nvCxnSpPr>
        <p:spPr>
          <a:xfrm>
            <a:off x="762000" y="4262259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961B02-1736-ACDD-9489-D59932B1DC61}"/>
              </a:ext>
            </a:extLst>
          </p:cNvPr>
          <p:cNvCxnSpPr/>
          <p:nvPr/>
        </p:nvCxnSpPr>
        <p:spPr>
          <a:xfrm>
            <a:off x="762000" y="5234494"/>
            <a:ext cx="0" cy="51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A82A8-56F6-1C63-3DA4-37E2D58FD2A6}"/>
              </a:ext>
            </a:extLst>
          </p:cNvPr>
          <p:cNvCxnSpPr>
            <a:cxnSpLocks/>
          </p:cNvCxnSpPr>
          <p:nvPr/>
        </p:nvCxnSpPr>
        <p:spPr>
          <a:xfrm flipH="1">
            <a:off x="2057642" y="1990159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B18DDC-6235-FE24-404B-AA26639F573B}"/>
              </a:ext>
            </a:extLst>
          </p:cNvPr>
          <p:cNvSpPr txBox="1"/>
          <p:nvPr/>
        </p:nvSpPr>
        <p:spPr>
          <a:xfrm>
            <a:off x="2697998" y="1851660"/>
            <a:ext cx="199958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Optional Trigger / Logic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F5AE7-917C-1E4E-06B2-4F190C3C122B}"/>
              </a:ext>
            </a:extLst>
          </p:cNvPr>
          <p:cNvCxnSpPr>
            <a:cxnSpLocks/>
          </p:cNvCxnSpPr>
          <p:nvPr/>
        </p:nvCxnSpPr>
        <p:spPr>
          <a:xfrm flipH="1">
            <a:off x="2043412" y="2778695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A0DFEF-6F8C-9323-1AA1-D05D97BFE39E}"/>
              </a:ext>
            </a:extLst>
          </p:cNvPr>
          <p:cNvSpPr txBox="1"/>
          <p:nvPr/>
        </p:nvSpPr>
        <p:spPr>
          <a:xfrm>
            <a:off x="2683768" y="2640196"/>
            <a:ext cx="199875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Schedule, Monitor, Validate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CD36AD-BD6F-4882-8E2C-373425086626}"/>
              </a:ext>
            </a:extLst>
          </p:cNvPr>
          <p:cNvCxnSpPr>
            <a:cxnSpLocks/>
          </p:cNvCxnSpPr>
          <p:nvPr/>
        </p:nvCxnSpPr>
        <p:spPr>
          <a:xfrm flipH="1">
            <a:off x="1220943" y="4518808"/>
            <a:ext cx="640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9EFB0C-1DC6-69CC-48C2-0F702B2FD11E}"/>
              </a:ext>
            </a:extLst>
          </p:cNvPr>
          <p:cNvSpPr txBox="1"/>
          <p:nvPr/>
        </p:nvSpPr>
        <p:spPr>
          <a:xfrm>
            <a:off x="1861299" y="4380309"/>
            <a:ext cx="300511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Sensitive information Encryption / Masking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64D16-E3DF-AC3C-1B5E-8D54D3310E2D}"/>
              </a:ext>
            </a:extLst>
          </p:cNvPr>
          <p:cNvSpPr/>
          <p:nvPr/>
        </p:nvSpPr>
        <p:spPr>
          <a:xfrm>
            <a:off x="502920" y="1463040"/>
            <a:ext cx="4671058" cy="4010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77665-5A0E-4FC7-7CF8-C538591B56C5}"/>
              </a:ext>
            </a:extLst>
          </p:cNvPr>
          <p:cNvSpPr txBox="1"/>
          <p:nvPr/>
        </p:nvSpPr>
        <p:spPr>
          <a:xfrm>
            <a:off x="4355995" y="1215568"/>
            <a:ext cx="906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Azure Logs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9546F1-0088-4B69-8C74-31ED8BFDCA0F}"/>
              </a:ext>
            </a:extLst>
          </p:cNvPr>
          <p:cNvSpPr txBox="1"/>
          <p:nvPr/>
        </p:nvSpPr>
        <p:spPr>
          <a:xfrm>
            <a:off x="502920" y="388620"/>
            <a:ext cx="458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Low-Level Architecture of Modular Azure  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9999B54-4230-DCA0-5ACC-9262F3DE0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4104"/>
              </p:ext>
            </p:extLst>
          </p:nvPr>
        </p:nvGraphicFramePr>
        <p:xfrm>
          <a:off x="6457161" y="1292414"/>
          <a:ext cx="5164707" cy="435133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3207">
                  <a:extLst>
                    <a:ext uri="{9D8B030D-6E8A-4147-A177-3AD203B41FA5}">
                      <a16:colId xmlns:a16="http://schemas.microsoft.com/office/drawing/2014/main" val="44223989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489861857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1408015150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r>
                        <a:rPr lang="en-US" sz="1000" b="1" dirty="0"/>
                        <a:t>Week</a:t>
                      </a:r>
                      <a:endParaRPr lang="en-US" sz="1000" dirty="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Phase</a:t>
                      </a:r>
                      <a:endParaRPr lang="en-US" sz="1000" dirty="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Key Activities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529417662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1</a:t>
                      </a:r>
                      <a:endParaRPr lang="en-US" sz="1000" dirty="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Requirements &amp; Environment Setup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Define KPIs, compliance needs- Set up Azure Blob, ADLS Gen2, Key Vault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117802845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2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Data Ingestion Pipeline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Build ADF pipeline from Selerix exports- Configure triggers or Logic Apps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581086028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3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Data Lake Zoning &amp; Transformation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Create /raw, /staged, /curated layers- Apply data cleaning &amp; masking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860118034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4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Synapse Data Warehouse Modeling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Build star schema (facts/dims)- Load curated data- Apply encryption/masking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570407697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5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Power BI Dashboards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Connect Power BI to Synapse- Build dashboards (demographics, benefits)- Apply RLS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4019373080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6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Testing &amp; Security Validation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Full system testing- Validate access, logs, encryption- Finalize SOPs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861861913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7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Stakeholder Feedback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Present solution to business/IT- Collect user feedback on dashboards/process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263377976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r>
                        <a:rPr lang="en-US" sz="1000" b="1"/>
                        <a:t>Week 8</a:t>
                      </a:r>
                      <a:endParaRPr lang="en-US" sz="1000"/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Refinement &amp; Iteration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Apply improvements- Optimize performance- Finalize documentation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5371632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1ADD547-9786-ECBE-723E-35BB72E0D2E8}"/>
              </a:ext>
            </a:extLst>
          </p:cNvPr>
          <p:cNvSpPr txBox="1"/>
          <p:nvPr/>
        </p:nvSpPr>
        <p:spPr>
          <a:xfrm>
            <a:off x="6457161" y="388620"/>
            <a:ext cx="327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Implentation Timeline Approx</a:t>
            </a:r>
          </a:p>
        </p:txBody>
      </p:sp>
    </p:spTree>
    <p:extLst>
      <p:ext uri="{BB962C8B-B14F-4D97-AF65-F5344CB8AC3E}">
        <p14:creationId xmlns:p14="http://schemas.microsoft.com/office/powerpoint/2010/main" val="184421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2016</TotalTime>
  <Words>1214</Words>
  <Application>Microsoft Office PowerPoint</Application>
  <PresentationFormat>Widescreen</PresentationFormat>
  <Paragraphs>236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Calibri</vt:lpstr>
      <vt:lpstr>Inter</vt:lpstr>
      <vt:lpstr>Office Theme</vt:lpstr>
      <vt:lpstr>Roadmap to End-to-End Analytics Architecture</vt:lpstr>
      <vt:lpstr>Contents of the presentation</vt:lpstr>
      <vt:lpstr>PowerPoint Presentation</vt:lpstr>
      <vt:lpstr>Data Privacy &amp; Security 101</vt:lpstr>
      <vt:lpstr>Change Data Capture Presentation</vt:lpstr>
      <vt:lpstr>Change Data Capture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Alahari Virinchi</dc:creator>
  <cp:lastModifiedBy>Alahari Virinchi</cp:lastModifiedBy>
  <cp:revision>4</cp:revision>
  <dcterms:created xsi:type="dcterms:W3CDTF">2025-06-04T20:53:03Z</dcterms:created>
  <dcterms:modified xsi:type="dcterms:W3CDTF">2025-06-06T06:29:52Z</dcterms:modified>
</cp:coreProperties>
</file>