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22"/>
  </p:notesMasterIdLst>
  <p:handoutMasterIdLst>
    <p:handoutMasterId r:id="rId23"/>
  </p:handoutMasterIdLst>
  <p:sldIdLst>
    <p:sldId id="386" r:id="rId3"/>
    <p:sldId id="412" r:id="rId4"/>
    <p:sldId id="384" r:id="rId5"/>
    <p:sldId id="395" r:id="rId6"/>
    <p:sldId id="400" r:id="rId7"/>
    <p:sldId id="402" r:id="rId8"/>
    <p:sldId id="401" r:id="rId9"/>
    <p:sldId id="403" r:id="rId10"/>
    <p:sldId id="396" r:id="rId11"/>
    <p:sldId id="404" r:id="rId12"/>
    <p:sldId id="398" r:id="rId13"/>
    <p:sldId id="405" r:id="rId14"/>
    <p:sldId id="406" r:id="rId15"/>
    <p:sldId id="399" r:id="rId16"/>
    <p:sldId id="407" r:id="rId17"/>
    <p:sldId id="408" r:id="rId18"/>
    <p:sldId id="409" r:id="rId19"/>
    <p:sldId id="410" r:id="rId20"/>
    <p:sldId id="411" r:id="rId21"/>
  </p:sldIdLst>
  <p:sldSz cx="9144000" cy="6858000" type="screen4x3"/>
  <p:notesSz cx="6381750" cy="8686800"/>
  <p:custDataLst>
    <p:tags r:id="rId24"/>
  </p:custDataLst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9" autoAdjust="0"/>
    <p:restoredTop sz="88921" autoAdjust="0"/>
  </p:normalViewPr>
  <p:slideViewPr>
    <p:cSldViewPr snapToGrid="0">
      <p:cViewPr varScale="1">
        <p:scale>
          <a:sx n="69" d="100"/>
          <a:sy n="69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638FDB0-F93F-E342-F648-3164ED54C9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4EEFAF-079D-8CEC-3419-8DCA7F6E3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001A680-500C-4F75-AAE9-E60DEFC13D2B}" type="datetimeFigureOut">
              <a:rPr lang="pt-BR"/>
              <a:pPr>
                <a:defRPr/>
              </a:pPr>
              <a:t>03/06/2024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88F3F0-526D-4B8F-DBF0-A59D8B488D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0D68E4-BC7B-CDB0-E892-B9E8611637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974CAB0-3930-4F43-A5D5-0B63CD2A090D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7BD990A-F6B4-0A2E-79F0-B880E48199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B18607-5454-FB65-E2FF-390A9A913E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CFD1226-F869-41B1-AFC6-B6DFE5031D51}" type="datetimeFigureOut">
              <a:rPr lang="pt-BR"/>
              <a:pPr>
                <a:defRPr/>
              </a:pPr>
              <a:t>03/06/2024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D455A5A1-31FD-EA64-060E-E893C87F82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7F6EB815-908B-79D3-A93C-14A617F51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167065-CD0A-B26D-80AE-94971BE81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BEC2B3-5671-3BA9-A884-1F2D1FA68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DCA2854-9F34-4DE4-9F90-1E424464DF20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1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4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16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43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74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panose="05040102010807070707" pitchFamily="18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>
            <a:extLst>
              <a:ext uri="{FF2B5EF4-FFF2-40B4-BE49-F238E27FC236}">
                <a16:creationId xmlns:a16="http://schemas.microsoft.com/office/drawing/2014/main" id="{DA88475C-3D58-1883-351F-E402509C2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98988"/>
            <a:ext cx="9144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500" b="1" dirty="0">
                <a:solidFill>
                  <a:srgbClr val="314B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Caroline Helena Almuinha de Andrade</a:t>
            </a:r>
          </a:p>
        </p:txBody>
      </p:sp>
      <p:sp>
        <p:nvSpPr>
          <p:cNvPr id="4" name="Retângulo de cantos arredondados 3">
            <a:extLst>
              <a:ext uri="{FF2B5EF4-FFF2-40B4-BE49-F238E27FC236}">
                <a16:creationId xmlns:a16="http://schemas.microsoft.com/office/drawing/2014/main" id="{8E5CB0AA-A631-13D9-E0F9-30DEE535F829}"/>
              </a:ext>
            </a:extLst>
          </p:cNvPr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MONITORAMENTO E PREVENÇÃO DE ACIDENTES DE TRÂNSITO</a:t>
            </a:r>
            <a:b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NO BRASIL</a:t>
            </a:r>
          </a:p>
          <a:p>
            <a:pPr algn="ctr" eaLnBrk="1" hangingPunct="1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C9327FB-4AB8-4AC4-5203-250B6187A9F5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99" name="CaixaDeTexto 2">
            <a:extLst>
              <a:ext uri="{FF2B5EF4-FFF2-40B4-BE49-F238E27FC236}">
                <a16:creationId xmlns:a16="http://schemas.microsoft.com/office/drawing/2014/main" id="{3A5AA011-526C-F416-F24E-4D2CB080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ORQUESTRAÇÃO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534B2BBD-810F-E57D-9CB3-E0FFB66F7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16386" name="Imagem 1">
            <a:extLst>
              <a:ext uri="{FF2B5EF4-FFF2-40B4-BE49-F238E27FC236}">
                <a16:creationId xmlns:a16="http://schemas.microsoft.com/office/drawing/2014/main" id="{90BFA7AE-4134-7E1C-9E01-A7D0971A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6" y="2304615"/>
            <a:ext cx="8763787" cy="30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20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1843B93-D9EF-9BD7-FD2A-7F9852538826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123" name="CaixaDeTexto 2">
            <a:extLst>
              <a:ext uri="{FF2B5EF4-FFF2-40B4-BE49-F238E27FC236}">
                <a16:creationId xmlns:a16="http://schemas.microsoft.com/office/drawing/2014/main" id="{5514BB13-AB4C-444F-C60B-66380906B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COLETA DOS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D07A60EB-8901-CB0B-5A59-812593ABF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DC321C-D4A8-2F63-A974-6BCDD6BD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11" y="1746179"/>
            <a:ext cx="7011378" cy="42106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1843B93-D9EF-9BD7-FD2A-7F9852538826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123" name="CaixaDeTexto 2">
            <a:extLst>
              <a:ext uri="{FF2B5EF4-FFF2-40B4-BE49-F238E27FC236}">
                <a16:creationId xmlns:a16="http://schemas.microsoft.com/office/drawing/2014/main" id="{5514BB13-AB4C-444F-C60B-66380906B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CARGA DE DADOS DE CATÁLOGO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D07A60EB-8901-CB0B-5A59-812593ABF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0D5535-7EE2-F8FF-7FDF-BC6AE09B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04" y="1937804"/>
            <a:ext cx="7106642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1843B93-D9EF-9BD7-FD2A-7F9852538826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123" name="CaixaDeTexto 2">
            <a:extLst>
              <a:ext uri="{FF2B5EF4-FFF2-40B4-BE49-F238E27FC236}">
                <a16:creationId xmlns:a16="http://schemas.microsoft.com/office/drawing/2014/main" id="{5514BB13-AB4C-444F-C60B-66380906B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TRATAMENTO E INGESTÃO DOS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D07A60EB-8901-CB0B-5A59-812593ABF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469B49-54F2-8497-97FC-BFD5EFBE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" y="1678875"/>
            <a:ext cx="9032875" cy="43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7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2DB2A5F-66C1-FAB8-60DD-2B62879D42A0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147" name="CaixaDeTexto 2">
            <a:extLst>
              <a:ext uri="{FF2B5EF4-FFF2-40B4-BE49-F238E27FC236}">
                <a16:creationId xmlns:a16="http://schemas.microsoft.com/office/drawing/2014/main" id="{C2DB46E8-E198-30BD-FDEB-ACDBBD034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VISUALIZAÇÃO DOS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0E21962E-93B8-7882-55AC-B1B1286E5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6150" name="Imagem 1">
            <a:extLst>
              <a:ext uri="{FF2B5EF4-FFF2-40B4-BE49-F238E27FC236}">
                <a16:creationId xmlns:a16="http://schemas.microsoft.com/office/drawing/2014/main" id="{0F7D50B6-FE6A-928B-5730-1CF1B205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94" y="1737590"/>
            <a:ext cx="6938611" cy="423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2DB2A5F-66C1-FAB8-60DD-2B62879D42A0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147" name="CaixaDeTexto 2">
            <a:extLst>
              <a:ext uri="{FF2B5EF4-FFF2-40B4-BE49-F238E27FC236}">
                <a16:creationId xmlns:a16="http://schemas.microsoft.com/office/drawing/2014/main" id="{C2DB46E8-E198-30BD-FDEB-ACDBBD034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VISUALIZAÇÃO DOS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0E21962E-93B8-7882-55AC-B1B1286E5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17410" name="Imagem 1">
            <a:extLst>
              <a:ext uri="{FF2B5EF4-FFF2-40B4-BE49-F238E27FC236}">
                <a16:creationId xmlns:a16="http://schemas.microsoft.com/office/drawing/2014/main" id="{71763AFC-A6BA-4E8B-4526-67A2E438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88" y="1723735"/>
            <a:ext cx="6999224" cy="425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21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2DB2A5F-66C1-FAB8-60DD-2B62879D42A0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147" name="CaixaDeTexto 2">
            <a:extLst>
              <a:ext uri="{FF2B5EF4-FFF2-40B4-BE49-F238E27FC236}">
                <a16:creationId xmlns:a16="http://schemas.microsoft.com/office/drawing/2014/main" id="{C2DB46E8-E198-30BD-FDEB-ACDBBD034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VISUALIZAÇÃO DOS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0E21962E-93B8-7882-55AC-B1B1286E5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18434" name="Imagem 1">
            <a:extLst>
              <a:ext uri="{FF2B5EF4-FFF2-40B4-BE49-F238E27FC236}">
                <a16:creationId xmlns:a16="http://schemas.microsoft.com/office/drawing/2014/main" id="{A176596B-F4E6-D195-D362-DCAD645B6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24" y="1718469"/>
            <a:ext cx="7039552" cy="424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6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2DB2A5F-66C1-FAB8-60DD-2B62879D42A0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147" name="CaixaDeTexto 2">
            <a:extLst>
              <a:ext uri="{FF2B5EF4-FFF2-40B4-BE49-F238E27FC236}">
                <a16:creationId xmlns:a16="http://schemas.microsoft.com/office/drawing/2014/main" id="{C2DB46E8-E198-30BD-FDEB-ACDBBD034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VISUALIZAÇÃO DOS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0E21962E-93B8-7882-55AC-B1B1286E5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19458" name="Imagem 1">
            <a:extLst>
              <a:ext uri="{FF2B5EF4-FFF2-40B4-BE49-F238E27FC236}">
                <a16:creationId xmlns:a16="http://schemas.microsoft.com/office/drawing/2014/main" id="{CFB9ACCC-337D-0876-2BC5-AA84E65C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41" y="1751445"/>
            <a:ext cx="6873317" cy="419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1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2DB2A5F-66C1-FAB8-60DD-2B62879D42A0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147" name="CaixaDeTexto 2">
            <a:extLst>
              <a:ext uri="{FF2B5EF4-FFF2-40B4-BE49-F238E27FC236}">
                <a16:creationId xmlns:a16="http://schemas.microsoft.com/office/drawing/2014/main" id="{C2DB46E8-E198-30BD-FDEB-ACDBBD034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VISUALIZAÇÃO DOS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0E21962E-93B8-7882-55AC-B1B1286E5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20482" name="Imagem 1">
            <a:extLst>
              <a:ext uri="{FF2B5EF4-FFF2-40B4-BE49-F238E27FC236}">
                <a16:creationId xmlns:a16="http://schemas.microsoft.com/office/drawing/2014/main" id="{8F66152C-8AEA-2752-4ABF-FF1994BA5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7" y="1751445"/>
            <a:ext cx="6956425" cy="419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26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2DB2A5F-66C1-FAB8-60DD-2B62879D42A0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147" name="CaixaDeTexto 2">
            <a:extLst>
              <a:ext uri="{FF2B5EF4-FFF2-40B4-BE49-F238E27FC236}">
                <a16:creationId xmlns:a16="http://schemas.microsoft.com/office/drawing/2014/main" id="{C2DB46E8-E198-30BD-FDEB-ACDBBD034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VISUALIZAÇÃO DOS DADOS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0E21962E-93B8-7882-55AC-B1B1286E5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21506" name="Imagem 1">
            <a:extLst>
              <a:ext uri="{FF2B5EF4-FFF2-40B4-BE49-F238E27FC236}">
                <a16:creationId xmlns:a16="http://schemas.microsoft.com/office/drawing/2014/main" id="{511781DF-60EC-7CFA-6B36-F586E723C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07" y="1737590"/>
            <a:ext cx="6968985" cy="423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3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E2F3F48-BAB4-2E30-AE12-D5A1FBBC4023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051" name="CaixaDeTexto 2">
            <a:extLst>
              <a:ext uri="{FF2B5EF4-FFF2-40B4-BE49-F238E27FC236}">
                <a16:creationId xmlns:a16="http://schemas.microsoft.com/office/drawing/2014/main" id="{90DC58BE-5B3F-AB9B-829E-87A02CE49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>
                <a:latin typeface="Calibri" panose="020F0502020204030204" pitchFamily="34" charset="0"/>
                <a:cs typeface="Calibri" panose="020F0502020204030204" pitchFamily="34" charset="0"/>
              </a:rPr>
              <a:t>INTRODUÇAO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89043E9-2AC3-5D52-B3CC-D5CA9A72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Por mais que existam propagandas e campanhas de conscientização sobre acidentes de trânsito e a prevenção de suas possíveis causas, ainda são registrados muitos casos no Brasil.</a:t>
            </a:r>
          </a:p>
          <a:p>
            <a:pPr algn="just" eaLnBrk="1" hangingPunct="1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Com o intuito de auxiliar na visibilidade de registros de acidentes de trânsito no Brasil um relatório do Power BI será atualizado e acessado por equipes de monitoramento e prevenção para pronta e imediata atuação mediante áreas com alto risco de acidentes e acionamento imediato ou mais rápido das forças responsáveis por resgate e atendimento médico.</a:t>
            </a:r>
          </a:p>
        </p:txBody>
      </p:sp>
      <p:sp>
        <p:nvSpPr>
          <p:cNvPr id="2053" name="CaixaDeTexto 2">
            <a:extLst>
              <a:ext uri="{FF2B5EF4-FFF2-40B4-BE49-F238E27FC236}">
                <a16:creationId xmlns:a16="http://schemas.microsoft.com/office/drawing/2014/main" id="{FDA47E70-0A10-160C-B62F-45DBB48EC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</p:spTree>
    <p:extLst>
      <p:ext uri="{BB962C8B-B14F-4D97-AF65-F5344CB8AC3E}">
        <p14:creationId xmlns:p14="http://schemas.microsoft.com/office/powerpoint/2010/main" val="10939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E2F3F48-BAB4-2E30-AE12-D5A1FBBC4023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051" name="CaixaDeTexto 2">
            <a:extLst>
              <a:ext uri="{FF2B5EF4-FFF2-40B4-BE49-F238E27FC236}">
                <a16:creationId xmlns:a16="http://schemas.microsoft.com/office/drawing/2014/main" id="{90DC58BE-5B3F-AB9B-829E-87A02CE49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>
                <a:latin typeface="Calibri" panose="020F0502020204030204" pitchFamily="34" charset="0"/>
                <a:cs typeface="Calibri" panose="020F0502020204030204" pitchFamily="34" charset="0"/>
              </a:rPr>
              <a:t>INTRODUÇAO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89043E9-2AC3-5D52-B3CC-D5CA9A72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Desta forma, se torna possível levar estas informações até os condutores de veículos, e aos não condutores também, para que assimilem e passem adiante o entendimento e a importância do cuidado e da responsabilidade no trânsito.</a:t>
            </a:r>
          </a:p>
          <a:p>
            <a:pPr eaLnBrk="1" hangingPunct="1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>
            <a:extLst>
              <a:ext uri="{FF2B5EF4-FFF2-40B4-BE49-F238E27FC236}">
                <a16:creationId xmlns:a16="http://schemas.microsoft.com/office/drawing/2014/main" id="{FDA47E70-0A10-160C-B62F-45DBB48EC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6573225-0CF4-C28B-B2B5-D7C77EB3FE85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075" name="CaixaDeTexto 2">
            <a:extLst>
              <a:ext uri="{FF2B5EF4-FFF2-40B4-BE49-F238E27FC236}">
                <a16:creationId xmlns:a16="http://schemas.microsoft.com/office/drawing/2014/main" id="{94AEF170-3168-4EE3-AD67-BD2998B2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PROBLEMA E OBJETIVOS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FAFC3D5-D22E-B376-6B58-D0314DA1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Existem dados abertos de registros de acidentes disponíveis no site da Polícia Rodoviária Federal, agrupados por pessoa e por ocorrência, listando todas as causas e tipos de acidentes possíveis. O acesso a estes dados se dá pelo acesso ao site e download dos arquivos, sendo possível acessar o conteúdo destes via ferramenta de visualização de arquivos em formato CSV.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eaLnBrk="1" hangingPunct="1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44E80F26-A338-B145-A9AC-E10CD045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6573225-0CF4-C28B-B2B5-D7C77EB3FE85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075" name="CaixaDeTexto 2">
            <a:extLst>
              <a:ext uri="{FF2B5EF4-FFF2-40B4-BE49-F238E27FC236}">
                <a16:creationId xmlns:a16="http://schemas.microsoft.com/office/drawing/2014/main" id="{94AEF170-3168-4EE3-AD67-BD2998B2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PROBLEMA E OBJETIVOS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44E80F26-A338-B145-A9AC-E10CD045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13314" name="Imagem 1">
            <a:extLst>
              <a:ext uri="{FF2B5EF4-FFF2-40B4-BE49-F238E27FC236}">
                <a16:creationId xmlns:a16="http://schemas.microsoft.com/office/drawing/2014/main" id="{0A4FF519-AE96-13FB-06CD-153E5EC36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0" y="1808524"/>
            <a:ext cx="8189480" cy="406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37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6573225-0CF4-C28B-B2B5-D7C77EB3FE85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075" name="CaixaDeTexto 2">
            <a:extLst>
              <a:ext uri="{FF2B5EF4-FFF2-40B4-BE49-F238E27FC236}">
                <a16:creationId xmlns:a16="http://schemas.microsoft.com/office/drawing/2014/main" id="{94AEF170-3168-4EE3-AD67-BD2998B2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PROBLEMA E OBJETIVOS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44E80F26-A338-B145-A9AC-E10CD045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14338" name="Imagem 1">
            <a:extLst>
              <a:ext uri="{FF2B5EF4-FFF2-40B4-BE49-F238E27FC236}">
                <a16:creationId xmlns:a16="http://schemas.microsoft.com/office/drawing/2014/main" id="{828680AC-6D3F-9A0E-1C12-FCF81B00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1" y="2096800"/>
            <a:ext cx="8891417" cy="352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83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6573225-0CF4-C28B-B2B5-D7C77EB3FE85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075" name="CaixaDeTexto 2">
            <a:extLst>
              <a:ext uri="{FF2B5EF4-FFF2-40B4-BE49-F238E27FC236}">
                <a16:creationId xmlns:a16="http://schemas.microsoft.com/office/drawing/2014/main" id="{94AEF170-3168-4EE3-AD67-BD2998B2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PROBLEMA E OBJETIVOS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FAFC3D5-D22E-B376-6B58-D0314DA1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Para facilitar o acesso a estas informações, o objetivo é mantê-las atualizadas em um relatório publicado na web, sem a necessidade de download e instalação de demais componentes para visualizar os dados.</a:t>
            </a:r>
          </a:p>
          <a:p>
            <a:pPr eaLnBrk="1" hangingPunct="1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eaLnBrk="1" hangingPunct="1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44E80F26-A338-B145-A9AC-E10CD045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</p:spTree>
    <p:extLst>
      <p:ext uri="{BB962C8B-B14F-4D97-AF65-F5344CB8AC3E}">
        <p14:creationId xmlns:p14="http://schemas.microsoft.com/office/powerpoint/2010/main" val="402291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6573225-0CF4-C28B-B2B5-D7C77EB3FE85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075" name="CaixaDeTexto 2">
            <a:extLst>
              <a:ext uri="{FF2B5EF4-FFF2-40B4-BE49-F238E27FC236}">
                <a16:creationId xmlns:a16="http://schemas.microsoft.com/office/drawing/2014/main" id="{94AEF170-3168-4EE3-AD67-BD2998B2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PROBLEMA E OBJETIVOS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44E80F26-A338-B145-A9AC-E10CD045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  <p:pic>
        <p:nvPicPr>
          <p:cNvPr id="15362" name="Imagem 1">
            <a:extLst>
              <a:ext uri="{FF2B5EF4-FFF2-40B4-BE49-F238E27FC236}">
                <a16:creationId xmlns:a16="http://schemas.microsoft.com/office/drawing/2014/main" id="{6A4BBF0F-6CC2-3B3F-606E-8632B19E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1" y="1849870"/>
            <a:ext cx="8024917" cy="399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52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C9327FB-4AB8-4AC4-5203-250B6187A9F5}"/>
              </a:ext>
            </a:extLst>
          </p:cNvPr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99" name="CaixaDeTexto 2">
            <a:extLst>
              <a:ext uri="{FF2B5EF4-FFF2-40B4-BE49-F238E27FC236}">
                <a16:creationId xmlns:a16="http://schemas.microsoft.com/office/drawing/2014/main" id="{3A5AA011-526C-F416-F24E-4D2CB080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cs typeface="Calibri" panose="020F0502020204030204" pitchFamily="34" charset="0"/>
              </a:rPr>
              <a:t>ORQUESTRAÇÃO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43431C0-A113-0F5D-9F39-69BD6799D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Para orquestrar o processo de coleta e ingestão destes dados afim de disponibilizá-los em relatório web do Power BI foi escolhida a ferramenta Azure Data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Factory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da nuvem Azure da Microsoft.</a:t>
            </a:r>
          </a:p>
          <a:p>
            <a:pPr algn="just" eaLnBrk="1" hangingPunct="1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algn="just" eaLnBrk="1" hangingPunct="1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Nela existe um pipeline responsável por executar o download dos dados no site da PRF e realizar a ingestão destes em banco de dados Azure SQL, suportado por um servidor SQL Server, ainda dentro do conjunto de ferramentas da Microsoft disponível na plataforma Azure. </a:t>
            </a:r>
          </a:p>
          <a:p>
            <a:pPr eaLnBrk="1" hangingPunct="1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 eaLnBrk="1" hangingPunct="1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534B2BBD-810F-E57D-9CB3-E0FFB66F7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34639"/>
            <a:ext cx="8826500" cy="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MONITORAMENTO E PREVENÇÃO DE ACIDENTES DE TRÂNSITO NO BRASIL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532</Words>
  <Application>Microsoft Office PowerPoint</Application>
  <PresentationFormat>Apresentação na tela (4:3)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Futura Hv BT</vt:lpstr>
      <vt:lpstr>Trebuchet MS</vt:lpstr>
      <vt:lpstr>Wingdings 3</vt:lpstr>
      <vt:lpstr>EurostileT</vt:lpstr>
      <vt:lpstr>Calibri</vt:lpstr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Sociedade Mineira de Cultura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Caroline Almuinha</cp:lastModifiedBy>
  <cp:revision>255</cp:revision>
  <cp:lastPrinted>2012-09-25T11:26:21Z</cp:lastPrinted>
  <dcterms:created xsi:type="dcterms:W3CDTF">2010-03-10T13:31:42Z</dcterms:created>
  <dcterms:modified xsi:type="dcterms:W3CDTF">2024-06-03T19:55:45Z</dcterms:modified>
</cp:coreProperties>
</file>