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B14A81-B3C9-4781-95D1-99EEEC5E4605}">
          <p14:sldIdLst>
            <p14:sldId id="256"/>
          </p14:sldIdLst>
        </p14:section>
        <p14:section name="Untitled Section" id="{BF1A2FA7-06EF-476E-9121-D2809CE4AAA1}">
          <p14:sldIdLst>
            <p14:sldId id="257"/>
            <p14:sldId id="259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04F50-0F7A-4DEC-8FFB-5631D92BE3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9095FC-0488-42D0-9B22-2E264FE6C912}">
      <dgm:prSet/>
      <dgm:spPr/>
      <dgm:t>
        <a:bodyPr/>
        <a:lstStyle/>
        <a:p>
          <a:r>
            <a:rPr lang="en-US"/>
            <a:t>Data are normalized and homogenous </a:t>
          </a:r>
        </a:p>
      </dgm:t>
    </dgm:pt>
    <dgm:pt modelId="{6E485381-182E-4715-AAAD-E07912244524}" type="parTrans" cxnId="{12E6838A-EBB1-4EFC-B7A0-25BEA5A884DB}">
      <dgm:prSet/>
      <dgm:spPr/>
      <dgm:t>
        <a:bodyPr/>
        <a:lstStyle/>
        <a:p>
          <a:endParaRPr lang="en-US"/>
        </a:p>
      </dgm:t>
    </dgm:pt>
    <dgm:pt modelId="{2A520858-B837-46D8-89FE-0F80B632B9F4}" type="sibTrans" cxnId="{12E6838A-EBB1-4EFC-B7A0-25BEA5A884DB}">
      <dgm:prSet/>
      <dgm:spPr/>
      <dgm:t>
        <a:bodyPr/>
        <a:lstStyle/>
        <a:p>
          <a:endParaRPr lang="en-US"/>
        </a:p>
      </dgm:t>
    </dgm:pt>
    <dgm:pt modelId="{83A0E606-7BFB-4BDC-BB77-F362AC445C43}">
      <dgm:prSet/>
      <dgm:spPr/>
      <dgm:t>
        <a:bodyPr/>
        <a:lstStyle/>
        <a:p>
          <a:r>
            <a:rPr lang="en-US" dirty="0"/>
            <a:t>Continuous and normalized data: (</a:t>
          </a:r>
          <a:r>
            <a:rPr lang="en-US" b="1" dirty="0"/>
            <a:t>Cosine similarity, Euclidean, </a:t>
          </a:r>
          <a:r>
            <a:rPr lang="en-US" b="1" dirty="0" err="1"/>
            <a:t>Mahalanobis</a:t>
          </a:r>
          <a:r>
            <a:rPr lang="en-US" b="1" dirty="0"/>
            <a:t>)</a:t>
          </a:r>
          <a:endParaRPr lang="en-US" dirty="0"/>
        </a:p>
      </dgm:t>
    </dgm:pt>
    <dgm:pt modelId="{30A5F22E-54A4-4289-B892-0345166A901B}" type="parTrans" cxnId="{57E22A37-5ACE-4E14-91DC-69CDFC0B7336}">
      <dgm:prSet/>
      <dgm:spPr/>
      <dgm:t>
        <a:bodyPr/>
        <a:lstStyle/>
        <a:p>
          <a:endParaRPr lang="en-US"/>
        </a:p>
      </dgm:t>
    </dgm:pt>
    <dgm:pt modelId="{C54DEB7C-7FEE-47FB-A1F6-1846442EA240}" type="sibTrans" cxnId="{57E22A37-5ACE-4E14-91DC-69CDFC0B7336}">
      <dgm:prSet/>
      <dgm:spPr/>
      <dgm:t>
        <a:bodyPr/>
        <a:lstStyle/>
        <a:p>
          <a:endParaRPr lang="en-US"/>
        </a:p>
      </dgm:t>
    </dgm:pt>
    <dgm:pt modelId="{3487C222-87BE-47A6-9AE3-2E6F75016AC2}">
      <dgm:prSet/>
      <dgm:spPr/>
      <dgm:t>
        <a:bodyPr/>
        <a:lstStyle/>
        <a:p>
          <a:r>
            <a:rPr lang="en-US" dirty="0"/>
            <a:t>Discrete data : Chi-Squared distance</a:t>
          </a:r>
        </a:p>
      </dgm:t>
    </dgm:pt>
    <dgm:pt modelId="{11044412-FA26-4622-A708-51F21052BD9D}" type="parTrans" cxnId="{97EDE95D-7E72-4DDF-BC8C-1D4C81A3FDC5}">
      <dgm:prSet/>
      <dgm:spPr/>
      <dgm:t>
        <a:bodyPr/>
        <a:lstStyle/>
        <a:p>
          <a:endParaRPr lang="en-US"/>
        </a:p>
      </dgm:t>
    </dgm:pt>
    <dgm:pt modelId="{9FAD78D1-3026-46A1-90FF-0B39FE97CFE2}" type="sibTrans" cxnId="{97EDE95D-7E72-4DDF-BC8C-1D4C81A3FDC5}">
      <dgm:prSet/>
      <dgm:spPr/>
      <dgm:t>
        <a:bodyPr/>
        <a:lstStyle/>
        <a:p>
          <a:endParaRPr lang="en-US"/>
        </a:p>
      </dgm:t>
    </dgm:pt>
    <dgm:pt modelId="{C98A396C-2D21-4A17-8A31-A7124BB4D19A}">
      <dgm:prSet/>
      <dgm:spPr/>
      <dgm:t>
        <a:bodyPr/>
        <a:lstStyle/>
        <a:p>
          <a:r>
            <a:rPr lang="en-US"/>
            <a:t>Binary data: Jaccard distance (+76 metrics more)</a:t>
          </a:r>
        </a:p>
      </dgm:t>
    </dgm:pt>
    <dgm:pt modelId="{3BC0F5BF-E22E-4278-A1F7-E9C09F265A3E}" type="parTrans" cxnId="{E10EF7C2-A734-403D-95CE-BAAC15AA733F}">
      <dgm:prSet/>
      <dgm:spPr/>
      <dgm:t>
        <a:bodyPr/>
        <a:lstStyle/>
        <a:p>
          <a:endParaRPr lang="en-US"/>
        </a:p>
      </dgm:t>
    </dgm:pt>
    <dgm:pt modelId="{F5220D50-A54B-44E4-9A88-D422D9819D59}" type="sibTrans" cxnId="{E10EF7C2-A734-403D-95CE-BAAC15AA733F}">
      <dgm:prSet/>
      <dgm:spPr/>
      <dgm:t>
        <a:bodyPr/>
        <a:lstStyle/>
        <a:p>
          <a:endParaRPr lang="en-US"/>
        </a:p>
      </dgm:t>
    </dgm:pt>
    <dgm:pt modelId="{B0E9F10D-FF12-4FA2-8A84-B68823EA68E5}">
      <dgm:prSet/>
      <dgm:spPr/>
      <dgm:t>
        <a:bodyPr/>
        <a:lstStyle/>
        <a:p>
          <a:r>
            <a:rPr lang="en-US"/>
            <a:t>Heterogenous data</a:t>
          </a:r>
        </a:p>
      </dgm:t>
    </dgm:pt>
    <dgm:pt modelId="{DFADABCF-C8A1-465B-BD62-73BE405ED9D0}" type="parTrans" cxnId="{F16606D5-6BB0-4CA5-8A94-94451EC9153D}">
      <dgm:prSet/>
      <dgm:spPr/>
      <dgm:t>
        <a:bodyPr/>
        <a:lstStyle/>
        <a:p>
          <a:endParaRPr lang="en-US"/>
        </a:p>
      </dgm:t>
    </dgm:pt>
    <dgm:pt modelId="{6E55FE24-8D5C-4A83-9796-148183583167}" type="sibTrans" cxnId="{F16606D5-6BB0-4CA5-8A94-94451EC9153D}">
      <dgm:prSet/>
      <dgm:spPr/>
      <dgm:t>
        <a:bodyPr/>
        <a:lstStyle/>
        <a:p>
          <a:endParaRPr lang="en-US"/>
        </a:p>
      </dgm:t>
    </dgm:pt>
    <dgm:pt modelId="{4A95E489-DFEA-4896-8125-C513C290A9EF}">
      <dgm:prSet/>
      <dgm:spPr/>
      <dgm:t>
        <a:bodyPr/>
        <a:lstStyle/>
        <a:p>
          <a:r>
            <a:rPr lang="en-US"/>
            <a:t>Supervised Cox regression</a:t>
          </a:r>
        </a:p>
      </dgm:t>
    </dgm:pt>
    <dgm:pt modelId="{D45FE8AA-9B59-46E4-8A86-5D8252A971E0}" type="parTrans" cxnId="{ECA25DFC-B94F-457E-BE50-9F21E4F64E71}">
      <dgm:prSet/>
      <dgm:spPr/>
      <dgm:t>
        <a:bodyPr/>
        <a:lstStyle/>
        <a:p>
          <a:endParaRPr lang="en-US"/>
        </a:p>
      </dgm:t>
    </dgm:pt>
    <dgm:pt modelId="{C2620F74-126B-488B-B323-67A9B403B46E}" type="sibTrans" cxnId="{ECA25DFC-B94F-457E-BE50-9F21E4F64E71}">
      <dgm:prSet/>
      <dgm:spPr/>
      <dgm:t>
        <a:bodyPr/>
        <a:lstStyle/>
        <a:p>
          <a:endParaRPr lang="en-US"/>
        </a:p>
      </dgm:t>
    </dgm:pt>
    <dgm:pt modelId="{8AB21726-E549-414B-9D8E-6C9773EC7B8B}">
      <dgm:prSet/>
      <dgm:spPr/>
      <dgm:t>
        <a:bodyPr/>
        <a:lstStyle/>
        <a:p>
          <a:r>
            <a:rPr lang="en-US"/>
            <a:t>Learn weights for variables</a:t>
          </a:r>
        </a:p>
      </dgm:t>
    </dgm:pt>
    <dgm:pt modelId="{2F88DD1A-C818-40BB-8223-4E634424EC81}" type="parTrans" cxnId="{07B8D899-0E27-40C9-84E1-09E7FD5ABFDF}">
      <dgm:prSet/>
      <dgm:spPr/>
      <dgm:t>
        <a:bodyPr/>
        <a:lstStyle/>
        <a:p>
          <a:endParaRPr lang="en-US"/>
        </a:p>
      </dgm:t>
    </dgm:pt>
    <dgm:pt modelId="{819E5ACE-82A9-4FB4-B120-319F4A775EEA}" type="sibTrans" cxnId="{07B8D899-0E27-40C9-84E1-09E7FD5ABFDF}">
      <dgm:prSet/>
      <dgm:spPr/>
      <dgm:t>
        <a:bodyPr/>
        <a:lstStyle/>
        <a:p>
          <a:endParaRPr lang="en-US"/>
        </a:p>
      </dgm:t>
    </dgm:pt>
    <dgm:pt modelId="{2AEAE710-ADB0-4EA0-82E4-02EEB0D15597}">
      <dgm:prSet/>
      <dgm:spPr/>
      <dgm:t>
        <a:bodyPr/>
        <a:lstStyle/>
        <a:p>
          <a:r>
            <a:rPr lang="en-US"/>
            <a:t>Use learnt weights to compute similarity score as a weighted sum of individual similarities obtained on each feature by using standard metrics.</a:t>
          </a:r>
        </a:p>
      </dgm:t>
    </dgm:pt>
    <dgm:pt modelId="{6AE88B18-5FC0-4165-A38F-01158E3179A2}" type="parTrans" cxnId="{1F196660-8C44-4885-846D-563824E98B71}">
      <dgm:prSet/>
      <dgm:spPr/>
      <dgm:t>
        <a:bodyPr/>
        <a:lstStyle/>
        <a:p>
          <a:endParaRPr lang="en-US"/>
        </a:p>
      </dgm:t>
    </dgm:pt>
    <dgm:pt modelId="{04F8FD40-189B-444A-8F63-197405E6C70E}" type="sibTrans" cxnId="{1F196660-8C44-4885-846D-563824E98B71}">
      <dgm:prSet/>
      <dgm:spPr/>
      <dgm:t>
        <a:bodyPr/>
        <a:lstStyle/>
        <a:p>
          <a:endParaRPr lang="en-US"/>
        </a:p>
      </dgm:t>
    </dgm:pt>
    <dgm:pt modelId="{6E000E89-80A8-4A7F-AFCF-4F89E7C1687F}">
      <dgm:prSet/>
      <dgm:spPr/>
      <dgm:t>
        <a:bodyPr/>
        <a:lstStyle/>
        <a:p>
          <a:r>
            <a:rPr lang="en-US"/>
            <a:t>Continuous non-normalized variables</a:t>
          </a:r>
        </a:p>
      </dgm:t>
    </dgm:pt>
    <dgm:pt modelId="{9CE46BA6-B443-4E29-B73F-729C7BDC323B}" type="parTrans" cxnId="{84583664-736F-465E-A9B3-E2AD95EC8B41}">
      <dgm:prSet/>
      <dgm:spPr/>
      <dgm:t>
        <a:bodyPr/>
        <a:lstStyle/>
        <a:p>
          <a:endParaRPr lang="en-US"/>
        </a:p>
      </dgm:t>
    </dgm:pt>
    <dgm:pt modelId="{43F76CB7-0457-47A6-8B0D-2769F5A93935}" type="sibTrans" cxnId="{84583664-736F-465E-A9B3-E2AD95EC8B41}">
      <dgm:prSet/>
      <dgm:spPr/>
      <dgm:t>
        <a:bodyPr/>
        <a:lstStyle/>
        <a:p>
          <a:endParaRPr lang="en-US"/>
        </a:p>
      </dgm:t>
    </dgm:pt>
    <dgm:pt modelId="{EE0951B9-4F0C-41D6-87FE-3C1B3082C137}">
      <dgm:prSet/>
      <dgm:spPr/>
      <dgm:t>
        <a:bodyPr/>
        <a:lstStyle/>
        <a:p>
          <a:r>
            <a:rPr lang="en-US"/>
            <a:t>Compute the average of all normalized similarities over each variable, where the normalization is essentially a min-max normalization.</a:t>
          </a:r>
        </a:p>
      </dgm:t>
    </dgm:pt>
    <dgm:pt modelId="{85D41145-F6E8-4479-AB3A-8D582BB369A8}" type="parTrans" cxnId="{9D46CF06-96AE-483D-AA64-6CDEF80D065B}">
      <dgm:prSet/>
      <dgm:spPr/>
      <dgm:t>
        <a:bodyPr/>
        <a:lstStyle/>
        <a:p>
          <a:endParaRPr lang="en-US"/>
        </a:p>
      </dgm:t>
    </dgm:pt>
    <dgm:pt modelId="{C15B2D31-847C-4215-B5B3-391469C5CAAF}" type="sibTrans" cxnId="{9D46CF06-96AE-483D-AA64-6CDEF80D065B}">
      <dgm:prSet/>
      <dgm:spPr/>
      <dgm:t>
        <a:bodyPr/>
        <a:lstStyle/>
        <a:p>
          <a:endParaRPr lang="en-US"/>
        </a:p>
      </dgm:t>
    </dgm:pt>
    <dgm:pt modelId="{67CB336C-FA1A-4060-8FAE-998C931BE880}" type="pres">
      <dgm:prSet presAssocID="{70A04F50-0F7A-4DEC-8FFB-5631D92BE37E}" presName="linear" presStyleCnt="0">
        <dgm:presLayoutVars>
          <dgm:animLvl val="lvl"/>
          <dgm:resizeHandles val="exact"/>
        </dgm:presLayoutVars>
      </dgm:prSet>
      <dgm:spPr/>
    </dgm:pt>
    <dgm:pt modelId="{367441A7-D618-464A-8A53-A509F5A700BD}" type="pres">
      <dgm:prSet presAssocID="{119095FC-0488-42D0-9B22-2E264FE6C9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7E3FDC-F2E5-412E-BF92-4AE706633A49}" type="pres">
      <dgm:prSet presAssocID="{119095FC-0488-42D0-9B22-2E264FE6C912}" presName="childText" presStyleLbl="revTx" presStyleIdx="0" presStyleCnt="3">
        <dgm:presLayoutVars>
          <dgm:bulletEnabled val="1"/>
        </dgm:presLayoutVars>
      </dgm:prSet>
      <dgm:spPr/>
    </dgm:pt>
    <dgm:pt modelId="{F1C1A59D-C963-4515-A1CB-73211D99EDEE}" type="pres">
      <dgm:prSet presAssocID="{B0E9F10D-FF12-4FA2-8A84-B68823EA68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2F2A96-70B6-472E-83E7-A4943B2CC4AA}" type="pres">
      <dgm:prSet presAssocID="{B0E9F10D-FF12-4FA2-8A84-B68823EA68E5}" presName="childText" presStyleLbl="revTx" presStyleIdx="1" presStyleCnt="3">
        <dgm:presLayoutVars>
          <dgm:bulletEnabled val="1"/>
        </dgm:presLayoutVars>
      </dgm:prSet>
      <dgm:spPr/>
    </dgm:pt>
    <dgm:pt modelId="{128070D9-0277-4F8A-9F0A-C46223664493}" type="pres">
      <dgm:prSet presAssocID="{6E000E89-80A8-4A7F-AFCF-4F89E7C1687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52DDF62-B963-4830-AF80-80B98CC434DC}" type="pres">
      <dgm:prSet presAssocID="{6E000E89-80A8-4A7F-AFCF-4F89E7C1687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D46CF06-96AE-483D-AA64-6CDEF80D065B}" srcId="{6E000E89-80A8-4A7F-AFCF-4F89E7C1687F}" destId="{EE0951B9-4F0C-41D6-87FE-3C1B3082C137}" srcOrd="0" destOrd="0" parTransId="{85D41145-F6E8-4479-AB3A-8D582BB369A8}" sibTransId="{C15B2D31-847C-4215-B5B3-391469C5CAAF}"/>
    <dgm:cxn modelId="{4671901E-98C6-431D-A04C-3215C9EE762E}" type="presOf" srcId="{119095FC-0488-42D0-9B22-2E264FE6C912}" destId="{367441A7-D618-464A-8A53-A509F5A700BD}" srcOrd="0" destOrd="0" presId="urn:microsoft.com/office/officeart/2005/8/layout/vList2"/>
    <dgm:cxn modelId="{67C69A33-271A-4D9B-AA27-E0031C9879E8}" type="presOf" srcId="{EE0951B9-4F0C-41D6-87FE-3C1B3082C137}" destId="{852DDF62-B963-4830-AF80-80B98CC434DC}" srcOrd="0" destOrd="0" presId="urn:microsoft.com/office/officeart/2005/8/layout/vList2"/>
    <dgm:cxn modelId="{57E22A37-5ACE-4E14-91DC-69CDFC0B7336}" srcId="{119095FC-0488-42D0-9B22-2E264FE6C912}" destId="{83A0E606-7BFB-4BDC-BB77-F362AC445C43}" srcOrd="0" destOrd="0" parTransId="{30A5F22E-54A4-4289-B892-0345166A901B}" sibTransId="{C54DEB7C-7FEE-47FB-A1F6-1846442EA240}"/>
    <dgm:cxn modelId="{97EDE95D-7E72-4DDF-BC8C-1D4C81A3FDC5}" srcId="{119095FC-0488-42D0-9B22-2E264FE6C912}" destId="{3487C222-87BE-47A6-9AE3-2E6F75016AC2}" srcOrd="1" destOrd="0" parTransId="{11044412-FA26-4622-A708-51F21052BD9D}" sibTransId="{9FAD78D1-3026-46A1-90FF-0B39FE97CFE2}"/>
    <dgm:cxn modelId="{1F196660-8C44-4885-846D-563824E98B71}" srcId="{4A95E489-DFEA-4896-8125-C513C290A9EF}" destId="{2AEAE710-ADB0-4EA0-82E4-02EEB0D15597}" srcOrd="1" destOrd="0" parTransId="{6AE88B18-5FC0-4165-A38F-01158E3179A2}" sibTransId="{04F8FD40-189B-444A-8F63-197405E6C70E}"/>
    <dgm:cxn modelId="{84583664-736F-465E-A9B3-E2AD95EC8B41}" srcId="{70A04F50-0F7A-4DEC-8FFB-5631D92BE37E}" destId="{6E000E89-80A8-4A7F-AFCF-4F89E7C1687F}" srcOrd="2" destOrd="0" parTransId="{9CE46BA6-B443-4E29-B73F-729C7BDC323B}" sibTransId="{43F76CB7-0457-47A6-8B0D-2769F5A93935}"/>
    <dgm:cxn modelId="{6BB1B766-E5EB-417E-BB10-16F7F8522CFB}" type="presOf" srcId="{C98A396C-2D21-4A17-8A31-A7124BB4D19A}" destId="{B57E3FDC-F2E5-412E-BF92-4AE706633A49}" srcOrd="0" destOrd="2" presId="urn:microsoft.com/office/officeart/2005/8/layout/vList2"/>
    <dgm:cxn modelId="{EA1E6C4F-8FFA-43A3-A221-8619497F707E}" type="presOf" srcId="{70A04F50-0F7A-4DEC-8FFB-5631D92BE37E}" destId="{67CB336C-FA1A-4060-8FAE-998C931BE880}" srcOrd="0" destOrd="0" presId="urn:microsoft.com/office/officeart/2005/8/layout/vList2"/>
    <dgm:cxn modelId="{32251D51-ED1D-42CE-9830-DFD06B413DBA}" type="presOf" srcId="{6E000E89-80A8-4A7F-AFCF-4F89E7C1687F}" destId="{128070D9-0277-4F8A-9F0A-C46223664493}" srcOrd="0" destOrd="0" presId="urn:microsoft.com/office/officeart/2005/8/layout/vList2"/>
    <dgm:cxn modelId="{12E6838A-EBB1-4EFC-B7A0-25BEA5A884DB}" srcId="{70A04F50-0F7A-4DEC-8FFB-5631D92BE37E}" destId="{119095FC-0488-42D0-9B22-2E264FE6C912}" srcOrd="0" destOrd="0" parTransId="{6E485381-182E-4715-AAAD-E07912244524}" sibTransId="{2A520858-B837-46D8-89FE-0F80B632B9F4}"/>
    <dgm:cxn modelId="{07B8D899-0E27-40C9-84E1-09E7FD5ABFDF}" srcId="{4A95E489-DFEA-4896-8125-C513C290A9EF}" destId="{8AB21726-E549-414B-9D8E-6C9773EC7B8B}" srcOrd="0" destOrd="0" parTransId="{2F88DD1A-C818-40BB-8223-4E634424EC81}" sibTransId="{819E5ACE-82A9-4FB4-B120-319F4A775EEA}"/>
    <dgm:cxn modelId="{2652F9BD-301F-4207-8F85-E4FDB5F35EAB}" type="presOf" srcId="{B0E9F10D-FF12-4FA2-8A84-B68823EA68E5}" destId="{F1C1A59D-C963-4515-A1CB-73211D99EDEE}" srcOrd="0" destOrd="0" presId="urn:microsoft.com/office/officeart/2005/8/layout/vList2"/>
    <dgm:cxn modelId="{E10EF7C2-A734-403D-95CE-BAAC15AA733F}" srcId="{119095FC-0488-42D0-9B22-2E264FE6C912}" destId="{C98A396C-2D21-4A17-8A31-A7124BB4D19A}" srcOrd="2" destOrd="0" parTransId="{3BC0F5BF-E22E-4278-A1F7-E9C09F265A3E}" sibTransId="{F5220D50-A54B-44E4-9A88-D422D9819D59}"/>
    <dgm:cxn modelId="{185CA4C7-EC4D-423E-BF14-85B228F1A406}" type="presOf" srcId="{8AB21726-E549-414B-9D8E-6C9773EC7B8B}" destId="{3B2F2A96-70B6-472E-83E7-A4943B2CC4AA}" srcOrd="0" destOrd="1" presId="urn:microsoft.com/office/officeart/2005/8/layout/vList2"/>
    <dgm:cxn modelId="{CB147DCD-80E0-44C6-9D89-C3CE8A5C1779}" type="presOf" srcId="{4A95E489-DFEA-4896-8125-C513C290A9EF}" destId="{3B2F2A96-70B6-472E-83E7-A4943B2CC4AA}" srcOrd="0" destOrd="0" presId="urn:microsoft.com/office/officeart/2005/8/layout/vList2"/>
    <dgm:cxn modelId="{F16606D5-6BB0-4CA5-8A94-94451EC9153D}" srcId="{70A04F50-0F7A-4DEC-8FFB-5631D92BE37E}" destId="{B0E9F10D-FF12-4FA2-8A84-B68823EA68E5}" srcOrd="1" destOrd="0" parTransId="{DFADABCF-C8A1-465B-BD62-73BE405ED9D0}" sibTransId="{6E55FE24-8D5C-4A83-9796-148183583167}"/>
    <dgm:cxn modelId="{C3812FD9-A5D2-4CA3-AEF1-5DD74B1CF7F9}" type="presOf" srcId="{2AEAE710-ADB0-4EA0-82E4-02EEB0D15597}" destId="{3B2F2A96-70B6-472E-83E7-A4943B2CC4AA}" srcOrd="0" destOrd="2" presId="urn:microsoft.com/office/officeart/2005/8/layout/vList2"/>
    <dgm:cxn modelId="{9D403CF0-304D-4C23-953A-9BDC43A02E4D}" type="presOf" srcId="{3487C222-87BE-47A6-9AE3-2E6F75016AC2}" destId="{B57E3FDC-F2E5-412E-BF92-4AE706633A49}" srcOrd="0" destOrd="1" presId="urn:microsoft.com/office/officeart/2005/8/layout/vList2"/>
    <dgm:cxn modelId="{052F6BF2-A58C-4BD7-B399-C6786B408D34}" type="presOf" srcId="{83A0E606-7BFB-4BDC-BB77-F362AC445C43}" destId="{B57E3FDC-F2E5-412E-BF92-4AE706633A49}" srcOrd="0" destOrd="0" presId="urn:microsoft.com/office/officeart/2005/8/layout/vList2"/>
    <dgm:cxn modelId="{ECA25DFC-B94F-457E-BE50-9F21E4F64E71}" srcId="{B0E9F10D-FF12-4FA2-8A84-B68823EA68E5}" destId="{4A95E489-DFEA-4896-8125-C513C290A9EF}" srcOrd="0" destOrd="0" parTransId="{D45FE8AA-9B59-46E4-8A86-5D8252A971E0}" sibTransId="{C2620F74-126B-488B-B323-67A9B403B46E}"/>
    <dgm:cxn modelId="{BD150029-48C0-4306-B4ED-52311D22702F}" type="presParOf" srcId="{67CB336C-FA1A-4060-8FAE-998C931BE880}" destId="{367441A7-D618-464A-8A53-A509F5A700BD}" srcOrd="0" destOrd="0" presId="urn:microsoft.com/office/officeart/2005/8/layout/vList2"/>
    <dgm:cxn modelId="{FD428759-E9C0-4FD5-B1C3-E8BFCA07CD09}" type="presParOf" srcId="{67CB336C-FA1A-4060-8FAE-998C931BE880}" destId="{B57E3FDC-F2E5-412E-BF92-4AE706633A49}" srcOrd="1" destOrd="0" presId="urn:microsoft.com/office/officeart/2005/8/layout/vList2"/>
    <dgm:cxn modelId="{4E63F4E0-A10F-4F0F-B256-F605E282C9C0}" type="presParOf" srcId="{67CB336C-FA1A-4060-8FAE-998C931BE880}" destId="{F1C1A59D-C963-4515-A1CB-73211D99EDEE}" srcOrd="2" destOrd="0" presId="urn:microsoft.com/office/officeart/2005/8/layout/vList2"/>
    <dgm:cxn modelId="{1040D844-DAFD-44C1-B82D-00B3BADC172A}" type="presParOf" srcId="{67CB336C-FA1A-4060-8FAE-998C931BE880}" destId="{3B2F2A96-70B6-472E-83E7-A4943B2CC4AA}" srcOrd="3" destOrd="0" presId="urn:microsoft.com/office/officeart/2005/8/layout/vList2"/>
    <dgm:cxn modelId="{6B324425-366E-44DC-BF93-61D10C6FE604}" type="presParOf" srcId="{67CB336C-FA1A-4060-8FAE-998C931BE880}" destId="{128070D9-0277-4F8A-9F0A-C46223664493}" srcOrd="4" destOrd="0" presId="urn:microsoft.com/office/officeart/2005/8/layout/vList2"/>
    <dgm:cxn modelId="{12114C77-3446-4D98-89F5-0BFA2515EBBE}" type="presParOf" srcId="{67CB336C-FA1A-4060-8FAE-998C931BE880}" destId="{852DDF62-B963-4830-AF80-80B98CC434D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441A7-D618-464A-8A53-A509F5A700BD}">
      <dsp:nvSpPr>
        <dsp:cNvPr id="0" name=""/>
        <dsp:cNvSpPr/>
      </dsp:nvSpPr>
      <dsp:spPr>
        <a:xfrm>
          <a:off x="0" y="76200"/>
          <a:ext cx="7987646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are normalized and homogenous </a:t>
          </a:r>
        </a:p>
      </dsp:txBody>
      <dsp:txXfrm>
        <a:off x="28100" y="104300"/>
        <a:ext cx="7931446" cy="519439"/>
      </dsp:txXfrm>
    </dsp:sp>
    <dsp:sp modelId="{B57E3FDC-F2E5-412E-BF92-4AE706633A49}">
      <dsp:nvSpPr>
        <dsp:cNvPr id="0" name=""/>
        <dsp:cNvSpPr/>
      </dsp:nvSpPr>
      <dsp:spPr>
        <a:xfrm>
          <a:off x="0" y="651840"/>
          <a:ext cx="7987646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60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Continuous and normalized data: (</a:t>
          </a:r>
          <a:r>
            <a:rPr lang="en-US" sz="1900" b="1" kern="1200" dirty="0"/>
            <a:t>Cosine similarity, Euclidean, </a:t>
          </a:r>
          <a:r>
            <a:rPr lang="en-US" sz="1900" b="1" kern="1200" dirty="0" err="1"/>
            <a:t>Mahalanobis</a:t>
          </a:r>
          <a:r>
            <a:rPr lang="en-US" sz="1900" b="1" kern="1200" dirty="0"/>
            <a:t>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Discrete data : Chi-Squared distance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Binary data: Jaccard distance (+76 metrics more)</a:t>
          </a:r>
        </a:p>
      </dsp:txBody>
      <dsp:txXfrm>
        <a:off x="0" y="651840"/>
        <a:ext cx="7987646" cy="1242000"/>
      </dsp:txXfrm>
    </dsp:sp>
    <dsp:sp modelId="{F1C1A59D-C963-4515-A1CB-73211D99EDEE}">
      <dsp:nvSpPr>
        <dsp:cNvPr id="0" name=""/>
        <dsp:cNvSpPr/>
      </dsp:nvSpPr>
      <dsp:spPr>
        <a:xfrm>
          <a:off x="0" y="1893840"/>
          <a:ext cx="7987646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Heterogenous data</a:t>
          </a:r>
        </a:p>
      </dsp:txBody>
      <dsp:txXfrm>
        <a:off x="28100" y="1921940"/>
        <a:ext cx="7931446" cy="519439"/>
      </dsp:txXfrm>
    </dsp:sp>
    <dsp:sp modelId="{3B2F2A96-70B6-472E-83E7-A4943B2CC4AA}">
      <dsp:nvSpPr>
        <dsp:cNvPr id="0" name=""/>
        <dsp:cNvSpPr/>
      </dsp:nvSpPr>
      <dsp:spPr>
        <a:xfrm>
          <a:off x="0" y="2469480"/>
          <a:ext cx="7987646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60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Supervised Cox regression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Learn weights for variables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Use learnt weights to compute similarity score as a weighted sum of individual similarities obtained on each feature by using standard metrics.</a:t>
          </a:r>
        </a:p>
      </dsp:txBody>
      <dsp:txXfrm>
        <a:off x="0" y="2469480"/>
        <a:ext cx="7987646" cy="1242000"/>
      </dsp:txXfrm>
    </dsp:sp>
    <dsp:sp modelId="{128070D9-0277-4F8A-9F0A-C46223664493}">
      <dsp:nvSpPr>
        <dsp:cNvPr id="0" name=""/>
        <dsp:cNvSpPr/>
      </dsp:nvSpPr>
      <dsp:spPr>
        <a:xfrm>
          <a:off x="0" y="3711480"/>
          <a:ext cx="7987646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Continuous non-normalized variables</a:t>
          </a:r>
        </a:p>
      </dsp:txBody>
      <dsp:txXfrm>
        <a:off x="28100" y="3739580"/>
        <a:ext cx="7931446" cy="519439"/>
      </dsp:txXfrm>
    </dsp:sp>
    <dsp:sp modelId="{852DDF62-B963-4830-AF80-80B98CC434DC}">
      <dsp:nvSpPr>
        <dsp:cNvPr id="0" name=""/>
        <dsp:cNvSpPr/>
      </dsp:nvSpPr>
      <dsp:spPr>
        <a:xfrm>
          <a:off x="0" y="4287120"/>
          <a:ext cx="7987646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60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Compute the average of all normalized similarities over each variable, where the normalization is essentially a min-max normalization.</a:t>
          </a:r>
        </a:p>
      </dsp:txBody>
      <dsp:txXfrm>
        <a:off x="0" y="4287120"/>
        <a:ext cx="7987646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689B-A1F6-419C-06AC-E1B03F9CB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4B389-41D3-56AB-325F-42053A07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6D17-AF4E-4651-8943-DD44CE1B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F389-22EF-4DE3-969A-48013113A34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FEC7-7A5F-806D-156D-0DC8EC7D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B0190-558A-CAB9-C5F7-BAFA407C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4E2-5562-4794-A9B4-AFC49F5D0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7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B6F5-A7A5-07BD-C979-24845AA5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6303-C370-D577-413D-558E7D625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3AA0-5FAD-2FCD-BF2B-C3D0F54C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F389-22EF-4DE3-969A-48013113A34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8AED-7FBC-11B8-8955-5CFDA5E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F8FC1-DF06-DB7E-5A45-1DF4383C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4E2-5562-4794-A9B4-AFC49F5D0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6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2F746-D09F-19EA-6BB3-2460744FA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76C12-7DAB-80C3-A41F-B01C9B057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19D55-9D60-1A80-4CD1-D6D7E162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F389-22EF-4DE3-969A-48013113A34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FC9DA-EE42-9BD3-BB8F-C8B1C5C9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EB491-56BC-CEC7-7261-37E4BD99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4E2-5562-4794-A9B4-AFC49F5D0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84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C4F8-3606-05C7-F71B-D9A05099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BA6D-59D8-2C92-9E78-6531D2118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941D-9D49-53A9-132E-82F883E0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F389-22EF-4DE3-969A-48013113A34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9C2D-D220-5FB6-F2A5-8A0047D2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09E1-99C2-8AFA-D3ED-972F0C2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4E2-5562-4794-A9B4-AFC49F5D0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9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54CD-8493-97F0-6CEC-379A02FDD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17F04-13BE-E0EB-53F0-DB00088A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DC3F-DB2F-7FA1-21F9-47847D38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F389-22EF-4DE3-969A-48013113A34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354A-EB3C-B08B-A5FA-C986193F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24E7-5851-2A74-5CC1-7DFE2E61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4E2-5562-4794-A9B4-AFC49F5D0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79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32D2-789E-6E6A-1156-87C51492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77A7-4BA2-5599-E82D-73B3B1192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A8E89-46CD-8D86-C80D-4DAA00EAD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570A9-B3AF-B423-EB21-9EE0A4E1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F389-22EF-4DE3-969A-48013113A34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37780-3DDC-0657-0EF3-F41DEC7A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2D17F-AFED-85A4-67AB-E78AD068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4E2-5562-4794-A9B4-AFC49F5D0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6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BB69-FCA9-4404-8643-2349C742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C76C3-9F41-EF26-1456-AA00969B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7BB01-887E-4D25-1F30-D52D32287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FEE01-3F1B-41EE-7A16-6B90F84AE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8857A-77F0-C427-5081-FF59B4C2D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C7354-8051-63A1-4CBA-E219643B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F389-22EF-4DE3-969A-48013113A34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0FB88-FC86-0ADA-CAC5-C9C51326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ECE75-2545-0D22-CC2E-CC919366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4E2-5562-4794-A9B4-AFC49F5D0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47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4B8D-4654-E21C-E357-7592F76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D821F-CCDF-B32A-51BF-A90F6511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F389-22EF-4DE3-969A-48013113A34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5FEE2-E7EA-F4A9-6F7C-EC9D320B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2A069-D758-98CD-566B-C115DFE6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4E2-5562-4794-A9B4-AFC49F5D0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94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EA649-E3FD-558C-7FEC-2B63D15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F389-22EF-4DE3-969A-48013113A34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FC153-AF2D-71D0-20F0-C6A280AA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3685A-1DA8-C02D-F1E5-D72845C3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4E2-5562-4794-A9B4-AFC49F5D0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56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1098-9D5D-9F78-197D-ED645D71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158B-A7B3-8FB9-B012-DD1B18D3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1FB6D-5B51-CED0-BBA2-D3B000B02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20249-E328-A785-ACA7-55909AA7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F389-22EF-4DE3-969A-48013113A34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D238D-1A45-195D-6D55-8A5035D1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269CA-1B3A-3C77-A93A-AD7257F8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4E2-5562-4794-A9B4-AFC49F5D0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03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907C-1982-CE84-5B17-02E0AF5A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CD047-CCFE-8432-3ED6-3B9110133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1AED4-870C-6D30-7D3E-DA1685F8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3CED3-C4C9-3EAA-CACF-129BD12B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F389-22EF-4DE3-969A-48013113A34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052B0-ACE5-525C-F25A-CA10671F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6A76B-4E17-09B4-ADD4-D4EA0056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4E2-5562-4794-A9B4-AFC49F5D0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44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FF19A-340E-490C-4353-97099AAD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EDD3F-681B-1D4C-062D-BA40F0C9D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2A469-E422-FFE7-1C91-49A1E2388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FF389-22EF-4DE3-969A-48013113A34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21D7-C326-C91A-A66D-FE12D099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940C-D455-6183-C81B-A3BDF26B6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9E4E2-5562-4794-A9B4-AFC49F5D0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3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0D3B-2B18-5BF5-2300-03AA86F50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Patient Similarity Networks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0304C-DEBD-37E3-7B74-12E1ED035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69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BA95F-6455-ABF5-4E4C-715F8BA96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2529" y="240590"/>
            <a:ext cx="1638120" cy="15872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BA107-79AC-E59E-FBD1-FF6DDCC42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807" y="462952"/>
            <a:ext cx="1959267" cy="1059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FC1113-BC82-3F48-E420-CB40106A3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232" y="1938460"/>
            <a:ext cx="1655406" cy="1657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69D923-5894-009D-FD28-47E88D22E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056" y="3793144"/>
            <a:ext cx="1660581" cy="14975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C0D171-1EF1-E08D-3CCB-96928A8A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807" y="2225281"/>
            <a:ext cx="1959267" cy="1059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261063-737A-3EC2-A9D1-83E894552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96" y="4012106"/>
            <a:ext cx="1959267" cy="105964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F44412-0F69-0FBA-0C6A-5FD86FF814A5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864074" y="992772"/>
            <a:ext cx="1198455" cy="4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F78042-B47F-E220-DA37-2ECBF5E1A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3864074" y="2755101"/>
            <a:ext cx="1194158" cy="1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B97650-8D6E-9BCA-D24B-CAB8542C577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877063" y="4541926"/>
            <a:ext cx="1175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34B262-F97D-F3BE-5D11-95F6552283A2}"/>
              </a:ext>
            </a:extLst>
          </p:cNvPr>
          <p:cNvSpPr txBox="1"/>
          <p:nvPr/>
        </p:nvSpPr>
        <p:spPr>
          <a:xfrm>
            <a:off x="1287937" y="449494"/>
            <a:ext cx="34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P1</a:t>
            </a:r>
          </a:p>
          <a:p>
            <a:r>
              <a:rPr lang="en-US" sz="1200" dirty="0"/>
              <a:t>P2</a:t>
            </a:r>
          </a:p>
          <a:p>
            <a:r>
              <a:rPr lang="en-US" sz="1200" dirty="0"/>
              <a:t>P3</a:t>
            </a:r>
          </a:p>
          <a:p>
            <a:r>
              <a:rPr lang="en-US" sz="1200" dirty="0"/>
              <a:t>..</a:t>
            </a:r>
          </a:p>
          <a:p>
            <a:r>
              <a:rPr lang="en-US" sz="1200" dirty="0" err="1"/>
              <a:t>Pn</a:t>
            </a:r>
            <a:endParaRPr lang="en-US" sz="1200" dirty="0"/>
          </a:p>
          <a:p>
            <a:endParaRPr lang="en-GB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D33F2A-3FCD-BEB1-3BC3-1B33F7542D32}"/>
              </a:ext>
            </a:extLst>
          </p:cNvPr>
          <p:cNvSpPr txBox="1"/>
          <p:nvPr/>
        </p:nvSpPr>
        <p:spPr>
          <a:xfrm>
            <a:off x="1331781" y="2225281"/>
            <a:ext cx="34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P1</a:t>
            </a:r>
          </a:p>
          <a:p>
            <a:r>
              <a:rPr lang="en-US" sz="1200" dirty="0"/>
              <a:t>P2</a:t>
            </a:r>
          </a:p>
          <a:p>
            <a:r>
              <a:rPr lang="en-US" sz="1200" dirty="0"/>
              <a:t>P3</a:t>
            </a:r>
          </a:p>
          <a:p>
            <a:r>
              <a:rPr lang="en-US" sz="1200" dirty="0"/>
              <a:t>..</a:t>
            </a:r>
          </a:p>
          <a:p>
            <a:r>
              <a:rPr lang="en-US" sz="1200" dirty="0" err="1"/>
              <a:t>Pn</a:t>
            </a:r>
            <a:endParaRPr lang="en-US" sz="1200" dirty="0"/>
          </a:p>
          <a:p>
            <a:endParaRPr lang="en-GB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9A2BE9-E1A9-F943-75A6-477DB32EF473}"/>
              </a:ext>
            </a:extLst>
          </p:cNvPr>
          <p:cNvSpPr txBox="1"/>
          <p:nvPr/>
        </p:nvSpPr>
        <p:spPr>
          <a:xfrm>
            <a:off x="1389030" y="4001068"/>
            <a:ext cx="34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P1</a:t>
            </a:r>
          </a:p>
          <a:p>
            <a:r>
              <a:rPr lang="en-US" sz="1200" dirty="0"/>
              <a:t>P2</a:t>
            </a:r>
          </a:p>
          <a:p>
            <a:r>
              <a:rPr lang="en-US" sz="1200" dirty="0"/>
              <a:t>P3</a:t>
            </a:r>
          </a:p>
          <a:p>
            <a:r>
              <a:rPr lang="en-US" sz="1200" dirty="0"/>
              <a:t>..</a:t>
            </a:r>
          </a:p>
          <a:p>
            <a:r>
              <a:rPr lang="en-US" sz="1200" dirty="0" err="1"/>
              <a:t>Pn</a:t>
            </a:r>
            <a:endParaRPr lang="en-US" sz="1200" dirty="0"/>
          </a:p>
          <a:p>
            <a:endParaRPr lang="en-GB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59DFD9-C304-4860-50C4-DC766B05B162}"/>
              </a:ext>
            </a:extLst>
          </p:cNvPr>
          <p:cNvSpPr txBox="1"/>
          <p:nvPr/>
        </p:nvSpPr>
        <p:spPr>
          <a:xfrm>
            <a:off x="2114532" y="-4113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F1, f2, …, </a:t>
            </a:r>
            <a:r>
              <a:rPr lang="en-US" dirty="0" err="1"/>
              <a:t>fm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DBCE0-66D4-FA55-8E4A-4392565F7AE3}"/>
              </a:ext>
            </a:extLst>
          </p:cNvPr>
          <p:cNvSpPr txBox="1"/>
          <p:nvPr/>
        </p:nvSpPr>
        <p:spPr>
          <a:xfrm>
            <a:off x="2157907" y="1786403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F1, f2, …, </a:t>
            </a:r>
            <a:r>
              <a:rPr lang="en-US" dirty="0" err="1"/>
              <a:t>f_d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62486D-D4D1-BB6E-601E-C63C36CCC6FB}"/>
              </a:ext>
            </a:extLst>
          </p:cNvPr>
          <p:cNvSpPr txBox="1"/>
          <p:nvPr/>
        </p:nvSpPr>
        <p:spPr>
          <a:xfrm>
            <a:off x="2176045" y="357037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F1, f2, …, </a:t>
            </a:r>
            <a:r>
              <a:rPr lang="en-US" dirty="0" err="1"/>
              <a:t>f_t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5A07446-6EF1-0605-8E56-4F6FC05C7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6047" y="2134200"/>
            <a:ext cx="1655427" cy="146126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F8C771-C27A-6AF9-4973-FD8030D423F7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6700649" y="1034221"/>
            <a:ext cx="985398" cy="183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35FFB0-B092-4D85-75E7-A0FAD9555A3F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6713638" y="2766962"/>
            <a:ext cx="972409" cy="9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DE45CF-8968-9E05-EC49-DAB1F346F5AB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6713637" y="2864832"/>
            <a:ext cx="972410" cy="167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00AD3FB8-A841-BD76-A660-793AFCDD0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193" y="2237142"/>
            <a:ext cx="1959267" cy="105964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51C0EED-22DF-7CC8-C146-0EA6FE533663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9341474" y="2766962"/>
            <a:ext cx="701719" cy="9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DF] Bipartite network projection and personal recommendation. | Semantic  Scholar">
            <a:extLst>
              <a:ext uri="{FF2B5EF4-FFF2-40B4-BE49-F238E27FC236}">
                <a16:creationId xmlns:a16="http://schemas.microsoft.com/office/drawing/2014/main" id="{44166CFD-CABC-2914-9B3C-DCA5B1462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222" y="3717931"/>
            <a:ext cx="4194287" cy="262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03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3EBE-36E2-66A7-7CE3-C65C39D9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PSN construction</a:t>
            </a:r>
            <a:endParaRPr lang="en-GB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70B6534-F765-A0DE-D284-2FC16125A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652433"/>
              </p:ext>
            </p:extLst>
          </p:nvPr>
        </p:nvGraphicFramePr>
        <p:xfrm>
          <a:off x="3729872" y="1533394"/>
          <a:ext cx="7987646" cy="4959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D2C46B-D538-6BA5-F3F5-F3D3F3945DD5}"/>
              </a:ext>
            </a:extLst>
          </p:cNvPr>
          <p:cNvSpPr txBox="1">
            <a:spLocks/>
          </p:cNvSpPr>
          <p:nvPr/>
        </p:nvSpPr>
        <p:spPr>
          <a:xfrm>
            <a:off x="679516" y="1533394"/>
            <a:ext cx="2442328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b="1" u="sng" dirty="0">
                <a:solidFill>
                  <a:schemeClr val="accent6">
                    <a:lumMod val="50000"/>
                  </a:schemeClr>
                </a:solidFill>
              </a:rPr>
              <a:t>Classic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Kernel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Kernels on graphs</a:t>
            </a:r>
          </a:p>
        </p:txBody>
      </p:sp>
    </p:spTree>
    <p:extLst>
      <p:ext uri="{BB962C8B-B14F-4D97-AF65-F5344CB8AC3E}">
        <p14:creationId xmlns:p14="http://schemas.microsoft.com/office/powerpoint/2010/main" val="384692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3EBE-36E2-66A7-7CE3-C65C39D9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PSN construction</a:t>
            </a:r>
            <a:endParaRPr lang="en-GB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D2C46B-D538-6BA5-F3F5-F3D3F3945DD5}"/>
              </a:ext>
            </a:extLst>
          </p:cNvPr>
          <p:cNvSpPr txBox="1">
            <a:spLocks/>
          </p:cNvSpPr>
          <p:nvPr/>
        </p:nvSpPr>
        <p:spPr>
          <a:xfrm>
            <a:off x="679516" y="1533394"/>
            <a:ext cx="2442328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Classic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u="sng" dirty="0">
                <a:solidFill>
                  <a:schemeClr val="accent6">
                    <a:lumMod val="50000"/>
                  </a:schemeClr>
                </a:solidFill>
              </a:rPr>
              <a:t>Kernel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Kernels on graphs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26F97D-AB80-C957-F892-6F4DFE7D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2" y="1825625"/>
            <a:ext cx="8148687" cy="435133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72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7C26B8-825F-D4FC-A79C-449D14AD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807" y="462952"/>
            <a:ext cx="1959267" cy="1059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023605-5D70-8CD9-ED31-C95E69CB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460" y="532549"/>
            <a:ext cx="1959267" cy="1059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021DE2-47B7-8785-F43F-290E4134FE21}"/>
              </a:ext>
            </a:extLst>
          </p:cNvPr>
          <p:cNvSpPr txBox="1"/>
          <p:nvPr/>
        </p:nvSpPr>
        <p:spPr>
          <a:xfrm>
            <a:off x="1359017" y="462205"/>
            <a:ext cx="34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P1</a:t>
            </a:r>
          </a:p>
          <a:p>
            <a:r>
              <a:rPr lang="en-US" sz="1200" dirty="0"/>
              <a:t>P2</a:t>
            </a:r>
          </a:p>
          <a:p>
            <a:r>
              <a:rPr lang="en-US" sz="1200" dirty="0"/>
              <a:t>P3</a:t>
            </a:r>
          </a:p>
          <a:p>
            <a:r>
              <a:rPr lang="en-US" sz="1200" dirty="0"/>
              <a:t>..</a:t>
            </a:r>
          </a:p>
          <a:p>
            <a:r>
              <a:rPr lang="en-US" sz="1200" dirty="0" err="1"/>
              <a:t>Pn</a:t>
            </a:r>
            <a:endParaRPr lang="en-US" sz="1200" dirty="0"/>
          </a:p>
          <a:p>
            <a:endParaRPr lang="en-GB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DB7EE8-5BB8-BD57-50BE-55896C44A076}"/>
                  </a:ext>
                </a:extLst>
              </p:cNvPr>
              <p:cNvSpPr txBox="1"/>
              <p:nvPr/>
            </p:nvSpPr>
            <p:spPr>
              <a:xfrm>
                <a:off x="4780833" y="512863"/>
                <a:ext cx="47481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..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endParaRPr lang="en-GB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DB7EE8-5BB8-BD57-50BE-55896C44A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833" y="512863"/>
                <a:ext cx="474810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0A3D0B-0FD7-E23E-B269-D3AF4E00D10B}"/>
              </a:ext>
            </a:extLst>
          </p:cNvPr>
          <p:cNvSpPr txBox="1"/>
          <p:nvPr/>
        </p:nvSpPr>
        <p:spPr>
          <a:xfrm>
            <a:off x="2114532" y="-41135"/>
            <a:ext cx="7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 y, z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CADEC-03FB-E76E-D194-F7630B63ADAA}"/>
              </a:ext>
            </a:extLst>
          </p:cNvPr>
          <p:cNvSpPr txBox="1"/>
          <p:nvPr/>
        </p:nvSpPr>
        <p:spPr>
          <a:xfrm>
            <a:off x="5687169" y="-41135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 y, a, b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FE05AE-645A-7DC5-126A-7632B7EFF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50" y="2614532"/>
            <a:ext cx="1959267" cy="1059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A9C849-DBC1-891D-BE94-0BD603459BDE}"/>
                  </a:ext>
                </a:extLst>
              </p:cNvPr>
              <p:cNvSpPr txBox="1"/>
              <p:nvPr/>
            </p:nvSpPr>
            <p:spPr>
              <a:xfrm>
                <a:off x="2943960" y="2613785"/>
                <a:ext cx="57111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P1</a:t>
                </a:r>
              </a:p>
              <a:p>
                <a:r>
                  <a:rPr lang="en-US" sz="1200" dirty="0"/>
                  <a:t>P2</a:t>
                </a:r>
              </a:p>
              <a:p>
                <a:r>
                  <a:rPr lang="en-US" sz="1200" dirty="0"/>
                  <a:t>P3</a:t>
                </a:r>
              </a:p>
              <a:p>
                <a:r>
                  <a:rPr lang="en-US" sz="1200" dirty="0"/>
                  <a:t>..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endParaRPr lang="en-GB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A9C849-DBC1-891D-BE94-0BD603459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60" y="2613785"/>
                <a:ext cx="571118" cy="1200329"/>
              </a:xfrm>
              <a:prstGeom prst="rect">
                <a:avLst/>
              </a:prstGeom>
              <a:blipFill>
                <a:blip r:embed="rId4"/>
                <a:stretch>
                  <a:fillRect l="-1064" t="-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06C0F7-2EDB-C1DC-B1AA-81D9AD9DBF46}"/>
                  </a:ext>
                </a:extLst>
              </p:cNvPr>
              <p:cNvSpPr txBox="1"/>
              <p:nvPr/>
            </p:nvSpPr>
            <p:spPr>
              <a:xfrm>
                <a:off x="3854442" y="2102210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06C0F7-2EDB-C1DC-B1AA-81D9AD9DB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442" y="2102210"/>
                <a:ext cx="1228221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52568-2B82-FF33-59FD-3AD37D3F30F9}"/>
                  </a:ext>
                </a:extLst>
              </p:cNvPr>
              <p:cNvSpPr txBox="1"/>
              <p:nvPr/>
            </p:nvSpPr>
            <p:spPr>
              <a:xfrm>
                <a:off x="6231118" y="2658360"/>
                <a:ext cx="3556808" cy="925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b="0" dirty="0"/>
                  <a:t> = [x, y, z], </a:t>
                </a:r>
              </a:p>
              <a:p>
                <a:r>
                  <a:rPr lang="en-US" dirty="0"/>
                  <a:t>Question: how to find features a, b?</a:t>
                </a:r>
                <a:endParaRPr lang="en-US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52568-2B82-FF33-59FD-3AD37D3F3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118" y="2658360"/>
                <a:ext cx="3556808" cy="925959"/>
              </a:xfrm>
              <a:prstGeom prst="rect">
                <a:avLst/>
              </a:prstGeom>
              <a:blipFill>
                <a:blip r:embed="rId6"/>
                <a:stretch>
                  <a:fillRect l="-1370" t="-2632" r="-6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80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204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Patient Similarity Networks</vt:lpstr>
      <vt:lpstr>PowerPoint Presentation</vt:lpstr>
      <vt:lpstr>PSN construction</vt:lpstr>
      <vt:lpstr>PSN construction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Similarity Networks</dc:title>
  <dc:creator>Ahmad Al Musawi</dc:creator>
  <cp:lastModifiedBy>Ahmad Al Musawi</cp:lastModifiedBy>
  <cp:revision>4</cp:revision>
  <dcterms:created xsi:type="dcterms:W3CDTF">2023-02-08T00:28:01Z</dcterms:created>
  <dcterms:modified xsi:type="dcterms:W3CDTF">2023-02-09T20:19:16Z</dcterms:modified>
</cp:coreProperties>
</file>