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T Sans Narrow"/>
      <p:regular r:id="rId26"/>
      <p:bold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font" Target="fonts/Roboto-boldItalic.fntdata"/><Relationship Id="rId28" Type="http://schemas.openxmlformats.org/officeDocument/2006/relationships/font" Target="fonts/Lato-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urworldindata.org/world-population-growth"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2004_Indian_Ocean_earthquake_and_tsunami" TargetMode="External"/><Relationship Id="rId3" Type="http://schemas.openxmlformats.org/officeDocument/2006/relationships/hyperlink" Target="https://en.wikipedia.org/wiki/2010_Haiti_earthquak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group 2 and in our project we have analysed the natural disasters occurrence and their impact on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f93ad3fb_4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2f93ad3fb_4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major factor we observed is the population density of the country. From this graph, we can see that the countries which were more densely populated had more number of natural disaster events that caused more than 5000 deaths.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2f93ad3fb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2f93ad3fb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plot shows the damages incurred due to the disasters every year and we see that the damage is in proportion to the occurrence of the disasters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f93ad3f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f93ad3f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to summarise all the trends into the pie charts. In the past 50 years while floods were the most frequently occurring disasters, storm created the most damage in terms of economic loss, and earthquake was responsible for most human loss.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f93ad3f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2f93ad3f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decided to explore if natural disaster can draw attention to the popular question of climate change. Intuitively, the rapid climate change for the past decade has always been related to the frequent occurrence of natural disasters. Therefore, we want to know if natural disasters can gather people’s attention on the topic of climate change in return.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examined a television news dataset that covered all the news articles from popular news media on the topic of climate change from 2009 to 2019. We plotted the number of news articles along with the natural disaster statistics in time series. As the graph shows, the two lines don’t have any correlation and It turns out that the attention of climate change isn’t directly correlated to neither the disaster occurrences nor the number of deaths. This is opposite to what we have expected.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2f93ad3fb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2f93ad3fb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explored whether a particular type of natural disaster has more direct and effective impact on raising awareness on climate change. We extracted the number of mentions of natural disaster types from these news articles.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plotting the result, we found out that some natural disasters are much more likely to be associated with climate change news than others. For example, for each time a drought </a:t>
            </a:r>
            <a:r>
              <a:rPr lang="en"/>
              <a:t>occurs</a:t>
            </a:r>
            <a:r>
              <a:rPr lang="en"/>
              <a:t>, there will be on average 123 climate change news articles mentions, while volcanic </a:t>
            </a:r>
            <a:r>
              <a:rPr lang="en"/>
              <a:t>activity</a:t>
            </a:r>
            <a:r>
              <a:rPr lang="en"/>
              <a:t> is hardly ever associated with climate change. This shows that different natural disasters have very different impact on raising climate change awareness.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2f93ad3fb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2f93ad3fb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002147"/>
              </a:buClr>
              <a:buSzPts val="800"/>
              <a:buFont typeface="Lato"/>
              <a:buChar char="●"/>
            </a:pPr>
            <a:r>
              <a:rPr lang="en" sz="800">
                <a:solidFill>
                  <a:srgbClr val="695D46"/>
                </a:solidFill>
                <a:latin typeface="Lato"/>
                <a:ea typeface="Lato"/>
                <a:cs typeface="Lato"/>
                <a:sym typeface="Lato"/>
              </a:rPr>
              <a:t>In conclusion, we can say that:</a:t>
            </a:r>
            <a:endParaRPr sz="800">
              <a:solidFill>
                <a:srgbClr val="695D46"/>
              </a:solidFill>
              <a:latin typeface="Lato"/>
              <a:ea typeface="Lato"/>
              <a:cs typeface="Lato"/>
              <a:sym typeface="Lato"/>
            </a:endParaRPr>
          </a:p>
          <a:p>
            <a:pPr indent="-279400" lvl="0" marL="457200" rtl="0" algn="l">
              <a:lnSpc>
                <a:spcPct val="115000"/>
              </a:lnSpc>
              <a:spcBef>
                <a:spcPts val="0"/>
              </a:spcBef>
              <a:spcAft>
                <a:spcPts val="0"/>
              </a:spcAft>
              <a:buClr>
                <a:srgbClr val="695D46"/>
              </a:buClr>
              <a:buSzPts val="800"/>
              <a:buFont typeface="Lato"/>
              <a:buChar char="●"/>
            </a:pPr>
            <a:r>
              <a:t/>
            </a:r>
            <a:endParaRPr sz="800">
              <a:solidFill>
                <a:srgbClr val="695D46"/>
              </a:solidFill>
              <a:latin typeface="Lato"/>
              <a:ea typeface="Lato"/>
              <a:cs typeface="Lato"/>
              <a:sym typeface="Lato"/>
            </a:endParaRPr>
          </a:p>
          <a:p>
            <a:pPr indent="-279400" lvl="0" marL="457200" rtl="0" algn="l">
              <a:lnSpc>
                <a:spcPct val="115000"/>
              </a:lnSpc>
              <a:spcBef>
                <a:spcPts val="0"/>
              </a:spcBef>
              <a:spcAft>
                <a:spcPts val="0"/>
              </a:spcAft>
              <a:buClr>
                <a:srgbClr val="002147"/>
              </a:buClr>
              <a:buSzPts val="800"/>
              <a:buFont typeface="Lato"/>
              <a:buChar char="●"/>
            </a:pPr>
            <a:r>
              <a:rPr lang="en" sz="800">
                <a:solidFill>
                  <a:srgbClr val="695D46"/>
                </a:solidFill>
                <a:latin typeface="Lato"/>
                <a:ea typeface="Lato"/>
                <a:cs typeface="Lato"/>
                <a:sym typeface="Lato"/>
              </a:rPr>
              <a:t>There has been an increase in the </a:t>
            </a:r>
            <a:r>
              <a:rPr lang="en" sz="800">
                <a:solidFill>
                  <a:srgbClr val="695D46"/>
                </a:solidFill>
                <a:latin typeface="Lato"/>
                <a:ea typeface="Lato"/>
                <a:cs typeface="Lato"/>
                <a:sym typeface="Lato"/>
              </a:rPr>
              <a:t>occurrence</a:t>
            </a:r>
            <a:r>
              <a:rPr lang="en" sz="800">
                <a:solidFill>
                  <a:srgbClr val="695D46"/>
                </a:solidFill>
                <a:latin typeface="Lato"/>
                <a:ea typeface="Lato"/>
                <a:cs typeface="Lato"/>
                <a:sym typeface="Lato"/>
              </a:rPr>
              <a:t> of natural disasters whereas the d</a:t>
            </a:r>
            <a:r>
              <a:rPr lang="en" sz="800">
                <a:solidFill>
                  <a:srgbClr val="695D46"/>
                </a:solidFill>
                <a:latin typeface="Lato"/>
                <a:ea typeface="Lato"/>
                <a:cs typeface="Lato"/>
                <a:sym typeface="Lato"/>
              </a:rPr>
              <a:t>eaths from these natural disasters have seen a large decline.</a:t>
            </a:r>
            <a:endParaRPr sz="800">
              <a:solidFill>
                <a:srgbClr val="695D46"/>
              </a:solidFill>
              <a:latin typeface="Lato"/>
              <a:ea typeface="Lato"/>
              <a:cs typeface="Lato"/>
              <a:sym typeface="Lato"/>
            </a:endParaRPr>
          </a:p>
          <a:p>
            <a:pPr indent="-279400" lvl="0" marL="457200" rtl="0" algn="l">
              <a:lnSpc>
                <a:spcPct val="115000"/>
              </a:lnSpc>
              <a:spcBef>
                <a:spcPts val="0"/>
              </a:spcBef>
              <a:spcAft>
                <a:spcPts val="0"/>
              </a:spcAft>
              <a:buClr>
                <a:srgbClr val="002147"/>
              </a:buClr>
              <a:buSzPts val="800"/>
              <a:buFont typeface="Lato"/>
              <a:buChar char="●"/>
            </a:pPr>
            <a:r>
              <a:rPr lang="en" sz="800">
                <a:solidFill>
                  <a:srgbClr val="695D46"/>
                </a:solidFill>
                <a:latin typeface="Lato"/>
                <a:ea typeface="Lato"/>
                <a:cs typeface="Lato"/>
                <a:sym typeface="Lato"/>
              </a:rPr>
              <a:t>Over the years, natural disasters occur more frequently but we are better at protecting us from disasters.</a:t>
            </a:r>
            <a:endParaRPr sz="800">
              <a:solidFill>
                <a:srgbClr val="695D46"/>
              </a:solidFill>
              <a:latin typeface="Lato"/>
              <a:ea typeface="Lato"/>
              <a:cs typeface="Lato"/>
              <a:sym typeface="Lato"/>
            </a:endParaRPr>
          </a:p>
          <a:p>
            <a:pPr indent="-279400" lvl="0" marL="457200" rtl="0" algn="l">
              <a:lnSpc>
                <a:spcPct val="115000"/>
              </a:lnSpc>
              <a:spcBef>
                <a:spcPts val="0"/>
              </a:spcBef>
              <a:spcAft>
                <a:spcPts val="0"/>
              </a:spcAft>
              <a:buClr>
                <a:srgbClr val="002147"/>
              </a:buClr>
              <a:buSzPts val="800"/>
              <a:buFont typeface="Lato"/>
              <a:buChar char="●"/>
            </a:pPr>
            <a:r>
              <a:rPr lang="en" sz="800">
                <a:solidFill>
                  <a:srgbClr val="695D46"/>
                </a:solidFill>
                <a:latin typeface="Lato"/>
                <a:ea typeface="Lato"/>
                <a:cs typeface="Lato"/>
                <a:sym typeface="Lato"/>
              </a:rPr>
              <a:t>Disasters affect those in poverty most heavily: high death tolls tend to be centered in low-to-middle income countries</a:t>
            </a:r>
            <a:endParaRPr sz="800">
              <a:solidFill>
                <a:srgbClr val="695D46"/>
              </a:solidFill>
              <a:latin typeface="Lato"/>
              <a:ea typeface="Lato"/>
              <a:cs typeface="Lato"/>
              <a:sym typeface="Lato"/>
            </a:endParaRPr>
          </a:p>
          <a:p>
            <a:pPr indent="-279400" lvl="0" marL="457200" rtl="0" algn="l">
              <a:lnSpc>
                <a:spcPct val="115000"/>
              </a:lnSpc>
              <a:spcBef>
                <a:spcPts val="0"/>
              </a:spcBef>
              <a:spcAft>
                <a:spcPts val="0"/>
              </a:spcAft>
              <a:buClr>
                <a:srgbClr val="002147"/>
              </a:buClr>
              <a:buSzPts val="800"/>
              <a:buFont typeface="Lato"/>
              <a:buChar char="●"/>
            </a:pPr>
            <a:r>
              <a:rPr lang="en" sz="800">
                <a:solidFill>
                  <a:srgbClr val="695D46"/>
                </a:solidFill>
                <a:latin typeface="Lato"/>
                <a:ea typeface="Lato"/>
                <a:cs typeface="Lato"/>
                <a:sym typeface="Lato"/>
              </a:rPr>
              <a:t>Different natural disasters have varying influences on drawing attention to climate changes.</a:t>
            </a:r>
            <a:endParaRPr sz="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2f93ad3fb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2f93ad3fb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Any questions and comments?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2f93ad3f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2f93ad3f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primary motivation was to analyse the natural disasters to find if their occurrence or the deaths caused by them have stirred up any awareness about the climate change. Along the way, we have tried to draw important insights about the trends of natural disasters, and their impact on human lives.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0695f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0695f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 that we have used in the analysis are the EMDAT natural disasters dataset over the past century, the news coverage dataset specific to climate change and the country-wise GDP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2f93ad3f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2f93ad3f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first plot , we show the </a:t>
            </a:r>
            <a:r>
              <a:rPr lang="en"/>
              <a:t>occurrence</a:t>
            </a:r>
            <a:r>
              <a:rPr lang="en"/>
              <a:t> of disasters over time. we can see that the natural disasters occurrence has increased manifold just in the past 100 years. And we can also see that that </a:t>
            </a:r>
            <a:r>
              <a:rPr lang="en"/>
              <a:t>floods</a:t>
            </a:r>
            <a:r>
              <a:rPr lang="en"/>
              <a:t> and storm have consistently been the most common disasters in the recent past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f93ad3fb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f93ad3fb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explored the trend of deaths caused by these disasters. So even though the disaster frequency has increased, the deaths caused by these disasters have shown a significant decline. </a:t>
            </a:r>
            <a:endParaRPr/>
          </a:p>
          <a:p>
            <a:pPr indent="0" lvl="0" marL="0" rtl="0" algn="l">
              <a:spcBef>
                <a:spcPts val="0"/>
              </a:spcBef>
              <a:spcAft>
                <a:spcPts val="0"/>
              </a:spcAft>
              <a:buClr>
                <a:schemeClr val="dk1"/>
              </a:buClr>
              <a:buSzPts val="1100"/>
              <a:buFont typeface="Arial"/>
              <a:buNone/>
            </a:pPr>
            <a:r>
              <a:rPr lang="en">
                <a:solidFill>
                  <a:srgbClr val="1D3D63"/>
                </a:solidFill>
                <a:highlight>
                  <a:srgbClr val="FAFAFA"/>
                </a:highlight>
                <a:latin typeface="Lato"/>
                <a:ea typeface="Lato"/>
                <a:cs typeface="Lato"/>
                <a:sym typeface="Lato"/>
              </a:rPr>
              <a:t>We can see a better view in the next visualization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f93ad3fb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f93ad3fb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A1E8D9"/>
              </a:buClr>
              <a:buSzPts val="1100"/>
              <a:buFont typeface="Arial"/>
              <a:buNone/>
            </a:pPr>
            <a:r>
              <a:rPr lang="en">
                <a:solidFill>
                  <a:schemeClr val="dk1"/>
                </a:solidFill>
              </a:rPr>
              <a:t>This graph plots the total number of deaths each year with respect to each disaster. The bubble area indicates the number of deaths.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1D3D63"/>
                </a:solidFill>
                <a:highlight>
                  <a:srgbClr val="FAFAFA"/>
                </a:highlight>
                <a:latin typeface="Lato"/>
                <a:ea typeface="Lato"/>
                <a:cs typeface="Lato"/>
                <a:sym typeface="Lato"/>
              </a:rPr>
              <a:t>As we can see </a:t>
            </a:r>
            <a:r>
              <a:rPr lang="en">
                <a:solidFill>
                  <a:srgbClr val="1D3D63"/>
                </a:solidFill>
                <a:highlight>
                  <a:srgbClr val="FAFAFA"/>
                </a:highlight>
                <a:latin typeface="Lato"/>
                <a:ea typeface="Lato"/>
                <a:cs typeface="Lato"/>
                <a:sym typeface="Lato"/>
              </a:rPr>
              <a:t>In the early 20th century, the annual death toll from disasters was high, often reaching over one million per year. But in the recent decades,  fewer than 20,000 people have died. </a:t>
            </a:r>
            <a:endParaRPr>
              <a:solidFill>
                <a:schemeClr val="dk1"/>
              </a:solidFill>
            </a:endParaRPr>
          </a:p>
          <a:p>
            <a:pPr indent="0" lvl="0" marL="0" rtl="0" algn="l">
              <a:spcBef>
                <a:spcPts val="0"/>
              </a:spcBef>
              <a:spcAft>
                <a:spcPts val="0"/>
              </a:spcAft>
              <a:buClr>
                <a:srgbClr val="A1E8D9"/>
              </a:buClr>
              <a:buSzPts val="1100"/>
              <a:buFont typeface="Arial"/>
              <a:buNone/>
            </a:pPr>
            <a:r>
              <a:rPr lang="en">
                <a:solidFill>
                  <a:schemeClr val="dk1"/>
                </a:solidFill>
              </a:rPr>
              <a:t>We also observe that there is a</a:t>
            </a:r>
            <a:r>
              <a:rPr lang="en">
                <a:solidFill>
                  <a:srgbClr val="1D3D63"/>
                </a:solidFill>
                <a:highlight>
                  <a:srgbClr val="FAFAFA"/>
                </a:highlight>
                <a:latin typeface="Lato"/>
                <a:ea typeface="Lato"/>
                <a:cs typeface="Lato"/>
                <a:sym typeface="Lato"/>
              </a:rPr>
              <a:t> significant decline in deaths from almost all types of disaster with the exception of earthquakes and storm.</a:t>
            </a:r>
            <a:endParaRPr>
              <a:solidFill>
                <a:srgbClr val="1D3D63"/>
              </a:solidFill>
              <a:highlight>
                <a:srgbClr val="FAFAFA"/>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rPr>
              <a:t>We clearly see </a:t>
            </a:r>
            <a:r>
              <a:rPr lang="en">
                <a:solidFill>
                  <a:schemeClr val="dk1"/>
                </a:solidFill>
              </a:rPr>
              <a:t>that e</a:t>
            </a:r>
            <a:r>
              <a:rPr lang="en">
                <a:solidFill>
                  <a:schemeClr val="dk1"/>
                </a:solidFill>
              </a:rPr>
              <a:t>pidemic, droughts and floods were major contributors to the number of deaths till 1960s and it has shifted to earthquakes and storms in the recent past.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A1E8D9"/>
              </a:buClr>
              <a:buSzPts val="1100"/>
              <a:buFont typeface="Arial"/>
              <a:buNone/>
            </a:pPr>
            <a:r>
              <a:rPr lang="en">
                <a:solidFill>
                  <a:srgbClr val="1D3D63"/>
                </a:solidFill>
                <a:highlight>
                  <a:srgbClr val="FAFAFA"/>
                </a:highlight>
                <a:latin typeface="Lato"/>
                <a:ea typeface="Lato"/>
                <a:cs typeface="Lato"/>
                <a:sym typeface="Lato"/>
              </a:rPr>
              <a:t>Another point to note is that th</a:t>
            </a:r>
            <a:r>
              <a:rPr lang="en">
                <a:solidFill>
                  <a:srgbClr val="1D3D63"/>
                </a:solidFill>
                <a:highlight>
                  <a:srgbClr val="FAFAFA"/>
                </a:highlight>
                <a:latin typeface="Lato"/>
                <a:ea typeface="Lato"/>
                <a:cs typeface="Lato"/>
                <a:sym typeface="Lato"/>
              </a:rPr>
              <a:t>is decline is even more impressive when we consider the rate of </a:t>
            </a:r>
            <a:r>
              <a:rPr lang="en">
                <a:solidFill>
                  <a:srgbClr val="2162E6"/>
                </a:solidFill>
                <a:highlight>
                  <a:srgbClr val="FAFAFA"/>
                </a:highlight>
                <a:uFill>
                  <a:noFill/>
                </a:uFill>
                <a:latin typeface="Lato"/>
                <a:ea typeface="Lato"/>
                <a:cs typeface="Lato"/>
                <a:sym typeface="Lato"/>
                <a:hlinkClick r:id="rId2">
                  <a:extLst>
                    <a:ext uri="{A12FA001-AC4F-418D-AE19-62706E023703}">
                      <ahyp:hlinkClr val="tx"/>
                    </a:ext>
                  </a:extLst>
                </a:hlinkClick>
              </a:rPr>
              <a:t>population growth</a:t>
            </a:r>
            <a:r>
              <a:rPr lang="en">
                <a:solidFill>
                  <a:srgbClr val="1D3D63"/>
                </a:solidFill>
                <a:highlight>
                  <a:srgbClr val="FAFAFA"/>
                </a:highlight>
                <a:latin typeface="Lato"/>
                <a:ea typeface="Lato"/>
                <a:cs typeface="Lato"/>
                <a:sym typeface="Lato"/>
              </a:rPr>
              <a:t> over this period.</a:t>
            </a:r>
            <a:endParaRPr>
              <a:solidFill>
                <a:srgbClr val="1D3D63"/>
              </a:solidFill>
              <a:highlight>
                <a:srgbClr val="FAFAFA"/>
              </a:highlight>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f93ad3f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2f93ad3f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move from the past </a:t>
            </a:r>
            <a:r>
              <a:rPr lang="en">
                <a:solidFill>
                  <a:schemeClr val="dk1"/>
                </a:solidFill>
              </a:rPr>
              <a:t>century</a:t>
            </a:r>
            <a:r>
              <a:rPr lang="en">
                <a:solidFill>
                  <a:schemeClr val="dk1"/>
                </a:solidFill>
              </a:rPr>
              <a:t> to the past 50 years </a:t>
            </a:r>
            <a:r>
              <a:rPr lang="en">
                <a:solidFill>
                  <a:schemeClr val="dk1"/>
                </a:solidFill>
              </a:rPr>
              <a:t>to compare the trends in the deaths and the total damages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f93ad3fb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f93ad3fb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D63"/>
                </a:solidFill>
                <a:highlight>
                  <a:srgbClr val="FAFAFA"/>
                </a:highlight>
                <a:latin typeface="Lato"/>
                <a:ea typeface="Lato"/>
                <a:cs typeface="Lato"/>
                <a:sym typeface="Lato"/>
              </a:rPr>
              <a:t>What we see is that in many years, the number of deaths can be very low – often less than 10,000. But we also see the devastating impact of shock events which have caused a peak in deaths: for example  the 1983 drought in Ethiopia; the </a:t>
            </a:r>
            <a:r>
              <a:rPr lang="en">
                <a:solidFill>
                  <a:srgbClr val="2162E6"/>
                </a:solidFill>
                <a:highlight>
                  <a:srgbClr val="FAFAFA"/>
                </a:highlight>
                <a:uFill>
                  <a:noFill/>
                </a:uFill>
                <a:latin typeface="Lato"/>
                <a:ea typeface="Lato"/>
                <a:cs typeface="Lato"/>
                <a:sym typeface="Lato"/>
                <a:hlinkClick r:id="rId2">
                  <a:extLst>
                    <a:ext uri="{A12FA001-AC4F-418D-AE19-62706E023703}">
                      <ahyp:hlinkClr val="tx"/>
                    </a:ext>
                  </a:extLst>
                </a:hlinkClick>
              </a:rPr>
              <a:t>2004 Indian Ocean earthquake and tsunami</a:t>
            </a:r>
            <a:r>
              <a:rPr lang="en">
                <a:solidFill>
                  <a:srgbClr val="1D3D63"/>
                </a:solidFill>
                <a:highlight>
                  <a:srgbClr val="FAFAFA"/>
                </a:highlight>
                <a:latin typeface="Lato"/>
                <a:ea typeface="Lato"/>
                <a:cs typeface="Lato"/>
                <a:sym typeface="Lato"/>
              </a:rPr>
              <a:t>; and the </a:t>
            </a:r>
            <a:r>
              <a:rPr lang="en">
                <a:solidFill>
                  <a:srgbClr val="2162E6"/>
                </a:solidFill>
                <a:highlight>
                  <a:srgbClr val="FAFAFA"/>
                </a:highlight>
                <a:uFill>
                  <a:noFill/>
                </a:uFill>
                <a:latin typeface="Lato"/>
                <a:ea typeface="Lato"/>
                <a:cs typeface="Lato"/>
                <a:sym typeface="Lato"/>
                <a:hlinkClick r:id="rId3">
                  <a:extLst>
                    <a:ext uri="{A12FA001-AC4F-418D-AE19-62706E023703}">
                      <ahyp:hlinkClr val="tx"/>
                    </a:ext>
                  </a:extLst>
                </a:hlinkClick>
              </a:rPr>
              <a:t>2010 earthquake</a:t>
            </a:r>
            <a:r>
              <a:rPr lang="en">
                <a:solidFill>
                  <a:srgbClr val="1D3D63"/>
                </a:solidFill>
                <a:highlight>
                  <a:srgbClr val="FAFAFA"/>
                </a:highlight>
                <a:latin typeface="Lato"/>
                <a:ea typeface="Lato"/>
                <a:cs typeface="Lato"/>
                <a:sym typeface="Lato"/>
              </a:rPr>
              <a:t> in Haiti. All of these events pushed annual global disasters deaths to over two hundred thousand (200,000). </a:t>
            </a:r>
            <a:endParaRPr>
              <a:solidFill>
                <a:srgbClr val="1D3D63"/>
              </a:solidFill>
              <a:highlight>
                <a:srgbClr val="FAFAFA"/>
              </a:highlight>
              <a:latin typeface="Lato"/>
              <a:ea typeface="Lato"/>
              <a:cs typeface="Lato"/>
              <a:sym typeface="Lato"/>
            </a:endParaRPr>
          </a:p>
          <a:p>
            <a:pPr indent="0" lvl="0" marL="0" rtl="0" algn="l">
              <a:spcBef>
                <a:spcPts val="0"/>
              </a:spcBef>
              <a:spcAft>
                <a:spcPts val="0"/>
              </a:spcAft>
              <a:buNone/>
            </a:pPr>
            <a:r>
              <a:t/>
            </a:r>
            <a:endParaRPr>
              <a:solidFill>
                <a:srgbClr val="1D3D63"/>
              </a:solidFill>
              <a:highlight>
                <a:srgbClr val="FAFAFA"/>
              </a:highlight>
              <a:latin typeface="Lato"/>
              <a:ea typeface="Lato"/>
              <a:cs typeface="Lato"/>
              <a:sym typeface="Lato"/>
            </a:endParaRPr>
          </a:p>
          <a:p>
            <a:pPr indent="0" lvl="0" marL="0" rtl="0" algn="l">
              <a:spcBef>
                <a:spcPts val="0"/>
              </a:spcBef>
              <a:spcAft>
                <a:spcPts val="0"/>
              </a:spcAft>
              <a:buNone/>
            </a:pPr>
            <a:r>
              <a:rPr lang="en">
                <a:solidFill>
                  <a:srgbClr val="1D3D63"/>
                </a:solidFill>
                <a:highlight>
                  <a:srgbClr val="FAFAFA"/>
                </a:highlight>
                <a:latin typeface="Lato"/>
                <a:ea typeface="Lato"/>
                <a:cs typeface="Lato"/>
                <a:sym typeface="Lato"/>
              </a:rPr>
              <a:t>Apart from the severity of events, are there any other factors for deaths?</a:t>
            </a:r>
            <a:endParaRPr>
              <a:solidFill>
                <a:srgbClr val="1D3D63"/>
              </a:solidFill>
              <a:highlight>
                <a:srgbClr val="FAFAFA"/>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f93ad3fb_4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f93ad3fb_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this question, We took a deeper dive into the dataset and combined it with the country GDP </a:t>
            </a:r>
            <a:r>
              <a:rPr lang="en"/>
              <a:t>dataset to answer this question </a:t>
            </a:r>
            <a:endParaRPr/>
          </a:p>
          <a:p>
            <a:pPr indent="0" lvl="0" marL="0" rtl="0" algn="l">
              <a:spcBef>
                <a:spcPts val="0"/>
              </a:spcBef>
              <a:spcAft>
                <a:spcPts val="0"/>
              </a:spcAft>
              <a:buClr>
                <a:schemeClr val="dk1"/>
              </a:buClr>
              <a:buSzPts val="1100"/>
              <a:buFont typeface="Arial"/>
              <a:buNone/>
            </a:pPr>
            <a:r>
              <a:rPr lang="en">
                <a:solidFill>
                  <a:schemeClr val="dk1"/>
                </a:solidFill>
              </a:rPr>
              <a:t>Every dot on the plot represents a major disaster that corresponds to a death toll and a GDP per capita value.</a:t>
            </a:r>
            <a:endParaRPr>
              <a:solidFill>
                <a:schemeClr val="dk1"/>
              </a:solidFill>
            </a:endParaRPr>
          </a:p>
          <a:p>
            <a:pPr indent="0" lvl="0" marL="0" rtl="0" algn="l">
              <a:spcBef>
                <a:spcPts val="0"/>
              </a:spcBef>
              <a:spcAft>
                <a:spcPts val="0"/>
              </a:spcAft>
              <a:buNone/>
            </a:pPr>
            <a:r>
              <a:rPr lang="en"/>
              <a:t>On the graph, we can clearly see an inverse relationship between GDP per capita and total deaths caused by each disaster. </a:t>
            </a:r>
            <a:endParaRPr/>
          </a:p>
          <a:p>
            <a:pPr indent="0" lvl="0" marL="0" rtl="0" algn="l">
              <a:spcBef>
                <a:spcPts val="0"/>
              </a:spcBef>
              <a:spcAft>
                <a:spcPts val="0"/>
              </a:spcAft>
              <a:buNone/>
            </a:pPr>
            <a:r>
              <a:rPr lang="en">
                <a:solidFill>
                  <a:srgbClr val="1D3D63"/>
                </a:solidFill>
                <a:highlight>
                  <a:srgbClr val="FAFAFA"/>
                </a:highlight>
                <a:latin typeface="Lato"/>
                <a:ea typeface="Lato"/>
                <a:cs typeface="Lato"/>
                <a:sym typeface="Lato"/>
              </a:rPr>
              <a:t>We can thus conclude that populations in low-income countries  are more vulnerable to the effects of natural disasters.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log.gdeltproject.org/a-new-dataset-for-exploring-climate-change-narratives-on-television-news-2009-2020/" TargetMode="External"/><Relationship Id="rId4" Type="http://schemas.openxmlformats.org/officeDocument/2006/relationships/hyperlink" Target="https://blog.gdeltproject.org/a-new-dataset-for-exploring-climate-change-narratives-on-television-news-2009-2020/" TargetMode="External"/><Relationship Id="rId5" Type="http://schemas.openxmlformats.org/officeDocument/2006/relationships/image" Target="../media/image18.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286350" y="3705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 </a:t>
            </a:r>
            <a:r>
              <a:rPr lang="en" sz="4500"/>
              <a:t>Impact of Natural Disasters</a:t>
            </a:r>
            <a:endParaRPr sz="4500"/>
          </a:p>
        </p:txBody>
      </p:sp>
      <p:pic>
        <p:nvPicPr>
          <p:cNvPr id="67" name="Google Shape;67;p13"/>
          <p:cNvPicPr preferRelativeResize="0"/>
          <p:nvPr/>
        </p:nvPicPr>
        <p:blipFill>
          <a:blip r:embed="rId3">
            <a:alphaModFix/>
          </a:blip>
          <a:stretch>
            <a:fillRect/>
          </a:stretch>
        </p:blipFill>
        <p:spPr>
          <a:xfrm>
            <a:off x="1463700" y="2571750"/>
            <a:ext cx="6216600" cy="2571750"/>
          </a:xfrm>
          <a:prstGeom prst="rect">
            <a:avLst/>
          </a:prstGeom>
          <a:noFill/>
          <a:ln>
            <a:noFill/>
          </a:ln>
          <a:effectLst>
            <a:outerShdw blurRad="57150" rotWithShape="0" algn="bl" dir="5400000" dist="19050">
              <a:srgbClr val="000000"/>
            </a:outerShdw>
          </a:effectLst>
        </p:spPr>
      </p:pic>
      <p:sp>
        <p:nvSpPr>
          <p:cNvPr id="68" name="Google Shape;68;p13"/>
          <p:cNvSpPr txBox="1"/>
          <p:nvPr>
            <p:ph idx="4294967295" type="subTitle"/>
          </p:nvPr>
        </p:nvSpPr>
        <p:spPr>
          <a:xfrm>
            <a:off x="2136750" y="14315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t>by </a:t>
            </a:r>
            <a:r>
              <a:rPr lang="en" sz="1900"/>
              <a:t>Jaya Sahithi, Pujika Kumar, Andy Liu, Gaopo Huang, Jiawei Zheng (group 2)</a:t>
            </a:r>
            <a:endParaRPr sz="1900"/>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t>Most important culprit?</a:t>
            </a:r>
            <a:endParaRPr sz="3040"/>
          </a:p>
        </p:txBody>
      </p:sp>
      <p:sp>
        <p:nvSpPr>
          <p:cNvPr id="177" name="Google Shape;177;p22"/>
          <p:cNvSpPr txBox="1"/>
          <p:nvPr/>
        </p:nvSpPr>
        <p:spPr>
          <a:xfrm>
            <a:off x="6950375" y="2176911"/>
            <a:ext cx="1795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Most of them are densely populated countries </a:t>
            </a:r>
            <a:endParaRPr sz="1600">
              <a:latin typeface="Lato"/>
              <a:ea typeface="Lato"/>
              <a:cs typeface="Lato"/>
              <a:sym typeface="Lato"/>
            </a:endParaRPr>
          </a:p>
        </p:txBody>
      </p:sp>
      <p:pic>
        <p:nvPicPr>
          <p:cNvPr id="178" name="Google Shape;178;p22"/>
          <p:cNvPicPr preferRelativeResize="0"/>
          <p:nvPr/>
        </p:nvPicPr>
        <p:blipFill>
          <a:blip r:embed="rId3">
            <a:alphaModFix/>
          </a:blip>
          <a:stretch>
            <a:fillRect/>
          </a:stretch>
        </p:blipFill>
        <p:spPr>
          <a:xfrm>
            <a:off x="311700" y="1246900"/>
            <a:ext cx="6645575" cy="3272659"/>
          </a:xfrm>
          <a:prstGeom prst="rect">
            <a:avLst/>
          </a:prstGeom>
          <a:noFill/>
          <a:ln>
            <a:noFill/>
          </a:ln>
        </p:spPr>
      </p:pic>
      <p:sp>
        <p:nvSpPr>
          <p:cNvPr id="179" name="Google Shape;17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210100" y="3561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40"/>
              <a:t>The d</a:t>
            </a:r>
            <a:r>
              <a:rPr lang="en" sz="2340"/>
              <a:t>amages were in general proportional to the </a:t>
            </a:r>
            <a:r>
              <a:rPr lang="en" sz="2340"/>
              <a:t>occurrence</a:t>
            </a:r>
            <a:r>
              <a:rPr lang="en" sz="2340"/>
              <a:t> of disasters</a:t>
            </a:r>
            <a:endParaRPr sz="2240"/>
          </a:p>
        </p:txBody>
      </p:sp>
      <p:pic>
        <p:nvPicPr>
          <p:cNvPr id="185" name="Google Shape;185;p23"/>
          <p:cNvPicPr preferRelativeResize="0"/>
          <p:nvPr/>
        </p:nvPicPr>
        <p:blipFill>
          <a:blip r:embed="rId3">
            <a:alphaModFix/>
          </a:blip>
          <a:stretch>
            <a:fillRect/>
          </a:stretch>
        </p:blipFill>
        <p:spPr>
          <a:xfrm>
            <a:off x="544125" y="1063525"/>
            <a:ext cx="6470694" cy="3775175"/>
          </a:xfrm>
          <a:prstGeom prst="rect">
            <a:avLst/>
          </a:prstGeom>
          <a:noFill/>
          <a:ln>
            <a:noFill/>
          </a:ln>
        </p:spPr>
      </p:pic>
      <p:sp>
        <p:nvSpPr>
          <p:cNvPr id="186" name="Google Shape;18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3642725" y="2999325"/>
            <a:ext cx="228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accent1"/>
                </a:solidFill>
                <a:latin typeface="Open Sans"/>
                <a:ea typeface="Open Sans"/>
                <a:cs typeface="Open Sans"/>
                <a:sym typeface="Open Sans"/>
              </a:rPr>
              <a:t>Disasters and their impact in the past 50 years.</a:t>
            </a:r>
            <a:endParaRPr b="1" sz="2100">
              <a:solidFill>
                <a:schemeClr val="accent1"/>
              </a:solidFill>
              <a:latin typeface="Open Sans"/>
              <a:ea typeface="Open Sans"/>
              <a:cs typeface="Open Sans"/>
              <a:sym typeface="Open Sans"/>
            </a:endParaRPr>
          </a:p>
        </p:txBody>
      </p:sp>
      <p:pic>
        <p:nvPicPr>
          <p:cNvPr id="192" name="Google Shape;192;p24"/>
          <p:cNvPicPr preferRelativeResize="0"/>
          <p:nvPr/>
        </p:nvPicPr>
        <p:blipFill>
          <a:blip r:embed="rId3">
            <a:alphaModFix/>
          </a:blip>
          <a:stretch>
            <a:fillRect/>
          </a:stretch>
        </p:blipFill>
        <p:spPr>
          <a:xfrm>
            <a:off x="3221276" y="132825"/>
            <a:ext cx="2701449" cy="2247547"/>
          </a:xfrm>
          <a:prstGeom prst="rect">
            <a:avLst/>
          </a:prstGeom>
          <a:noFill/>
          <a:ln>
            <a:noFill/>
          </a:ln>
        </p:spPr>
      </p:pic>
      <p:pic>
        <p:nvPicPr>
          <p:cNvPr id="193" name="Google Shape;193;p24"/>
          <p:cNvPicPr preferRelativeResize="0"/>
          <p:nvPr/>
        </p:nvPicPr>
        <p:blipFill>
          <a:blip r:embed="rId4">
            <a:alphaModFix/>
          </a:blip>
          <a:stretch>
            <a:fillRect/>
          </a:stretch>
        </p:blipFill>
        <p:spPr>
          <a:xfrm>
            <a:off x="353301" y="2388325"/>
            <a:ext cx="2684546" cy="2266950"/>
          </a:xfrm>
          <a:prstGeom prst="rect">
            <a:avLst/>
          </a:prstGeom>
          <a:noFill/>
          <a:ln>
            <a:noFill/>
          </a:ln>
        </p:spPr>
      </p:pic>
      <p:pic>
        <p:nvPicPr>
          <p:cNvPr id="194" name="Google Shape;194;p24"/>
          <p:cNvPicPr preferRelativeResize="0"/>
          <p:nvPr/>
        </p:nvPicPr>
        <p:blipFill>
          <a:blip r:embed="rId5">
            <a:alphaModFix/>
          </a:blip>
          <a:stretch>
            <a:fillRect/>
          </a:stretch>
        </p:blipFill>
        <p:spPr>
          <a:xfrm>
            <a:off x="6235150" y="2380370"/>
            <a:ext cx="2786000" cy="2282855"/>
          </a:xfrm>
          <a:prstGeom prst="rect">
            <a:avLst/>
          </a:prstGeom>
          <a:noFill/>
          <a:ln>
            <a:noFill/>
          </a:ln>
        </p:spPr>
      </p:pic>
      <p:sp>
        <p:nvSpPr>
          <p:cNvPr id="195" name="Google Shape;19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278500"/>
            <a:ext cx="8520600" cy="7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highlight>
                  <a:schemeClr val="lt1"/>
                </a:highlight>
              </a:rPr>
              <a:t>Correlation between Climate Change Television News and Natural Disaster in America</a:t>
            </a:r>
            <a:endParaRPr sz="2100">
              <a:highlight>
                <a:schemeClr val="lt1"/>
              </a:highlight>
            </a:endParaRPr>
          </a:p>
          <a:p>
            <a:pPr indent="0" lvl="0" marL="0" rtl="0" algn="l">
              <a:spcBef>
                <a:spcPts val="0"/>
              </a:spcBef>
              <a:spcAft>
                <a:spcPts val="0"/>
              </a:spcAft>
              <a:buNone/>
            </a:pPr>
            <a:r>
              <a:t/>
            </a:r>
            <a:endParaRPr sz="2100"/>
          </a:p>
        </p:txBody>
      </p:sp>
      <p:sp>
        <p:nvSpPr>
          <p:cNvPr id="201" name="Google Shape;201;p25"/>
          <p:cNvSpPr txBox="1"/>
          <p:nvPr/>
        </p:nvSpPr>
        <p:spPr>
          <a:xfrm>
            <a:off x="711250" y="3848225"/>
            <a:ext cx="7706100" cy="2103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Examining the </a:t>
            </a:r>
            <a:r>
              <a:rPr lang="en" sz="1600" u="sng">
                <a:solidFill>
                  <a:srgbClr val="4A86E8"/>
                </a:solidFill>
                <a:latin typeface="Lato"/>
                <a:ea typeface="Lato"/>
                <a:cs typeface="Lato"/>
                <a:sym typeface="Lato"/>
                <a:hlinkClick r:id="rId3">
                  <a:extLst>
                    <a:ext uri="{A12FA001-AC4F-418D-AE19-62706E023703}">
                      <ahyp:hlinkClr val="tx"/>
                    </a:ext>
                  </a:extLst>
                </a:hlinkClick>
              </a:rPr>
              <a:t>Climate Change T</a:t>
            </a:r>
            <a:r>
              <a:rPr lang="en" sz="1600" u="sng">
                <a:solidFill>
                  <a:srgbClr val="4A86E8"/>
                </a:solidFill>
                <a:latin typeface="Lato"/>
                <a:ea typeface="Lato"/>
                <a:cs typeface="Lato"/>
                <a:sym typeface="Lato"/>
                <a:hlinkClick r:id="rId4">
                  <a:extLst>
                    <a:ext uri="{A12FA001-AC4F-418D-AE19-62706E023703}">
                      <ahyp:hlinkClr val="tx"/>
                    </a:ext>
                  </a:extLst>
                </a:hlinkClick>
              </a:rPr>
              <a:t>elevision News dataset</a:t>
            </a:r>
            <a:r>
              <a:rPr lang="en" sz="1600">
                <a:solidFill>
                  <a:srgbClr val="2162E6"/>
                </a:solidFill>
                <a:latin typeface="Lato"/>
                <a:ea typeface="Lato"/>
                <a:cs typeface="Lato"/>
                <a:sym typeface="Lato"/>
              </a:rPr>
              <a:t> </a:t>
            </a:r>
            <a:r>
              <a:rPr lang="en" sz="1600">
                <a:latin typeface="Lato"/>
                <a:ea typeface="Lato"/>
                <a:cs typeface="Lato"/>
                <a:sym typeface="Lato"/>
              </a:rPr>
              <a:t>to analyze the impact of natural disaster on public awareness of climate change</a:t>
            </a:r>
            <a:br>
              <a:rPr lang="en" sz="1600">
                <a:latin typeface="Lato"/>
                <a:ea typeface="Lato"/>
                <a:cs typeface="Lato"/>
                <a:sym typeface="Lato"/>
              </a:rPr>
            </a:b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Disaster occurrences or its severity do not link to climate change awareness</a:t>
            </a:r>
            <a:endParaRPr sz="1600">
              <a:latin typeface="Lato"/>
              <a:ea typeface="Lato"/>
              <a:cs typeface="Lato"/>
              <a:sym typeface="Lato"/>
            </a:endParaRPr>
          </a:p>
        </p:txBody>
      </p:sp>
      <p:pic>
        <p:nvPicPr>
          <p:cNvPr id="202" name="Google Shape;202;p25"/>
          <p:cNvPicPr preferRelativeResize="0"/>
          <p:nvPr/>
        </p:nvPicPr>
        <p:blipFill>
          <a:blip r:embed="rId5">
            <a:alphaModFix/>
          </a:blip>
          <a:stretch>
            <a:fillRect/>
          </a:stretch>
        </p:blipFill>
        <p:spPr>
          <a:xfrm>
            <a:off x="4742658" y="839525"/>
            <a:ext cx="4172017" cy="2800600"/>
          </a:xfrm>
          <a:prstGeom prst="rect">
            <a:avLst/>
          </a:prstGeom>
          <a:noFill/>
          <a:ln>
            <a:noFill/>
          </a:ln>
        </p:spPr>
      </p:pic>
      <p:pic>
        <p:nvPicPr>
          <p:cNvPr id="203" name="Google Shape;203;p25"/>
          <p:cNvPicPr preferRelativeResize="0"/>
          <p:nvPr/>
        </p:nvPicPr>
        <p:blipFill>
          <a:blip r:embed="rId6">
            <a:alphaModFix/>
          </a:blip>
          <a:stretch>
            <a:fillRect/>
          </a:stretch>
        </p:blipFill>
        <p:spPr>
          <a:xfrm>
            <a:off x="218950" y="839525"/>
            <a:ext cx="4138348" cy="2800600"/>
          </a:xfrm>
          <a:prstGeom prst="rect">
            <a:avLst/>
          </a:prstGeom>
          <a:noFill/>
          <a:ln>
            <a:noFill/>
          </a:ln>
        </p:spPr>
      </p:pic>
      <p:sp>
        <p:nvSpPr>
          <p:cNvPr id="204" name="Google Shape;20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278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highlight>
                  <a:schemeClr val="lt1"/>
                </a:highlight>
              </a:rPr>
              <a:t>Which type of disaster invoked more climate change awareness?</a:t>
            </a:r>
            <a:endParaRPr/>
          </a:p>
        </p:txBody>
      </p:sp>
      <p:pic>
        <p:nvPicPr>
          <p:cNvPr id="210" name="Google Shape;210;p26"/>
          <p:cNvPicPr preferRelativeResize="0"/>
          <p:nvPr/>
        </p:nvPicPr>
        <p:blipFill>
          <a:blip r:embed="rId3">
            <a:alphaModFix/>
          </a:blip>
          <a:stretch>
            <a:fillRect/>
          </a:stretch>
        </p:blipFill>
        <p:spPr>
          <a:xfrm>
            <a:off x="311700" y="2231600"/>
            <a:ext cx="4495800" cy="2514600"/>
          </a:xfrm>
          <a:prstGeom prst="rect">
            <a:avLst/>
          </a:prstGeom>
          <a:noFill/>
          <a:ln>
            <a:noFill/>
          </a:ln>
        </p:spPr>
      </p:pic>
      <p:sp>
        <p:nvSpPr>
          <p:cNvPr id="211" name="Google Shape;211;p26"/>
          <p:cNvSpPr txBox="1"/>
          <p:nvPr/>
        </p:nvSpPr>
        <p:spPr>
          <a:xfrm>
            <a:off x="5787375" y="1826800"/>
            <a:ext cx="2777700" cy="266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Not all disaster types have the same effect on climate change awareness</a:t>
            </a:r>
            <a:br>
              <a:rPr lang="en" sz="1600">
                <a:latin typeface="Lato"/>
                <a:ea typeface="Lato"/>
                <a:cs typeface="Lato"/>
                <a:sym typeface="Lato"/>
              </a:rPr>
            </a:b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For each occurrence of drought, there are on average 123 articles about climate change</a:t>
            </a:r>
            <a:endParaRPr sz="1600">
              <a:latin typeface="Lato"/>
              <a:ea typeface="Lato"/>
              <a:cs typeface="Lato"/>
              <a:sym typeface="Lato"/>
            </a:endParaRPr>
          </a:p>
        </p:txBody>
      </p:sp>
      <p:pic>
        <p:nvPicPr>
          <p:cNvPr id="212" name="Google Shape;212;p26"/>
          <p:cNvPicPr preferRelativeResize="0"/>
          <p:nvPr/>
        </p:nvPicPr>
        <p:blipFill>
          <a:blip r:embed="rId4">
            <a:alphaModFix/>
          </a:blip>
          <a:stretch>
            <a:fillRect/>
          </a:stretch>
        </p:blipFill>
        <p:spPr>
          <a:xfrm>
            <a:off x="732075" y="1513875"/>
            <a:ext cx="4117500" cy="516225"/>
          </a:xfrm>
          <a:prstGeom prst="rect">
            <a:avLst/>
          </a:prstGeom>
          <a:noFill/>
          <a:ln>
            <a:noFill/>
          </a:ln>
        </p:spPr>
      </p:pic>
      <p:sp>
        <p:nvSpPr>
          <p:cNvPr id="213" name="Google Shape;21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9" name="Google Shape;219;p27"/>
          <p:cNvSpPr txBox="1"/>
          <p:nvPr>
            <p:ph idx="1" type="body"/>
          </p:nvPr>
        </p:nvSpPr>
        <p:spPr>
          <a:xfrm>
            <a:off x="311700" y="445025"/>
            <a:ext cx="8520600" cy="3302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sz="1600">
              <a:latin typeface="Lato"/>
              <a:ea typeface="Lato"/>
              <a:cs typeface="Lato"/>
              <a:sym typeface="Lato"/>
            </a:endParaRPr>
          </a:p>
          <a:p>
            <a:pPr indent="-355600" lvl="0" marL="457200" rtl="0" algn="l">
              <a:lnSpc>
                <a:spcPct val="115000"/>
              </a:lnSpc>
              <a:spcBef>
                <a:spcPts val="4600"/>
              </a:spcBef>
              <a:spcAft>
                <a:spcPts val="0"/>
              </a:spcAft>
              <a:buClr>
                <a:srgbClr val="002147"/>
              </a:buClr>
              <a:buSzPts val="2000"/>
              <a:buFont typeface="Lato"/>
              <a:buChar char="●"/>
            </a:pPr>
            <a:r>
              <a:rPr lang="en" sz="2000">
                <a:latin typeface="Lato"/>
                <a:ea typeface="Lato"/>
                <a:cs typeface="Lato"/>
                <a:sym typeface="Lato"/>
              </a:rPr>
              <a:t>Increase in the occurrence of natural disasters.</a:t>
            </a:r>
            <a:endParaRPr sz="2000">
              <a:latin typeface="Lato"/>
              <a:ea typeface="Lato"/>
              <a:cs typeface="Lato"/>
              <a:sym typeface="Lato"/>
            </a:endParaRPr>
          </a:p>
          <a:p>
            <a:pPr indent="-355600" lvl="0" marL="457200" rtl="0" algn="l">
              <a:spcBef>
                <a:spcPts val="0"/>
              </a:spcBef>
              <a:spcAft>
                <a:spcPts val="0"/>
              </a:spcAft>
              <a:buClr>
                <a:srgbClr val="002147"/>
              </a:buClr>
              <a:buSzPts val="2000"/>
              <a:buFont typeface="Lato"/>
              <a:buChar char="●"/>
            </a:pPr>
            <a:r>
              <a:rPr lang="en" sz="2000">
                <a:latin typeface="Lato"/>
                <a:ea typeface="Lato"/>
                <a:cs typeface="Lato"/>
                <a:sym typeface="Lato"/>
              </a:rPr>
              <a:t>Decline</a:t>
            </a:r>
            <a:r>
              <a:rPr lang="en" sz="2000">
                <a:latin typeface="Lato"/>
                <a:ea typeface="Lato"/>
                <a:cs typeface="Lato"/>
                <a:sym typeface="Lato"/>
              </a:rPr>
              <a:t> in deaths from natural disasters over the past century.</a:t>
            </a:r>
            <a:endParaRPr sz="2000">
              <a:latin typeface="Lato"/>
              <a:ea typeface="Lato"/>
              <a:cs typeface="Lato"/>
              <a:sym typeface="Lato"/>
            </a:endParaRPr>
          </a:p>
          <a:p>
            <a:pPr indent="-355600" lvl="0" marL="457200" rtl="0" algn="l">
              <a:lnSpc>
                <a:spcPct val="115000"/>
              </a:lnSpc>
              <a:spcBef>
                <a:spcPts val="0"/>
              </a:spcBef>
              <a:spcAft>
                <a:spcPts val="0"/>
              </a:spcAft>
              <a:buClr>
                <a:srgbClr val="002147"/>
              </a:buClr>
              <a:buSzPts val="2000"/>
              <a:buFont typeface="Lato"/>
              <a:buChar char="●"/>
            </a:pPr>
            <a:r>
              <a:rPr lang="en" sz="2000">
                <a:latin typeface="Lato"/>
                <a:ea typeface="Lato"/>
                <a:cs typeface="Lato"/>
                <a:sym typeface="Lato"/>
              </a:rPr>
              <a:t>Disasters affect those in poverty most heavily.</a:t>
            </a:r>
            <a:endParaRPr sz="2000">
              <a:latin typeface="Lato"/>
              <a:ea typeface="Lato"/>
              <a:cs typeface="Lato"/>
              <a:sym typeface="Lato"/>
            </a:endParaRPr>
          </a:p>
          <a:p>
            <a:pPr indent="-355600" lvl="0" marL="457200" rtl="0" algn="l">
              <a:spcBef>
                <a:spcPts val="0"/>
              </a:spcBef>
              <a:spcAft>
                <a:spcPts val="0"/>
              </a:spcAft>
              <a:buClr>
                <a:srgbClr val="002147"/>
              </a:buClr>
              <a:buSzPts val="2000"/>
              <a:buFont typeface="Lato"/>
              <a:buChar char="●"/>
            </a:pPr>
            <a:r>
              <a:rPr lang="en" sz="2000">
                <a:latin typeface="Lato"/>
                <a:ea typeface="Lato"/>
                <a:cs typeface="Lato"/>
                <a:sym typeface="Lato"/>
              </a:rPr>
              <a:t>Different natural disasters have varying influences on drawing attention to climate changes.</a:t>
            </a:r>
            <a:endParaRPr sz="2000">
              <a:latin typeface="Lato"/>
              <a:ea typeface="Lato"/>
              <a:cs typeface="Lato"/>
              <a:sym typeface="Lato"/>
            </a:endParaRPr>
          </a:p>
        </p:txBody>
      </p:sp>
      <p:sp>
        <p:nvSpPr>
          <p:cNvPr id="220" name="Google Shape;22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Q&amp;A</a:t>
            </a:r>
            <a:endParaRPr/>
          </a:p>
        </p:txBody>
      </p:sp>
      <p:pic>
        <p:nvPicPr>
          <p:cNvPr id="226" name="Google Shape;226;p28"/>
          <p:cNvPicPr preferRelativeResize="0"/>
          <p:nvPr/>
        </p:nvPicPr>
        <p:blipFill>
          <a:blip r:embed="rId3">
            <a:alphaModFix/>
          </a:blip>
          <a:stretch>
            <a:fillRect/>
          </a:stretch>
        </p:blipFill>
        <p:spPr>
          <a:xfrm>
            <a:off x="1741075" y="1322788"/>
            <a:ext cx="5661851" cy="3189775"/>
          </a:xfrm>
          <a:prstGeom prst="rect">
            <a:avLst/>
          </a:prstGeom>
          <a:noFill/>
          <a:ln>
            <a:noFill/>
          </a:ln>
        </p:spPr>
      </p:pic>
      <p:sp>
        <p:nvSpPr>
          <p:cNvPr id="227" name="Google Shape;22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objective</a:t>
            </a:r>
            <a:endParaRPr/>
          </a:p>
        </p:txBody>
      </p:sp>
      <p:grpSp>
        <p:nvGrpSpPr>
          <p:cNvPr id="75" name="Google Shape;75;p14"/>
          <p:cNvGrpSpPr/>
          <p:nvPr/>
        </p:nvGrpSpPr>
        <p:grpSpPr>
          <a:xfrm>
            <a:off x="4385023" y="1731426"/>
            <a:ext cx="2253600" cy="1355175"/>
            <a:chOff x="4753223" y="1857800"/>
            <a:chExt cx="2253600" cy="1355175"/>
          </a:xfrm>
        </p:grpSpPr>
        <p:sp>
          <p:nvSpPr>
            <p:cNvPr id="76" name="Google Shape;76;p14"/>
            <p:cNvSpPr/>
            <p:nvPr/>
          </p:nvSpPr>
          <p:spPr>
            <a:xfrm>
              <a:off x="4849302" y="3079475"/>
              <a:ext cx="1958400" cy="133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4753223" y="1857800"/>
              <a:ext cx="2253600" cy="1354090"/>
              <a:chOff x="4753223" y="1857800"/>
              <a:chExt cx="2253600" cy="1354090"/>
            </a:xfrm>
          </p:grpSpPr>
          <p:grpSp>
            <p:nvGrpSpPr>
              <p:cNvPr id="78" name="Google Shape;78;p14"/>
              <p:cNvGrpSpPr/>
              <p:nvPr/>
            </p:nvGrpSpPr>
            <p:grpSpPr>
              <a:xfrm>
                <a:off x="4808316" y="2800065"/>
                <a:ext cx="92400" cy="411825"/>
                <a:chOff x="845575" y="2563700"/>
                <a:chExt cx="92400" cy="411825"/>
              </a:xfrm>
            </p:grpSpPr>
            <p:cxnSp>
              <p:nvCxnSpPr>
                <p:cNvPr id="79" name="Google Shape;79;p14"/>
                <p:cNvCxnSpPr/>
                <p:nvPr/>
              </p:nvCxnSpPr>
              <p:spPr>
                <a:xfrm>
                  <a:off x="891775" y="2616125"/>
                  <a:ext cx="0" cy="359400"/>
                </a:xfrm>
                <a:prstGeom prst="straightConnector1">
                  <a:avLst/>
                </a:prstGeom>
                <a:noFill/>
                <a:ln cap="flat" cmpd="sng" w="9525">
                  <a:solidFill>
                    <a:schemeClr val="accent3"/>
                  </a:solidFill>
                  <a:prstDash val="solid"/>
                  <a:round/>
                  <a:headEnd len="sm" w="sm" type="none"/>
                  <a:tailEnd len="sm" w="sm" type="none"/>
                </a:ln>
              </p:spPr>
            </p:cxnSp>
            <p:sp>
              <p:nvSpPr>
                <p:cNvPr id="80" name="Google Shape;80;p14"/>
                <p:cNvSpPr/>
                <p:nvPr/>
              </p:nvSpPr>
              <p:spPr>
                <a:xfrm>
                  <a:off x="845575" y="2563700"/>
                  <a:ext cx="92400" cy="92400"/>
                </a:xfrm>
                <a:prstGeom prst="ellipse">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txBox="1"/>
              <p:nvPr/>
            </p:nvSpPr>
            <p:spPr>
              <a:xfrm>
                <a:off x="4753223" y="1857800"/>
                <a:ext cx="2253600" cy="943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b="1" lang="en">
                    <a:latin typeface="Roboto"/>
                    <a:ea typeface="Roboto"/>
                    <a:cs typeface="Roboto"/>
                    <a:sym typeface="Roboto"/>
                  </a:rPr>
                  <a:t>Impact in terms of death and damages</a:t>
                </a:r>
                <a:endParaRPr b="1">
                  <a:latin typeface="Roboto"/>
                  <a:ea typeface="Roboto"/>
                  <a:cs typeface="Roboto"/>
                  <a:sym typeface="Roboto"/>
                </a:endParaRPr>
              </a:p>
            </p:txBody>
          </p:sp>
        </p:grpSp>
      </p:grpSp>
      <p:grpSp>
        <p:nvGrpSpPr>
          <p:cNvPr id="82" name="Google Shape;82;p14"/>
          <p:cNvGrpSpPr/>
          <p:nvPr/>
        </p:nvGrpSpPr>
        <p:grpSpPr>
          <a:xfrm>
            <a:off x="6366023" y="2961501"/>
            <a:ext cx="2390927" cy="1483875"/>
            <a:chOff x="6676773" y="2954375"/>
            <a:chExt cx="2390927" cy="1483875"/>
          </a:xfrm>
        </p:grpSpPr>
        <p:sp>
          <p:nvSpPr>
            <p:cNvPr id="83" name="Google Shape;83;p14"/>
            <p:cNvSpPr/>
            <p:nvPr/>
          </p:nvSpPr>
          <p:spPr>
            <a:xfrm>
              <a:off x="6718400" y="2954375"/>
              <a:ext cx="2349300" cy="13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6676773" y="3079467"/>
              <a:ext cx="2253600" cy="1358783"/>
              <a:chOff x="6676773" y="3079467"/>
              <a:chExt cx="2253600" cy="1358783"/>
            </a:xfrm>
          </p:grpSpPr>
          <p:grpSp>
            <p:nvGrpSpPr>
              <p:cNvPr id="85" name="Google Shape;85;p14"/>
              <p:cNvGrpSpPr/>
              <p:nvPr/>
            </p:nvGrpSpPr>
            <p:grpSpPr>
              <a:xfrm rot="10800000">
                <a:off x="6760035" y="3079467"/>
                <a:ext cx="92400" cy="411825"/>
                <a:chOff x="2070100" y="2563700"/>
                <a:chExt cx="92400" cy="411825"/>
              </a:xfrm>
            </p:grpSpPr>
            <p:cxnSp>
              <p:nvCxnSpPr>
                <p:cNvPr id="86" name="Google Shape;86;p1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7" name="Google Shape;87;p1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txBox="1"/>
              <p:nvPr/>
            </p:nvSpPr>
            <p:spPr>
              <a:xfrm>
                <a:off x="6676773" y="3494450"/>
                <a:ext cx="2253600" cy="9438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b="1" lang="en">
                    <a:latin typeface="Roboto"/>
                    <a:ea typeface="Roboto"/>
                    <a:cs typeface="Roboto"/>
                    <a:sym typeface="Roboto"/>
                  </a:rPr>
                  <a:t>Any effect on the awareness of climate change</a:t>
                </a:r>
                <a:endParaRPr b="1">
                  <a:latin typeface="Roboto"/>
                  <a:ea typeface="Roboto"/>
                  <a:cs typeface="Roboto"/>
                  <a:sym typeface="Roboto"/>
                </a:endParaRPr>
              </a:p>
            </p:txBody>
          </p:sp>
        </p:grpSp>
      </p:grpSp>
      <p:grpSp>
        <p:nvGrpSpPr>
          <p:cNvPr id="89" name="Google Shape;89;p14"/>
          <p:cNvGrpSpPr/>
          <p:nvPr/>
        </p:nvGrpSpPr>
        <p:grpSpPr>
          <a:xfrm>
            <a:off x="547147" y="1731414"/>
            <a:ext cx="2253600" cy="1355175"/>
            <a:chOff x="823122" y="1857800"/>
            <a:chExt cx="2253600" cy="1355175"/>
          </a:xfrm>
        </p:grpSpPr>
        <p:sp>
          <p:nvSpPr>
            <p:cNvPr id="90" name="Google Shape;90;p14"/>
            <p:cNvSpPr/>
            <p:nvPr/>
          </p:nvSpPr>
          <p:spPr>
            <a:xfrm>
              <a:off x="932600" y="3079475"/>
              <a:ext cx="1958400" cy="133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823122" y="1857800"/>
              <a:ext cx="2253600" cy="1354090"/>
              <a:chOff x="823122" y="1857800"/>
              <a:chExt cx="2253600" cy="1354090"/>
            </a:xfrm>
          </p:grpSpPr>
          <p:grpSp>
            <p:nvGrpSpPr>
              <p:cNvPr id="92" name="Google Shape;92;p14"/>
              <p:cNvGrpSpPr/>
              <p:nvPr/>
            </p:nvGrpSpPr>
            <p:grpSpPr>
              <a:xfrm>
                <a:off x="881025" y="2800065"/>
                <a:ext cx="92400" cy="411825"/>
                <a:chOff x="845575" y="2563700"/>
                <a:chExt cx="92400" cy="411825"/>
              </a:xfrm>
            </p:grpSpPr>
            <p:cxnSp>
              <p:nvCxnSpPr>
                <p:cNvPr id="93" name="Google Shape;93;p14"/>
                <p:cNvCxnSpPr/>
                <p:nvPr/>
              </p:nvCxnSpPr>
              <p:spPr>
                <a:xfrm>
                  <a:off x="891775" y="2616125"/>
                  <a:ext cx="0" cy="359400"/>
                </a:xfrm>
                <a:prstGeom prst="straightConnector1">
                  <a:avLst/>
                </a:prstGeom>
                <a:noFill/>
                <a:ln cap="flat" cmpd="sng" w="9525">
                  <a:solidFill>
                    <a:schemeClr val="accent3"/>
                  </a:solidFill>
                  <a:prstDash val="solid"/>
                  <a:round/>
                  <a:headEnd len="sm" w="sm" type="none"/>
                  <a:tailEnd len="sm" w="sm" type="none"/>
                </a:ln>
              </p:spPr>
            </p:cxnSp>
            <p:sp>
              <p:nvSpPr>
                <p:cNvPr id="94" name="Google Shape;94;p14"/>
                <p:cNvSpPr/>
                <p:nvPr/>
              </p:nvSpPr>
              <p:spPr>
                <a:xfrm>
                  <a:off x="845575" y="2563700"/>
                  <a:ext cx="92400" cy="92400"/>
                </a:xfrm>
                <a:prstGeom prst="ellipse">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nvSpPr>
            <p:spPr>
              <a:xfrm>
                <a:off x="823122" y="1857800"/>
                <a:ext cx="2253600" cy="943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600">
                    <a:latin typeface="Roboto"/>
                    <a:ea typeface="Roboto"/>
                    <a:cs typeface="Roboto"/>
                    <a:sym typeface="Roboto"/>
                  </a:rPr>
                  <a:t>Analysis of Natural disasters</a:t>
                </a:r>
                <a:endParaRPr b="1" sz="1700">
                  <a:latin typeface="Roboto"/>
                  <a:ea typeface="Roboto"/>
                  <a:cs typeface="Roboto"/>
                  <a:sym typeface="Roboto"/>
                </a:endParaRPr>
              </a:p>
            </p:txBody>
          </p:sp>
        </p:grpSp>
      </p:grpSp>
      <p:grpSp>
        <p:nvGrpSpPr>
          <p:cNvPr id="96" name="Google Shape;96;p14"/>
          <p:cNvGrpSpPr/>
          <p:nvPr/>
        </p:nvGrpSpPr>
        <p:grpSpPr>
          <a:xfrm>
            <a:off x="2467375" y="2961493"/>
            <a:ext cx="2253600" cy="1358783"/>
            <a:chOff x="2773350" y="3079467"/>
            <a:chExt cx="2253600" cy="1358783"/>
          </a:xfrm>
        </p:grpSpPr>
        <p:sp>
          <p:nvSpPr>
            <p:cNvPr id="97" name="Google Shape;97;p14"/>
            <p:cNvSpPr/>
            <p:nvPr/>
          </p:nvSpPr>
          <p:spPr>
            <a:xfrm>
              <a:off x="2890952" y="3079475"/>
              <a:ext cx="1958400" cy="13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4"/>
            <p:cNvGrpSpPr/>
            <p:nvPr/>
          </p:nvGrpSpPr>
          <p:grpSpPr>
            <a:xfrm>
              <a:off x="2773350" y="3079467"/>
              <a:ext cx="2253600" cy="1358783"/>
              <a:chOff x="2773350" y="3079467"/>
              <a:chExt cx="2253600" cy="1358783"/>
            </a:xfrm>
          </p:grpSpPr>
          <p:grpSp>
            <p:nvGrpSpPr>
              <p:cNvPr id="99" name="Google Shape;99;p14"/>
              <p:cNvGrpSpPr/>
              <p:nvPr/>
            </p:nvGrpSpPr>
            <p:grpSpPr>
              <a:xfrm rot="10800000">
                <a:off x="2849073" y="3079467"/>
                <a:ext cx="92400" cy="411825"/>
                <a:chOff x="2070100" y="2563700"/>
                <a:chExt cx="92400" cy="411825"/>
              </a:xfrm>
            </p:grpSpPr>
            <p:cxnSp>
              <p:nvCxnSpPr>
                <p:cNvPr id="100" name="Google Shape;100;p14"/>
                <p:cNvCxnSpPr/>
                <p:nvPr/>
              </p:nvCxnSpPr>
              <p:spPr>
                <a:xfrm>
                  <a:off x="2116300" y="2616125"/>
                  <a:ext cx="0" cy="359400"/>
                </a:xfrm>
                <a:prstGeom prst="straightConnector1">
                  <a:avLst/>
                </a:prstGeom>
                <a:noFill/>
                <a:ln cap="flat" cmpd="sng" w="9525">
                  <a:solidFill>
                    <a:schemeClr val="accent5"/>
                  </a:solidFill>
                  <a:prstDash val="solid"/>
                  <a:round/>
                  <a:headEnd len="sm" w="sm" type="none"/>
                  <a:tailEnd len="sm" w="sm" type="none"/>
                </a:ln>
              </p:spPr>
            </p:cxnSp>
            <p:sp>
              <p:nvSpPr>
                <p:cNvPr id="101" name="Google Shape;101;p14"/>
                <p:cNvSpPr/>
                <p:nvPr/>
              </p:nvSpPr>
              <p:spPr>
                <a:xfrm>
                  <a:off x="2070100" y="2563700"/>
                  <a:ext cx="92400" cy="92400"/>
                </a:xfrm>
                <a:prstGeom prst="ellipse">
                  <a:avLst/>
                </a:prstGeom>
                <a:solidFill>
                  <a:srgbClr val="0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nvSpPr>
            <p:spPr>
              <a:xfrm>
                <a:off x="2773350" y="3494450"/>
                <a:ext cx="2253600" cy="9438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600">
                    <a:latin typeface="Roboto"/>
                    <a:ea typeface="Roboto"/>
                    <a:cs typeface="Roboto"/>
                    <a:sym typeface="Roboto"/>
                  </a:rPr>
                  <a:t>Trends and changes over time</a:t>
                </a:r>
                <a:endParaRPr b="1" sz="1600">
                  <a:latin typeface="Roboto"/>
                  <a:ea typeface="Roboto"/>
                  <a:cs typeface="Roboto"/>
                  <a:sym typeface="Roboto"/>
                </a:endParaRPr>
              </a:p>
            </p:txBody>
          </p:sp>
        </p:grpSp>
      </p:grpSp>
      <p:sp>
        <p:nvSpPr>
          <p:cNvPr id="103" name="Google Shape;10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11700" y="445025"/>
            <a:ext cx="8520600" cy="537300"/>
          </a:xfrm>
          <a:prstGeom prst="rect">
            <a:avLst/>
          </a:prstGeom>
          <a:solidFill>
            <a:schemeClr val="lt1"/>
          </a:solidFill>
        </p:spPr>
        <p:txBody>
          <a:bodyPr anchorCtr="0" anchor="t" bIns="91425" lIns="91425" spcFirstLastPara="1" rIns="91425" wrap="square" tIns="91425">
            <a:spAutoFit/>
          </a:bodyPr>
          <a:lstStyle/>
          <a:p>
            <a:pPr indent="0" lvl="0" marL="0" rtl="0" algn="l">
              <a:lnSpc>
                <a:spcPct val="115000"/>
              </a:lnSpc>
              <a:spcBef>
                <a:spcPts val="0"/>
              </a:spcBef>
              <a:spcAft>
                <a:spcPts val="4600"/>
              </a:spcAft>
              <a:buNone/>
            </a:pPr>
            <a:r>
              <a:rPr lang="en" sz="2290"/>
              <a:t>Datasets used in the analysis</a:t>
            </a:r>
            <a:endParaRPr b="1" sz="2490"/>
          </a:p>
        </p:txBody>
      </p:sp>
      <p:pic>
        <p:nvPicPr>
          <p:cNvPr id="109" name="Google Shape;109;p15"/>
          <p:cNvPicPr preferRelativeResize="0"/>
          <p:nvPr/>
        </p:nvPicPr>
        <p:blipFill>
          <a:blip r:embed="rId3">
            <a:alphaModFix/>
          </a:blip>
          <a:stretch>
            <a:fillRect/>
          </a:stretch>
        </p:blipFill>
        <p:spPr>
          <a:xfrm>
            <a:off x="311700" y="1438250"/>
            <a:ext cx="4405451" cy="3198125"/>
          </a:xfrm>
          <a:prstGeom prst="rect">
            <a:avLst/>
          </a:prstGeom>
          <a:noFill/>
          <a:ln>
            <a:noFill/>
          </a:ln>
        </p:spPr>
      </p:pic>
      <p:sp>
        <p:nvSpPr>
          <p:cNvPr id="110" name="Google Shape;110;p15"/>
          <p:cNvSpPr/>
          <p:nvPr/>
        </p:nvSpPr>
        <p:spPr>
          <a:xfrm>
            <a:off x="4824950" y="666975"/>
            <a:ext cx="1191900" cy="46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Disaster Type</a:t>
            </a:r>
            <a:endParaRPr sz="1200">
              <a:latin typeface="Lato"/>
              <a:ea typeface="Lato"/>
              <a:cs typeface="Lato"/>
              <a:sym typeface="Lato"/>
            </a:endParaRPr>
          </a:p>
        </p:txBody>
      </p:sp>
      <p:sp>
        <p:nvSpPr>
          <p:cNvPr id="111" name="Google Shape;111;p15"/>
          <p:cNvSpPr/>
          <p:nvPr/>
        </p:nvSpPr>
        <p:spPr>
          <a:xfrm>
            <a:off x="6128575" y="452675"/>
            <a:ext cx="1191900" cy="46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Total Deaths</a:t>
            </a:r>
            <a:endParaRPr sz="1200">
              <a:latin typeface="Lato"/>
              <a:ea typeface="Lato"/>
              <a:cs typeface="Lato"/>
              <a:sym typeface="Lato"/>
            </a:endParaRPr>
          </a:p>
        </p:txBody>
      </p:sp>
      <p:sp>
        <p:nvSpPr>
          <p:cNvPr id="112" name="Google Shape;112;p15"/>
          <p:cNvSpPr/>
          <p:nvPr/>
        </p:nvSpPr>
        <p:spPr>
          <a:xfrm>
            <a:off x="6820625" y="1276700"/>
            <a:ext cx="1191900" cy="46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Total Damage</a:t>
            </a:r>
            <a:endParaRPr sz="1200">
              <a:latin typeface="Lato"/>
              <a:ea typeface="Lato"/>
              <a:cs typeface="Lato"/>
              <a:sym typeface="Lato"/>
            </a:endParaRPr>
          </a:p>
        </p:txBody>
      </p:sp>
      <p:sp>
        <p:nvSpPr>
          <p:cNvPr id="113" name="Google Shape;113;p15"/>
          <p:cNvSpPr/>
          <p:nvPr/>
        </p:nvSpPr>
        <p:spPr>
          <a:xfrm>
            <a:off x="5507800" y="1276700"/>
            <a:ext cx="1191900" cy="46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Time</a:t>
            </a:r>
            <a:endParaRPr sz="1200">
              <a:latin typeface="Lato"/>
              <a:ea typeface="Lato"/>
              <a:cs typeface="Lato"/>
              <a:sym typeface="Lato"/>
            </a:endParaRPr>
          </a:p>
        </p:txBody>
      </p:sp>
      <p:sp>
        <p:nvSpPr>
          <p:cNvPr id="114" name="Google Shape;114;p15"/>
          <p:cNvSpPr/>
          <p:nvPr/>
        </p:nvSpPr>
        <p:spPr>
          <a:xfrm>
            <a:off x="7432200" y="666975"/>
            <a:ext cx="1191900" cy="46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Location</a:t>
            </a:r>
            <a:endParaRPr sz="1200">
              <a:latin typeface="Lato"/>
              <a:ea typeface="Lato"/>
              <a:cs typeface="Lato"/>
              <a:sym typeface="Lato"/>
            </a:endParaRPr>
          </a:p>
        </p:txBody>
      </p:sp>
      <p:sp>
        <p:nvSpPr>
          <p:cNvPr id="115" name="Google Shape;115;p15"/>
          <p:cNvSpPr/>
          <p:nvPr/>
        </p:nvSpPr>
        <p:spPr>
          <a:xfrm>
            <a:off x="5197825" y="2250538"/>
            <a:ext cx="3053400" cy="889800"/>
          </a:xfrm>
          <a:prstGeom prst="diamond">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Climate change Television News</a:t>
            </a:r>
            <a:endParaRPr/>
          </a:p>
        </p:txBody>
      </p:sp>
      <p:sp>
        <p:nvSpPr>
          <p:cNvPr id="116" name="Google Shape;116;p15"/>
          <p:cNvSpPr/>
          <p:nvPr/>
        </p:nvSpPr>
        <p:spPr>
          <a:xfrm>
            <a:off x="5344825" y="3472775"/>
            <a:ext cx="2759400" cy="775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GDP </a:t>
            </a:r>
            <a:endParaRPr/>
          </a:p>
        </p:txBody>
      </p:sp>
      <p:sp>
        <p:nvSpPr>
          <p:cNvPr id="117" name="Google Shape;11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311700" y="3329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a:t>
            </a:r>
            <a:r>
              <a:rPr lang="en"/>
              <a:t>occurrence</a:t>
            </a:r>
            <a:r>
              <a:rPr lang="en"/>
              <a:t> of disasters increased over time</a:t>
            </a:r>
            <a:endParaRPr/>
          </a:p>
        </p:txBody>
      </p:sp>
      <p:pic>
        <p:nvPicPr>
          <p:cNvPr id="123" name="Google Shape;123;p16"/>
          <p:cNvPicPr preferRelativeResize="0"/>
          <p:nvPr/>
        </p:nvPicPr>
        <p:blipFill>
          <a:blip r:embed="rId3">
            <a:alphaModFix/>
          </a:blip>
          <a:stretch>
            <a:fillRect/>
          </a:stretch>
        </p:blipFill>
        <p:spPr>
          <a:xfrm>
            <a:off x="1005475" y="1040288"/>
            <a:ext cx="6719514" cy="3925925"/>
          </a:xfrm>
          <a:prstGeom prst="rect">
            <a:avLst/>
          </a:prstGeom>
          <a:noFill/>
          <a:ln>
            <a:noFill/>
          </a:ln>
        </p:spPr>
      </p:pic>
      <p:sp>
        <p:nvSpPr>
          <p:cNvPr id="124" name="Google Shape;12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3329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But the deaths caused by the disasters has decreased</a:t>
            </a:r>
            <a:endParaRPr/>
          </a:p>
        </p:txBody>
      </p:sp>
      <p:pic>
        <p:nvPicPr>
          <p:cNvPr id="130" name="Google Shape;130;p17"/>
          <p:cNvPicPr preferRelativeResize="0"/>
          <p:nvPr/>
        </p:nvPicPr>
        <p:blipFill>
          <a:blip r:embed="rId3">
            <a:alphaModFix/>
          </a:blip>
          <a:stretch>
            <a:fillRect/>
          </a:stretch>
        </p:blipFill>
        <p:spPr>
          <a:xfrm>
            <a:off x="1061950" y="1040288"/>
            <a:ext cx="6868506" cy="3925925"/>
          </a:xfrm>
          <a:prstGeom prst="rect">
            <a:avLst/>
          </a:prstGeom>
          <a:noFill/>
          <a:ln>
            <a:noFill/>
          </a:ln>
        </p:spPr>
      </p:pic>
      <p:sp>
        <p:nvSpPr>
          <p:cNvPr id="131" name="Google Shape;13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107475"/>
            <a:ext cx="8520600" cy="48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4600"/>
              </a:spcAft>
              <a:buSzPts val="990"/>
              <a:buNone/>
            </a:pPr>
            <a:r>
              <a:rPr lang="en" sz="1390">
                <a:latin typeface="Lato"/>
                <a:ea typeface="Lato"/>
                <a:cs typeface="Lato"/>
                <a:sym typeface="Lato"/>
              </a:rPr>
              <a:t>Historically, droughts and floods were the most fatal disaster events. Deaths from these events are now very low – the most deadly events today tend to be earthquakes.</a:t>
            </a:r>
            <a:endParaRPr sz="2866"/>
          </a:p>
        </p:txBody>
      </p:sp>
      <p:sp>
        <p:nvSpPr>
          <p:cNvPr id="137" name="Google Shape;137;p18"/>
          <p:cNvSpPr txBox="1"/>
          <p:nvPr/>
        </p:nvSpPr>
        <p:spPr>
          <a:xfrm>
            <a:off x="7883550" y="489375"/>
            <a:ext cx="112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900">
              <a:latin typeface="Open Sans"/>
              <a:ea typeface="Open Sans"/>
              <a:cs typeface="Open Sans"/>
              <a:sym typeface="Open Sans"/>
            </a:endParaRPr>
          </a:p>
        </p:txBody>
      </p:sp>
      <p:pic>
        <p:nvPicPr>
          <p:cNvPr id="138" name="Google Shape;138;p18"/>
          <p:cNvPicPr preferRelativeResize="0"/>
          <p:nvPr/>
        </p:nvPicPr>
        <p:blipFill>
          <a:blip r:embed="rId3">
            <a:alphaModFix/>
          </a:blip>
          <a:stretch>
            <a:fillRect/>
          </a:stretch>
        </p:blipFill>
        <p:spPr>
          <a:xfrm>
            <a:off x="907425" y="735700"/>
            <a:ext cx="6699750" cy="4267875"/>
          </a:xfrm>
          <a:prstGeom prst="rect">
            <a:avLst/>
          </a:prstGeom>
          <a:noFill/>
          <a:ln>
            <a:noFill/>
          </a:ln>
        </p:spPr>
      </p:pic>
      <p:sp>
        <p:nvSpPr>
          <p:cNvPr id="139" name="Google Shape;13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83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Trend in </a:t>
            </a:r>
            <a:r>
              <a:rPr lang="en" sz="2340"/>
              <a:t>occurrence</a:t>
            </a:r>
            <a:r>
              <a:rPr lang="en" sz="2340"/>
              <a:t> of disasters has increased significantly in the past 50 years</a:t>
            </a:r>
            <a:endParaRPr sz="2340"/>
          </a:p>
        </p:txBody>
      </p:sp>
      <p:pic>
        <p:nvPicPr>
          <p:cNvPr id="145" name="Google Shape;145;p19"/>
          <p:cNvPicPr preferRelativeResize="0"/>
          <p:nvPr/>
        </p:nvPicPr>
        <p:blipFill>
          <a:blip r:embed="rId3">
            <a:alphaModFix/>
          </a:blip>
          <a:stretch>
            <a:fillRect/>
          </a:stretch>
        </p:blipFill>
        <p:spPr>
          <a:xfrm>
            <a:off x="202400" y="791073"/>
            <a:ext cx="6559000" cy="3813924"/>
          </a:xfrm>
          <a:prstGeom prst="rect">
            <a:avLst/>
          </a:prstGeom>
          <a:noFill/>
          <a:ln>
            <a:noFill/>
          </a:ln>
        </p:spPr>
      </p:pic>
      <p:sp>
        <p:nvSpPr>
          <p:cNvPr id="146" name="Google Shape;146;p19"/>
          <p:cNvSpPr txBox="1"/>
          <p:nvPr/>
        </p:nvSpPr>
        <p:spPr>
          <a:xfrm>
            <a:off x="7174200" y="1827100"/>
            <a:ext cx="165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Flood has the most </a:t>
            </a:r>
            <a:r>
              <a:rPr lang="en">
                <a:latin typeface="Open Sans"/>
                <a:ea typeface="Open Sans"/>
                <a:cs typeface="Open Sans"/>
                <a:sym typeface="Open Sans"/>
              </a:rPr>
              <a:t>occurrence</a:t>
            </a:r>
            <a:r>
              <a:rPr lang="en">
                <a:latin typeface="Open Sans"/>
                <a:ea typeface="Open Sans"/>
                <a:cs typeface="Open Sans"/>
                <a:sym typeface="Open Sans"/>
              </a:rPr>
              <a:t> followed by storm.</a:t>
            </a:r>
            <a:endParaRPr>
              <a:latin typeface="Open Sans"/>
              <a:ea typeface="Open Sans"/>
              <a:cs typeface="Open Sans"/>
              <a:sym typeface="Open Sans"/>
            </a:endParaRPr>
          </a:p>
        </p:txBody>
      </p:sp>
      <p:sp>
        <p:nvSpPr>
          <p:cNvPr id="147" name="Google Shape;14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T</a:t>
            </a:r>
            <a:r>
              <a:rPr lang="en" sz="2840"/>
              <a:t>he deaths depended on the magnitude of the disaster</a:t>
            </a:r>
            <a:endParaRPr sz="2840"/>
          </a:p>
        </p:txBody>
      </p:sp>
      <p:sp>
        <p:nvSpPr>
          <p:cNvPr id="153" name="Google Shape;153;p20"/>
          <p:cNvSpPr txBox="1"/>
          <p:nvPr/>
        </p:nvSpPr>
        <p:spPr>
          <a:xfrm>
            <a:off x="7433025" y="2367250"/>
            <a:ext cx="1459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a:ea typeface="Open Sans"/>
                <a:cs typeface="Open Sans"/>
                <a:sym typeface="Open Sans"/>
              </a:rPr>
              <a:t>Or are there any other factors?</a:t>
            </a:r>
            <a:endParaRPr sz="1700">
              <a:latin typeface="Open Sans"/>
              <a:ea typeface="Open Sans"/>
              <a:cs typeface="Open Sans"/>
              <a:sym typeface="Open Sans"/>
            </a:endParaRPr>
          </a:p>
        </p:txBody>
      </p:sp>
      <p:pic>
        <p:nvPicPr>
          <p:cNvPr id="154" name="Google Shape;154;p20"/>
          <p:cNvPicPr preferRelativeResize="0"/>
          <p:nvPr/>
        </p:nvPicPr>
        <p:blipFill>
          <a:blip r:embed="rId3">
            <a:alphaModFix/>
          </a:blip>
          <a:stretch>
            <a:fillRect/>
          </a:stretch>
        </p:blipFill>
        <p:spPr>
          <a:xfrm>
            <a:off x="446950" y="1304825"/>
            <a:ext cx="6473977" cy="3686276"/>
          </a:xfrm>
          <a:prstGeom prst="rect">
            <a:avLst/>
          </a:prstGeom>
          <a:noFill/>
          <a:ln>
            <a:noFill/>
          </a:ln>
        </p:spPr>
      </p:pic>
      <p:sp>
        <p:nvSpPr>
          <p:cNvPr id="155" name="Google Shape;15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0"/>
          <p:cNvSpPr/>
          <p:nvPr/>
        </p:nvSpPr>
        <p:spPr>
          <a:xfrm>
            <a:off x="954325" y="2007825"/>
            <a:ext cx="148800" cy="28506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2432875" y="1565325"/>
            <a:ext cx="148800" cy="32931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5489857" y="2367250"/>
            <a:ext cx="148800" cy="24912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4799795" y="2896925"/>
            <a:ext cx="148800" cy="19614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5262575" y="2896925"/>
            <a:ext cx="148800" cy="19614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Countries</a:t>
            </a:r>
            <a:r>
              <a:rPr lang="en" sz="2440"/>
              <a:t> with over 5000 deaths in a disaster compared with the GDP</a:t>
            </a:r>
            <a:endParaRPr sz="2440"/>
          </a:p>
        </p:txBody>
      </p:sp>
      <p:pic>
        <p:nvPicPr>
          <p:cNvPr id="166" name="Google Shape;166;p21"/>
          <p:cNvPicPr preferRelativeResize="0"/>
          <p:nvPr/>
        </p:nvPicPr>
        <p:blipFill>
          <a:blip r:embed="rId3">
            <a:alphaModFix/>
          </a:blip>
          <a:stretch>
            <a:fillRect/>
          </a:stretch>
        </p:blipFill>
        <p:spPr>
          <a:xfrm>
            <a:off x="311688" y="1263275"/>
            <a:ext cx="5883037" cy="3686275"/>
          </a:xfrm>
          <a:prstGeom prst="rect">
            <a:avLst/>
          </a:prstGeom>
          <a:noFill/>
          <a:ln>
            <a:noFill/>
          </a:ln>
        </p:spPr>
      </p:pic>
      <p:pic>
        <p:nvPicPr>
          <p:cNvPr id="167" name="Google Shape;167;p21"/>
          <p:cNvPicPr preferRelativeResize="0"/>
          <p:nvPr/>
        </p:nvPicPr>
        <p:blipFill>
          <a:blip r:embed="rId4">
            <a:alphaModFix/>
          </a:blip>
          <a:stretch>
            <a:fillRect/>
          </a:stretch>
        </p:blipFill>
        <p:spPr>
          <a:xfrm>
            <a:off x="6481750" y="2216998"/>
            <a:ext cx="1532700" cy="1303400"/>
          </a:xfrm>
          <a:prstGeom prst="rect">
            <a:avLst/>
          </a:prstGeom>
          <a:noFill/>
          <a:ln>
            <a:noFill/>
          </a:ln>
        </p:spPr>
      </p:pic>
      <p:sp>
        <p:nvSpPr>
          <p:cNvPr id="168" name="Google Shape;168;p21"/>
          <p:cNvSpPr txBox="1"/>
          <p:nvPr/>
        </p:nvSpPr>
        <p:spPr>
          <a:xfrm>
            <a:off x="6122150" y="1818650"/>
            <a:ext cx="258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1970 Bangladesh Cyclone</a:t>
            </a:r>
            <a:endParaRPr b="1" sz="1300">
              <a:latin typeface="Open Sans"/>
              <a:ea typeface="Open Sans"/>
              <a:cs typeface="Open Sans"/>
              <a:sym typeface="Open Sans"/>
            </a:endParaRPr>
          </a:p>
        </p:txBody>
      </p:sp>
      <p:sp>
        <p:nvSpPr>
          <p:cNvPr id="169" name="Google Shape;169;p21"/>
          <p:cNvSpPr/>
          <p:nvPr/>
        </p:nvSpPr>
        <p:spPr>
          <a:xfrm rot="8096464">
            <a:off x="5659658" y="3787821"/>
            <a:ext cx="618789" cy="35426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txBox="1"/>
          <p:nvPr/>
        </p:nvSpPr>
        <p:spPr>
          <a:xfrm>
            <a:off x="6250550" y="3533850"/>
            <a:ext cx="2453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One of the deadliest natural disaster in human history.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Government was criticized for non-existent relief program.</a:t>
            </a:r>
            <a:endParaRPr>
              <a:latin typeface="Lato"/>
              <a:ea typeface="Lato"/>
              <a:cs typeface="Lato"/>
              <a:sym typeface="Lato"/>
            </a:endParaRPr>
          </a:p>
        </p:txBody>
      </p:sp>
      <p:sp>
        <p:nvSpPr>
          <p:cNvPr id="171" name="Google Shape;17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