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8" r:id="rId6"/>
    <p:sldId id="265" r:id="rId7"/>
    <p:sldId id="256" r:id="rId8"/>
    <p:sldId id="261" r:id="rId9"/>
    <p:sldId id="262" r:id="rId10"/>
    <p:sldId id="263" r:id="rId11"/>
    <p:sldId id="264" r:id="rId12"/>
    <p:sldId id="267" r:id="rId13"/>
    <p:sldId id="266"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573" autoAdjust="0"/>
    <p:restoredTop sz="94660"/>
  </p:normalViewPr>
  <p:slideViewPr>
    <p:cSldViewPr snapToGrid="0">
      <p:cViewPr>
        <p:scale>
          <a:sx n="75" d="100"/>
          <a:sy n="75" d="100"/>
        </p:scale>
        <p:origin x="-648" y="-30"/>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pPr/>
              <a:t>26-Jun-2017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pPr/>
              <a:t>26-Jun-2017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Videos/Movavi%20Library/New%20Project.avi" TargetMode="External"/><Relationship Id="rId2" Type="http://schemas.openxmlformats.org/officeDocument/2006/relationships/hyperlink" Target="file:///D:\finl%20pgm\VID_20170426_170418.mp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1653"/>
            <a:ext cx="10515600" cy="1927361"/>
          </a:xfrm>
        </p:spPr>
        <p:txBody>
          <a:bodyPr>
            <a:normAutofit fontScale="90000"/>
          </a:bodyPr>
          <a:lstStyle/>
          <a:p>
            <a:r>
              <a:rPr lang="en-IN" altLang="en-GB"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High Tower Text" panose="02040502050506030303" charset="0"/>
                <a:ea typeface="Arial Unicode MS" panose="020B0604020202020204" charset="-122"/>
              </a:rPr>
              <a:t>HAPTIC COMMUNICATION SYSTEM FOR DEAFBLIND</a:t>
            </a:r>
            <a:endParaRPr lang="en-IN" altLang="en-GB"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High Tower Text" panose="02040502050506030303" charset="0"/>
              <a:ea typeface="Arial Unicode MS" panose="020B0604020202020204" charset="-122"/>
            </a:endParaRPr>
          </a:p>
        </p:txBody>
      </p:sp>
      <p:sp>
        <p:nvSpPr>
          <p:cNvPr id="3" name="Text Placeholder 2"/>
          <p:cNvSpPr>
            <a:spLocks noGrp="1"/>
          </p:cNvSpPr>
          <p:nvPr>
            <p:ph type="body" idx="1"/>
          </p:nvPr>
        </p:nvSpPr>
        <p:spPr>
          <a:xfrm>
            <a:off x="8794115" y="4574540"/>
            <a:ext cx="3264535" cy="2041525"/>
          </a:xfrm>
        </p:spPr>
        <p:txBody>
          <a:bodyPr>
            <a:normAutofit fontScale="95000" lnSpcReduction="10000"/>
          </a:bodyPr>
          <a:lstStyle/>
          <a:p>
            <a:pPr algn="l" fontAlgn="auto"/>
            <a:r>
              <a:rPr lang="en-IN" altLang="en-GB" dirty="0">
                <a:ln w="10160">
                  <a:solidFill>
                    <a:schemeClr val="accent5"/>
                  </a:solidFill>
                  <a:prstDash val="solid"/>
                </a:ln>
                <a:solidFill>
                  <a:schemeClr val="accent1">
                    <a:lumMod val="75000"/>
                  </a:schemeClr>
                </a:solidFill>
                <a:effectLst>
                  <a:outerShdw blurRad="38100" dist="22860" dir="5400000" algn="tl" rotWithShape="0">
                    <a:srgbClr val="000000">
                      <a:alpha val="30000"/>
                    </a:srgbClr>
                  </a:outerShdw>
                  <a:reflection blurRad="6350" stA="50000" endA="300" endPos="50000" dist="29997" dir="5400000" sy="-100000" algn="bl" rotWithShape="0"/>
                </a:effectLst>
              </a:rPr>
              <a:t>DONE BY:</a:t>
            </a:r>
          </a:p>
          <a:p>
            <a:pPr algn="r" fontAlgn="auto"/>
            <a:r>
              <a:rPr lang="en-IN" altLang="en-GB" dirty="0">
                <a:ln w="10160">
                  <a:solidFill>
                    <a:schemeClr val="accent5"/>
                  </a:solidFill>
                  <a:prstDash val="solid"/>
                </a:ln>
                <a:solidFill>
                  <a:schemeClr val="accent1">
                    <a:lumMod val="75000"/>
                  </a:schemeClr>
                </a:solidFill>
                <a:effectLst>
                  <a:outerShdw blurRad="38100" dist="22860" dir="5400000" algn="tl" rotWithShape="0">
                    <a:srgbClr val="000000">
                      <a:alpha val="30000"/>
                    </a:srgbClr>
                  </a:outerShdw>
                  <a:reflection blurRad="6350" stA="50000" endA="300" endPos="50000" dist="29997" dir="5400000" sy="-100000" algn="bl" rotWithShape="0"/>
                </a:effectLst>
              </a:rPr>
              <a:t>ABDUL SALAM C</a:t>
            </a:r>
          </a:p>
          <a:p>
            <a:pPr algn="r" fontAlgn="auto"/>
            <a:r>
              <a:rPr lang="en-IN" altLang="en-GB" dirty="0">
                <a:ln w="10160">
                  <a:solidFill>
                    <a:schemeClr val="accent5"/>
                  </a:solidFill>
                  <a:prstDash val="solid"/>
                </a:ln>
                <a:solidFill>
                  <a:schemeClr val="accent1">
                    <a:lumMod val="75000"/>
                  </a:schemeClr>
                </a:solidFill>
                <a:effectLst>
                  <a:outerShdw blurRad="38100" dist="22860" dir="5400000" algn="tl" rotWithShape="0">
                    <a:srgbClr val="000000">
                      <a:alpha val="30000"/>
                    </a:srgbClr>
                  </a:outerShdw>
                  <a:reflection blurRad="6350" stA="50000" endA="300" endPos="50000" dist="29997" dir="5400000" sy="-100000" algn="bl" rotWithShape="0"/>
                </a:effectLst>
              </a:rPr>
              <a:t>AISWARYA LAKSHMI</a:t>
            </a:r>
          </a:p>
          <a:p>
            <a:pPr algn="r" fontAlgn="auto"/>
            <a:r>
              <a:rPr lang="en-IN" altLang="en-GB" dirty="0">
                <a:ln w="10160">
                  <a:solidFill>
                    <a:schemeClr val="accent5"/>
                  </a:solidFill>
                  <a:prstDash val="solid"/>
                </a:ln>
                <a:solidFill>
                  <a:schemeClr val="accent1">
                    <a:lumMod val="75000"/>
                  </a:schemeClr>
                </a:solidFill>
                <a:effectLst>
                  <a:outerShdw blurRad="38100" dist="22860" dir="5400000" algn="tl" rotWithShape="0">
                    <a:srgbClr val="000000">
                      <a:alpha val="30000"/>
                    </a:srgbClr>
                  </a:outerShdw>
                  <a:reflection blurRad="6350" stA="50000" endA="300" endPos="50000" dist="29997" dir="5400000" sy="-100000" algn="bl" rotWithShape="0"/>
                </a:effectLst>
              </a:rPr>
              <a:t>ALNITTO P THOMAS</a:t>
            </a:r>
          </a:p>
          <a:p>
            <a:pPr algn="r" fontAlgn="auto"/>
            <a:r>
              <a:rPr lang="en-IN" altLang="en-GB" dirty="0">
                <a:ln w="10160">
                  <a:solidFill>
                    <a:schemeClr val="accent5"/>
                  </a:solidFill>
                  <a:prstDash val="solid"/>
                </a:ln>
                <a:solidFill>
                  <a:schemeClr val="accent1">
                    <a:lumMod val="75000"/>
                  </a:schemeClr>
                </a:solidFill>
                <a:effectLst>
                  <a:outerShdw blurRad="38100" dist="22860" dir="5400000" algn="tl" rotWithShape="0">
                    <a:srgbClr val="000000">
                      <a:alpha val="30000"/>
                    </a:srgbClr>
                  </a:outerShdw>
                  <a:reflection blurRad="6350" stA="50000" endA="300" endPos="50000" dist="29997" dir="5400000" sy="-100000" algn="bl" rotWithShape="0"/>
                </a:effectLst>
              </a:rPr>
              <a:t>APOORVA ELIZA JOHN</a:t>
            </a:r>
          </a:p>
        </p:txBody>
      </p:sp>
      <p:sp>
        <p:nvSpPr>
          <p:cNvPr id="5" name="Rectangle 4"/>
          <p:cNvSpPr/>
          <p:nvPr/>
        </p:nvSpPr>
        <p:spPr>
          <a:xfrm>
            <a:off x="2770148" y="2980398"/>
            <a:ext cx="6866890" cy="749300"/>
          </a:xfrm>
          <a:prstGeom prst="rect">
            <a:avLst/>
          </a:prstGeom>
          <a:noFill/>
        </p:spPr>
        <p:txBody>
          <a:bodyPr wrap="none" lIns="91440" tIns="45720" rIns="91440" bIns="45720">
            <a:spAutoFit/>
          </a:bodyPr>
          <a:lstStyle/>
          <a:p>
            <a:pPr algn="ctr"/>
            <a:r>
              <a:rPr lang="en-US" sz="4000" b="1" cap="none" spc="0" dirty="0" smtClean="0">
                <a:ln/>
                <a:solidFill>
                  <a:schemeClr val="accent1"/>
                </a:solidFill>
                <a:effectLst>
                  <a:outerShdw blurRad="38100" dist="25400" dir="5400000" algn="ctr" rotWithShape="0">
                    <a:srgbClr val="6E747A">
                      <a:alpha val="43000"/>
                    </a:srgbClr>
                  </a:outerShdw>
                </a:effectLst>
                <a:latin typeface="Arial Unicode MS" panose="020B0604020202020204" charset="-122"/>
                <a:ea typeface="Arial Unicode MS" panose="020B0604020202020204" charset="-122"/>
              </a:rPr>
              <a:t>Project Guide : </a:t>
            </a:r>
            <a:r>
              <a:rPr lang="en-US" sz="4000" b="1" cap="none" spc="0" dirty="0" err="1" smtClean="0">
                <a:ln/>
                <a:solidFill>
                  <a:schemeClr val="accent1"/>
                </a:solidFill>
                <a:effectLst>
                  <a:outerShdw blurRad="38100" dist="25400" dir="5400000" algn="ctr" rotWithShape="0">
                    <a:srgbClr val="6E747A">
                      <a:alpha val="43000"/>
                    </a:srgbClr>
                  </a:outerShdw>
                </a:effectLst>
                <a:latin typeface="Arial Unicode MS" panose="020B0604020202020204" charset="-122"/>
                <a:ea typeface="Arial Unicode MS" panose="020B0604020202020204" charset="-122"/>
              </a:rPr>
              <a:t>Anoop</a:t>
            </a:r>
            <a:r>
              <a:rPr lang="en-US" sz="4000" b="1" cap="none" spc="0" dirty="0" smtClean="0">
                <a:ln/>
                <a:solidFill>
                  <a:schemeClr val="accent1"/>
                </a:solidFill>
                <a:effectLst>
                  <a:outerShdw blurRad="38100" dist="25400" dir="5400000" algn="ctr" rotWithShape="0">
                    <a:srgbClr val="6E747A">
                      <a:alpha val="43000"/>
                    </a:srgbClr>
                  </a:outerShdw>
                </a:effectLst>
                <a:latin typeface="Arial Unicode MS" panose="020B0604020202020204" charset="-122"/>
                <a:ea typeface="Arial Unicode MS" panose="020B0604020202020204" charset="-122"/>
              </a:rPr>
              <a:t> S </a:t>
            </a:r>
            <a:r>
              <a:rPr lang="en-US" sz="4000" b="1" cap="none" spc="0" dirty="0" err="1" smtClean="0">
                <a:ln/>
                <a:solidFill>
                  <a:schemeClr val="accent1"/>
                </a:solidFill>
                <a:effectLst>
                  <a:outerShdw blurRad="38100" dist="25400" dir="5400000" algn="ctr" rotWithShape="0">
                    <a:srgbClr val="6E747A">
                      <a:alpha val="43000"/>
                    </a:srgbClr>
                  </a:outerShdw>
                </a:effectLst>
                <a:latin typeface="Arial Unicode MS" panose="020B0604020202020204" charset="-122"/>
                <a:ea typeface="Arial Unicode MS" panose="020B0604020202020204" charset="-122"/>
              </a:rPr>
              <a:t>Pillai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7510" y="487680"/>
            <a:ext cx="11414760" cy="5215255"/>
          </a:xfrm>
          <a:prstGeom prst="rect">
            <a:avLst/>
          </a:prstGeom>
          <a:noFill/>
        </p:spPr>
        <p:txBody>
          <a:bodyPr wrap="square" rtlCol="0" anchor="t">
            <a:spAutoFit/>
          </a:bodyPr>
          <a:lstStyle/>
          <a:p>
            <a:r>
              <a:rPr lang="en-IN" altLang="en-GB" sz="2400" b="1">
                <a:latin typeface="+mj-lt"/>
              </a:rPr>
              <a:t>VIBRATION MOTOR</a:t>
            </a:r>
            <a:r>
              <a:rPr lang="en-IN" altLang="en-GB" sz="2400">
                <a:latin typeface="+mj-lt"/>
              </a:rPr>
              <a:t> : </a:t>
            </a:r>
            <a:r>
              <a:rPr lang="en-GB" altLang="en-US" sz="2400">
                <a:latin typeface="+mj-lt"/>
              </a:rPr>
              <a:t>Vibration motor is a compact size coreless DC motor. Vibration motors are widely used in a variety of applications including cell phones, handsets, pagers, and so on. </a:t>
            </a:r>
          </a:p>
          <a:p>
            <a:pPr marL="342900" indent="-342900">
              <a:buFont typeface="Arial" panose="020B0604020202020204" pitchFamily="34" charset="0"/>
              <a:buChar char="•"/>
            </a:pPr>
            <a:r>
              <a:rPr lang="en-GB" altLang="en-US" sz="2400">
                <a:latin typeface="+mj-lt"/>
              </a:rPr>
              <a:t>The main features of vibration motor is the magnet coreless DC motor are permanent, which means it will always have its magnetic properties (unlike an electromagnet,which only behaves like a magnet when an electric current runs through it)</a:t>
            </a:r>
            <a:r>
              <a:rPr lang="en-IN" altLang="en-GB" sz="2400">
                <a:latin typeface="+mj-lt"/>
              </a:rPr>
              <a:t>.</a:t>
            </a:r>
          </a:p>
          <a:p>
            <a:pPr marL="342900" indent="-342900">
              <a:buFont typeface="Arial" panose="020B0604020202020204" pitchFamily="34" charset="0"/>
              <a:buChar char="•"/>
            </a:pPr>
            <a:r>
              <a:rPr lang="en-IN" altLang="en-GB" sz="2400">
                <a:latin typeface="+mj-lt"/>
              </a:rPr>
              <a:t>A</a:t>
            </a:r>
            <a:r>
              <a:rPr lang="en-GB" altLang="en-US" sz="2400">
                <a:latin typeface="+mj-lt"/>
              </a:rPr>
              <a:t>nother main feature is the size of the motor itself is small,and thus light weight. </a:t>
            </a:r>
          </a:p>
          <a:p>
            <a:pPr marL="342900" indent="-342900">
              <a:buFont typeface="Arial" panose="020B0604020202020204" pitchFamily="34" charset="0"/>
              <a:buChar char="•"/>
            </a:pPr>
            <a:r>
              <a:rPr lang="en-GB" altLang="en-US" sz="2400">
                <a:latin typeface="+mj-lt"/>
              </a:rPr>
              <a:t> Moreover, the noise and the power consumption that the motor produce while using are low</a:t>
            </a:r>
          </a:p>
          <a:p>
            <a:pPr marL="342900" indent="-342900">
              <a:buFont typeface="Arial" panose="020B0604020202020204" pitchFamily="34" charset="0"/>
              <a:buChar char="•"/>
            </a:pPr>
            <a:r>
              <a:rPr lang="en-GB" altLang="en-US" sz="2400">
                <a:latin typeface="+mj-lt"/>
              </a:rPr>
              <a:t>Here the vibration motor is used as a means to provide a feeling of touch on the receiver's hands.</a:t>
            </a:r>
          </a:p>
          <a:p>
            <a:pPr marL="342900" indent="-342900">
              <a:buFont typeface="Arial" panose="020B0604020202020204" pitchFamily="34" charset="0"/>
              <a:buChar char="•"/>
            </a:pPr>
            <a:r>
              <a:rPr lang="en-GB" altLang="en-US" sz="2400">
                <a:latin typeface="+mj-lt"/>
              </a:rPr>
              <a:t>The pattern transmitted by pushing the buttons from the input side is replicated by making the</a:t>
            </a:r>
          </a:p>
          <a:p>
            <a:pPr marL="342900" indent="-342900">
              <a:buFont typeface="Arial" panose="020B0604020202020204" pitchFamily="34" charset="0"/>
              <a:buChar char="•"/>
            </a:pPr>
            <a:r>
              <a:rPr lang="en-GB" altLang="en-US" sz="2400">
                <a:latin typeface="+mj-lt"/>
              </a:rPr>
              <a:t>corresponding motor vibrate thus creating the same pattern on the receiver's side.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4833"/>
            <a:ext cx="9144000" cy="2387600"/>
          </a:xfrm>
        </p:spPr>
        <p:txBody>
          <a:bodyPr/>
          <a:lstStyle/>
          <a:p>
            <a:r>
              <a:rPr lang="en-IN" altLang="en-GB" dirty="0">
                <a:ln w="13462">
                  <a:solidFill>
                    <a:schemeClr val="bg1"/>
                  </a:solidFill>
                  <a:prstDash val="solid"/>
                </a:ln>
                <a:solidFill>
                  <a:schemeClr val="tx2">
                    <a:lumMod val="75000"/>
                  </a:schemeClr>
                </a:solidFill>
                <a:effectLst>
                  <a:outerShdw dist="38100" dir="2700000" algn="bl" rotWithShape="0">
                    <a:schemeClr val="accent5"/>
                  </a:outerShdw>
                </a:effectLst>
              </a:rPr>
              <a:t>WORKING</a:t>
            </a:r>
            <a:r>
              <a:rPr lang="en-IN" altLang="en-GB" dirty="0"/>
              <a:t/>
            </a:r>
            <a:br>
              <a:rPr lang="en-IN" altLang="en-GB" dirty="0"/>
            </a:br>
            <a:endParaRPr lang="en-IN" altLang="en-GB" dirty="0"/>
          </a:p>
        </p:txBody>
      </p:sp>
      <p:sp>
        <p:nvSpPr>
          <p:cNvPr id="3" name="Subtitle 2"/>
          <p:cNvSpPr>
            <a:spLocks noGrp="1"/>
          </p:cNvSpPr>
          <p:nvPr>
            <p:ph type="subTitle" idx="1"/>
          </p:nvPr>
        </p:nvSpPr>
        <p:spPr/>
        <p:txBody>
          <a:bodyPr/>
          <a:lstStyle/>
          <a:p>
            <a:r>
              <a:rPr lang="en-GB" altLang="en-US" dirty="0" smtClean="0">
                <a:hlinkClick r:id="rId2" action="ppaction://hlinkfile"/>
              </a:rPr>
              <a:t>D:\finl </a:t>
            </a:r>
            <a:r>
              <a:rPr lang="en-GB" altLang="en-US" dirty="0" err="1" smtClean="0">
                <a:hlinkClick r:id="rId2" action="ppaction://hlinkfile"/>
              </a:rPr>
              <a:t>pgm</a:t>
            </a:r>
            <a:r>
              <a:rPr lang="en-GB" altLang="en-US" dirty="0" smtClean="0">
                <a:hlinkClick r:id="rId2" action="ppaction://hlinkfile"/>
              </a:rPr>
              <a:t>\VID_20170426_170418.mp4</a:t>
            </a:r>
            <a:endParaRPr lang="en-GB" altLang="en-US" dirty="0" smtClean="0"/>
          </a:p>
          <a:p>
            <a:r>
              <a:rPr lang="en-GB" altLang="en-US" dirty="0" smtClean="0">
                <a:hlinkClick r:id="rId3" action="ppaction://hlinkfile"/>
              </a:rPr>
              <a:t>..\Videos\</a:t>
            </a:r>
            <a:r>
              <a:rPr lang="en-GB" altLang="en-US" dirty="0" err="1" smtClean="0">
                <a:hlinkClick r:id="rId3" action="ppaction://hlinkfile"/>
              </a:rPr>
              <a:t>Movavi</a:t>
            </a:r>
            <a:r>
              <a:rPr lang="en-GB" altLang="en-US" dirty="0" smtClean="0">
                <a:hlinkClick r:id="rId3" action="ppaction://hlinkfile"/>
              </a:rPr>
              <a:t> Library\New Project.avi</a:t>
            </a:r>
            <a:endParaRPr lang="en-GB"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brightRoom" dir="t"/>
            </a:scene3d>
            <a:sp3d contourW="6350" prstMaterial="plastic">
              <a:contourClr>
                <a:schemeClr val="accent1">
                  <a:tint val="100000"/>
                  <a:shade val="100000"/>
                  <a:hueMod val="100000"/>
                  <a:satMod val="100000"/>
                </a:schemeClr>
              </a:contourClr>
            </a:sp3d>
          </a:bodyPr>
          <a:lstStyle/>
          <a:p>
            <a:r>
              <a:rPr lang="en-US" b="1" cap="all" dirty="0" smtClean="0">
                <a:ln/>
                <a:solidFill>
                  <a:schemeClr val="accent1">
                    <a:lumMod val="40000"/>
                    <a:lumOff val="6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FUTURE SCOPE</a:t>
            </a:r>
            <a:endParaRPr lang="en-US" b="1" cap="all" dirty="0">
              <a:ln/>
              <a:solidFill>
                <a:schemeClr val="accent1">
                  <a:lumMod val="40000"/>
                  <a:lumOff val="6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a:xfrm>
            <a:off x="838200" y="1295400"/>
            <a:ext cx="10515600" cy="4881563"/>
          </a:xfrm>
        </p:spPr>
        <p:txBody>
          <a:bodyPr>
            <a:normAutofit lnSpcReduction="10000"/>
          </a:bodyPr>
          <a:lstStyle/>
          <a:p>
            <a:pPr lvl="0"/>
            <a:r>
              <a:rPr lang="en-US" dirty="0" smtClean="0">
                <a:latin typeface="+mj-lt"/>
              </a:rPr>
              <a:t>The input can be changed to a Touchpad. So that the pattern or symbol will have continuity and any kind of pattern can be drawn or recognized.</a:t>
            </a:r>
          </a:p>
          <a:p>
            <a:pPr lvl="0"/>
            <a:r>
              <a:rPr lang="en-US" dirty="0" smtClean="0">
                <a:latin typeface="+mj-lt"/>
              </a:rPr>
              <a:t>There is much research going on in the field of ultrasound haptics. In future, output can be changed to similar Haptic solution which can recreate the feeling of touch with pressure variations and also continuous patterns can be formed.</a:t>
            </a:r>
          </a:p>
          <a:p>
            <a:pPr lvl="0"/>
            <a:r>
              <a:rPr lang="en-US" dirty="0" smtClean="0">
                <a:latin typeface="+mj-lt"/>
              </a:rPr>
              <a:t>Connecting the server to the internet will provide global coverage for transmission.</a:t>
            </a:r>
          </a:p>
          <a:p>
            <a:pPr lvl="0"/>
            <a:r>
              <a:rPr lang="en-US" dirty="0" smtClean="0">
                <a:latin typeface="+mj-lt"/>
              </a:rPr>
              <a:t>An android and </a:t>
            </a:r>
            <a:r>
              <a:rPr lang="en-US" dirty="0" err="1" smtClean="0">
                <a:latin typeface="+mj-lt"/>
              </a:rPr>
              <a:t>iOS</a:t>
            </a:r>
            <a:r>
              <a:rPr lang="en-US" dirty="0" smtClean="0">
                <a:latin typeface="+mj-lt"/>
              </a:rPr>
              <a:t> app can be developed for normal phone users who can simply draw their messages on their phones and these can be transmitted via the server.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IN" altLang="en-GB" sz="9600">
                <a:ln/>
                <a:solidFill>
                  <a:schemeClr val="accent3"/>
                </a:solidFill>
                <a:effectLst/>
              </a:rPr>
              <a:t>        THANKYOU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smtClean="0">
                <a:ln w="9525">
                  <a:solidFill>
                    <a:schemeClr val="bg1"/>
                  </a:solidFill>
                  <a:prstDash val="solid"/>
                </a:ln>
                <a:solidFill>
                  <a:schemeClr val="tx2">
                    <a:lumMod val="75000"/>
                  </a:schemeClr>
                </a:solidFill>
                <a:effectLst>
                  <a:outerShdw blurRad="12700" dist="38100" dir="2700000" algn="tl" rotWithShape="0">
                    <a:schemeClr val="bg1">
                      <a:lumMod val="50000"/>
                    </a:schemeClr>
                  </a:outerShdw>
                </a:effectLst>
              </a:rPr>
              <a:t>Who are “Deaf Blind” ?</a:t>
            </a:r>
            <a:endParaRPr lang="en-US" sz="3600" b="1" cap="all" dirty="0" smtClean="0">
              <a:ln w="9525">
                <a:solidFill>
                  <a:schemeClr val="bg1"/>
                </a:solidFill>
                <a:prstDash val="solid"/>
              </a:ln>
              <a:solidFill>
                <a:schemeClr val="tx2">
                  <a:lumMod val="75000"/>
                </a:schemeClr>
              </a:solidFill>
              <a:effectLst>
                <a:outerShdw blurRad="12700" dist="38100" dir="2700000" algn="tl" rotWithShape="0">
                  <a:schemeClr val="bg1">
                    <a:lumMod val="50000"/>
                  </a:schemeClr>
                </a:outerShdw>
              </a:effectLst>
            </a:endParaRPr>
          </a:p>
        </p:txBody>
      </p:sp>
      <p:sp>
        <p:nvSpPr>
          <p:cNvPr id="5" name="Content Placeholder 4"/>
          <p:cNvSpPr>
            <a:spLocks noGrp="1"/>
          </p:cNvSpPr>
          <p:nvPr>
            <p:ph idx="1"/>
          </p:nvPr>
        </p:nvSpPr>
        <p:spPr/>
        <p:txBody>
          <a:bodyPr>
            <a:noAutofit/>
          </a:bodyPr>
          <a:lstStyle/>
          <a:p>
            <a:r>
              <a:rPr lang="en-US" dirty="0" smtClean="0">
                <a:latin typeface="+mj-lt"/>
              </a:rPr>
              <a:t>Deaf </a:t>
            </a:r>
            <a:r>
              <a:rPr lang="en-US" dirty="0" err="1" smtClean="0">
                <a:latin typeface="+mj-lt"/>
              </a:rPr>
              <a:t>blindeness</a:t>
            </a:r>
            <a:r>
              <a:rPr lang="en-US" dirty="0" smtClean="0">
                <a:latin typeface="+mj-lt"/>
              </a:rPr>
              <a:t> is a unique disability which combines varying degrees of both visual and hearing impairment. </a:t>
            </a:r>
          </a:p>
          <a:p>
            <a:r>
              <a:rPr lang="en-US" dirty="0" smtClean="0">
                <a:latin typeface="+mj-lt"/>
              </a:rPr>
              <a:t>All individuals who are deaf blind experience extreme challenges with communication and mobility.</a:t>
            </a:r>
          </a:p>
          <a:p>
            <a:r>
              <a:rPr lang="en-US" dirty="0" smtClean="0">
                <a:latin typeface="+mj-lt"/>
              </a:rPr>
              <a:t>In India, an estimated 5,00,000 people; both children and adult; are deaf blind.(survey conducted by sense international India)</a:t>
            </a:r>
          </a:p>
          <a:p>
            <a:r>
              <a:rPr lang="en-US" dirty="0" smtClean="0">
                <a:latin typeface="+mj-lt"/>
              </a:rPr>
              <a:t>There is little awareness about the deaf blind in </a:t>
            </a:r>
            <a:r>
              <a:rPr lang="en-US" dirty="0" err="1" smtClean="0">
                <a:latin typeface="+mj-lt"/>
              </a:rPr>
              <a:t>india</a:t>
            </a:r>
            <a:r>
              <a:rPr lang="en-US" dirty="0" smtClean="0">
                <a:latin typeface="+mj-lt"/>
              </a:rPr>
              <a:t>.</a:t>
            </a:r>
          </a:p>
          <a:p>
            <a:endParaRPr lang="en-US" dirty="0" smtClean="0">
              <a:latin typeface="+mj-lt"/>
            </a:endParaRPr>
          </a:p>
          <a:p>
            <a:pPr marL="0" indent="0">
              <a:buNone/>
            </a:pPr>
            <a:endParaRPr lang="en-US" dirty="0" smtClean="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n w="13462">
                  <a:solidFill>
                    <a:schemeClr val="bg1"/>
                  </a:solidFill>
                  <a:prstDash val="solid"/>
                </a:ln>
                <a:solidFill>
                  <a:schemeClr val="tx2">
                    <a:lumMod val="75000"/>
                  </a:schemeClr>
                </a:solidFill>
                <a:effectLst>
                  <a:outerShdw dist="38100" dir="2700000" algn="bl" rotWithShape="0">
                    <a:schemeClr val="accent5"/>
                  </a:outerShdw>
                </a:effectLst>
              </a:rPr>
              <a:t>Communication between deaf blind</a:t>
            </a:r>
          </a:p>
        </p:txBody>
      </p:sp>
      <p:sp>
        <p:nvSpPr>
          <p:cNvPr id="5" name="Content Placeholder 4"/>
          <p:cNvSpPr>
            <a:spLocks noGrp="1"/>
          </p:cNvSpPr>
          <p:nvPr>
            <p:ph idx="1"/>
          </p:nvPr>
        </p:nvSpPr>
        <p:spPr>
          <a:xfrm>
            <a:off x="838200" y="1434737"/>
            <a:ext cx="10515600" cy="4726986"/>
          </a:xfrm>
        </p:spPr>
        <p:txBody>
          <a:bodyPr/>
          <a:lstStyle/>
          <a:p>
            <a:r>
              <a:rPr lang="en-US" dirty="0" smtClean="0">
                <a:latin typeface="+mj-lt"/>
              </a:rPr>
              <a:t>They use different methods of communication. The communication method vary with each person depending on the causes and degree of visual and hearing impairment.</a:t>
            </a:r>
          </a:p>
          <a:p>
            <a:r>
              <a:rPr lang="en-US" dirty="0" smtClean="0">
                <a:latin typeface="+mj-lt"/>
              </a:rPr>
              <a:t>The most common methods are:</a:t>
            </a:r>
          </a:p>
          <a:p>
            <a:pPr>
              <a:buNone/>
            </a:pPr>
            <a:r>
              <a:rPr lang="en-US" dirty="0" smtClean="0">
                <a:latin typeface="+mj-lt"/>
              </a:rPr>
              <a:t>   * Tactile sign language </a:t>
            </a:r>
          </a:p>
          <a:p>
            <a:pPr>
              <a:buNone/>
            </a:pPr>
            <a:endParaRPr lang="en-US" dirty="0" smtClean="0">
              <a:latin typeface="+mj-lt"/>
            </a:endParaRPr>
          </a:p>
          <a:p>
            <a:pPr>
              <a:buNone/>
            </a:pPr>
            <a:r>
              <a:rPr lang="en-US" dirty="0" smtClean="0">
                <a:latin typeface="+mj-lt"/>
              </a:rPr>
              <a:t>   * Print on palm or </a:t>
            </a:r>
            <a:r>
              <a:rPr lang="en-US" dirty="0" err="1" smtClean="0">
                <a:latin typeface="+mj-lt"/>
              </a:rPr>
              <a:t>tadoma</a:t>
            </a:r>
            <a:endParaRPr lang="en-US" dirty="0" smtClean="0">
              <a:latin typeface="+mj-lt"/>
            </a:endParaRPr>
          </a:p>
          <a:p>
            <a:pPr>
              <a:buNone/>
            </a:pPr>
            <a:endParaRPr lang="en-US" dirty="0" smtClean="0">
              <a:latin typeface="+mj-lt"/>
            </a:endParaRPr>
          </a:p>
          <a:p>
            <a:pPr>
              <a:buNone/>
            </a:pPr>
            <a:r>
              <a:rPr lang="en-US" dirty="0" smtClean="0">
                <a:latin typeface="+mj-lt"/>
              </a:rPr>
              <a:t>   * Braille , </a:t>
            </a:r>
            <a:r>
              <a:rPr lang="en-US" dirty="0" err="1" smtClean="0">
                <a:latin typeface="+mj-lt"/>
              </a:rPr>
              <a:t>fingerspelling</a:t>
            </a:r>
            <a:r>
              <a:rPr lang="en-US" dirty="0" smtClean="0">
                <a:latin typeface="+mj-lt"/>
              </a:rPr>
              <a:t> etc</a:t>
            </a:r>
            <a:endParaRPr lang="en-US" dirty="0">
              <a:latin typeface="+mj-lt"/>
            </a:endParaRPr>
          </a:p>
        </p:txBody>
      </p:sp>
      <p:pic>
        <p:nvPicPr>
          <p:cNvPr id="1027" name="Picture 3" descr="D:\miniproject\Imagen6.jpg"/>
          <p:cNvPicPr>
            <a:picLocks noChangeAspect="1" noChangeArrowheads="1"/>
          </p:cNvPicPr>
          <p:nvPr/>
        </p:nvPicPr>
        <p:blipFill>
          <a:blip r:embed="rId2"/>
          <a:srcRect/>
          <a:stretch>
            <a:fillRect/>
          </a:stretch>
        </p:blipFill>
        <p:spPr bwMode="auto">
          <a:xfrm>
            <a:off x="6298646" y="2508067"/>
            <a:ext cx="2658935" cy="1784441"/>
          </a:xfrm>
          <a:prstGeom prst="rect">
            <a:avLst/>
          </a:prstGeom>
          <a:noFill/>
        </p:spPr>
      </p:pic>
      <p:pic>
        <p:nvPicPr>
          <p:cNvPr id="1028" name="Picture 4" descr="D:\miniproject\MAC92_COLLEGES_ON_DEAF_BLIND_POST01.jpg"/>
          <p:cNvPicPr>
            <a:picLocks noChangeAspect="1" noChangeArrowheads="1"/>
          </p:cNvPicPr>
          <p:nvPr/>
        </p:nvPicPr>
        <p:blipFill>
          <a:blip r:embed="rId3" cstate="print"/>
          <a:srcRect/>
          <a:stretch>
            <a:fillRect/>
          </a:stretch>
        </p:blipFill>
        <p:spPr bwMode="auto">
          <a:xfrm>
            <a:off x="9080726" y="2439529"/>
            <a:ext cx="2532153" cy="1792838"/>
          </a:xfrm>
          <a:prstGeom prst="rect">
            <a:avLst/>
          </a:prstGeom>
          <a:noFill/>
        </p:spPr>
      </p:pic>
      <p:pic>
        <p:nvPicPr>
          <p:cNvPr id="1029" name="Picture 5" descr="D:\miniproject\Main1B.png"/>
          <p:cNvPicPr>
            <a:picLocks noChangeAspect="1" noChangeArrowheads="1"/>
          </p:cNvPicPr>
          <p:nvPr/>
        </p:nvPicPr>
        <p:blipFill>
          <a:blip r:embed="rId4"/>
          <a:srcRect/>
          <a:stretch>
            <a:fillRect/>
          </a:stretch>
        </p:blipFill>
        <p:spPr bwMode="auto">
          <a:xfrm>
            <a:off x="6123487" y="4885508"/>
            <a:ext cx="4522742" cy="14365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365"/>
            <a:ext cx="10515600" cy="1325563"/>
          </a:xfrm>
        </p:spPr>
        <p:txBody>
          <a:bodyPr>
            <a:normAutofit/>
          </a:bodyPr>
          <a:lstStyle/>
          <a:p>
            <a:r>
              <a:rPr lang="en-IN" altLang="en-GB" sz="6600" dirty="0" smtClean="0">
                <a:ln w="13462">
                  <a:solidFill>
                    <a:schemeClr val="bg1"/>
                  </a:solidFill>
                  <a:prstDash val="solid"/>
                </a:ln>
                <a:solidFill>
                  <a:schemeClr val="accent2">
                    <a:lumMod val="60000"/>
                    <a:lumOff val="40000"/>
                  </a:schemeClr>
                </a:solidFill>
                <a:effectLst>
                  <a:outerShdw dist="38100" dir="2700000" algn="bl" rotWithShape="0">
                    <a:schemeClr val="accent5"/>
                  </a:outerShdw>
                </a:effectLst>
              </a:rPr>
              <a:t>Limitations</a:t>
            </a:r>
          </a:p>
        </p:txBody>
      </p:sp>
      <p:sp>
        <p:nvSpPr>
          <p:cNvPr id="4" name="TextBox 3"/>
          <p:cNvSpPr txBox="1"/>
          <p:nvPr/>
        </p:nvSpPr>
        <p:spPr>
          <a:xfrm>
            <a:off x="875211" y="1463040"/>
            <a:ext cx="9888583" cy="5215890"/>
          </a:xfrm>
          <a:prstGeom prst="rect">
            <a:avLst/>
          </a:prstGeom>
          <a:noFill/>
        </p:spPr>
        <p:txBody>
          <a:bodyPr wrap="square" rtlCol="0">
            <a:spAutoFit/>
          </a:bodyPr>
          <a:lstStyle/>
          <a:p>
            <a:pPr algn="just"/>
            <a:r>
              <a:rPr lang="en-US" sz="2800" dirty="0" smtClean="0">
                <a:latin typeface="+mj-lt"/>
              </a:rPr>
              <a:t>Any of the methods used by the </a:t>
            </a:r>
            <a:r>
              <a:rPr lang="en-US" sz="2800" dirty="0" err="1" smtClean="0">
                <a:latin typeface="+mj-lt"/>
              </a:rPr>
              <a:t>deafblind</a:t>
            </a:r>
            <a:r>
              <a:rPr lang="en-US" sz="2800" dirty="0" smtClean="0">
                <a:latin typeface="+mj-lt"/>
              </a:rPr>
              <a:t> has big limitation : Proximity</a:t>
            </a:r>
          </a:p>
          <a:p>
            <a:pPr algn="just"/>
            <a:endParaRPr lang="en-US" sz="2800" dirty="0" smtClean="0">
              <a:latin typeface="+mj-lt"/>
            </a:endParaRPr>
          </a:p>
          <a:p>
            <a:pPr algn="just"/>
            <a:r>
              <a:rPr lang="en-US" sz="2800" dirty="0" smtClean="0">
                <a:latin typeface="+mj-lt"/>
              </a:rPr>
              <a:t>The people involved in the conversation has to be very near to each other. Either form of communication requires a tactile input.</a:t>
            </a:r>
          </a:p>
          <a:p>
            <a:pPr algn="just"/>
            <a:endParaRPr lang="en-US" sz="2800" dirty="0" smtClean="0">
              <a:latin typeface="+mj-lt"/>
            </a:endParaRPr>
          </a:p>
          <a:p>
            <a:pPr algn="just"/>
            <a:r>
              <a:rPr lang="en-US" sz="2800" dirty="0" smtClean="0">
                <a:latin typeface="+mj-lt"/>
              </a:rPr>
              <a:t>That is to say, </a:t>
            </a:r>
            <a:r>
              <a:rPr lang="en-US" sz="2800" dirty="0" err="1" smtClean="0">
                <a:latin typeface="+mj-lt"/>
              </a:rPr>
              <a:t>deafblind</a:t>
            </a:r>
            <a:r>
              <a:rPr lang="en-US" sz="2800" dirty="0" smtClean="0">
                <a:latin typeface="+mj-lt"/>
              </a:rPr>
              <a:t> people are limited in communicating with people who are at greater distance away from them.</a:t>
            </a:r>
          </a:p>
          <a:p>
            <a:pPr algn="just"/>
            <a:endParaRPr lang="en-US" sz="2800" dirty="0" smtClean="0">
              <a:latin typeface="+mj-lt"/>
            </a:endParaRPr>
          </a:p>
          <a:p>
            <a:pPr algn="just"/>
            <a:r>
              <a:rPr lang="en-US" sz="2800" dirty="0" smtClean="0">
                <a:latin typeface="+mj-lt"/>
              </a:rPr>
              <a:t>They may send a message using text or keyboard specially designed for them, but there has not been much innovations on them receiving a message.</a:t>
            </a:r>
            <a:endParaRPr lang="en-US" sz="28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a:sp3d>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WHAT IS HAPTICS ?</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Content Placeholder 2"/>
          <p:cNvSpPr>
            <a:spLocks noGrp="1"/>
          </p:cNvSpPr>
          <p:nvPr>
            <p:ph idx="1"/>
          </p:nvPr>
        </p:nvSpPr>
        <p:spPr/>
        <p:txBody>
          <a:bodyPr/>
          <a:lstStyle/>
          <a:p>
            <a:r>
              <a:rPr lang="en-US" dirty="0" smtClean="0">
                <a:latin typeface="+mj-lt"/>
              </a:rPr>
              <a:t>Haptic communication refers to the ways in which people and animals communicate, and interact via the sense of touch.</a:t>
            </a:r>
          </a:p>
          <a:p>
            <a:r>
              <a:rPr lang="en-US" dirty="0" smtClean="0">
                <a:latin typeface="+mj-lt"/>
              </a:rPr>
              <a:t>The use of touch signals emerged over time out of a natural instinct to share information with individuals who are deaf-blind about their surroundings in a quick and unobtrusive manner. </a:t>
            </a:r>
          </a:p>
          <a:p>
            <a:r>
              <a:rPr lang="en-US" dirty="0" smtClean="0">
                <a:latin typeface="+mj-lt"/>
              </a:rPr>
              <a:t>Haptic or kinesthetic communication recreates the sense of touch by applying forces, vibrations, or motions to the user.</a:t>
            </a:r>
          </a:p>
          <a:p>
            <a:endParaRPr lang="en-US"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880"/>
          </a:xfrm>
        </p:spPr>
        <p:txBody>
          <a:bodyPr/>
          <a:lstStyle/>
          <a:p>
            <a:r>
              <a:rPr lang="en-IN" altLang="en-GB" dirty="0" smtClean="0">
                <a:ln w="13462">
                  <a:solidFill>
                    <a:schemeClr val="bg1"/>
                  </a:solidFill>
                  <a:prstDash val="solid"/>
                </a:ln>
                <a:solidFill>
                  <a:schemeClr val="bg2">
                    <a:lumMod val="25000"/>
                  </a:schemeClr>
                </a:solidFill>
                <a:effectLst>
                  <a:outerShdw dist="38100" dir="2700000" algn="bl" rotWithShape="0">
                    <a:schemeClr val="accent5"/>
                  </a:outerShdw>
                </a:effectLst>
              </a:rPr>
              <a:t>OUR AIM</a:t>
            </a:r>
            <a:endParaRPr lang="en-IN" altLang="en-GB" dirty="0">
              <a:ln w="13462">
                <a:solidFill>
                  <a:schemeClr val="bg1"/>
                </a:solidFill>
                <a:prstDash val="solid"/>
              </a:ln>
              <a:solidFill>
                <a:schemeClr val="bg2">
                  <a:lumMod val="25000"/>
                </a:schemeClr>
              </a:solidFill>
              <a:effectLst>
                <a:outerShdw dist="38100" dir="2700000" algn="bl" rotWithShape="0">
                  <a:schemeClr val="accent5"/>
                </a:outerShdw>
              </a:effectLst>
            </a:endParaRPr>
          </a:p>
        </p:txBody>
      </p:sp>
      <p:sp>
        <p:nvSpPr>
          <p:cNvPr id="3" name="Content Placeholder 2"/>
          <p:cNvSpPr>
            <a:spLocks noGrp="1"/>
          </p:cNvSpPr>
          <p:nvPr>
            <p:ph idx="1"/>
          </p:nvPr>
        </p:nvSpPr>
        <p:spPr/>
        <p:txBody>
          <a:bodyPr>
            <a:normAutofit lnSpcReduction="10000"/>
          </a:bodyPr>
          <a:lstStyle/>
          <a:p>
            <a:r>
              <a:rPr lang="en-GB" altLang="en-US">
                <a:latin typeface="+mj-lt"/>
              </a:rPr>
              <a:t>Any of the methods used by the deafblind has big limitation </a:t>
            </a:r>
            <a:r>
              <a:rPr lang="en-IN" altLang="en-GB">
                <a:latin typeface="+mj-lt"/>
              </a:rPr>
              <a:t>that is p</a:t>
            </a:r>
            <a:r>
              <a:rPr lang="en-GB" altLang="en-US">
                <a:latin typeface="+mj-lt"/>
              </a:rPr>
              <a:t>roximity</a:t>
            </a:r>
            <a:r>
              <a:rPr lang="en-IN" altLang="en-GB">
                <a:latin typeface="+mj-lt"/>
              </a:rPr>
              <a:t>.</a:t>
            </a:r>
          </a:p>
          <a:p>
            <a:pPr marL="0" indent="0">
              <a:buNone/>
            </a:pPr>
            <a:r>
              <a:rPr lang="en-GB" altLang="en-US">
                <a:latin typeface="+mj-lt"/>
              </a:rPr>
              <a:t>  So we thought of a solution</a:t>
            </a:r>
          </a:p>
          <a:p>
            <a:r>
              <a:rPr lang="en-GB" altLang="en-US">
                <a:latin typeface="+mj-lt"/>
              </a:rPr>
              <a:t> To reduce the dependence on proximity </a:t>
            </a:r>
          </a:p>
          <a:p>
            <a:r>
              <a:rPr lang="en-GB" altLang="en-US">
                <a:latin typeface="+mj-lt"/>
              </a:rPr>
              <a:t>To enable people with any degree of visual or auditory ability to interact with each other</a:t>
            </a:r>
            <a:r>
              <a:rPr lang="en-IN" altLang="en-GB">
                <a:latin typeface="+mj-lt"/>
              </a:rPr>
              <a:t>.</a:t>
            </a:r>
          </a:p>
          <a:p>
            <a:r>
              <a:rPr lang="en-GB" altLang="en-US">
                <a:latin typeface="+mj-lt"/>
              </a:rPr>
              <a:t>To enable long distance communication for the deafblind</a:t>
            </a:r>
            <a:r>
              <a:rPr lang="en-IN" altLang="en-GB">
                <a:latin typeface="+mj-lt"/>
              </a:rPr>
              <a:t>.</a:t>
            </a:r>
          </a:p>
          <a:p>
            <a:r>
              <a:rPr lang="en-IN" altLang="en-GB">
                <a:latin typeface="+mj-lt"/>
              </a:rPr>
              <a:t>To enable these people who have been long ignored by society and mistaken to be mentally retarded to become active members of society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228601"/>
            <a:ext cx="10515600" cy="774700"/>
          </a:xfrm>
        </p:spPr>
        <p:txBody>
          <a:bodyPr>
            <a:noAutofit/>
          </a:bodyPr>
          <a:lstStyle/>
          <a:p>
            <a:r>
              <a:rPr lang="en-IN" altLang="en-GB" sz="4000" dirty="0">
                <a:latin typeface="Arial Rounded MT Bold" pitchFamily="34" charset="0"/>
              </a:rPr>
              <a:t/>
            </a:r>
            <a:br>
              <a:rPr lang="en-IN" altLang="en-GB" sz="4000" dirty="0">
                <a:latin typeface="Arial Rounded MT Bold" pitchFamily="34" charset="0"/>
              </a:rPr>
            </a:br>
            <a:r>
              <a:rPr lang="en-IN" altLang="en-GB" sz="4000" dirty="0">
                <a:latin typeface="Arial Rounded MT Bold" pitchFamily="34" charset="0"/>
              </a:rPr>
              <a:t/>
            </a:r>
            <a:br>
              <a:rPr lang="en-IN" altLang="en-GB" sz="4000" dirty="0">
                <a:latin typeface="Arial Rounded MT Bold" pitchFamily="34" charset="0"/>
              </a:rPr>
            </a:br>
            <a:endParaRPr lang="en-IN" altLang="en-GB" sz="4000" dirty="0">
              <a:latin typeface="Arial Rounded MT Bold" pitchFamily="34" charset="0"/>
            </a:endParaRPr>
          </a:p>
        </p:txBody>
      </p:sp>
      <p:sp>
        <p:nvSpPr>
          <p:cNvPr id="3" name="Subtitle 2"/>
          <p:cNvSpPr>
            <a:spLocks noGrp="1"/>
          </p:cNvSpPr>
          <p:nvPr>
            <p:ph type="subTitle" idx="4294967295"/>
          </p:nvPr>
        </p:nvSpPr>
        <p:spPr>
          <a:xfrm>
            <a:off x="0" y="3602038"/>
            <a:ext cx="11109325" cy="2693987"/>
          </a:xfrm>
        </p:spPr>
        <p:txBody>
          <a:bodyPr>
            <a:noAutofit/>
          </a:bodyPr>
          <a:lstStyle/>
          <a:p>
            <a:endParaRPr lang="en-GB" altLang="en-US" sz="2200" dirty="0" smtClean="0"/>
          </a:p>
          <a:p>
            <a:endParaRPr lang="en-GB" altLang="en-US" sz="2200" dirty="0" smtClean="0"/>
          </a:p>
          <a:p>
            <a:endParaRPr lang="en-GB" altLang="en-US" sz="2200" dirty="0" smtClean="0"/>
          </a:p>
        </p:txBody>
      </p:sp>
      <p:pic>
        <p:nvPicPr>
          <p:cNvPr id="5" name="Picture 4" descr="D:\miniproject\chartDiagram1.jpg"/>
          <p:cNvPicPr/>
          <p:nvPr/>
        </p:nvPicPr>
        <p:blipFill>
          <a:blip r:embed="rId2"/>
          <a:srcRect/>
          <a:stretch>
            <a:fillRect/>
          </a:stretch>
        </p:blipFill>
        <p:spPr bwMode="auto">
          <a:xfrm>
            <a:off x="2133600" y="330200"/>
            <a:ext cx="9042400" cy="6019800"/>
          </a:xfrm>
          <a:prstGeom prst="rect">
            <a:avLst/>
          </a:prstGeom>
          <a:noFill/>
          <a:ln w="9525">
            <a:noFill/>
            <a:miter lim="800000"/>
            <a:headEnd/>
            <a:tailEnd/>
          </a:ln>
        </p:spPr>
      </p:pic>
      <p:sp>
        <p:nvSpPr>
          <p:cNvPr id="6" name="TextBox 5"/>
          <p:cNvSpPr txBox="1"/>
          <p:nvPr/>
        </p:nvSpPr>
        <p:spPr>
          <a:xfrm>
            <a:off x="495300" y="469900"/>
            <a:ext cx="3403600" cy="584775"/>
          </a:xfrm>
          <a:prstGeom prst="rect">
            <a:avLst/>
          </a:prstGeom>
          <a:noFill/>
        </p:spPr>
        <p:txBody>
          <a:bodyPr wrap="square" rtlCol="0">
            <a:spAutoFit/>
          </a:bodyPr>
          <a:lstStyle/>
          <a:p>
            <a:r>
              <a:rPr lang="en-US" sz="3200" dirty="0" smtClean="0">
                <a:solidFill>
                  <a:schemeClr val="bg2">
                    <a:lumMod val="25000"/>
                  </a:schemeClr>
                </a:solidFill>
              </a:rPr>
              <a:t>OUR PROJECT</a:t>
            </a:r>
            <a:endParaRPr lang="en-US" sz="3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prst="relaxedInset"/>
            </a:sp3d>
          </a:bodyPr>
          <a:lstStyle/>
          <a:p>
            <a:r>
              <a:rPr lang="en-IN" altLang="en-GB"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COMPONENTS</a:t>
            </a:r>
          </a:p>
        </p:txBody>
      </p:sp>
      <p:sp>
        <p:nvSpPr>
          <p:cNvPr id="3" name="Content Placeholder 2"/>
          <p:cNvSpPr>
            <a:spLocks noGrp="1"/>
          </p:cNvSpPr>
          <p:nvPr>
            <p:ph idx="1"/>
          </p:nvPr>
        </p:nvSpPr>
        <p:spPr/>
        <p:txBody>
          <a:bodyPr>
            <a:normAutofit fontScale="90000" lnSpcReduction="20000"/>
          </a:bodyPr>
          <a:lstStyle/>
          <a:p>
            <a:r>
              <a:rPr lang="en-GB" altLang="en-US" b="1" dirty="0">
                <a:latin typeface="+mj-lt"/>
              </a:rPr>
              <a:t>Switch Array</a:t>
            </a:r>
            <a:r>
              <a:rPr lang="en-IN" altLang="en-GB" dirty="0">
                <a:latin typeface="+mj-lt"/>
              </a:rPr>
              <a:t>:  A push-button (also spelled pushbutton) or simply button is a simple switch mechanism for controlling some aspect of a machine or a process.</a:t>
            </a:r>
          </a:p>
          <a:p>
            <a:r>
              <a:rPr lang="en-IN" altLang="en-GB" dirty="0">
                <a:latin typeface="+mj-lt"/>
              </a:rPr>
              <a:t>An array of push button switches are used as input. The user can press the required pattern which will get transmitted.</a:t>
            </a:r>
          </a:p>
          <a:p>
            <a:endParaRPr lang="en-IN" altLang="en-GB" dirty="0">
              <a:latin typeface="+mj-lt"/>
            </a:endParaRPr>
          </a:p>
          <a:p>
            <a:r>
              <a:rPr lang="en-IN" altLang="en-GB" u="sng" dirty="0">
                <a:latin typeface="+mj-lt"/>
              </a:rPr>
              <a:t> </a:t>
            </a:r>
            <a:r>
              <a:rPr lang="en-IN" altLang="en-GB" b="1" dirty="0">
                <a:latin typeface="+mj-lt"/>
              </a:rPr>
              <a:t>NodeMCU module : </a:t>
            </a:r>
            <a:r>
              <a:rPr lang="en-IN" altLang="en-GB" dirty="0">
                <a:latin typeface="+mj-lt"/>
              </a:rPr>
              <a:t>Node MCU module has an in build ESP8266 based </a:t>
            </a:r>
            <a:r>
              <a:rPr lang="en-IN" altLang="en-GB" dirty="0" err="1">
                <a:latin typeface="+mj-lt"/>
              </a:rPr>
              <a:t>wifi</a:t>
            </a:r>
            <a:r>
              <a:rPr lang="en-IN" altLang="en-GB" dirty="0">
                <a:latin typeface="+mj-lt"/>
              </a:rPr>
              <a:t> transceiver, which is capable of creating a </a:t>
            </a:r>
            <a:r>
              <a:rPr lang="en-IN" altLang="en-GB" dirty="0" err="1">
                <a:latin typeface="+mj-lt"/>
              </a:rPr>
              <a:t>wifi</a:t>
            </a:r>
            <a:r>
              <a:rPr lang="en-IN" altLang="en-GB" dirty="0">
                <a:latin typeface="+mj-lt"/>
              </a:rPr>
              <a:t> hotspot region with WPA2PSK authentication. </a:t>
            </a:r>
          </a:p>
          <a:p>
            <a:r>
              <a:rPr lang="en-IN" altLang="en-GB" dirty="0">
                <a:latin typeface="+mj-lt"/>
              </a:rPr>
              <a:t>It has 16 GPIO pins which can be configured both as input or output and an </a:t>
            </a:r>
            <a:r>
              <a:rPr lang="en-IN" altLang="en-GB" dirty="0" err="1">
                <a:latin typeface="+mj-lt"/>
              </a:rPr>
              <a:t>analog</a:t>
            </a:r>
            <a:r>
              <a:rPr lang="en-IN" altLang="en-GB" dirty="0">
                <a:latin typeface="+mj-lt"/>
              </a:rPr>
              <a:t> input pin for interacting with </a:t>
            </a:r>
            <a:r>
              <a:rPr lang="en-IN" altLang="en-GB" dirty="0" err="1">
                <a:latin typeface="+mj-lt"/>
              </a:rPr>
              <a:t>analog</a:t>
            </a:r>
            <a:r>
              <a:rPr lang="en-IN" altLang="en-GB" dirty="0">
                <a:latin typeface="+mj-lt"/>
              </a:rPr>
              <a:t> input signals. </a:t>
            </a:r>
          </a:p>
          <a:p>
            <a:r>
              <a:rPr lang="en-IN" altLang="en-GB" dirty="0">
                <a:latin typeface="+mj-lt"/>
              </a:rPr>
              <a:t>Node MCU is capable of establishing IP based connectivity in one network. </a:t>
            </a:r>
          </a:p>
          <a:p>
            <a:endParaRPr lang="en-IN" alt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605"/>
            <a:ext cx="3885565" cy="660400"/>
          </a:xfrm>
        </p:spPr>
        <p:txBody>
          <a:bodyPr>
            <a:normAutofit/>
          </a:bodyPr>
          <a:lstStyle/>
          <a:p>
            <a:r>
              <a:rPr lang="en-IN" altLang="en-GB" sz="3200" b="1"/>
              <a:t>ESP-01</a:t>
            </a:r>
          </a:p>
        </p:txBody>
      </p:sp>
      <p:sp>
        <p:nvSpPr>
          <p:cNvPr id="3" name="Content Placeholder 2"/>
          <p:cNvSpPr>
            <a:spLocks noGrp="1"/>
          </p:cNvSpPr>
          <p:nvPr>
            <p:ph idx="1"/>
          </p:nvPr>
        </p:nvSpPr>
        <p:spPr/>
        <p:txBody>
          <a:bodyPr>
            <a:normAutofit/>
          </a:bodyPr>
          <a:lstStyle/>
          <a:p>
            <a:pPr marL="0" indent="0">
              <a:buNone/>
            </a:pPr>
            <a:r>
              <a:rPr lang="en-IN" altLang="en-GB"/>
              <a:t>  </a:t>
            </a:r>
            <a:r>
              <a:rPr lang="en-GB" altLang="en-US">
                <a:latin typeface="+mj-lt"/>
              </a:rPr>
              <a:t>ESP-01 is an ESP8266 board with 8 pins that allows microcontrollers to access a WiFi network and make simple TCP/IP connections using Hayes-style commands.</a:t>
            </a:r>
          </a:p>
          <a:p>
            <a:r>
              <a:rPr lang="en-GB" altLang="en-US">
                <a:latin typeface="+mj-lt"/>
              </a:rPr>
              <a:t> The ESP8266 is capable of either hosting an application or offloading all Wi-Fi networking functions from another application processor. </a:t>
            </a:r>
          </a:p>
          <a:p>
            <a:r>
              <a:rPr lang="en-GB" altLang="en-US">
                <a:latin typeface="+mj-lt"/>
              </a:rPr>
              <a:t>The ESP-01 has a dedicated UART interface with pinslabeled TX and RX. The TX pin is the ESP8266 transmission (outbound fromESP-01) and the RX pin is used to receive data (inbound into the ESP-01).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894</Words>
  <Application>WPS Presentation</Application>
  <PresentationFormat>Custom</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HAPTIC COMMUNICATION SYSTEM FOR DEAFBLIND</vt:lpstr>
      <vt:lpstr>Who are “Deaf Blind” ?</vt:lpstr>
      <vt:lpstr>Communication between deaf blind</vt:lpstr>
      <vt:lpstr>Limitations</vt:lpstr>
      <vt:lpstr>WHAT IS HAPTICS ?</vt:lpstr>
      <vt:lpstr>OUR AIM</vt:lpstr>
      <vt:lpstr>  </vt:lpstr>
      <vt:lpstr>COMPONENTS</vt:lpstr>
      <vt:lpstr>ESP-01</vt:lpstr>
      <vt:lpstr>Slide 10</vt:lpstr>
      <vt:lpstr>WORKING </vt:lpstr>
      <vt:lpstr>FUTURE SCOPE</vt:lpstr>
      <vt:lpstr>        THANKYOU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DEAF BLIND COMMUNICATION SYSTEM</dc:title>
  <dc:creator>aiswarya</dc:creator>
  <cp:lastModifiedBy>User</cp:lastModifiedBy>
  <cp:revision>22</cp:revision>
  <dcterms:created xsi:type="dcterms:W3CDTF">2017-06-24T04:16:18Z</dcterms:created>
  <dcterms:modified xsi:type="dcterms:W3CDTF">2017-06-26T18:28:45Z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2057-10.2.0.5811</vt:lpwstr>
  </property>
</Properties>
</file>