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43" r:id="rId4"/>
    <p:sldMasterId id="2147484501" r:id="rId5"/>
  </p:sldMasterIdLst>
  <p:notesMasterIdLst>
    <p:notesMasterId r:id="rId53"/>
  </p:notesMasterIdLst>
  <p:handoutMasterIdLst>
    <p:handoutMasterId r:id="rId54"/>
  </p:handoutMasterIdLst>
  <p:sldIdLst>
    <p:sldId id="1542" r:id="rId6"/>
    <p:sldId id="1544" r:id="rId7"/>
    <p:sldId id="1553" r:id="rId8"/>
    <p:sldId id="1568" r:id="rId9"/>
    <p:sldId id="541" r:id="rId10"/>
    <p:sldId id="1554" r:id="rId11"/>
    <p:sldId id="1561" r:id="rId12"/>
    <p:sldId id="1562" r:id="rId13"/>
    <p:sldId id="1587" r:id="rId14"/>
    <p:sldId id="1600" r:id="rId15"/>
    <p:sldId id="1569" r:id="rId16"/>
    <p:sldId id="1584" r:id="rId17"/>
    <p:sldId id="1585" r:id="rId18"/>
    <p:sldId id="1570" r:id="rId19"/>
    <p:sldId id="1604" r:id="rId20"/>
    <p:sldId id="1572" r:id="rId21"/>
    <p:sldId id="1605" r:id="rId22"/>
    <p:sldId id="1574" r:id="rId23"/>
    <p:sldId id="1606" r:id="rId24"/>
    <p:sldId id="1577" r:id="rId25"/>
    <p:sldId id="1607" r:id="rId26"/>
    <p:sldId id="1579" r:id="rId27"/>
    <p:sldId id="1608" r:id="rId28"/>
    <p:sldId id="1609" r:id="rId29"/>
    <p:sldId id="1581" r:id="rId30"/>
    <p:sldId id="1582" r:id="rId31"/>
    <p:sldId id="1583" r:id="rId32"/>
    <p:sldId id="1610" r:id="rId33"/>
    <p:sldId id="1611" r:id="rId34"/>
    <p:sldId id="1586" r:id="rId35"/>
    <p:sldId id="1580" r:id="rId36"/>
    <p:sldId id="1602" r:id="rId37"/>
    <p:sldId id="1597" r:id="rId38"/>
    <p:sldId id="1598" r:id="rId39"/>
    <p:sldId id="1599" r:id="rId40"/>
    <p:sldId id="1603" r:id="rId41"/>
    <p:sldId id="1601" r:id="rId42"/>
    <p:sldId id="1555" r:id="rId43"/>
    <p:sldId id="1567" r:id="rId44"/>
    <p:sldId id="1556" r:id="rId45"/>
    <p:sldId id="1557" r:id="rId46"/>
    <p:sldId id="1558" r:id="rId47"/>
    <p:sldId id="1559" r:id="rId48"/>
    <p:sldId id="1560" r:id="rId49"/>
    <p:sldId id="1564" r:id="rId50"/>
    <p:sldId id="1565" r:id="rId51"/>
    <p:sldId id="1563" r:id="rId52"/>
  </p:sldIdLst>
  <p:sldSz cx="14630400" cy="8229600"/>
  <p:notesSz cx="6858000" cy="9144000"/>
  <p:defaultTextStyle>
    <a:defPPr>
      <a:defRPr lang="en-US"/>
    </a:defPPr>
    <a:lvl1pPr marL="0" algn="l" defTabSz="1097212" rtl="0" eaLnBrk="1" latinLnBrk="0" hangingPunct="1">
      <a:defRPr sz="2118" kern="1200">
        <a:solidFill>
          <a:schemeClr val="tx1"/>
        </a:solidFill>
        <a:latin typeface="+mn-lt"/>
        <a:ea typeface="+mn-ea"/>
        <a:cs typeface="+mn-cs"/>
      </a:defRPr>
    </a:lvl1pPr>
    <a:lvl2pPr marL="548606" algn="l" defTabSz="1097212" rtl="0" eaLnBrk="1" latinLnBrk="0" hangingPunct="1">
      <a:defRPr sz="2118" kern="1200">
        <a:solidFill>
          <a:schemeClr val="tx1"/>
        </a:solidFill>
        <a:latin typeface="+mn-lt"/>
        <a:ea typeface="+mn-ea"/>
        <a:cs typeface="+mn-cs"/>
      </a:defRPr>
    </a:lvl2pPr>
    <a:lvl3pPr marL="1097212" algn="l" defTabSz="1097212" rtl="0" eaLnBrk="1" latinLnBrk="0" hangingPunct="1">
      <a:defRPr sz="2118" kern="1200">
        <a:solidFill>
          <a:schemeClr val="tx1"/>
        </a:solidFill>
        <a:latin typeface="+mn-lt"/>
        <a:ea typeface="+mn-ea"/>
        <a:cs typeface="+mn-cs"/>
      </a:defRPr>
    </a:lvl3pPr>
    <a:lvl4pPr marL="1645818" algn="l" defTabSz="1097212" rtl="0" eaLnBrk="1" latinLnBrk="0" hangingPunct="1">
      <a:defRPr sz="2118" kern="1200">
        <a:solidFill>
          <a:schemeClr val="tx1"/>
        </a:solidFill>
        <a:latin typeface="+mn-lt"/>
        <a:ea typeface="+mn-ea"/>
        <a:cs typeface="+mn-cs"/>
      </a:defRPr>
    </a:lvl4pPr>
    <a:lvl5pPr marL="2194424" algn="l" defTabSz="1097212" rtl="0" eaLnBrk="1" latinLnBrk="0" hangingPunct="1">
      <a:defRPr sz="2118" kern="1200">
        <a:solidFill>
          <a:schemeClr val="tx1"/>
        </a:solidFill>
        <a:latin typeface="+mn-lt"/>
        <a:ea typeface="+mn-ea"/>
        <a:cs typeface="+mn-cs"/>
      </a:defRPr>
    </a:lvl5pPr>
    <a:lvl6pPr marL="2743031" algn="l" defTabSz="1097212" rtl="0" eaLnBrk="1" latinLnBrk="0" hangingPunct="1">
      <a:defRPr sz="2118" kern="1200">
        <a:solidFill>
          <a:schemeClr val="tx1"/>
        </a:solidFill>
        <a:latin typeface="+mn-lt"/>
        <a:ea typeface="+mn-ea"/>
        <a:cs typeface="+mn-cs"/>
      </a:defRPr>
    </a:lvl6pPr>
    <a:lvl7pPr marL="3291635" algn="l" defTabSz="1097212" rtl="0" eaLnBrk="1" latinLnBrk="0" hangingPunct="1">
      <a:defRPr sz="2118" kern="1200">
        <a:solidFill>
          <a:schemeClr val="tx1"/>
        </a:solidFill>
        <a:latin typeface="+mn-lt"/>
        <a:ea typeface="+mn-ea"/>
        <a:cs typeface="+mn-cs"/>
      </a:defRPr>
    </a:lvl7pPr>
    <a:lvl8pPr marL="3840241" algn="l" defTabSz="1097212" rtl="0" eaLnBrk="1" latinLnBrk="0" hangingPunct="1">
      <a:defRPr sz="2118" kern="1200">
        <a:solidFill>
          <a:schemeClr val="tx1"/>
        </a:solidFill>
        <a:latin typeface="+mn-lt"/>
        <a:ea typeface="+mn-ea"/>
        <a:cs typeface="+mn-cs"/>
      </a:defRPr>
    </a:lvl8pPr>
    <a:lvl9pPr marL="4388848" algn="l" defTabSz="1097212" rtl="0" eaLnBrk="1" latinLnBrk="0" hangingPunct="1">
      <a:defRPr sz="2118" kern="1200">
        <a:solidFill>
          <a:schemeClr val="tx1"/>
        </a:solidFill>
        <a:latin typeface="+mn-lt"/>
        <a:ea typeface="+mn-ea"/>
        <a:cs typeface="+mn-cs"/>
      </a:defRPr>
    </a:lvl9pPr>
  </p:defaultTextStyle>
  <p:extLst>
    <p:ext uri="{521415D9-36F7-43E2-AB2F-B90AF26B5E84}">
      <p14:sectionLst xmlns:p14="http://schemas.microsoft.com/office/powerpoint/2010/main">
        <p14:section name="Summit 2019 Template (Dark)" id="{D5BB76F4-83CF-43C2-B768-FA13CADF33A0}">
          <p14:sldIdLst>
            <p14:sldId id="1542"/>
            <p14:sldId id="1544"/>
            <p14:sldId id="1553"/>
            <p14:sldId id="1568"/>
            <p14:sldId id="541"/>
            <p14:sldId id="1554"/>
            <p14:sldId id="1561"/>
            <p14:sldId id="1562"/>
            <p14:sldId id="1587"/>
            <p14:sldId id="1600"/>
            <p14:sldId id="1569"/>
            <p14:sldId id="1584"/>
            <p14:sldId id="1585"/>
            <p14:sldId id="1570"/>
            <p14:sldId id="1604"/>
            <p14:sldId id="1572"/>
            <p14:sldId id="1605"/>
            <p14:sldId id="1574"/>
            <p14:sldId id="1606"/>
            <p14:sldId id="1577"/>
            <p14:sldId id="1607"/>
            <p14:sldId id="1579"/>
            <p14:sldId id="1608"/>
            <p14:sldId id="1609"/>
            <p14:sldId id="1581"/>
            <p14:sldId id="1582"/>
            <p14:sldId id="1583"/>
            <p14:sldId id="1610"/>
            <p14:sldId id="1611"/>
            <p14:sldId id="1586"/>
            <p14:sldId id="1580"/>
            <p14:sldId id="1602"/>
            <p14:sldId id="1597"/>
            <p14:sldId id="1598"/>
            <p14:sldId id="1599"/>
            <p14:sldId id="1603"/>
            <p14:sldId id="1601"/>
            <p14:sldId id="1555"/>
            <p14:sldId id="1567"/>
            <p14:sldId id="1556"/>
            <p14:sldId id="1557"/>
            <p14:sldId id="1558"/>
            <p14:sldId id="1559"/>
            <p14:sldId id="1560"/>
            <p14:sldId id="1564"/>
            <p14:sldId id="1565"/>
            <p14:sldId id="1563"/>
          </p14:sldIdLst>
        </p14:section>
        <p14:section name="Resource / Guidelines" id="{043A0922-05EE-4E19-A2A7-CD8FACB706CA}">
          <p14:sldIdLst/>
        </p14:section>
      </p14:sectionLst>
    </p:ex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Mitchell Derrey" initials="MD" lastIdx="28"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82828"/>
    <a:srgbClr val="FFFFFF"/>
    <a:srgbClr val="D232AA"/>
    <a:srgbClr val="150454"/>
    <a:srgbClr val="2D93AA"/>
    <a:srgbClr val="00BBC9"/>
    <a:srgbClr val="F3F3F3"/>
    <a:srgbClr val="144D63"/>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0" autoAdjust="0"/>
    <p:restoredTop sz="78159" autoAdjust="0"/>
  </p:normalViewPr>
  <p:slideViewPr>
    <p:cSldViewPr snapToGrid="0">
      <p:cViewPr varScale="1">
        <p:scale>
          <a:sx n="83" d="100"/>
          <a:sy n="83" d="100"/>
        </p:scale>
        <p:origin x="656" y="200"/>
      </p:cViewPr>
      <p:guideLst>
        <p:guide orient="horz" pos="2592"/>
        <p:guide pos="46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err="1">
                <a:latin typeface="Amazon Ember" panose="020B0603020204020204" pitchFamily="34" charset="0"/>
                <a:ea typeface="Amazon Ember" panose="020B0603020204020204" pitchFamily="34" charset="0"/>
                <a:cs typeface="Amazon Ember" panose="020B0603020204020204" pitchFamily="34" charset="0"/>
              </a:rPr>
              <a:t>ReInvent</a:t>
            </a:r>
            <a:r>
              <a:rPr lang="en-US" dirty="0">
                <a:latin typeface="Amazon Ember" panose="020B0603020204020204" pitchFamily="34" charset="0"/>
                <a:ea typeface="Amazon Ember" panose="020B0603020204020204" pitchFamily="34" charset="0"/>
                <a:cs typeface="Amazon Ember" panose="020B0603020204020204" pitchFamily="34" charset="0"/>
              </a:rPr>
              <a:t> 2018</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ABB702-E265-E34A-BDE0-A7FC310AB52F}" type="datetime8">
              <a:rPr lang="en-US" smtClean="0">
                <a:latin typeface="Amazon Ember" panose="020B0603020204020204" pitchFamily="34" charset="0"/>
                <a:ea typeface="Amazon Ember" panose="020B0603020204020204" pitchFamily="34" charset="0"/>
                <a:cs typeface="Amazon Ember" panose="020B0603020204020204" pitchFamily="34" charset="0"/>
              </a:rPr>
              <a:t>5/11/20 10:08 AM</a:t>
            </a:fld>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lvl="0"/>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mazon Ember" panose="020B0603020204020204" pitchFamily="34" charset="0"/>
                <a:ea typeface="Amazon Ember" panose="020B0603020204020204" pitchFamily="34" charset="0"/>
                <a:cs typeface="Amazon Ember" panose="020B0603020204020204" pitchFamily="34" charset="0"/>
              </a:defRPr>
            </a:lvl1pPr>
          </a:lstStyle>
          <a:p>
            <a:r>
              <a:rPr lang="en-US"/>
              <a:t>ReInvent 2018</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0" marR="0" indent="0" algn="l" defTabSz="1097212" rtl="0" eaLnBrk="1" fontAlgn="auto" latinLnBrk="0" hangingPunct="1">
              <a:lnSpc>
                <a:spcPct val="100000"/>
              </a:lnSpc>
              <a:spcBef>
                <a:spcPts val="0"/>
              </a:spcBef>
              <a:spcAft>
                <a:spcPts val="0"/>
              </a:spcAft>
              <a:buClrTx/>
              <a:buSzTx/>
              <a:buFontTx/>
              <a:buNone/>
              <a:tabLst/>
              <a:defRPr sz="1200">
                <a:latin typeface="+mn-lt"/>
                <a:cs typeface="Arial" panose="020B0604020202020204" pitchFamily="34" charset="0"/>
              </a:defRPr>
            </a:lvl1p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mazon Ember" panose="020B0603020204020204" pitchFamily="34" charset="0"/>
                <a:ea typeface="Amazon Ember" panose="020B0603020204020204" pitchFamily="34" charset="0"/>
                <a:cs typeface="Amazon Ember" panose="020B0603020204020204" pitchFamily="34" charset="0"/>
              </a:defRPr>
            </a:lvl1pPr>
          </a:lstStyle>
          <a:p>
            <a:fld id="{CA8E1BB1-B036-4140-B110-296DC0701D04}" type="datetime8">
              <a:rPr lang="en-US" smtClean="0"/>
              <a:pPr/>
              <a:t>5/11/20 10:08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mn-lt"/>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1097212" rtl="0" eaLnBrk="1" latinLnBrk="0" hangingPunct="1">
      <a:lnSpc>
        <a:spcPct val="90000"/>
      </a:lnSpc>
      <a:spcAft>
        <a:spcPts val="400"/>
      </a:spcAft>
      <a:defRPr sz="1059" kern="1200">
        <a:solidFill>
          <a:schemeClr val="tx1"/>
        </a:solidFill>
        <a:latin typeface="+mj-lt"/>
        <a:ea typeface="+mn-ea"/>
        <a:cs typeface="+mn-cs"/>
      </a:defRPr>
    </a:lvl1pPr>
    <a:lvl2pPr marL="255572" indent="-126991" algn="l" defTabSz="1097212" rtl="0" eaLnBrk="1" latinLnBrk="0" hangingPunct="1">
      <a:lnSpc>
        <a:spcPct val="90000"/>
      </a:lnSpc>
      <a:spcAft>
        <a:spcPts val="400"/>
      </a:spcAft>
      <a:buFont typeface="Arial" pitchFamily="34" charset="0"/>
      <a:buChar char="•"/>
      <a:defRPr sz="1059" kern="1200">
        <a:solidFill>
          <a:schemeClr val="tx1"/>
        </a:solidFill>
        <a:latin typeface="+mn-lt"/>
        <a:ea typeface="+mn-ea"/>
        <a:cs typeface="+mn-cs"/>
      </a:defRPr>
    </a:lvl2pPr>
    <a:lvl3pPr marL="393675" indent="-138105" algn="l" defTabSz="1097212" rtl="0" eaLnBrk="1" latinLnBrk="0" hangingPunct="1">
      <a:lnSpc>
        <a:spcPct val="90000"/>
      </a:lnSpc>
      <a:spcAft>
        <a:spcPts val="400"/>
      </a:spcAft>
      <a:buFont typeface="Arial" pitchFamily="34" charset="0"/>
      <a:buChar char="•"/>
      <a:defRPr sz="1059" kern="1200">
        <a:solidFill>
          <a:schemeClr val="tx1"/>
        </a:solidFill>
        <a:latin typeface="+mn-lt"/>
        <a:ea typeface="+mn-ea"/>
        <a:cs typeface="+mn-cs"/>
      </a:defRPr>
    </a:lvl3pPr>
    <a:lvl4pPr marL="579402" indent="-176201" algn="l" defTabSz="1097212" rtl="0" eaLnBrk="1" latinLnBrk="0" hangingPunct="1">
      <a:lnSpc>
        <a:spcPct val="90000"/>
      </a:lnSpc>
      <a:spcAft>
        <a:spcPts val="400"/>
      </a:spcAft>
      <a:buFont typeface="Arial" pitchFamily="34" charset="0"/>
      <a:buChar char="•"/>
      <a:defRPr sz="1059" kern="1200">
        <a:solidFill>
          <a:schemeClr val="tx1"/>
        </a:solidFill>
        <a:latin typeface="+mn-lt"/>
        <a:ea typeface="+mn-ea"/>
        <a:cs typeface="+mn-cs"/>
      </a:defRPr>
    </a:lvl4pPr>
    <a:lvl5pPr marL="738142" indent="-138105" algn="l" defTabSz="1097212" rtl="0" eaLnBrk="1" latinLnBrk="0" hangingPunct="1">
      <a:lnSpc>
        <a:spcPct val="90000"/>
      </a:lnSpc>
      <a:spcAft>
        <a:spcPts val="400"/>
      </a:spcAft>
      <a:buFont typeface="Arial" pitchFamily="34" charset="0"/>
      <a:buChar char="•"/>
      <a:defRPr sz="1059" kern="1200">
        <a:solidFill>
          <a:schemeClr val="tx1"/>
        </a:solidFill>
        <a:latin typeface="+mn-lt"/>
        <a:ea typeface="+mn-ea"/>
        <a:cs typeface="+mn-cs"/>
      </a:defRPr>
    </a:lvl5pPr>
    <a:lvl6pPr marL="2743031" algn="l" defTabSz="1097212" rtl="0" eaLnBrk="1" latinLnBrk="0" hangingPunct="1">
      <a:defRPr sz="1412" kern="1200">
        <a:solidFill>
          <a:schemeClr val="tx1"/>
        </a:solidFill>
        <a:latin typeface="+mn-lt"/>
        <a:ea typeface="+mn-ea"/>
        <a:cs typeface="+mn-cs"/>
      </a:defRPr>
    </a:lvl6pPr>
    <a:lvl7pPr marL="3291635" algn="l" defTabSz="1097212" rtl="0" eaLnBrk="1" latinLnBrk="0" hangingPunct="1">
      <a:defRPr sz="1412" kern="1200">
        <a:solidFill>
          <a:schemeClr val="tx1"/>
        </a:solidFill>
        <a:latin typeface="+mn-lt"/>
        <a:ea typeface="+mn-ea"/>
        <a:cs typeface="+mn-cs"/>
      </a:defRPr>
    </a:lvl7pPr>
    <a:lvl8pPr marL="3840241" algn="l" defTabSz="1097212" rtl="0" eaLnBrk="1" latinLnBrk="0" hangingPunct="1">
      <a:defRPr sz="1412" kern="1200">
        <a:solidFill>
          <a:schemeClr val="tx1"/>
        </a:solidFill>
        <a:latin typeface="+mn-lt"/>
        <a:ea typeface="+mn-ea"/>
        <a:cs typeface="+mn-cs"/>
      </a:defRPr>
    </a:lvl8pPr>
    <a:lvl9pPr marL="4388848" algn="l" defTabSz="1097212" rtl="0" eaLnBrk="1" latinLnBrk="0" hangingPunct="1">
      <a:defRPr sz="14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title? </a:t>
            </a:r>
          </a:p>
          <a:p>
            <a:endParaRPr lang="en-US" dirty="0"/>
          </a:p>
          <a:p>
            <a:r>
              <a:rPr lang="en-US" dirty="0"/>
              <a:t>A Hacker’s guide to Machine Learning on AWS</a:t>
            </a:r>
          </a:p>
        </p:txBody>
      </p:sp>
      <p:sp>
        <p:nvSpPr>
          <p:cNvPr id="4" name="Header Placeholder 3"/>
          <p:cNvSpPr>
            <a:spLocks noGrp="1"/>
          </p:cNvSpPr>
          <p:nvPr>
            <p:ph type="hdr" sz="quarter"/>
          </p:nvPr>
        </p:nvSpPr>
        <p:spPr/>
        <p:txBody>
          <a:bodyPr/>
          <a:lstStyle/>
          <a:p>
            <a:r>
              <a:rPr lang="en-US"/>
              <a:t>ReInvent 2018</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CA8E1BB1-B036-4140-B110-296DC0701D04}" type="datetime8">
              <a:rPr lang="en-US" smtClean="0"/>
              <a:pPr/>
              <a:t>5/11/20 10:08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6547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97138" y="630238"/>
            <a:ext cx="4300537" cy="2419350"/>
          </a:xfrm>
        </p:spPr>
      </p:sp>
      <p:sp>
        <p:nvSpPr>
          <p:cNvPr id="3" name="Notes Placeholder 2"/>
          <p:cNvSpPr>
            <a:spLocks noGrp="1"/>
          </p:cNvSpPr>
          <p:nvPr>
            <p:ph type="body" idx="1"/>
          </p:nvPr>
        </p:nvSpPr>
        <p:spPr/>
        <p:txBody>
          <a:bodyPr/>
          <a:lstStyle/>
          <a:p>
            <a:r>
              <a:rPr lang="en-US" sz="1200" b="1" i="1" dirty="0">
                <a:solidFill>
                  <a:schemeClr val="accent1"/>
                </a:solidFill>
              </a:rPr>
              <a:t>AI level services </a:t>
            </a:r>
            <a:r>
              <a:rPr lang="en-US" sz="1200" dirty="0">
                <a:solidFill>
                  <a:schemeClr val="accent1"/>
                </a:solidFill>
              </a:rPr>
              <a:t>are your first line of defense. We assume you  are comfortable using these services to solve ML problems. </a:t>
            </a:r>
          </a:p>
          <a:p>
            <a:endParaRPr lang="en-US" sz="1200" dirty="0">
              <a:solidFill>
                <a:schemeClr val="accent1"/>
              </a:solidFill>
            </a:endParaRPr>
          </a:p>
          <a:p>
            <a:r>
              <a:rPr lang="en-US" sz="1200" dirty="0">
                <a:solidFill>
                  <a:schemeClr val="accent1"/>
                </a:solidFill>
              </a:rPr>
              <a:t>Here, we will address custom ML models that you can help customers solve …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Amazon Ember Regular" charset="0"/>
                <a:ea typeface="+mn-ea"/>
                <a:cs typeface="+mn-cs"/>
              </a:rPr>
              <a:t>AI Services:</a:t>
            </a:r>
            <a:endParaRPr lang="en-US" sz="1200" b="0" i="0" kern="1200" dirty="0">
              <a:solidFill>
                <a:schemeClr val="tx1"/>
              </a:solidFill>
              <a:effectLst/>
              <a:latin typeface="Amazon Ember Regular" charset="0"/>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Amazon Ember Regular" charset="0"/>
                <a:ea typeface="+mn-ea"/>
                <a:cs typeface="+mn-cs"/>
              </a:rPr>
              <a:t>AI Services</a:t>
            </a:r>
            <a:r>
              <a:rPr lang="en-US" sz="1200" b="0" i="0" kern="1200" baseline="0" dirty="0">
                <a:solidFill>
                  <a:schemeClr val="tx1"/>
                </a:solidFill>
                <a:effectLst/>
                <a:latin typeface="Amazon Ember Regular" charset="0"/>
                <a:ea typeface="+mn-ea"/>
                <a:cs typeface="+mn-cs"/>
              </a:rPr>
              <a:t> are intentionally easy to use. They </a:t>
            </a:r>
            <a:r>
              <a:rPr lang="en-US" sz="1200" b="0" i="0" kern="1200" dirty="0">
                <a:solidFill>
                  <a:schemeClr val="tx1"/>
                </a:solidFill>
                <a:effectLst/>
                <a:latin typeface="Amazon Ember Regular" charset="0"/>
                <a:ea typeface="+mn-ea"/>
                <a:cs typeface="+mn-cs"/>
              </a:rPr>
              <a:t>can be accessed via a simple API call.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effectLst/>
                <a:latin typeface="Amazon Ember Regular" charset="0"/>
                <a:ea typeface="+mn-ea"/>
                <a:cs typeface="+mn-cs"/>
              </a:rPr>
              <a:t>We’ve pulled the best and most targeted capabilities into ready-made services--for example image recognition or transcription.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effectLst/>
                <a:latin typeface="Amazon Ember Regular" charset="0"/>
                <a:ea typeface="+mn-ea"/>
                <a:cs typeface="+mn-cs"/>
              </a:rPr>
              <a:t>The focus here is really on enabling any developer—no ML skills required—to be able to develop AI applications using one of our services. </a:t>
            </a:r>
          </a:p>
          <a:p>
            <a:pPr marL="171450" lvl="0" indent="-171450">
              <a:buFont typeface="Arial" panose="020B0604020202020204" pitchFamily="34" charset="0"/>
              <a:buChar char="•"/>
            </a:pPr>
            <a:r>
              <a:rPr lang="en-US" sz="1200" b="0" i="0" kern="1200" baseline="0" dirty="0">
                <a:solidFill>
                  <a:schemeClr val="tx1"/>
                </a:solidFill>
                <a:effectLst/>
                <a:latin typeface="Amazon Ember Regular" charset="0"/>
                <a:ea typeface="+mn-ea"/>
                <a:cs typeface="+mn-cs"/>
              </a:rPr>
              <a:t>These API services, used in conjunction, create compelling solutions that really target business problems and use cases.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Amazon Ember Regular" charset="0"/>
                <a:ea typeface="+mn-ea"/>
                <a:cs typeface="+mn-cs"/>
              </a:rPr>
              <a:t>Customers can build these capabilities into their new and existing applications to reduce costs, increase speed,  improve customer satisfaction and insight, and build ‘modern’ intelligent applications </a:t>
            </a:r>
          </a:p>
          <a:p>
            <a:pPr marL="171450" lvl="0" indent="-171450">
              <a:buFont typeface="Arial" panose="020B0604020202020204" pitchFamily="34" charset="0"/>
              <a:buChar char="•"/>
            </a:pPr>
            <a:r>
              <a:rPr lang="en-US" sz="1200" b="0" i="0" kern="1200" baseline="0" dirty="0">
                <a:solidFill>
                  <a:schemeClr val="tx1"/>
                </a:solidFill>
                <a:effectLst/>
                <a:latin typeface="Amazon Ember Regular" charset="0"/>
                <a:ea typeface="+mn-ea"/>
                <a:cs typeface="+mn-cs"/>
              </a:rPr>
              <a:t>What is your use case? What are the capabilities you might need? There’s an AI Service, or a pairing of services that will address the need.</a:t>
            </a:r>
          </a:p>
          <a:p>
            <a:pPr marL="171450" lvl="0" indent="-171450">
              <a:buFont typeface="Arial" panose="020B0604020202020204" pitchFamily="34" charset="0"/>
              <a:buChar char="•"/>
            </a:pPr>
            <a:endParaRPr lang="en-US" sz="1200" b="0" i="0" kern="1200" baseline="0" dirty="0">
              <a:solidFill>
                <a:schemeClr val="tx1"/>
              </a:solidFill>
              <a:effectLst/>
              <a:latin typeface="Amazon Ember Regular" charset="0"/>
              <a:ea typeface="+mn-ea"/>
              <a:cs typeface="+mn-cs"/>
            </a:endParaRPr>
          </a:p>
          <a:p>
            <a:pPr marL="171450" lvl="0" indent="-171450">
              <a:buFont typeface="Arial" panose="020B0604020202020204" pitchFamily="34" charset="0"/>
              <a:buChar char="•"/>
            </a:pPr>
            <a:endParaRPr lang="en-US" sz="1200" b="0" i="0" kern="1200" baseline="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baseline="0" dirty="0">
                <a:solidFill>
                  <a:schemeClr val="tx1"/>
                </a:solidFill>
                <a:effectLst/>
                <a:latin typeface="Amazon Ember Regular" charset="0"/>
                <a:ea typeface="+mn-ea"/>
                <a:cs typeface="+mn-cs"/>
              </a:rPr>
              <a:t>AI Services summary:</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Language services allow you to quickly get insights from text.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Translate allows you to quickly and accurately translate text into essential languages. For example, to reduce localization costs to deliver content and services for different countries.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Amazon Comprehend you can apply advanced natural language processing to understand the meaning in text.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Lex allows you to easily build conversational interfaces or </a:t>
            </a:r>
            <a:r>
              <a:rPr lang="en-US" sz="1200" b="0" i="0" kern="1200" dirty="0" err="1">
                <a:solidFill>
                  <a:schemeClr val="tx1"/>
                </a:solidFill>
                <a:effectLst/>
                <a:latin typeface="Amazon Ember Regular" charset="0"/>
                <a:ea typeface="+mn-ea"/>
                <a:cs typeface="+mn-cs"/>
              </a:rPr>
              <a:t>chatbots</a:t>
            </a:r>
            <a:r>
              <a:rPr lang="en-US" sz="1200" b="0" i="0" kern="1200" dirty="0">
                <a:solidFill>
                  <a:schemeClr val="tx1"/>
                </a:solidFill>
                <a:effectLst/>
                <a:latin typeface="Amazon Ember Regular" charset="0"/>
                <a:ea typeface="+mn-ea"/>
                <a:cs typeface="+mn-cs"/>
              </a:rPr>
              <a:t>. This is useful for areas like improving customer service.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Amazon Forecast you can build accurate forecasts for your business say to predict demand or for financial forecasting.</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And Amazon Personalize lets you provide targeted recommendations to deliver the personalization that customer want</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vision services like Amazon </a:t>
            </a:r>
            <a:r>
              <a:rPr lang="en-US" sz="1200" b="0" i="0" kern="1200" dirty="0" err="1">
                <a:solidFill>
                  <a:schemeClr val="tx1"/>
                </a:solidFill>
                <a:effectLst/>
                <a:latin typeface="Amazon Ember Regular" charset="0"/>
                <a:ea typeface="+mn-ea"/>
                <a:cs typeface="+mn-cs"/>
              </a:rPr>
              <a:t>Rekognition</a:t>
            </a:r>
            <a:r>
              <a:rPr lang="en-US" sz="1200" b="0" i="0" kern="1200" dirty="0">
                <a:solidFill>
                  <a:schemeClr val="tx1"/>
                </a:solidFill>
                <a:effectLst/>
                <a:latin typeface="Amazon Ember Regular" charset="0"/>
                <a:ea typeface="+mn-ea"/>
                <a:cs typeface="+mn-cs"/>
              </a:rPr>
              <a:t> you can easily add image and video analysis, for example to analyze images in news and other content. And </a:t>
            </a:r>
            <a:r>
              <a:rPr lang="en-US" sz="1200" b="0" i="0" kern="1200" dirty="0" err="1">
                <a:solidFill>
                  <a:schemeClr val="tx1"/>
                </a:solidFill>
                <a:effectLst/>
                <a:latin typeface="Amazon Ember Regular" charset="0"/>
                <a:ea typeface="+mn-ea"/>
                <a:cs typeface="+mn-cs"/>
              </a:rPr>
              <a:t>Textract</a:t>
            </a:r>
            <a:r>
              <a:rPr lang="en-US" sz="1200" b="0" i="0" kern="1200" dirty="0">
                <a:solidFill>
                  <a:schemeClr val="tx1"/>
                </a:solidFill>
                <a:effectLst/>
                <a:latin typeface="Amazon Ember Regular" charset="0"/>
                <a:ea typeface="+mn-ea"/>
                <a:cs typeface="+mn-cs"/>
              </a:rPr>
              <a:t> lets you extract and analyze text in documents.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Finally, with speech services like Polly, you can add voice through text to speech to make your applications more engaging. And with Transcribe you can create transcripts from audio content. </a:t>
            </a:r>
          </a:p>
          <a:p>
            <a:pPr marL="0" lvl="0" indent="0">
              <a:buFont typeface="Arial" panose="020B0604020202020204" pitchFamily="34" charset="0"/>
              <a:buNone/>
            </a:pPr>
            <a:endParaRPr lang="en-US" sz="1200" b="0" i="0" kern="1200" baseline="0" dirty="0">
              <a:solidFill>
                <a:schemeClr val="tx1"/>
              </a:solidFill>
              <a:effectLst/>
              <a:latin typeface="Amazon Ember Regular" charset="0"/>
              <a:ea typeface="+mn-ea"/>
              <a:cs typeface="+mn-cs"/>
            </a:endParaRPr>
          </a:p>
          <a:p>
            <a:pPr marL="171450" lvl="0" indent="-171450">
              <a:buFont typeface="Arial" panose="020B0604020202020204" pitchFamily="34" charset="0"/>
              <a:buChar char="•"/>
            </a:pPr>
            <a:endParaRPr lang="en-US" sz="1200" b="0" i="0" kern="1200" baseline="0" dirty="0">
              <a:solidFill>
                <a:schemeClr val="tx1"/>
              </a:solidFill>
              <a:effectLst/>
              <a:latin typeface="Amazon Ember Regular" charset="0"/>
              <a:ea typeface="+mn-ea"/>
              <a:cs typeface="+mn-cs"/>
            </a:endParaRPr>
          </a:p>
          <a:p>
            <a:pPr marL="171450" lvl="0" indent="-171450">
              <a:buFont typeface="Arial" panose="020B0604020202020204" pitchFamily="34" charset="0"/>
              <a:buChar char="•"/>
            </a:pPr>
            <a:endParaRPr lang="en-US" sz="1200" b="0" i="0" kern="1200" baseline="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baseline="0" dirty="0">
                <a:solidFill>
                  <a:schemeClr val="tx1"/>
                </a:solidFill>
                <a:effectLst/>
                <a:latin typeface="Amazon Ember Regular" charset="0"/>
                <a:ea typeface="+mn-ea"/>
                <a:cs typeface="+mn-cs"/>
              </a:rPr>
              <a:t>AI Services descriptions for color: </a:t>
            </a:r>
          </a:p>
          <a:p>
            <a:pPr marL="0" lvl="0" indent="0">
              <a:buFont typeface="Arial" panose="020B0604020202020204" pitchFamily="34" charset="0"/>
              <a:buNone/>
            </a:pPr>
            <a:endParaRPr lang="en-US" sz="1200" b="1" i="0" kern="1200" baseline="0" dirty="0">
              <a:solidFill>
                <a:schemeClr val="tx1"/>
              </a:solidFill>
              <a:effectLst/>
              <a:latin typeface="Amazon Ember Regular" charset="0"/>
              <a:ea typeface="+mn-ea"/>
              <a:cs typeface="+mn-cs"/>
            </a:endParaRPr>
          </a:p>
          <a:p>
            <a:r>
              <a:rPr lang="en-US" sz="1200" b="1" i="0" kern="1200" dirty="0">
                <a:solidFill>
                  <a:schemeClr val="tx1"/>
                </a:solidFill>
                <a:effectLst/>
                <a:latin typeface="Amazon Ember Regular" charset="0"/>
                <a:ea typeface="+mn-ea"/>
                <a:cs typeface="+mn-cs"/>
              </a:rPr>
              <a:t>Amazon </a:t>
            </a:r>
            <a:r>
              <a:rPr lang="en-US" sz="1200" b="1" i="0" kern="1200" dirty="0" err="1">
                <a:solidFill>
                  <a:schemeClr val="tx1"/>
                </a:solidFill>
                <a:effectLst/>
                <a:latin typeface="Amazon Ember Regular" charset="0"/>
                <a:ea typeface="+mn-ea"/>
                <a:cs typeface="+mn-cs"/>
              </a:rPr>
              <a:t>Rekognition</a:t>
            </a:r>
            <a:r>
              <a:rPr lang="en-US" sz="1200" b="1" i="0" kern="1200" dirty="0">
                <a:solidFill>
                  <a:schemeClr val="tx1"/>
                </a:solidFill>
                <a:effectLst/>
                <a:latin typeface="Amazon Ember Regular" charset="0"/>
                <a:ea typeface="+mn-ea"/>
                <a:cs typeface="+mn-cs"/>
              </a:rPr>
              <a:t>:</a:t>
            </a:r>
          </a:p>
          <a:p>
            <a:pPr marL="171450" indent="-171450">
              <a:buFont typeface="Arial" panose="020B0604020202020204" pitchFamily="34" charset="0"/>
              <a:buChar char="•"/>
            </a:pPr>
            <a:r>
              <a:rPr lang="en-US" sz="1200" b="0" i="0" kern="1200" dirty="0" err="1">
                <a:solidFill>
                  <a:schemeClr val="tx1"/>
                </a:solidFill>
                <a:effectLst/>
                <a:latin typeface="Amazon Ember Regular" charset="0"/>
                <a:ea typeface="+mn-ea"/>
                <a:cs typeface="+mn-cs"/>
              </a:rPr>
              <a:t>Rekognition</a:t>
            </a:r>
            <a:r>
              <a:rPr lang="en-US" sz="1200" b="0" i="0" kern="1200" dirty="0">
                <a:solidFill>
                  <a:schemeClr val="tx1"/>
                </a:solidFill>
                <a:effectLst/>
                <a:latin typeface="Amazon Ember Regular" charset="0"/>
                <a:ea typeface="+mn-ea"/>
                <a:cs typeface="+mn-cs"/>
              </a:rPr>
              <a:t> makes it easy to add image and video analysis to your applications. You just provide an image or video to the </a:t>
            </a:r>
            <a:r>
              <a:rPr lang="en-US" sz="1200" b="0" i="0" kern="1200" dirty="0" err="1">
                <a:solidFill>
                  <a:schemeClr val="tx1"/>
                </a:solidFill>
                <a:effectLst/>
                <a:latin typeface="Amazon Ember Regular" charset="0"/>
                <a:ea typeface="+mn-ea"/>
                <a:cs typeface="+mn-cs"/>
              </a:rPr>
              <a:t>Rekognition</a:t>
            </a:r>
            <a:r>
              <a:rPr lang="en-US" sz="1200" b="0" i="0" kern="1200" dirty="0">
                <a:solidFill>
                  <a:schemeClr val="tx1"/>
                </a:solidFill>
                <a:effectLst/>
                <a:latin typeface="Amazon Ember Regular" charset="0"/>
                <a:ea typeface="+mn-ea"/>
                <a:cs typeface="+mn-cs"/>
              </a:rPr>
              <a:t> API, and the service can identify the objects, people, text, scenes, and activities, as well as detect any inappropriate content.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a:t>
            </a:r>
            <a:r>
              <a:rPr lang="en-US" sz="1200" b="0" i="0" kern="1200" dirty="0" err="1">
                <a:solidFill>
                  <a:schemeClr val="tx1"/>
                </a:solidFill>
                <a:effectLst/>
                <a:latin typeface="Amazon Ember Regular" charset="0"/>
                <a:ea typeface="+mn-ea"/>
                <a:cs typeface="+mn-cs"/>
              </a:rPr>
              <a:t>Rekognition</a:t>
            </a:r>
            <a:r>
              <a:rPr lang="en-US" sz="1200" b="0" i="0" kern="1200" dirty="0">
                <a:solidFill>
                  <a:schemeClr val="tx1"/>
                </a:solidFill>
                <a:effectLst/>
                <a:latin typeface="Amazon Ember Regular" charset="0"/>
                <a:ea typeface="+mn-ea"/>
                <a:cs typeface="+mn-cs"/>
              </a:rPr>
              <a:t> also provides highly accurate facial analysis and facial recognition on images and video that you provide. You can detect, analyze, and compare faces for a wide variety of user verification, people counting, and public safety use cases.</a:t>
            </a:r>
            <a:br>
              <a:rPr lang="en-US" sz="1200" b="0" i="0" kern="1200" dirty="0">
                <a:solidFill>
                  <a:schemeClr val="tx1"/>
                </a:solidFill>
                <a:effectLst/>
                <a:latin typeface="Amazon Ember Regular" charset="0"/>
                <a:ea typeface="+mn-ea"/>
                <a:cs typeface="+mn-cs"/>
              </a:rPr>
            </a:br>
            <a:r>
              <a:rPr lang="en-US" sz="1200" b="0" i="0" kern="1200" dirty="0" err="1">
                <a:solidFill>
                  <a:schemeClr val="tx1"/>
                </a:solidFill>
                <a:effectLst/>
                <a:latin typeface="Amazon Ember Regular" charset="0"/>
                <a:ea typeface="+mn-ea"/>
                <a:cs typeface="+mn-cs"/>
              </a:rPr>
              <a:t>Rekognition</a:t>
            </a:r>
            <a:r>
              <a:rPr lang="en-US" sz="1200" b="0" i="0" kern="1200" dirty="0">
                <a:solidFill>
                  <a:schemeClr val="tx1"/>
                </a:solidFill>
                <a:effectLst/>
                <a:latin typeface="Amazon Ember Regular" charset="0"/>
                <a:ea typeface="+mn-ea"/>
                <a:cs typeface="+mn-cs"/>
              </a:rPr>
              <a:t> is a simple and easy to use API that can quickly analyze any image or video file stored in Amazon S3. Amazon </a:t>
            </a:r>
            <a:r>
              <a:rPr lang="en-US" sz="1200" b="0" i="0" kern="1200" dirty="0" err="1">
                <a:solidFill>
                  <a:schemeClr val="tx1"/>
                </a:solidFill>
                <a:effectLst/>
                <a:latin typeface="Amazon Ember Regular" charset="0"/>
                <a:ea typeface="+mn-ea"/>
                <a:cs typeface="+mn-cs"/>
              </a:rPr>
              <a:t>Rekognition</a:t>
            </a:r>
            <a:r>
              <a:rPr lang="en-US" sz="1200" b="0" i="0" kern="1200" dirty="0">
                <a:solidFill>
                  <a:schemeClr val="tx1"/>
                </a:solidFill>
                <a:effectLst/>
                <a:latin typeface="Amazon Ember Regular" charset="0"/>
                <a:ea typeface="+mn-ea"/>
                <a:cs typeface="+mn-cs"/>
              </a:rPr>
              <a:t> is always learning from new data, and we are continually adding new labels and facial recognition features to the service.</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More info: https://aws.amazon.com/rekognition/</a:t>
            </a:r>
          </a:p>
          <a:p>
            <a:pPr marL="0" lvl="0" indent="0">
              <a:buFont typeface="Arial" panose="020B0604020202020204" pitchFamily="34" charset="0"/>
              <a:buNone/>
            </a:pPr>
            <a:endParaRPr lang="en-US" sz="1200" b="0" i="0" kern="120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dirty="0">
                <a:solidFill>
                  <a:schemeClr val="tx1"/>
                </a:solidFill>
                <a:effectLst/>
                <a:latin typeface="Amazon Ember Regular" charset="0"/>
                <a:ea typeface="+mn-ea"/>
                <a:cs typeface="+mn-cs"/>
              </a:rPr>
              <a:t>Amazon Polly:</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Polly is a service that turns text into lifelike speech, allowing you to create applications that talk, and build entirely new categories of speech-enabled products.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Polly is a text to speech service that uses advanced deep learning technologies to synthesize speech that sounds like a human voice.</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dozens of lifelike voices across a variety of languages, you can select the ideal voice and build speech-enabled applications that work in many different countries.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More info: https://aws.amazon.com/polly/</a:t>
            </a:r>
          </a:p>
          <a:p>
            <a:pPr marL="0" lvl="0" indent="0">
              <a:buFont typeface="Arial" panose="020B0604020202020204" pitchFamily="34" charset="0"/>
              <a:buNone/>
            </a:pPr>
            <a:endParaRPr lang="en-US" sz="1200" b="0" i="0" kern="120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dirty="0">
                <a:solidFill>
                  <a:schemeClr val="tx1"/>
                </a:solidFill>
                <a:effectLst/>
                <a:latin typeface="Amazon Ember Regular" charset="0"/>
                <a:ea typeface="+mn-ea"/>
                <a:cs typeface="+mn-cs"/>
              </a:rPr>
              <a:t>Amazon Transcribe:</a:t>
            </a:r>
          </a:p>
          <a:p>
            <a:r>
              <a:rPr lang="en-US" sz="1200" b="0" i="0" kern="1200" dirty="0">
                <a:solidFill>
                  <a:schemeClr val="tx1"/>
                </a:solidFill>
                <a:effectLst/>
                <a:latin typeface="Amazon Ember Regular" charset="0"/>
                <a:ea typeface="+mn-ea"/>
                <a:cs typeface="+mn-cs"/>
              </a:rPr>
              <a:t>Amazon Transcribe is an automatic speech recognition (ASR) service that makes it easy for developers to add speech-to-text capability to their applications. </a:t>
            </a:r>
          </a:p>
          <a:p>
            <a:r>
              <a:rPr lang="en-US" sz="1200" b="0" i="0" kern="1200" dirty="0">
                <a:solidFill>
                  <a:schemeClr val="tx1"/>
                </a:solidFill>
                <a:effectLst/>
                <a:latin typeface="Amazon Ember Regular" charset="0"/>
                <a:ea typeface="+mn-ea"/>
                <a:cs typeface="+mn-cs"/>
              </a:rPr>
              <a:t>Using the Amazon Transcribe API, you can analyze audio files stored in Amazon S3 and have the service return a text file of the transcribed speech.</a:t>
            </a:r>
          </a:p>
          <a:p>
            <a:r>
              <a:rPr lang="en-US" sz="1200" b="0" i="0" kern="1200" dirty="0">
                <a:solidFill>
                  <a:schemeClr val="tx1"/>
                </a:solidFill>
                <a:effectLst/>
                <a:latin typeface="Amazon Ember Regular" charset="0"/>
                <a:ea typeface="+mn-ea"/>
                <a:cs typeface="+mn-cs"/>
              </a:rPr>
              <a:t>Amazon Transcribe can be used for lots of common applications, including the transcription of customer service calls and generating subtitles on audio and video content. </a:t>
            </a:r>
          </a:p>
          <a:p>
            <a:r>
              <a:rPr lang="en-US" sz="1200" b="0" i="0" kern="1200" dirty="0">
                <a:solidFill>
                  <a:schemeClr val="tx1"/>
                </a:solidFill>
                <a:effectLst/>
                <a:latin typeface="Amazon Ember Regular" charset="0"/>
                <a:ea typeface="+mn-ea"/>
                <a:cs typeface="+mn-cs"/>
              </a:rPr>
              <a:t>The service can transcribe audio files stored in common formats, like WAV and MP3, with time stamps for every word so that you can easily locate the audio in the original source by searching for the text. Amazon Transcribe is continually learning and improving to keep pace with the evolution of language.</a:t>
            </a:r>
          </a:p>
          <a:p>
            <a:pPr marL="0" lvl="0" indent="0">
              <a:buFont typeface="Arial" panose="020B0604020202020204" pitchFamily="34" charset="0"/>
              <a:buNone/>
            </a:pPr>
            <a:r>
              <a:rPr lang="en-US" sz="1200" b="0" i="0" kern="1200" dirty="0">
                <a:solidFill>
                  <a:schemeClr val="tx1"/>
                </a:solidFill>
                <a:effectLst/>
                <a:latin typeface="Amazon Ember Regular" charset="0"/>
                <a:ea typeface="+mn-ea"/>
                <a:cs typeface="+mn-cs"/>
              </a:rPr>
              <a:t>More info: https://aws.amazon.com/transcribe/</a:t>
            </a:r>
          </a:p>
          <a:p>
            <a:pPr marL="0" lvl="0" indent="0">
              <a:buFont typeface="Arial" panose="020B0604020202020204" pitchFamily="34" charset="0"/>
              <a:buNone/>
            </a:pPr>
            <a:endParaRPr lang="en-US" sz="1200" b="0" i="0" kern="120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dirty="0">
                <a:solidFill>
                  <a:schemeClr val="tx1"/>
                </a:solidFill>
                <a:effectLst/>
                <a:latin typeface="Amazon Ember Regular" charset="0"/>
                <a:ea typeface="+mn-ea"/>
                <a:cs typeface="+mn-cs"/>
              </a:rPr>
              <a:t>Amazon</a:t>
            </a:r>
            <a:r>
              <a:rPr lang="en-US" sz="1200" b="1" i="0" kern="1200" baseline="0" dirty="0">
                <a:solidFill>
                  <a:schemeClr val="tx1"/>
                </a:solidFill>
                <a:effectLst/>
                <a:latin typeface="Amazon Ember Regular" charset="0"/>
                <a:ea typeface="+mn-ea"/>
                <a:cs typeface="+mn-cs"/>
              </a:rPr>
              <a:t> Translate:</a:t>
            </a:r>
          </a:p>
          <a:p>
            <a:pPr marL="0" lvl="0" indent="0">
              <a:buFont typeface="Arial" panose="020B0604020202020204" pitchFamily="34" charset="0"/>
              <a:buNone/>
            </a:pPr>
            <a:r>
              <a:rPr lang="en-US" sz="1200" b="0" i="0" kern="1200" dirty="0">
                <a:solidFill>
                  <a:schemeClr val="tx1"/>
                </a:solidFill>
                <a:effectLst/>
                <a:latin typeface="Amazon Ember Regular" charset="0"/>
                <a:ea typeface="+mn-ea"/>
                <a:cs typeface="+mn-cs"/>
              </a:rPr>
              <a:t>Amazon Translate is a neural machine translation service that delivers fast, high-quality, and affordable language translation. </a:t>
            </a:r>
          </a:p>
          <a:p>
            <a:pPr marL="0" lvl="0" indent="0">
              <a:buFont typeface="Arial" panose="020B0604020202020204" pitchFamily="34" charset="0"/>
              <a:buNone/>
            </a:pPr>
            <a:r>
              <a:rPr lang="en-US" sz="1200" b="0" i="0" kern="1200" dirty="0">
                <a:solidFill>
                  <a:schemeClr val="tx1"/>
                </a:solidFill>
                <a:effectLst/>
                <a:latin typeface="Amazon Ember Regular" charset="0"/>
                <a:ea typeface="+mn-ea"/>
                <a:cs typeface="+mn-cs"/>
              </a:rPr>
              <a:t>Neural machine translation is a form of language translation automation that uses deep learning models to deliver more accurate and more natural sounding translation than traditional statistical and rule-based translation algorithms. </a:t>
            </a:r>
          </a:p>
          <a:p>
            <a:pPr marL="0" lvl="0" indent="0">
              <a:buFont typeface="Arial" panose="020B0604020202020204" pitchFamily="34" charset="0"/>
              <a:buNone/>
            </a:pPr>
            <a:r>
              <a:rPr lang="en-US" sz="1200" b="0" i="0" kern="1200" dirty="0">
                <a:solidFill>
                  <a:schemeClr val="tx1"/>
                </a:solidFill>
                <a:effectLst/>
                <a:latin typeface="Amazon Ember Regular" charset="0"/>
                <a:ea typeface="+mn-ea"/>
                <a:cs typeface="+mn-cs"/>
              </a:rPr>
              <a:t>Amazon Translate allows you to localize content - such as websites and applications - for international users, and to easily translate large volumes of text efficiently.</a:t>
            </a:r>
            <a:endParaRPr lang="en-US" sz="1200" b="0" i="0" kern="1200" baseline="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0" i="0" kern="1200" baseline="0" dirty="0">
                <a:solidFill>
                  <a:schemeClr val="tx1"/>
                </a:solidFill>
                <a:effectLst/>
                <a:latin typeface="Amazon Ember Regular" charset="0"/>
                <a:ea typeface="+mn-ea"/>
                <a:cs typeface="+mn-cs"/>
              </a:rPr>
              <a:t>More info: https://aws.amazon.com/translate/</a:t>
            </a:r>
          </a:p>
          <a:p>
            <a:pPr marL="0" lvl="0" indent="0">
              <a:buFont typeface="Arial" panose="020B0604020202020204" pitchFamily="34" charset="0"/>
              <a:buNone/>
            </a:pPr>
            <a:endParaRPr lang="en-US" sz="1200" b="0" i="0" kern="1200" baseline="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baseline="0" dirty="0">
                <a:solidFill>
                  <a:schemeClr val="tx1"/>
                </a:solidFill>
                <a:effectLst/>
                <a:latin typeface="Amazon Ember Regular" charset="0"/>
                <a:ea typeface="+mn-ea"/>
                <a:cs typeface="+mn-cs"/>
              </a:rPr>
              <a:t>Amazon Comprehend:</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Comprehend is a natural language processing (NLP) service that uses machine learning to find insights and relationships in text.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The service identifies the language of the text; extracts key phrases, places, people, brands, or events; understands how positive or negative the text is; analyzes text using tokenization and parts of speech; and automatically organizes a collection of text files by topic.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Using these APIs, you can analyze text and apply the results in a wide range of applications including voice of customer analysis, intelligent document search, and content personalization for web applications.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effectLst/>
                <a:latin typeface="Amazon Ember Regular" charset="0"/>
                <a:ea typeface="+mn-ea"/>
                <a:cs typeface="+mn-cs"/>
              </a:rPr>
              <a:t>More info: https://aws.amazon.com/comprehend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baseline="0" dirty="0">
                <a:solidFill>
                  <a:schemeClr val="tx1"/>
                </a:solidFill>
                <a:effectLst/>
                <a:latin typeface="Amazon Ember Regular" charset="0"/>
                <a:ea typeface="+mn-ea"/>
                <a:cs typeface="+mn-cs"/>
              </a:rPr>
              <a:t>Amazon Comprehend Medical</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Comprehend Medical is a natural language processing service that makes it easy to use machine learning to extract relevant medical information from unstructured text.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Using Amazon Comprehend Medical, you can quickly and accurately gather information, such as medical condition, medication, dosage, strength, and frequency from a variety of sources like doctors’ notes, clinical trial reports, and patient health records.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You can use the extracted medical information and their relationships to build applications for use cases like clinical decision support, revenue cycle management (medical coding), and clinical trial management. Because Amazon Comprehend Medical is HIPAA eligible and can quickly identify protected health information (PHI), such as name, age, and medical record number, you can also use it to create applications that securely process, maintain, and transmit PHI. You pay only for what you use, and there are no minimum fees or upfront commitments.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More info: https://aws.amazon.com/comprehend/medical/</a:t>
            </a:r>
          </a:p>
          <a:p>
            <a:endParaRPr lang="en-US" sz="1200" b="0" i="0" kern="1200" baseline="0" dirty="0">
              <a:solidFill>
                <a:schemeClr val="tx1"/>
              </a:solidFill>
              <a:effectLst/>
              <a:latin typeface="Amazon Ember Regular" charset="0"/>
              <a:ea typeface="+mn-ea"/>
              <a:cs typeface="+mn-cs"/>
            </a:endParaRPr>
          </a:p>
          <a:p>
            <a:pPr marL="0" lvl="0" indent="0">
              <a:buFont typeface="Arial" panose="020B0604020202020204" pitchFamily="34" charset="0"/>
              <a:buNone/>
            </a:pPr>
            <a:r>
              <a:rPr lang="en-US" sz="1200" b="1" i="0" kern="1200" baseline="0" dirty="0">
                <a:solidFill>
                  <a:schemeClr val="tx1"/>
                </a:solidFill>
                <a:effectLst/>
                <a:latin typeface="Amazon Ember Regular" charset="0"/>
                <a:ea typeface="+mn-ea"/>
                <a:cs typeface="+mn-cs"/>
              </a:rPr>
              <a:t>Amazon Lex:</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Lex is a service for building conversational interfaces into any application using voice and text.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Lex provides the advanced deep learning functionalities of automatic speech recognition (ASR) for converting speech to text, and natural language understanding (NLU) to recognize the intent of the text, to enable you to build applications with highly engaging user experiences and lifelike conversational interactions.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Amazon Lex, the same deep learning technologies that power Amazon Alexa are now available to any developer, enabling you to quickly and easily build sophisticated, natural language, conversational bots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a:solidFill>
                  <a:schemeClr val="tx1"/>
                </a:solidFill>
                <a:effectLst/>
                <a:latin typeface="Amazon Ember Regular" charset="0"/>
                <a:ea typeface="+mn-ea"/>
                <a:cs typeface="+mn-cs"/>
              </a:rPr>
              <a:t>More info: https://aws.amazon.com/lex</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baseline="0" dirty="0">
                <a:solidFill>
                  <a:schemeClr val="tx1"/>
                </a:solidFill>
                <a:effectLst/>
                <a:latin typeface="Amazon Ember Regular" charset="0"/>
                <a:ea typeface="+mn-ea"/>
                <a:cs typeface="+mn-cs"/>
              </a:rPr>
              <a:t>Amazon Personalize:</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Personalize is a machine learning service that makes it easy for developers to create individualized recommendations for customers using their applications.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Personalize allows developers with no prior machine learning experience to easily build sophisticated personalization capabilities into their applications, using machine learning technology perfected from years of use on Amazon.com.</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Amazon Personalize, you provide an activity stream from your application – page views, signups, purchases, and so forth – as well as an inventory of the items you want to recommend, such as articles, products, videos, or music. You can also choose to provide Amazon Personalize with additional demographic information from your users such as age, or geographic location. Amazon Personalize will process and examine the data, identify what is meaningful, select the right algorithms, and train and optimize a personalization model that is customized for your data.</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All data analyzed by Amazon Personalize is kept private and secure, and only used for your customized recommendations. You can start serving your personalized predictions via a simple API call from inside the virtual private cloud that the service maintains. You pay only for what you use, and there are no minimum fees and no upfront commitments.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https://aws.amazon.com/personalize/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baseline="0" dirty="0">
                <a:solidFill>
                  <a:schemeClr val="tx1"/>
                </a:solidFill>
                <a:effectLst/>
                <a:latin typeface="Amazon Ember Regular" charset="0"/>
                <a:ea typeface="+mn-ea"/>
                <a:cs typeface="+mn-cs"/>
              </a:rPr>
              <a:t>Amazon Forecast:</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Forecast is a fully managed service that uses machine learning to deliver highly accurate forecasts.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Based on the same technology used at Amazon.com, Amazon Forecast uses machine learning to combine time series data with additional variables to build forecasts.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Forecast requires no machine learning experience to get started. You only need to provide historical data, plus any additional data that you believe may impact your forecasts. For example, the demand for a particular color of a shirt may change with the seasons and store location. This complex relationship is hard to determine on its own, but machine learning is ideally suited to recognize it.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Once you provide your data, Amazon Forecast will automatically examine it, identify what is meaningful, and produce a forecasting model capable of making predictions that are up to 50% more accurate than looking at time series data alone.</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https://aws.amazon.com/forecast/</a:t>
            </a:r>
            <a:br>
              <a:rPr lang="en-US" sz="1200" b="0" i="0" kern="1200" dirty="0">
                <a:solidFill>
                  <a:schemeClr val="tx1"/>
                </a:solidFill>
                <a:effectLst/>
                <a:latin typeface="Amazon Ember Regular" charset="0"/>
                <a:ea typeface="+mn-ea"/>
                <a:cs typeface="+mn-cs"/>
              </a:rPr>
            </a:br>
            <a:endParaRPr lang="en-US" sz="1200" b="0" i="0" kern="1200" dirty="0">
              <a:solidFill>
                <a:schemeClr val="tx1"/>
              </a:solidFill>
              <a:effectLst/>
              <a:latin typeface="Amazon Ember Regular" charset="0"/>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baseline="0" dirty="0">
                <a:solidFill>
                  <a:schemeClr val="tx1"/>
                </a:solidFill>
                <a:effectLst/>
                <a:latin typeface="Amazon Ember Regular" charset="0"/>
                <a:ea typeface="+mn-ea"/>
                <a:cs typeface="+mn-cs"/>
              </a:rPr>
              <a:t>Amazon </a:t>
            </a:r>
            <a:r>
              <a:rPr lang="en-US" sz="1200" b="1" i="0" kern="1200" baseline="0" dirty="0" err="1">
                <a:solidFill>
                  <a:schemeClr val="tx1"/>
                </a:solidFill>
                <a:effectLst/>
                <a:latin typeface="Amazon Ember Regular" charset="0"/>
                <a:ea typeface="+mn-ea"/>
                <a:cs typeface="+mn-cs"/>
              </a:rPr>
              <a:t>Textract</a:t>
            </a:r>
            <a:endParaRPr lang="en-US" sz="1200" b="1" i="0" kern="1200" baseline="0" dirty="0">
              <a:solidFill>
                <a:schemeClr val="tx1"/>
              </a:solidFill>
              <a:effectLst/>
              <a:latin typeface="Amazon Ember Regular"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a:t>
            </a:r>
            <a:r>
              <a:rPr lang="en-US" sz="1200" b="0" i="0" kern="1200" dirty="0" err="1">
                <a:solidFill>
                  <a:schemeClr val="tx1"/>
                </a:solidFill>
                <a:effectLst/>
                <a:latin typeface="Amazon Ember Regular" charset="0"/>
                <a:ea typeface="+mn-ea"/>
                <a:cs typeface="+mn-cs"/>
              </a:rPr>
              <a:t>Textract</a:t>
            </a:r>
            <a:r>
              <a:rPr lang="en-US" sz="1200" b="0" i="0" kern="1200" dirty="0">
                <a:solidFill>
                  <a:schemeClr val="tx1"/>
                </a:solidFill>
                <a:effectLst/>
                <a:latin typeface="Amazon Ember Regular" charset="0"/>
                <a:ea typeface="+mn-ea"/>
                <a:cs typeface="+mn-cs"/>
              </a:rPr>
              <a:t> is a service that automatically extracts text and data from scanned documents. Amazon </a:t>
            </a:r>
            <a:r>
              <a:rPr lang="en-US" sz="1200" b="0" i="0" kern="1200" dirty="0" err="1">
                <a:solidFill>
                  <a:schemeClr val="tx1"/>
                </a:solidFill>
                <a:effectLst/>
                <a:latin typeface="Amazon Ember Regular" charset="0"/>
                <a:ea typeface="+mn-ea"/>
                <a:cs typeface="+mn-cs"/>
              </a:rPr>
              <a:t>Textract</a:t>
            </a:r>
            <a:r>
              <a:rPr lang="en-US" sz="1200" b="0" i="0" kern="1200" dirty="0">
                <a:solidFill>
                  <a:schemeClr val="tx1"/>
                </a:solidFill>
                <a:effectLst/>
                <a:latin typeface="Amazon Ember Regular" charset="0"/>
                <a:ea typeface="+mn-ea"/>
                <a:cs typeface="+mn-cs"/>
              </a:rPr>
              <a:t> goes beyond simple optical character recognition (OCR) to also identify the contents of fields in forms and information stored in tables.</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Many companies today extract data from documents and forms through manual data entry that’s slow and expensive or through simple optical character recognition (OCR) software that is difficult to customize. Rules and workflows for each document and form often need to be hard-coded and updated with each change to the form or when dealing with multiple forms. If the form deviates from the rules, the output is often scrambled and unusable.</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Amazon </a:t>
            </a:r>
            <a:r>
              <a:rPr lang="en-US" sz="1200" b="0" i="0" kern="1200" dirty="0" err="1">
                <a:solidFill>
                  <a:schemeClr val="tx1"/>
                </a:solidFill>
                <a:effectLst/>
                <a:latin typeface="Amazon Ember Regular" charset="0"/>
                <a:ea typeface="+mn-ea"/>
                <a:cs typeface="+mn-cs"/>
              </a:rPr>
              <a:t>Textract</a:t>
            </a:r>
            <a:r>
              <a:rPr lang="en-US" sz="1200" b="0" i="0" kern="1200" dirty="0">
                <a:solidFill>
                  <a:schemeClr val="tx1"/>
                </a:solidFill>
                <a:effectLst/>
                <a:latin typeface="Amazon Ember Regular" charset="0"/>
                <a:ea typeface="+mn-ea"/>
                <a:cs typeface="+mn-cs"/>
              </a:rPr>
              <a:t> overcomes these challenges by using machine learning to instantly “read” virtually any type of document to accurately extract text and data without the need for any manual effort or custom code. </a:t>
            </a:r>
          </a:p>
          <a:p>
            <a:pPr marL="171450" indent="-171450">
              <a:buFont typeface="Arial" panose="020B0604020202020204" pitchFamily="34" charset="0"/>
              <a:buChar char="•"/>
            </a:pPr>
            <a:r>
              <a:rPr lang="en-US" sz="1200" b="0" i="0" kern="1200" dirty="0">
                <a:solidFill>
                  <a:schemeClr val="tx1"/>
                </a:solidFill>
                <a:effectLst/>
                <a:latin typeface="Amazon Ember Regular" charset="0"/>
                <a:ea typeface="+mn-ea"/>
                <a:cs typeface="+mn-cs"/>
              </a:rPr>
              <a:t>With </a:t>
            </a:r>
            <a:r>
              <a:rPr lang="en-US" sz="1200" b="0" i="0" kern="1200" dirty="0" err="1">
                <a:solidFill>
                  <a:schemeClr val="tx1"/>
                </a:solidFill>
                <a:effectLst/>
                <a:latin typeface="Amazon Ember Regular" charset="0"/>
                <a:ea typeface="+mn-ea"/>
                <a:cs typeface="+mn-cs"/>
              </a:rPr>
              <a:t>Textract</a:t>
            </a:r>
            <a:r>
              <a:rPr lang="en-US" sz="1200" b="0" i="0" kern="1200" dirty="0">
                <a:solidFill>
                  <a:schemeClr val="tx1"/>
                </a:solidFill>
                <a:effectLst/>
                <a:latin typeface="Amazon Ember Regular" charset="0"/>
                <a:ea typeface="+mn-ea"/>
                <a:cs typeface="+mn-cs"/>
              </a:rPr>
              <a:t> you can quickly automate document workflows, enabling you to process millions of document pages in hours. Once the information is captured, you can take action on it within your business applications to initiate next steps for a loan application or medical claims processing. Additionally, you can create smart search indexes, build automated approval workflows, and better maintain compliance with document archival rules by flagging data that may require redaction.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mazon Ember Regular" charset="0"/>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baseline="0" dirty="0">
              <a:solidFill>
                <a:schemeClr val="tx1"/>
              </a:solidFill>
              <a:effectLst/>
              <a:latin typeface="Amazon Ember Regular" charset="0"/>
              <a:ea typeface="+mn-ea"/>
              <a:cs typeface="+mn-cs"/>
            </a:endParaRPr>
          </a:p>
          <a:p>
            <a:endParaRPr lang="en-US" sz="1200" b="0" i="0" u="none" strike="noStrike" kern="1200" dirty="0">
              <a:solidFill>
                <a:schemeClr val="tx1"/>
              </a:solidFill>
              <a:effectLst/>
              <a:latin typeface="Amazon Ember Regular" charset="0"/>
              <a:ea typeface="+mn-ea"/>
              <a:cs typeface="+mn-cs"/>
            </a:endParaRPr>
          </a:p>
          <a:p>
            <a:pPr marL="0" lvl="0" indent="0">
              <a:buFont typeface="Arial" panose="020B0604020202020204" pitchFamily="34" charset="0"/>
              <a:buNone/>
            </a:pPr>
            <a:endParaRPr lang="en-US" sz="1200" b="0" i="0" kern="1200" dirty="0">
              <a:solidFill>
                <a:schemeClr val="tx1"/>
              </a:solidFill>
              <a:effectLst/>
              <a:latin typeface="Amazon Ember Regular" charset="0"/>
              <a:ea typeface="+mn-ea"/>
              <a:cs typeface="+mn-cs"/>
            </a:endParaRP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 </a:t>
            </a:r>
          </a:p>
          <a:p>
            <a:r>
              <a:rPr lang="en-US" sz="1200" b="0" i="0" kern="1200" dirty="0">
                <a:solidFill>
                  <a:schemeClr val="tx1"/>
                </a:solidFill>
                <a:effectLst/>
                <a:latin typeface="Amazon Ember Regular" charset="0"/>
                <a:ea typeface="+mn-ea"/>
                <a:cs typeface="+mn-cs"/>
              </a:rPr>
              <a:t> </a:t>
            </a:r>
          </a:p>
          <a:p>
            <a:endParaRPr lang="en-US" dirty="0"/>
          </a:p>
          <a:p>
            <a:endParaRPr lang="en-US" dirty="0"/>
          </a:p>
        </p:txBody>
      </p:sp>
      <p:sp>
        <p:nvSpPr>
          <p:cNvPr id="4" name="Date Placeholder 3"/>
          <p:cNvSpPr>
            <a:spLocks noGrp="1"/>
          </p:cNvSpPr>
          <p:nvPr>
            <p:ph type="dt" idx="10"/>
          </p:nvPr>
        </p:nvSpPr>
        <p:spPr/>
        <p:txBody>
          <a:bodyPr/>
          <a:lstStyle/>
          <a:p>
            <a:pPr marL="0" marR="0" lvl="0" indent="0" algn="r" defTabSz="457154" rtl="0" eaLnBrk="1" fontAlgn="auto" latinLnBrk="0" hangingPunct="1">
              <a:lnSpc>
                <a:spcPct val="100000"/>
              </a:lnSpc>
              <a:spcBef>
                <a:spcPts val="0"/>
              </a:spcBef>
              <a:spcAft>
                <a:spcPts val="0"/>
              </a:spcAft>
              <a:buClrTx/>
              <a:buSzTx/>
              <a:buFontTx/>
              <a:buNone/>
              <a:tabLst/>
              <a:defRPr/>
            </a:pPr>
            <a:fld id="{923EAD37-3FA1-4816-A4B2-3E691FAD688D}"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54" rtl="0" eaLnBrk="1" fontAlgn="auto" latinLnBrk="0" hangingPunct="1">
                <a:lnSpc>
                  <a:spcPct val="100000"/>
                </a:lnSpc>
                <a:spcBef>
                  <a:spcPts val="0"/>
                </a:spcBef>
                <a:spcAft>
                  <a:spcPts val="0"/>
                </a:spcAft>
                <a:buClrTx/>
                <a:buSzTx/>
                <a:buFontTx/>
                <a:buNone/>
                <a:tabLst/>
                <a:defRPr/>
              </a:pPr>
              <a:t>5/11/20 10:08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15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69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dirty="0">
              <a:solidFill>
                <a:srgbClr val="00B0F0"/>
              </a:solidFill>
            </a:endParaRPr>
          </a:p>
          <a:p>
            <a:pPr marL="457200" indent="-457200">
              <a:buFont typeface="Arial" panose="020B0604020202020204" pitchFamily="34" charset="0"/>
              <a:buChar char="•"/>
            </a:pPr>
            <a:endParaRPr lang="en-US" dirty="0">
              <a:solidFill>
                <a:srgbClr val="00B0F0"/>
              </a:solidFill>
            </a:endParaRPr>
          </a:p>
          <a:p>
            <a:pPr marL="457200" indent="-457200">
              <a:buFont typeface="Arial" panose="020B0604020202020204" pitchFamily="34" charset="0"/>
              <a:buChar char="•"/>
            </a:pPr>
            <a:endParaRPr lang="en-US" dirty="0">
              <a:solidFill>
                <a:srgbClr val="00B0F0"/>
              </a:solidFill>
            </a:endParaRP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solidFill>
                  <a:schemeClr val="accent1"/>
                </a:solidFill>
              </a:rPr>
              <a:t>“Customer has some questions on ML. They want some one to talk.“</a:t>
            </a:r>
          </a:p>
          <a:p>
            <a:pPr marL="457200" indent="-457200">
              <a:buFont typeface="Arial" panose="020B0604020202020204" pitchFamily="34" charset="0"/>
              <a:buChar char="•"/>
            </a:pPr>
            <a:r>
              <a:rPr lang="en-US" dirty="0">
                <a:solidFill>
                  <a:schemeClr val="accent1"/>
                </a:solidFill>
              </a:rPr>
              <a:t>“They would like us to do a review of suggested ways to interact with AWS services for the R users whether should they interact with python or any other better options.”</a:t>
            </a:r>
          </a:p>
          <a:p>
            <a:pPr marL="457200" indent="-457200">
              <a:buFont typeface="Arial" panose="020B0604020202020204" pitchFamily="34" charset="0"/>
              <a:buChar char="•"/>
            </a:pPr>
            <a:r>
              <a:rPr lang="en-US" dirty="0">
                <a:solidFill>
                  <a:schemeClr val="accent1"/>
                </a:solidFill>
              </a:rPr>
              <a:t>“The customer has an NLP use case, while discussing briefly with the customer we learnt about it </a:t>
            </a:r>
            <a:r>
              <a:rPr lang="en-US" dirty="0" err="1">
                <a:solidFill>
                  <a:schemeClr val="accent1"/>
                </a:solidFill>
              </a:rPr>
              <a:t>breifly</a:t>
            </a:r>
            <a:r>
              <a:rPr lang="en-US" dirty="0">
                <a:solidFill>
                  <a:schemeClr val="accent1"/>
                </a:solidFill>
              </a:rPr>
              <a:t>”</a:t>
            </a:r>
          </a:p>
          <a:p>
            <a:pPr marL="457200" indent="-457200">
              <a:buFont typeface="Arial" panose="020B0604020202020204" pitchFamily="34" charset="0"/>
              <a:buChar char="•"/>
            </a:pPr>
            <a:r>
              <a:rPr lang="en-US" dirty="0">
                <a:solidFill>
                  <a:schemeClr val="accent1"/>
                </a:solidFill>
              </a:rPr>
              <a:t>“Discuss AWS ML stack and </a:t>
            </a:r>
            <a:r>
              <a:rPr lang="en-US" dirty="0" err="1">
                <a:solidFill>
                  <a:schemeClr val="accent1"/>
                </a:solidFill>
              </a:rPr>
              <a:t>sagemaker</a:t>
            </a:r>
            <a:r>
              <a:rPr lang="en-US" dirty="0">
                <a:solidFill>
                  <a:schemeClr val="accent1"/>
                </a:solidFill>
              </a:rPr>
              <a:t> and lead the customer do </a:t>
            </a:r>
            <a:r>
              <a:rPr lang="en-US" dirty="0" err="1">
                <a:solidFill>
                  <a:schemeClr val="accent1"/>
                </a:solidFill>
              </a:rPr>
              <a:t>PoC</a:t>
            </a:r>
            <a:r>
              <a:rPr lang="en-US" dirty="0">
                <a:solidFill>
                  <a:schemeClr val="accent1"/>
                </a:solidFill>
              </a:rPr>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r>
              <a:rPr lang="en-US"/>
              <a:t>ReInvent 2018</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CA8E1BB1-B036-4140-B110-296DC0701D04}" type="datetime8">
              <a:rPr lang="en-US" smtClean="0"/>
              <a:pPr/>
              <a:t>5/11/20 10:08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3747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ReInvent 2018</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CA8E1BB1-B036-4140-B110-296DC0701D04}" type="datetime8">
              <a:rPr lang="en-US" smtClean="0"/>
              <a:pPr/>
              <a:t>5/11/20 10:08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7702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ReInvent 2018</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CA8E1BB1-B036-4140-B110-296DC0701D04}" type="datetime8">
              <a:rPr lang="en-US" smtClean="0"/>
              <a:pPr/>
              <a:t>5/11/20 10:08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904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says these are the most popular? Show me the data.</a:t>
            </a:r>
          </a:p>
          <a:p>
            <a:endParaRPr lang="en-US" dirty="0"/>
          </a:p>
          <a:p>
            <a:r>
              <a:rPr lang="en-US" dirty="0"/>
              <a:t>For anyone who is interested, this list was generated using actual usage and revenue data from customers using Sagemaker. For more hard data contact </a:t>
            </a:r>
            <a:r>
              <a:rPr lang="en-US" dirty="0" err="1"/>
              <a:t>subshrey</a:t>
            </a:r>
            <a:r>
              <a:rPr lang="en-US" dirty="0"/>
              <a:t>@</a:t>
            </a:r>
          </a:p>
        </p:txBody>
      </p:sp>
      <p:sp>
        <p:nvSpPr>
          <p:cNvPr id="4" name="Header Placeholder 3"/>
          <p:cNvSpPr>
            <a:spLocks noGrp="1"/>
          </p:cNvSpPr>
          <p:nvPr>
            <p:ph type="hdr" sz="quarter"/>
          </p:nvPr>
        </p:nvSpPr>
        <p:spPr/>
        <p:txBody>
          <a:bodyPr/>
          <a:lstStyle/>
          <a:p>
            <a:r>
              <a:rPr lang="en-US"/>
              <a:t>ReInvent 2018</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CA8E1BB1-B036-4140-B110-296DC0701D04}" type="datetime8">
              <a:rPr lang="en-US" smtClean="0"/>
              <a:pPr/>
              <a:t>5/11/20 10:08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1360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780638" y="6329636"/>
            <a:ext cx="5892800" cy="693419"/>
          </a:xfrm>
        </p:spPr>
        <p:txBody>
          <a:bodyPr>
            <a:normAutofit/>
          </a:bodyPr>
          <a:lstStyle>
            <a:lvl1pPr marL="0" indent="0" algn="l">
              <a:buNone/>
              <a:defRPr sz="24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8" y="6939237"/>
            <a:ext cx="5892800" cy="591821"/>
          </a:xfrm>
        </p:spPr>
        <p:txBody>
          <a:bodyPr>
            <a:normAutofit/>
          </a:bodyPr>
          <a:lstStyle>
            <a:lvl1pPr marL="0" indent="0" algn="l">
              <a:buNone/>
              <a:defRPr sz="24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8"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39" y="4253721"/>
            <a:ext cx="9666531" cy="780558"/>
          </a:xfrm>
        </p:spPr>
        <p:txBody>
          <a:bodyPr/>
          <a:lstStyle>
            <a:lvl1pPr marL="0" indent="0" algn="l">
              <a:buNone/>
              <a:defRPr/>
            </a:lvl1pPr>
          </a:lstStyle>
          <a:p>
            <a:pPr lvl="0"/>
            <a:r>
              <a:rPr lang="en-US"/>
              <a:t>Edit Master text styles</a:t>
            </a:r>
          </a:p>
        </p:txBody>
      </p:sp>
    </p:spTree>
    <p:extLst>
      <p:ext uri="{BB962C8B-B14F-4D97-AF65-F5344CB8AC3E}">
        <p14:creationId xmlns:p14="http://schemas.microsoft.com/office/powerpoint/2010/main" val="333590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540387"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12" name="Text Placeholder 3"/>
          <p:cNvSpPr>
            <a:spLocks noGrp="1"/>
          </p:cNvSpPr>
          <p:nvPr>
            <p:ph type="body" sz="half" idx="11"/>
          </p:nvPr>
        </p:nvSpPr>
        <p:spPr>
          <a:xfrm>
            <a:off x="3994795"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13" name="Text Placeholder 3"/>
          <p:cNvSpPr>
            <a:spLocks noGrp="1"/>
          </p:cNvSpPr>
          <p:nvPr>
            <p:ph type="body" sz="half" idx="13"/>
          </p:nvPr>
        </p:nvSpPr>
        <p:spPr>
          <a:xfrm>
            <a:off x="7415336"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14" name="Text Placeholder 3"/>
          <p:cNvSpPr>
            <a:spLocks noGrp="1"/>
          </p:cNvSpPr>
          <p:nvPr>
            <p:ph type="body" sz="half" idx="15"/>
          </p:nvPr>
        </p:nvSpPr>
        <p:spPr>
          <a:xfrm>
            <a:off x="11184552"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15" name="Picture Placeholder 2"/>
          <p:cNvSpPr>
            <a:spLocks noGrp="1"/>
          </p:cNvSpPr>
          <p:nvPr>
            <p:ph type="pic" sz="quarter" idx="16"/>
          </p:nvPr>
        </p:nvSpPr>
        <p:spPr>
          <a:xfrm>
            <a:off x="540387" y="2566967"/>
            <a:ext cx="2875280" cy="2151379"/>
          </a:xfrm>
        </p:spPr>
        <p:txBody>
          <a:bodyPr>
            <a:normAutofit/>
          </a:bodyPr>
          <a:lstStyle>
            <a:lvl1pPr>
              <a:defRPr sz="2240">
                <a:solidFill>
                  <a:schemeClr val="bg1"/>
                </a:solidFill>
              </a:defRPr>
            </a:lvl1pPr>
          </a:lstStyle>
          <a:p>
            <a:r>
              <a:rPr lang="en-US"/>
              <a:t>Click icon to add picture</a:t>
            </a:r>
            <a:endParaRPr lang="en-US" dirty="0"/>
          </a:p>
        </p:txBody>
      </p:sp>
      <p:sp>
        <p:nvSpPr>
          <p:cNvPr id="16" name="Picture Placeholder 2"/>
          <p:cNvSpPr>
            <a:spLocks noGrp="1"/>
          </p:cNvSpPr>
          <p:nvPr>
            <p:ph type="pic" sz="quarter" idx="17"/>
          </p:nvPr>
        </p:nvSpPr>
        <p:spPr>
          <a:xfrm>
            <a:off x="3994795" y="2566967"/>
            <a:ext cx="2875280" cy="2151379"/>
          </a:xfrm>
        </p:spPr>
        <p:txBody>
          <a:bodyPr>
            <a:normAutofit/>
          </a:bodyPr>
          <a:lstStyle>
            <a:lvl1pPr>
              <a:defRPr sz="2240">
                <a:solidFill>
                  <a:schemeClr val="bg1"/>
                </a:solidFill>
              </a:defRPr>
            </a:lvl1pPr>
          </a:lstStyle>
          <a:p>
            <a:r>
              <a:rPr lang="en-US"/>
              <a:t>Click icon to add picture</a:t>
            </a:r>
            <a:endParaRPr lang="en-US" dirty="0"/>
          </a:p>
        </p:txBody>
      </p:sp>
      <p:sp>
        <p:nvSpPr>
          <p:cNvPr id="17" name="Picture Placeholder 2"/>
          <p:cNvSpPr>
            <a:spLocks noGrp="1"/>
          </p:cNvSpPr>
          <p:nvPr>
            <p:ph type="pic" sz="quarter" idx="18"/>
          </p:nvPr>
        </p:nvSpPr>
        <p:spPr>
          <a:xfrm>
            <a:off x="7415336" y="2566967"/>
            <a:ext cx="2875280" cy="2151379"/>
          </a:xfrm>
        </p:spPr>
        <p:txBody>
          <a:bodyPr>
            <a:normAutofit/>
          </a:bodyPr>
          <a:lstStyle>
            <a:lvl1pPr>
              <a:defRPr sz="2240">
                <a:solidFill>
                  <a:schemeClr val="bg1"/>
                </a:solidFill>
              </a:defRPr>
            </a:lvl1pPr>
          </a:lstStyle>
          <a:p>
            <a:r>
              <a:rPr lang="en-US"/>
              <a:t>Click icon to add picture</a:t>
            </a:r>
            <a:endParaRPr lang="en-US" dirty="0"/>
          </a:p>
        </p:txBody>
      </p:sp>
      <p:sp>
        <p:nvSpPr>
          <p:cNvPr id="18" name="Picture Placeholder 2"/>
          <p:cNvSpPr>
            <a:spLocks noGrp="1"/>
          </p:cNvSpPr>
          <p:nvPr>
            <p:ph type="pic" sz="quarter" idx="19"/>
          </p:nvPr>
        </p:nvSpPr>
        <p:spPr>
          <a:xfrm>
            <a:off x="11184552" y="2566967"/>
            <a:ext cx="2875280" cy="2151379"/>
          </a:xfrm>
        </p:spPr>
        <p:txBody>
          <a:bodyPr>
            <a:normAutofit/>
          </a:bodyPr>
          <a:lstStyle>
            <a:lvl1pPr>
              <a:defRPr sz="224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1719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p>
        </p:txBody>
      </p:sp>
      <p:sp>
        <p:nvSpPr>
          <p:cNvPr id="3" name="Text Placeholder 3"/>
          <p:cNvSpPr>
            <a:spLocks noGrp="1"/>
          </p:cNvSpPr>
          <p:nvPr>
            <p:ph type="body" sz="half" idx="2"/>
          </p:nvPr>
        </p:nvSpPr>
        <p:spPr>
          <a:xfrm>
            <a:off x="543902" y="3443035"/>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4" name="Text Placeholder 3"/>
          <p:cNvSpPr>
            <a:spLocks noGrp="1"/>
          </p:cNvSpPr>
          <p:nvPr>
            <p:ph type="body" sz="half" idx="11"/>
          </p:nvPr>
        </p:nvSpPr>
        <p:spPr>
          <a:xfrm>
            <a:off x="5566902" y="3443035"/>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5" name="Text Placeholder 3"/>
          <p:cNvSpPr>
            <a:spLocks noGrp="1"/>
          </p:cNvSpPr>
          <p:nvPr>
            <p:ph type="body" sz="half" idx="13"/>
          </p:nvPr>
        </p:nvSpPr>
        <p:spPr>
          <a:xfrm>
            <a:off x="10599968" y="3443035"/>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6" name="Text Placeholder 3"/>
          <p:cNvSpPr>
            <a:spLocks noGrp="1"/>
          </p:cNvSpPr>
          <p:nvPr>
            <p:ph type="body" sz="half" idx="15"/>
          </p:nvPr>
        </p:nvSpPr>
        <p:spPr>
          <a:xfrm>
            <a:off x="543902"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7" name="Text Placeholder 3"/>
          <p:cNvSpPr>
            <a:spLocks noGrp="1"/>
          </p:cNvSpPr>
          <p:nvPr>
            <p:ph type="body" sz="half" idx="17"/>
          </p:nvPr>
        </p:nvSpPr>
        <p:spPr>
          <a:xfrm>
            <a:off x="5566893"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8" name="Text Placeholder 3"/>
          <p:cNvSpPr>
            <a:spLocks noGrp="1"/>
          </p:cNvSpPr>
          <p:nvPr>
            <p:ph type="body" sz="half" idx="19"/>
          </p:nvPr>
        </p:nvSpPr>
        <p:spPr>
          <a:xfrm>
            <a:off x="10599958"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Edit Master text styles</a:t>
            </a:r>
          </a:p>
        </p:txBody>
      </p:sp>
      <p:sp>
        <p:nvSpPr>
          <p:cNvPr id="9" name="Picture Placeholder 2"/>
          <p:cNvSpPr>
            <a:spLocks noGrp="1"/>
          </p:cNvSpPr>
          <p:nvPr>
            <p:ph type="pic" sz="quarter" idx="20"/>
          </p:nvPr>
        </p:nvSpPr>
        <p:spPr>
          <a:xfrm>
            <a:off x="543902" y="1485278"/>
            <a:ext cx="3078480" cy="1761067"/>
          </a:xfrm>
        </p:spPr>
        <p:txBody>
          <a:bodyPr>
            <a:normAutofit/>
          </a:bodyPr>
          <a:lstStyle>
            <a:lvl1pPr>
              <a:defRPr sz="2240">
                <a:solidFill>
                  <a:srgbClr val="C2C2C1"/>
                </a:solidFill>
              </a:defRPr>
            </a:lvl1pPr>
          </a:lstStyle>
          <a:p>
            <a:r>
              <a:rPr lang="en-US"/>
              <a:t>Click icon to add picture</a:t>
            </a:r>
            <a:endParaRPr lang="en-US" dirty="0"/>
          </a:p>
        </p:txBody>
      </p:sp>
      <p:sp>
        <p:nvSpPr>
          <p:cNvPr id="10" name="Picture Placeholder 2"/>
          <p:cNvSpPr>
            <a:spLocks noGrp="1"/>
          </p:cNvSpPr>
          <p:nvPr>
            <p:ph type="pic" sz="quarter" idx="21"/>
          </p:nvPr>
        </p:nvSpPr>
        <p:spPr>
          <a:xfrm>
            <a:off x="5566893" y="1485278"/>
            <a:ext cx="3078480" cy="1761067"/>
          </a:xfrm>
        </p:spPr>
        <p:txBody>
          <a:bodyPr>
            <a:normAutofit/>
          </a:bodyPr>
          <a:lstStyle>
            <a:lvl1pPr>
              <a:defRPr sz="2240">
                <a:solidFill>
                  <a:srgbClr val="C2C2C1"/>
                </a:solidFill>
              </a:defRPr>
            </a:lvl1pPr>
          </a:lstStyle>
          <a:p>
            <a:r>
              <a:rPr lang="en-US"/>
              <a:t>Click icon to add picture</a:t>
            </a:r>
            <a:endParaRPr lang="en-US" dirty="0"/>
          </a:p>
        </p:txBody>
      </p:sp>
      <p:sp>
        <p:nvSpPr>
          <p:cNvPr id="11" name="Picture Placeholder 2"/>
          <p:cNvSpPr>
            <a:spLocks noGrp="1"/>
          </p:cNvSpPr>
          <p:nvPr>
            <p:ph type="pic" sz="quarter" idx="22"/>
          </p:nvPr>
        </p:nvSpPr>
        <p:spPr>
          <a:xfrm>
            <a:off x="10599958" y="1485278"/>
            <a:ext cx="3078480" cy="1761067"/>
          </a:xfrm>
        </p:spPr>
        <p:txBody>
          <a:bodyPr>
            <a:normAutofit/>
          </a:bodyPr>
          <a:lstStyle>
            <a:lvl1pPr>
              <a:defRPr sz="2240">
                <a:solidFill>
                  <a:srgbClr val="C2C2C1"/>
                </a:solidFill>
              </a:defRPr>
            </a:lvl1pPr>
          </a:lstStyle>
          <a:p>
            <a:r>
              <a:rPr lang="en-US"/>
              <a:t>Click icon to add picture</a:t>
            </a:r>
            <a:endParaRPr lang="en-US" dirty="0"/>
          </a:p>
        </p:txBody>
      </p:sp>
      <p:sp>
        <p:nvSpPr>
          <p:cNvPr id="12" name="Picture Placeholder 2"/>
          <p:cNvSpPr>
            <a:spLocks noGrp="1"/>
          </p:cNvSpPr>
          <p:nvPr>
            <p:ph type="pic" sz="quarter" idx="23"/>
          </p:nvPr>
        </p:nvSpPr>
        <p:spPr>
          <a:xfrm>
            <a:off x="543902" y="4451796"/>
            <a:ext cx="3078480" cy="1761067"/>
          </a:xfrm>
        </p:spPr>
        <p:txBody>
          <a:bodyPr>
            <a:normAutofit/>
          </a:bodyPr>
          <a:lstStyle>
            <a:lvl1pPr>
              <a:defRPr sz="2240">
                <a:solidFill>
                  <a:srgbClr val="C2C2C1"/>
                </a:solidFill>
              </a:defRPr>
            </a:lvl1pPr>
          </a:lstStyle>
          <a:p>
            <a:r>
              <a:rPr lang="en-US"/>
              <a:t>Click icon to add picture</a:t>
            </a:r>
            <a:endParaRPr lang="en-US" dirty="0"/>
          </a:p>
        </p:txBody>
      </p:sp>
      <p:sp>
        <p:nvSpPr>
          <p:cNvPr id="13" name="Picture Placeholder 2"/>
          <p:cNvSpPr>
            <a:spLocks noGrp="1"/>
          </p:cNvSpPr>
          <p:nvPr>
            <p:ph type="pic" sz="quarter" idx="24"/>
          </p:nvPr>
        </p:nvSpPr>
        <p:spPr>
          <a:xfrm>
            <a:off x="5566893" y="4451796"/>
            <a:ext cx="3078480" cy="1761067"/>
          </a:xfrm>
        </p:spPr>
        <p:txBody>
          <a:bodyPr>
            <a:normAutofit/>
          </a:bodyPr>
          <a:lstStyle>
            <a:lvl1pPr>
              <a:defRPr sz="2240">
                <a:solidFill>
                  <a:srgbClr val="C2C2C1"/>
                </a:solidFill>
              </a:defRPr>
            </a:lvl1pPr>
          </a:lstStyle>
          <a:p>
            <a:r>
              <a:rPr lang="en-US"/>
              <a:t>Click icon to add picture</a:t>
            </a:r>
            <a:endParaRPr lang="en-US" dirty="0"/>
          </a:p>
        </p:txBody>
      </p:sp>
      <p:sp>
        <p:nvSpPr>
          <p:cNvPr id="14" name="Picture Placeholder 2"/>
          <p:cNvSpPr>
            <a:spLocks noGrp="1"/>
          </p:cNvSpPr>
          <p:nvPr>
            <p:ph type="pic" sz="quarter" idx="25"/>
          </p:nvPr>
        </p:nvSpPr>
        <p:spPr>
          <a:xfrm>
            <a:off x="10599958" y="4451796"/>
            <a:ext cx="3078480" cy="1761067"/>
          </a:xfrm>
        </p:spPr>
        <p:txBody>
          <a:bodyPr>
            <a:normAutofit/>
          </a:bodyPr>
          <a:lstStyle>
            <a:lvl1pPr>
              <a:defRPr sz="2240">
                <a:solidFill>
                  <a:srgbClr val="C2C2C1"/>
                </a:solidFill>
              </a:defRPr>
            </a:lvl1pPr>
          </a:lstStyle>
          <a:p>
            <a:r>
              <a:rPr lang="en-US"/>
              <a:t>Click icon to add picture</a:t>
            </a:r>
            <a:endParaRPr lang="en-US" dirty="0"/>
          </a:p>
        </p:txBody>
      </p:sp>
    </p:spTree>
    <p:extLst>
      <p:ext uri="{BB962C8B-B14F-4D97-AF65-F5344CB8AC3E}">
        <p14:creationId xmlns:p14="http://schemas.microsoft.com/office/powerpoint/2010/main" val="369777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endParaRPr lang="en-US" dirty="0"/>
          </a:p>
        </p:txBody>
      </p:sp>
    </p:spTree>
    <p:extLst>
      <p:ext uri="{BB962C8B-B14F-4D97-AF65-F5344CB8AC3E}">
        <p14:creationId xmlns:p14="http://schemas.microsoft.com/office/powerpoint/2010/main" val="1711447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08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02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9" name="TextBox 8"/>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bg1"/>
                </a:solidFill>
                <a:latin typeface="Amazon Ember Regular" charset="0"/>
              </a:rPr>
              <a:t>© 2018, Amazon Web Services, Inc. or its Affiliates. All rights reserved.</a:t>
            </a:r>
          </a:p>
        </p:txBody>
      </p:sp>
      <p:sp>
        <p:nvSpPr>
          <p:cNvPr id="10" name="Title 1"/>
          <p:cNvSpPr>
            <a:spLocks noGrp="1"/>
          </p:cNvSpPr>
          <p:nvPr>
            <p:ph type="title"/>
          </p:nvPr>
        </p:nvSpPr>
        <p:spPr>
          <a:xfrm>
            <a:off x="658636" y="2679085"/>
            <a:ext cx="9711266" cy="2001069"/>
          </a:xfrm>
        </p:spPr>
        <p:txBody>
          <a:bodyPr anchor="ctr" anchorCtr="0">
            <a:noAutofit/>
          </a:bodyPr>
          <a:lstStyle>
            <a:lvl1pPr algn="l">
              <a:defRPr sz="48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1181906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p:nvPr>
        </p:nvSpPr>
        <p:spPr>
          <a:xfrm>
            <a:off x="3960417" y="1488238"/>
            <a:ext cx="9711266" cy="2001069"/>
          </a:xfrm>
        </p:spPr>
        <p:txBody>
          <a:bodyPr anchor="ctr" anchorCtr="0">
            <a:noAutofit/>
          </a:bodyPr>
          <a:lstStyle>
            <a:lvl1pPr algn="r">
              <a:defRPr sz="48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3875632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p:nvPr>
        </p:nvSpPr>
        <p:spPr>
          <a:xfrm>
            <a:off x="658636" y="2679085"/>
            <a:ext cx="9711266" cy="2001069"/>
          </a:xfrm>
        </p:spPr>
        <p:txBody>
          <a:bodyPr anchor="ctr" anchorCtr="0">
            <a:noAutofit/>
          </a:bodyPr>
          <a:lstStyle>
            <a:lvl1pPr algn="l">
              <a:defRPr sz="48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3856444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hasCustomPrompt="1"/>
          </p:nvPr>
        </p:nvSpPr>
        <p:spPr>
          <a:xfrm>
            <a:off x="2371424" y="706594"/>
            <a:ext cx="9711266" cy="2001069"/>
          </a:xfrm>
        </p:spPr>
        <p:txBody>
          <a:bodyPr anchor="ctr" anchorCtr="0">
            <a:noAutofit/>
          </a:bodyPr>
          <a:lstStyle>
            <a:lvl1pPr algn="ctr">
              <a:defRPr sz="4800" b="1"/>
            </a:lvl1pPr>
          </a:lstStyle>
          <a:p>
            <a:r>
              <a:rPr lang="en-US" dirty="0"/>
              <a:t>WARNING:</a:t>
            </a:r>
            <a:br>
              <a:rPr lang="en-US" dirty="0"/>
            </a:br>
            <a:r>
              <a:rPr lang="en-US" dirty="0"/>
              <a:t>This topic is under NDA</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pic>
        <p:nvPicPr>
          <p:cNvPr id="1026" name="Picture 2" descr="Image result for no phot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86761" y="2867926"/>
            <a:ext cx="4480591" cy="4480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323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hasCustomPrompt="1"/>
          </p:nvPr>
        </p:nvSpPr>
        <p:spPr>
          <a:xfrm>
            <a:off x="2371424" y="3815554"/>
            <a:ext cx="9711266" cy="2001069"/>
          </a:xfrm>
        </p:spPr>
        <p:txBody>
          <a:bodyPr anchor="ctr" anchorCtr="0">
            <a:noAutofit/>
          </a:bodyPr>
          <a:lstStyle>
            <a:lvl1pPr algn="ctr">
              <a:defRPr sz="4800" baseline="0"/>
            </a:lvl1pPr>
          </a:lstStyle>
          <a:p>
            <a:r>
              <a:rPr lang="en-US" dirty="0"/>
              <a:t>Please complete the session survey in the App</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
        <p:nvSpPr>
          <p:cNvPr id="7" name="Oval 6">
            <a:extLst>
              <a:ext uri="{FF2B5EF4-FFF2-40B4-BE49-F238E27FC236}">
                <a16:creationId xmlns:a16="http://schemas.microsoft.com/office/drawing/2014/main" id="{024F42A1-B02F-46D5-BFFB-C7EACA48CB5C}"/>
              </a:ext>
            </a:extLst>
          </p:cNvPr>
          <p:cNvSpPr/>
          <p:nvPr userDrawn="1"/>
        </p:nvSpPr>
        <p:spPr bwMode="auto">
          <a:xfrm>
            <a:off x="6370320" y="1445839"/>
            <a:ext cx="1889760" cy="18897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500" b="1"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45183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780638" y="6094502"/>
            <a:ext cx="5892800" cy="693419"/>
          </a:xfrm>
        </p:spPr>
        <p:txBody>
          <a:bodyPr>
            <a:normAutofit/>
          </a:bodyPr>
          <a:lstStyle>
            <a:lvl1pPr marL="0" indent="0" algn="l">
              <a:buNone/>
              <a:defRPr sz="24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8" y="6704103"/>
            <a:ext cx="5892800" cy="591821"/>
          </a:xfrm>
        </p:spPr>
        <p:txBody>
          <a:bodyPr>
            <a:normAutofit/>
          </a:bodyPr>
          <a:lstStyle>
            <a:lvl1pPr marL="0" indent="0" algn="l">
              <a:buNone/>
              <a:defRPr sz="24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8"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39" y="4253721"/>
            <a:ext cx="9666531" cy="780558"/>
          </a:xfrm>
        </p:spPr>
        <p:txBody>
          <a:bodyPr/>
          <a:lstStyle>
            <a:lvl1pPr marL="0" indent="0" algn="l">
              <a:buNone/>
              <a:defRPr/>
            </a:lvl1pPr>
          </a:lstStyle>
          <a:p>
            <a:pPr lvl="0"/>
            <a:r>
              <a:rPr lang="en-US"/>
              <a:t>Edit Master text styles</a:t>
            </a:r>
          </a:p>
        </p:txBody>
      </p:sp>
      <p:sp>
        <p:nvSpPr>
          <p:cNvPr id="8" name="Text Placeholder 11"/>
          <p:cNvSpPr>
            <a:spLocks noGrp="1"/>
          </p:cNvSpPr>
          <p:nvPr>
            <p:ph type="body" sz="quarter" idx="14" hasCustomPrompt="1"/>
          </p:nvPr>
        </p:nvSpPr>
        <p:spPr>
          <a:xfrm>
            <a:off x="7137895" y="6094502"/>
            <a:ext cx="5892800" cy="693419"/>
          </a:xfrm>
        </p:spPr>
        <p:txBody>
          <a:bodyPr>
            <a:normAutofit/>
          </a:bodyPr>
          <a:lstStyle>
            <a:lvl1pPr marL="0" indent="0" algn="l">
              <a:buNone/>
              <a:defRPr sz="2400" baseline="0"/>
            </a:lvl1pPr>
          </a:lstStyle>
          <a:p>
            <a:pPr lvl="0"/>
            <a:r>
              <a:rPr lang="en-US" dirty="0"/>
              <a:t>Click to edit Presenter, Team</a:t>
            </a:r>
          </a:p>
        </p:txBody>
      </p:sp>
      <p:sp>
        <p:nvSpPr>
          <p:cNvPr id="9" name="Text Placeholder 11"/>
          <p:cNvSpPr>
            <a:spLocks noGrp="1"/>
          </p:cNvSpPr>
          <p:nvPr>
            <p:ph type="body" sz="quarter" idx="15" hasCustomPrompt="1"/>
          </p:nvPr>
        </p:nvSpPr>
        <p:spPr>
          <a:xfrm>
            <a:off x="7137895" y="6704103"/>
            <a:ext cx="5892800" cy="591821"/>
          </a:xfrm>
        </p:spPr>
        <p:txBody>
          <a:bodyPr>
            <a:normAutofit/>
          </a:bodyPr>
          <a:lstStyle>
            <a:lvl1pPr marL="0" indent="0" algn="l">
              <a:buNone/>
              <a:defRPr sz="2400" baseline="0">
                <a:solidFill>
                  <a:schemeClr val="accent6"/>
                </a:solidFill>
              </a:defRPr>
            </a:lvl1pPr>
          </a:lstStyle>
          <a:p>
            <a:pPr lvl="0"/>
            <a:r>
              <a:rPr lang="en-US" dirty="0"/>
              <a:t>Click to edit Date</a:t>
            </a:r>
          </a:p>
        </p:txBody>
      </p:sp>
    </p:spTree>
    <p:extLst>
      <p:ext uri="{BB962C8B-B14F-4D97-AF65-F5344CB8AC3E}">
        <p14:creationId xmlns:p14="http://schemas.microsoft.com/office/powerpoint/2010/main" val="3398357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5123" y="2481329"/>
            <a:ext cx="12435840" cy="1634490"/>
          </a:xfrm>
        </p:spPr>
        <p:txBody>
          <a:bodyPr anchor="ctr">
            <a:noAutofit/>
          </a:bodyPr>
          <a:lstStyle>
            <a:lvl1pPr algn="l">
              <a:defRPr sz="6400" b="1" cap="none"/>
            </a:lvl1pPr>
          </a:lstStyle>
          <a:p>
            <a:r>
              <a:rPr lang="en-US" dirty="0"/>
              <a:t>Thank you!</a:t>
            </a:r>
          </a:p>
        </p:txBody>
      </p:sp>
      <p:sp>
        <p:nvSpPr>
          <p:cNvPr id="3" name="Text Placeholder 11"/>
          <p:cNvSpPr>
            <a:spLocks noGrp="1"/>
          </p:cNvSpPr>
          <p:nvPr>
            <p:ph type="body" sz="quarter" idx="10"/>
          </p:nvPr>
        </p:nvSpPr>
        <p:spPr>
          <a:xfrm>
            <a:off x="780638" y="4115820"/>
            <a:ext cx="5892800" cy="693419"/>
          </a:xfrm>
        </p:spPr>
        <p:txBody>
          <a:bodyPr>
            <a:normAutofit/>
          </a:bodyPr>
          <a:lstStyle>
            <a:lvl1pPr marL="0" indent="0" algn="l">
              <a:buNone/>
              <a:defRPr sz="2800" baseline="0"/>
            </a:lvl1pPr>
          </a:lstStyle>
          <a:p>
            <a:pPr lvl="0"/>
            <a:r>
              <a:rPr lang="en-US"/>
              <a:t>Edit Master text styles</a:t>
            </a:r>
          </a:p>
        </p:txBody>
      </p:sp>
    </p:spTree>
    <p:extLst>
      <p:ext uri="{BB962C8B-B14F-4D97-AF65-F5344CB8AC3E}">
        <p14:creationId xmlns:p14="http://schemas.microsoft.com/office/powerpoint/2010/main" val="103620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
        <p:nvSpPr>
          <p:cNvPr id="6" name="Text Placeholder 5"/>
          <p:cNvSpPr>
            <a:spLocks noGrp="1"/>
          </p:cNvSpPr>
          <p:nvPr>
            <p:ph type="body" sz="quarter" idx="10" hasCustomPrompt="1"/>
          </p:nvPr>
        </p:nvSpPr>
        <p:spPr>
          <a:xfrm>
            <a:off x="323089" y="1427012"/>
            <a:ext cx="6305573" cy="3545586"/>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7531060" y="1427012"/>
            <a:ext cx="6305573" cy="3545586"/>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8098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780638" y="6329636"/>
            <a:ext cx="5892800" cy="693419"/>
          </a:xfrm>
        </p:spPr>
        <p:txBody>
          <a:bodyPr>
            <a:normAutofit/>
          </a:bodyPr>
          <a:lstStyle>
            <a:lvl1pPr marL="0" indent="0" algn="l">
              <a:buNone/>
              <a:defRPr sz="24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8" y="6939237"/>
            <a:ext cx="5892800" cy="591821"/>
          </a:xfrm>
        </p:spPr>
        <p:txBody>
          <a:bodyPr>
            <a:normAutofit/>
          </a:bodyPr>
          <a:lstStyle>
            <a:lvl1pPr marL="0" indent="0" algn="l">
              <a:buNone/>
              <a:defRPr sz="24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8"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39" y="4253721"/>
            <a:ext cx="9666531" cy="780558"/>
          </a:xfrm>
        </p:spPr>
        <p:txBody>
          <a:bodyPr/>
          <a:lstStyle>
            <a:lvl1pPr marL="0" indent="0" algn="l">
              <a:buNone/>
              <a:defRPr/>
            </a:lvl1pPr>
          </a:lstStyle>
          <a:p>
            <a:pPr lvl="0"/>
            <a:r>
              <a:rPr lang="en-US" dirty="0"/>
              <a:t>Click to edit Master text styles</a:t>
            </a:r>
          </a:p>
        </p:txBody>
      </p:sp>
    </p:spTree>
    <p:extLst>
      <p:ext uri="{BB962C8B-B14F-4D97-AF65-F5344CB8AC3E}">
        <p14:creationId xmlns:p14="http://schemas.microsoft.com/office/powerpoint/2010/main" val="74206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780638" y="6094502"/>
            <a:ext cx="5892800" cy="693419"/>
          </a:xfrm>
        </p:spPr>
        <p:txBody>
          <a:bodyPr>
            <a:normAutofit/>
          </a:bodyPr>
          <a:lstStyle>
            <a:lvl1pPr marL="0" indent="0" algn="l">
              <a:buNone/>
              <a:defRPr sz="24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780638" y="6704103"/>
            <a:ext cx="5892800" cy="591821"/>
          </a:xfrm>
        </p:spPr>
        <p:txBody>
          <a:bodyPr>
            <a:normAutofit/>
          </a:bodyPr>
          <a:lstStyle>
            <a:lvl1pPr marL="0" indent="0" algn="l">
              <a:buNone/>
              <a:defRPr sz="24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780638" y="3053166"/>
            <a:ext cx="11719981" cy="1191259"/>
          </a:xfr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p:nvPr>
        </p:nvSpPr>
        <p:spPr>
          <a:xfrm>
            <a:off x="780639" y="4253721"/>
            <a:ext cx="9666531" cy="780558"/>
          </a:xfrm>
        </p:spPr>
        <p:txBody>
          <a:bodyPr/>
          <a:lstStyle>
            <a:lvl1pPr marL="0" indent="0" algn="l">
              <a:buNone/>
              <a:defRPr/>
            </a:lvl1pPr>
          </a:lstStyle>
          <a:p>
            <a:pPr lvl="0"/>
            <a:r>
              <a:rPr lang="en-US" dirty="0"/>
              <a:t>Click to edit Master text styles</a:t>
            </a:r>
          </a:p>
        </p:txBody>
      </p:sp>
      <p:sp>
        <p:nvSpPr>
          <p:cNvPr id="8" name="Text Placeholder 11"/>
          <p:cNvSpPr>
            <a:spLocks noGrp="1"/>
          </p:cNvSpPr>
          <p:nvPr>
            <p:ph type="body" sz="quarter" idx="14" hasCustomPrompt="1"/>
          </p:nvPr>
        </p:nvSpPr>
        <p:spPr>
          <a:xfrm>
            <a:off x="7137895" y="6094502"/>
            <a:ext cx="5892800" cy="693419"/>
          </a:xfrm>
        </p:spPr>
        <p:txBody>
          <a:bodyPr>
            <a:normAutofit/>
          </a:bodyPr>
          <a:lstStyle>
            <a:lvl1pPr marL="0" indent="0" algn="l">
              <a:buNone/>
              <a:defRPr sz="2400" baseline="0"/>
            </a:lvl1pPr>
          </a:lstStyle>
          <a:p>
            <a:pPr lvl="0"/>
            <a:r>
              <a:rPr lang="en-US" dirty="0"/>
              <a:t>Click to edit Presenter, Team</a:t>
            </a:r>
          </a:p>
        </p:txBody>
      </p:sp>
      <p:sp>
        <p:nvSpPr>
          <p:cNvPr id="9" name="Text Placeholder 11"/>
          <p:cNvSpPr>
            <a:spLocks noGrp="1"/>
          </p:cNvSpPr>
          <p:nvPr>
            <p:ph type="body" sz="quarter" idx="15" hasCustomPrompt="1"/>
          </p:nvPr>
        </p:nvSpPr>
        <p:spPr>
          <a:xfrm>
            <a:off x="7137895" y="6704103"/>
            <a:ext cx="5892800" cy="591821"/>
          </a:xfrm>
        </p:spPr>
        <p:txBody>
          <a:bodyPr>
            <a:normAutofit/>
          </a:bodyPr>
          <a:lstStyle>
            <a:lvl1pPr marL="0" indent="0" algn="l">
              <a:buNone/>
              <a:defRPr sz="2400" baseline="0">
                <a:solidFill>
                  <a:schemeClr val="accent6"/>
                </a:solidFill>
              </a:defRPr>
            </a:lvl1pPr>
          </a:lstStyle>
          <a:p>
            <a:pPr lvl="0"/>
            <a:r>
              <a:rPr lang="en-US" dirty="0"/>
              <a:t>Click to edit Date</a:t>
            </a:r>
          </a:p>
        </p:txBody>
      </p:sp>
    </p:spTree>
    <p:extLst>
      <p:ext uri="{BB962C8B-B14F-4D97-AF65-F5344CB8AC3E}">
        <p14:creationId xmlns:p14="http://schemas.microsoft.com/office/powerpoint/2010/main" val="2511624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a:solidFill>
                  <a:schemeClr val="bg1"/>
                </a:solidFill>
              </a:defRPr>
            </a:lvl1pPr>
            <a:lvl2pPr marL="1188720" indent="-457200">
              <a:buFont typeface="Arial"/>
              <a:buChar char="•"/>
              <a:defRPr>
                <a:solidFill>
                  <a:schemeClr val="bg1"/>
                </a:solidFill>
              </a:defRPr>
            </a:lvl2pPr>
            <a:lvl3pPr marL="1828800" indent="-36576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7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538581" y="1616653"/>
            <a:ext cx="13132387" cy="5827082"/>
          </a:xfrm>
          <a:noFill/>
        </p:spPr>
        <p:txBody>
          <a:bodyPr/>
          <a:lstStyle>
            <a:lvl1pPr marL="0" indent="0">
              <a:buNone/>
              <a:defRPr lang="en-US" sz="2000">
                <a:solidFill>
                  <a:srgbClr val="3366FF"/>
                </a:solidFill>
                <a:effectLst/>
                <a:latin typeface="Lucida Console" panose="020B0609040504020204" pitchFamily="49" charset="0"/>
              </a:defRPr>
            </a:lvl1pPr>
            <a:lvl2pPr marL="731520" indent="0">
              <a:buNone/>
              <a:defRPr>
                <a:latin typeface="Lucida Console" panose="020B0609040504020204" pitchFamily="49" charset="0"/>
              </a:defRPr>
            </a:lvl2pPr>
            <a:lvl3pPr marL="1463040" indent="0">
              <a:buNone/>
              <a:defRPr>
                <a:latin typeface="Lucida Console" panose="020B0609040504020204" pitchFamily="49" charset="0"/>
              </a:defRPr>
            </a:lvl3pPr>
            <a:lvl4pPr marL="2194560" indent="0">
              <a:buNone/>
              <a:defRPr>
                <a:latin typeface="Lucida Console" panose="020B0609040504020204" pitchFamily="49" charset="0"/>
              </a:defRPr>
            </a:lvl4pPr>
            <a:lvl5pPr marL="2926080" indent="0">
              <a:buNone/>
              <a:defRPr>
                <a:latin typeface="Lucida Console" panose="020B0609040504020204" pitchFamily="49" charset="0"/>
              </a:defRPr>
            </a:lvl5pPr>
          </a:lstStyle>
          <a:p>
            <a:r>
              <a:rPr lang="en-US" sz="224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4839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793828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634230" y="3150724"/>
            <a:ext cx="12435840" cy="1488168"/>
          </a:xfrm>
        </p:spPr>
        <p:txBody>
          <a:bodyPr anchor="ctr">
            <a:noAutofit/>
          </a:bodyPr>
          <a:lstStyle>
            <a:lvl1pPr algn="l">
              <a:defRPr sz="6400"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1850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normAutofit/>
          </a:bodyPr>
          <a:lstStyle>
            <a:lvl1pPr>
              <a:defRPr sz="4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33720" y="1620012"/>
            <a:ext cx="6461760" cy="5555317"/>
          </a:xfrm>
        </p:spPr>
        <p:txBody>
          <a:bodyPr/>
          <a:lstStyle>
            <a:lvl1pPr>
              <a:defRPr sz="32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239320" y="1620012"/>
            <a:ext cx="6461760" cy="5555317"/>
          </a:xfrm>
        </p:spPr>
        <p:txBody>
          <a:bodyPr/>
          <a:lstStyle>
            <a:lvl1pPr>
              <a:defRPr sz="32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97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389" y="1612885"/>
            <a:ext cx="6464301" cy="767715"/>
          </a:xfrm>
        </p:spPr>
        <p:txBody>
          <a:bodyPr anchor="b">
            <a:noAutofit/>
          </a:bodyPr>
          <a:lstStyle>
            <a:lvl1pPr marL="0" indent="0">
              <a:buNone/>
              <a:defRPr sz="320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dirty="0"/>
              <a:t>Click to edit Master text styles</a:t>
            </a:r>
          </a:p>
        </p:txBody>
      </p:sp>
      <p:sp>
        <p:nvSpPr>
          <p:cNvPr id="4" name="Content Placeholder 3"/>
          <p:cNvSpPr>
            <a:spLocks noGrp="1"/>
          </p:cNvSpPr>
          <p:nvPr>
            <p:ph sz="half" idx="2"/>
          </p:nvPr>
        </p:nvSpPr>
        <p:spPr>
          <a:xfrm>
            <a:off x="540389" y="2380598"/>
            <a:ext cx="6464301" cy="4741546"/>
          </a:xfrm>
        </p:spPr>
        <p:txBody>
          <a:bodyPr/>
          <a:lstStyle>
            <a:lvl1pPr>
              <a:defRPr sz="3200"/>
            </a:lvl1pPr>
            <a:lvl2pPr>
              <a:defRPr sz="2400"/>
            </a:lvl2pPr>
            <a:lvl3pPr>
              <a:defRPr sz="2400"/>
            </a:lvl3pPr>
            <a:lvl4pPr>
              <a:defRPr sz="2400"/>
            </a:lvl4pPr>
            <a:lvl5pPr>
              <a:defRPr sz="2400"/>
            </a:lvl5pPr>
            <a:lvl6pPr>
              <a:defRPr sz="2560"/>
            </a:lvl6pPr>
            <a:lvl7pPr>
              <a:defRPr sz="2560"/>
            </a:lvl7pPr>
            <a:lvl8pPr>
              <a:defRPr sz="2560"/>
            </a:lvl8pPr>
            <a:lvl9pPr>
              <a:defRPr sz="25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538863" y="183898"/>
            <a:ext cx="13128486" cy="873186"/>
          </a:xfrm>
        </p:spPr>
        <p:txBody>
          <a:bodyPr>
            <a:normAutofit/>
          </a:bodyPr>
          <a:lstStyle>
            <a:lvl1pPr>
              <a:defRPr sz="480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7240911" y="1612885"/>
            <a:ext cx="6466840" cy="767715"/>
          </a:xfrm>
        </p:spPr>
        <p:txBody>
          <a:bodyPr anchor="b">
            <a:normAutofit/>
          </a:bodyPr>
          <a:lstStyle>
            <a:lvl1pPr marL="0" indent="0">
              <a:buNone/>
              <a:defRPr sz="320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dirty="0"/>
              <a:t>Click to edit Master text styles</a:t>
            </a:r>
          </a:p>
        </p:txBody>
      </p:sp>
      <p:sp>
        <p:nvSpPr>
          <p:cNvPr id="16" name="Content Placeholder 5"/>
          <p:cNvSpPr>
            <a:spLocks noGrp="1"/>
          </p:cNvSpPr>
          <p:nvPr>
            <p:ph sz="quarter" idx="4"/>
          </p:nvPr>
        </p:nvSpPr>
        <p:spPr>
          <a:xfrm>
            <a:off x="7240911" y="2380598"/>
            <a:ext cx="6466840" cy="4741546"/>
          </a:xfrm>
        </p:spPr>
        <p:txBody>
          <a:bodyPr/>
          <a:lstStyle>
            <a:lvl1pPr>
              <a:defRPr sz="3200"/>
            </a:lvl1pPr>
            <a:lvl2pPr>
              <a:defRPr sz="2400"/>
            </a:lvl2pPr>
            <a:lvl3pPr>
              <a:defRPr sz="2400"/>
            </a:lvl3pPr>
            <a:lvl4pPr>
              <a:defRPr sz="2400"/>
            </a:lvl4pPr>
            <a:lvl5pPr>
              <a:defRPr sz="2400"/>
            </a:lvl5pPr>
            <a:lvl6pPr>
              <a:defRPr sz="2560"/>
            </a:lvl6pPr>
            <a:lvl7pPr>
              <a:defRPr sz="2560"/>
            </a:lvl7pPr>
            <a:lvl8pPr>
              <a:defRPr sz="2560"/>
            </a:lvl8pPr>
            <a:lvl9pPr>
              <a:defRPr sz="25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09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1188720" indent="-457200">
              <a:buFont typeface="Arial"/>
              <a:buChar char="•"/>
              <a:defRPr>
                <a:solidFill>
                  <a:schemeClr val="bg1"/>
                </a:solidFill>
              </a:defRPr>
            </a:lvl2pPr>
            <a:lvl3pPr marL="1828800" indent="-36576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528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p>
            <a:r>
              <a:rPr lang="en-US" dirty="0"/>
              <a:t>Click to edit Master title style</a:t>
            </a:r>
          </a:p>
        </p:txBody>
      </p:sp>
      <p:sp>
        <p:nvSpPr>
          <p:cNvPr id="3" name="Content Placeholder 2"/>
          <p:cNvSpPr>
            <a:spLocks noGrp="1"/>
          </p:cNvSpPr>
          <p:nvPr>
            <p:ph sz="half" idx="1"/>
          </p:nvPr>
        </p:nvSpPr>
        <p:spPr>
          <a:xfrm>
            <a:off x="540030" y="1618467"/>
            <a:ext cx="3908213" cy="5431155"/>
          </a:xfrm>
        </p:spPr>
        <p:txBody>
          <a:bodyPr>
            <a:normAutofit/>
          </a:bodyPr>
          <a:lstStyle>
            <a:lvl1pPr>
              <a:defRPr sz="3200"/>
            </a:lvl1pPr>
            <a:lvl2pPr>
              <a:defRPr sz="2400"/>
            </a:lvl2pPr>
            <a:lvl3pPr>
              <a:defRPr sz="2400"/>
            </a:lvl3pPr>
            <a:lvl4pPr marL="2194560" indent="0">
              <a:buNone/>
              <a:defRPr sz="24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half" idx="10"/>
          </p:nvPr>
        </p:nvSpPr>
        <p:spPr>
          <a:xfrm>
            <a:off x="5169602" y="1618467"/>
            <a:ext cx="3908213" cy="5431155"/>
          </a:xfrm>
        </p:spPr>
        <p:txBody>
          <a:bodyPr>
            <a:normAutofit/>
          </a:bodyPr>
          <a:lstStyle>
            <a:lvl1pPr>
              <a:defRPr sz="3200"/>
            </a:lvl1pPr>
            <a:lvl2pPr>
              <a:defRPr sz="2400"/>
            </a:lvl2pPr>
            <a:lvl3pPr>
              <a:defRPr sz="2400"/>
            </a:lvl3pPr>
            <a:lvl4pPr marL="2194560" indent="0">
              <a:buNone/>
              <a:defRPr sz="24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1"/>
          </p:nvPr>
        </p:nvSpPr>
        <p:spPr>
          <a:xfrm>
            <a:off x="9799177" y="1618467"/>
            <a:ext cx="3908213" cy="5431155"/>
          </a:xfrm>
        </p:spPr>
        <p:txBody>
          <a:bodyPr>
            <a:normAutofit/>
          </a:bodyPr>
          <a:lstStyle>
            <a:lvl1pPr>
              <a:defRPr sz="3200"/>
            </a:lvl1pPr>
            <a:lvl2pPr>
              <a:defRPr sz="2400"/>
            </a:lvl2pPr>
            <a:lvl3pPr>
              <a:defRPr sz="2400"/>
            </a:lvl3pPr>
            <a:lvl4pPr marL="2194560" indent="0">
              <a:buNone/>
              <a:defRPr sz="24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75457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dirty="0"/>
              <a:t>Click to edit Master title style</a:t>
            </a:r>
          </a:p>
        </p:txBody>
      </p:sp>
      <p:sp>
        <p:nvSpPr>
          <p:cNvPr id="11" name="Text Placeholder 3"/>
          <p:cNvSpPr>
            <a:spLocks noGrp="1"/>
          </p:cNvSpPr>
          <p:nvPr>
            <p:ph type="body" sz="half" idx="2"/>
          </p:nvPr>
        </p:nvSpPr>
        <p:spPr>
          <a:xfrm>
            <a:off x="540387"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12" name="Text Placeholder 3"/>
          <p:cNvSpPr>
            <a:spLocks noGrp="1"/>
          </p:cNvSpPr>
          <p:nvPr>
            <p:ph type="body" sz="half" idx="11"/>
          </p:nvPr>
        </p:nvSpPr>
        <p:spPr>
          <a:xfrm>
            <a:off x="3994795"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13" name="Text Placeholder 3"/>
          <p:cNvSpPr>
            <a:spLocks noGrp="1"/>
          </p:cNvSpPr>
          <p:nvPr>
            <p:ph type="body" sz="half" idx="13"/>
          </p:nvPr>
        </p:nvSpPr>
        <p:spPr>
          <a:xfrm>
            <a:off x="7415336"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14" name="Text Placeholder 3"/>
          <p:cNvSpPr>
            <a:spLocks noGrp="1"/>
          </p:cNvSpPr>
          <p:nvPr>
            <p:ph type="body" sz="half" idx="15"/>
          </p:nvPr>
        </p:nvSpPr>
        <p:spPr>
          <a:xfrm>
            <a:off x="11184552" y="5003334"/>
            <a:ext cx="2875280" cy="545504"/>
          </a:xfrm>
        </p:spPr>
        <p:txBody>
          <a:bodyPr>
            <a:noAutofit/>
          </a:bodyPr>
          <a:lstStyle>
            <a:lvl1pPr marL="0" indent="0" algn="ctr">
              <a:buNone/>
              <a:defRPr sz="2400">
                <a:solidFill>
                  <a:schemeClr val="bg1"/>
                </a:solidFill>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15" name="Picture Placeholder 2"/>
          <p:cNvSpPr>
            <a:spLocks noGrp="1"/>
          </p:cNvSpPr>
          <p:nvPr>
            <p:ph type="pic" sz="quarter" idx="16"/>
          </p:nvPr>
        </p:nvSpPr>
        <p:spPr>
          <a:xfrm>
            <a:off x="540387" y="2566967"/>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3994795" y="2566967"/>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415336" y="2566967"/>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184552" y="2566967"/>
            <a:ext cx="2875280" cy="2151379"/>
          </a:xfrm>
        </p:spPr>
        <p:txBody>
          <a:bodyPr>
            <a:normAutofit/>
          </a:bodyPr>
          <a:lstStyle>
            <a:lvl1pPr>
              <a:defRPr sz="224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5886605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a:t>Click to edit Master title style</a:t>
            </a:r>
          </a:p>
        </p:txBody>
      </p:sp>
      <p:sp>
        <p:nvSpPr>
          <p:cNvPr id="3" name="Text Placeholder 3"/>
          <p:cNvSpPr>
            <a:spLocks noGrp="1"/>
          </p:cNvSpPr>
          <p:nvPr>
            <p:ph type="body" sz="half" idx="2"/>
          </p:nvPr>
        </p:nvSpPr>
        <p:spPr>
          <a:xfrm>
            <a:off x="543902" y="3443035"/>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4" name="Text Placeholder 3"/>
          <p:cNvSpPr>
            <a:spLocks noGrp="1"/>
          </p:cNvSpPr>
          <p:nvPr>
            <p:ph type="body" sz="half" idx="11"/>
          </p:nvPr>
        </p:nvSpPr>
        <p:spPr>
          <a:xfrm>
            <a:off x="5566902" y="3443035"/>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5" name="Text Placeholder 3"/>
          <p:cNvSpPr>
            <a:spLocks noGrp="1"/>
          </p:cNvSpPr>
          <p:nvPr>
            <p:ph type="body" sz="half" idx="13"/>
          </p:nvPr>
        </p:nvSpPr>
        <p:spPr>
          <a:xfrm>
            <a:off x="10599968" y="3443035"/>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6" name="Text Placeholder 3"/>
          <p:cNvSpPr>
            <a:spLocks noGrp="1"/>
          </p:cNvSpPr>
          <p:nvPr>
            <p:ph type="body" sz="half" idx="15"/>
          </p:nvPr>
        </p:nvSpPr>
        <p:spPr>
          <a:xfrm>
            <a:off x="543902"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7" name="Text Placeholder 3"/>
          <p:cNvSpPr>
            <a:spLocks noGrp="1"/>
          </p:cNvSpPr>
          <p:nvPr>
            <p:ph type="body" sz="half" idx="17"/>
          </p:nvPr>
        </p:nvSpPr>
        <p:spPr>
          <a:xfrm>
            <a:off x="5566893"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dirty="0"/>
              <a:t>Click to edit Master text styles</a:t>
            </a:r>
          </a:p>
        </p:txBody>
      </p:sp>
      <p:sp>
        <p:nvSpPr>
          <p:cNvPr id="8" name="Text Placeholder 3"/>
          <p:cNvSpPr>
            <a:spLocks noGrp="1"/>
          </p:cNvSpPr>
          <p:nvPr>
            <p:ph type="body" sz="half" idx="19"/>
          </p:nvPr>
        </p:nvSpPr>
        <p:spPr>
          <a:xfrm>
            <a:off x="10599958" y="6341824"/>
            <a:ext cx="3078480" cy="545504"/>
          </a:xfrm>
        </p:spPr>
        <p:txBody>
          <a:bodyPr>
            <a:noAutofit/>
          </a:bodyPr>
          <a:lstStyle>
            <a:lvl1pPr marL="0" indent="0" algn="ctr">
              <a:buNone/>
              <a:defRPr sz="1760" b="0" i="0">
                <a:solidFill>
                  <a:schemeClr val="bg1"/>
                </a:solidFill>
                <a:latin typeface="Amazon Ember Light" charset="0"/>
                <a:ea typeface="Amazon Ember Light" charset="0"/>
                <a:cs typeface="Amazon Ember Light" charset="0"/>
              </a:defRPr>
            </a:lvl1pPr>
            <a:lvl2pPr marL="731520" indent="0">
              <a:buNone/>
              <a:defRPr sz="1920"/>
            </a:lvl2pPr>
            <a:lvl3pPr marL="1463040" indent="0">
              <a:buNone/>
              <a:defRPr sz="1600"/>
            </a:lvl3pPr>
            <a:lvl4pPr marL="2194560" indent="0">
              <a:buNone/>
              <a:defRPr sz="1440"/>
            </a:lvl4pPr>
            <a:lvl5pPr marL="2926080" indent="0">
              <a:buNone/>
              <a:defRPr sz="1440"/>
            </a:lvl5pPr>
            <a:lvl6pPr marL="3657600" indent="0">
              <a:buNone/>
              <a:defRPr sz="1440"/>
            </a:lvl6pPr>
            <a:lvl7pPr marL="4389120" indent="0">
              <a:buNone/>
              <a:defRPr sz="1440"/>
            </a:lvl7pPr>
            <a:lvl8pPr marL="5120640" indent="0">
              <a:buNone/>
              <a:defRPr sz="1440"/>
            </a:lvl8pPr>
            <a:lvl9pPr marL="5852160" indent="0">
              <a:buNone/>
              <a:defRPr sz="1440"/>
            </a:lvl9pPr>
          </a:lstStyle>
          <a:p>
            <a:pPr lvl="0"/>
            <a:r>
              <a:rPr lang="en-US"/>
              <a:t>Click to edit Master text styles</a:t>
            </a:r>
          </a:p>
        </p:txBody>
      </p:sp>
      <p:sp>
        <p:nvSpPr>
          <p:cNvPr id="9" name="Picture Placeholder 2"/>
          <p:cNvSpPr>
            <a:spLocks noGrp="1"/>
          </p:cNvSpPr>
          <p:nvPr>
            <p:ph type="pic" sz="quarter" idx="20"/>
          </p:nvPr>
        </p:nvSpPr>
        <p:spPr>
          <a:xfrm>
            <a:off x="543902" y="1485278"/>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5566893" y="1485278"/>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485278"/>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p:spPr>
        <p:txBody>
          <a:bodyPr>
            <a:normAutofit/>
          </a:bodyPr>
          <a:lstStyle>
            <a:lvl1pPr>
              <a:defRPr sz="224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717561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2307"/>
          </a:xfrm>
        </p:spPr>
        <p:txBody>
          <a:bodyPr/>
          <a:lstStyle/>
          <a:p>
            <a:r>
              <a:rPr lang="en-US" dirty="0"/>
              <a:t>Click to edit Master title style</a:t>
            </a:r>
          </a:p>
        </p:txBody>
      </p:sp>
    </p:spTree>
    <p:extLst>
      <p:ext uri="{BB962C8B-B14F-4D97-AF65-F5344CB8AC3E}">
        <p14:creationId xmlns:p14="http://schemas.microsoft.com/office/powerpoint/2010/main" val="2551636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372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4504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9" name="TextBox 8"/>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bg1"/>
                </a:solidFill>
                <a:latin typeface="Amazon Ember Regular" charset="0"/>
              </a:rPr>
              <a:t>© 2018, Amazon Web Services, Inc. or its Affiliates. All rights reserved.</a:t>
            </a:r>
          </a:p>
        </p:txBody>
      </p:sp>
      <p:sp>
        <p:nvSpPr>
          <p:cNvPr id="10" name="Title 1"/>
          <p:cNvSpPr>
            <a:spLocks noGrp="1"/>
          </p:cNvSpPr>
          <p:nvPr>
            <p:ph type="title"/>
          </p:nvPr>
        </p:nvSpPr>
        <p:spPr>
          <a:xfrm>
            <a:off x="658636" y="2679085"/>
            <a:ext cx="9711266" cy="2001069"/>
          </a:xfrm>
        </p:spPr>
        <p:txBody>
          <a:bodyPr anchor="ctr" anchorCtr="0">
            <a:noAutofit/>
          </a:bodyPr>
          <a:lstStyle>
            <a:lvl1pPr algn="l">
              <a:defRPr sz="48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3225999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p:nvPr>
        </p:nvSpPr>
        <p:spPr>
          <a:xfrm>
            <a:off x="3960417" y="1488238"/>
            <a:ext cx="9711266" cy="2001069"/>
          </a:xfrm>
        </p:spPr>
        <p:txBody>
          <a:bodyPr anchor="ctr" anchorCtr="0">
            <a:noAutofit/>
          </a:bodyPr>
          <a:lstStyle>
            <a:lvl1pPr algn="r">
              <a:defRPr sz="48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969241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p:nvPr>
        </p:nvSpPr>
        <p:spPr>
          <a:xfrm>
            <a:off x="658636" y="2679085"/>
            <a:ext cx="9711266" cy="2001069"/>
          </a:xfrm>
        </p:spPr>
        <p:txBody>
          <a:bodyPr anchor="ctr" anchorCtr="0">
            <a:noAutofit/>
          </a:bodyPr>
          <a:lstStyle>
            <a:lvl1pPr algn="l">
              <a:defRPr sz="48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35866542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hasCustomPrompt="1"/>
          </p:nvPr>
        </p:nvSpPr>
        <p:spPr>
          <a:xfrm>
            <a:off x="2371424" y="706594"/>
            <a:ext cx="9711266" cy="2001069"/>
          </a:xfrm>
        </p:spPr>
        <p:txBody>
          <a:bodyPr anchor="ctr" anchorCtr="0">
            <a:noAutofit/>
          </a:bodyPr>
          <a:lstStyle>
            <a:lvl1pPr algn="ctr">
              <a:defRPr sz="4800" b="1"/>
            </a:lvl1pPr>
          </a:lstStyle>
          <a:p>
            <a:r>
              <a:rPr lang="en-US" dirty="0"/>
              <a:t>WARNING:</a:t>
            </a:r>
            <a:br>
              <a:rPr lang="en-US" dirty="0"/>
            </a:br>
            <a:r>
              <a:rPr lang="en-US" dirty="0"/>
              <a:t>This topic is under NDA</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pic>
        <p:nvPicPr>
          <p:cNvPr id="1026" name="Picture 2" descr="Image result for no phot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86761" y="2867926"/>
            <a:ext cx="4480591" cy="4480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6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lvl1pPr>
              <a:defRPr>
                <a:solidFill>
                  <a:schemeClr val="bg1"/>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538581" y="1616653"/>
            <a:ext cx="13132387" cy="5827082"/>
          </a:xfrm>
          <a:noFill/>
        </p:spPr>
        <p:txBody>
          <a:bodyPr/>
          <a:lstStyle>
            <a:lvl1pPr marL="0" indent="0">
              <a:buNone/>
              <a:defRPr lang="en-US" sz="2000">
                <a:solidFill>
                  <a:srgbClr val="3366FF"/>
                </a:solidFill>
                <a:effectLst/>
                <a:latin typeface="Lucida Console" panose="020B0609040504020204" pitchFamily="49" charset="0"/>
              </a:defRPr>
            </a:lvl1pPr>
            <a:lvl2pPr marL="731520" indent="0">
              <a:buNone/>
              <a:defRPr>
                <a:latin typeface="Lucida Console" panose="020B0609040504020204" pitchFamily="49" charset="0"/>
              </a:defRPr>
            </a:lvl2pPr>
            <a:lvl3pPr marL="1463040" indent="0">
              <a:buNone/>
              <a:defRPr>
                <a:latin typeface="Lucida Console" panose="020B0609040504020204" pitchFamily="49" charset="0"/>
              </a:defRPr>
            </a:lvl3pPr>
            <a:lvl4pPr marL="2194560" indent="0">
              <a:buNone/>
              <a:defRPr>
                <a:latin typeface="Lucida Console" panose="020B0609040504020204" pitchFamily="49" charset="0"/>
              </a:defRPr>
            </a:lvl4pPr>
            <a:lvl5pPr marL="2926080" indent="0">
              <a:buNone/>
              <a:defRPr>
                <a:latin typeface="Lucida Console" panose="020B0609040504020204" pitchFamily="49" charset="0"/>
              </a:defRPr>
            </a:lvl5pPr>
          </a:lstStyle>
          <a:p>
            <a:r>
              <a:rPr lang="en-US" sz="224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4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a:p>
            <a:r>
              <a:rPr lang="sk-SK" sz="224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76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733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Blank - No Logo">
    <p:spTree>
      <p:nvGrpSpPr>
        <p:cNvPr id="1" name=""/>
        <p:cNvGrpSpPr/>
        <p:nvPr/>
      </p:nvGrpSpPr>
      <p:grpSpPr>
        <a:xfrm>
          <a:off x="0" y="0"/>
          <a:ext cx="0" cy="0"/>
          <a:chOff x="0" y="0"/>
          <a:chExt cx="0" cy="0"/>
        </a:xfrm>
      </p:grpSpPr>
      <p:sp>
        <p:nvSpPr>
          <p:cNvPr id="4" name="TextBox 3"/>
          <p:cNvSpPr txBox="1"/>
          <p:nvPr userDrawn="1"/>
        </p:nvSpPr>
        <p:spPr>
          <a:xfrm>
            <a:off x="4516341" y="-4548146"/>
            <a:ext cx="184731" cy="613886"/>
          </a:xfrm>
          <a:prstGeom prst="rect">
            <a:avLst/>
          </a:prstGeom>
          <a:noFill/>
        </p:spPr>
        <p:txBody>
          <a:bodyPr wrap="none" rtlCol="0">
            <a:spAutoFit/>
          </a:bodyPr>
          <a:lstStyle/>
          <a:p>
            <a:endParaRPr lang="en-US" sz="3389" dirty="0"/>
          </a:p>
        </p:txBody>
      </p:sp>
      <p:sp>
        <p:nvSpPr>
          <p:cNvPr id="6" name="TextBox 5"/>
          <p:cNvSpPr txBox="1"/>
          <p:nvPr userDrawn="1"/>
        </p:nvSpPr>
        <p:spPr>
          <a:xfrm>
            <a:off x="11897959" y="9767944"/>
            <a:ext cx="184731" cy="613886"/>
          </a:xfrm>
          <a:prstGeom prst="rect">
            <a:avLst/>
          </a:prstGeom>
          <a:noFill/>
        </p:spPr>
        <p:txBody>
          <a:bodyPr wrap="none" rtlCol="0">
            <a:spAutoFit/>
          </a:bodyPr>
          <a:lstStyle/>
          <a:p>
            <a:endParaRPr lang="en-US" sz="3389"/>
          </a:p>
        </p:txBody>
      </p:sp>
      <p:sp>
        <p:nvSpPr>
          <p:cNvPr id="10" name="Title 1"/>
          <p:cNvSpPr>
            <a:spLocks noGrp="1"/>
          </p:cNvSpPr>
          <p:nvPr>
            <p:ph type="title" hasCustomPrompt="1"/>
          </p:nvPr>
        </p:nvSpPr>
        <p:spPr>
          <a:xfrm>
            <a:off x="2371424" y="3815554"/>
            <a:ext cx="9711266" cy="2001069"/>
          </a:xfrm>
        </p:spPr>
        <p:txBody>
          <a:bodyPr anchor="ctr" anchorCtr="0">
            <a:noAutofit/>
          </a:bodyPr>
          <a:lstStyle>
            <a:lvl1pPr algn="ctr">
              <a:defRPr sz="4800" baseline="0"/>
            </a:lvl1pPr>
          </a:lstStyle>
          <a:p>
            <a:r>
              <a:rPr lang="en-US" dirty="0"/>
              <a:t>Please complete the session survey in the App</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
        <p:nvSpPr>
          <p:cNvPr id="7" name="Oval 6">
            <a:extLst>
              <a:ext uri="{FF2B5EF4-FFF2-40B4-BE49-F238E27FC236}">
                <a16:creationId xmlns:a16="http://schemas.microsoft.com/office/drawing/2014/main" id="{024F42A1-B02F-46D5-BFFB-C7EACA48CB5C}"/>
              </a:ext>
            </a:extLst>
          </p:cNvPr>
          <p:cNvSpPr/>
          <p:nvPr userDrawn="1"/>
        </p:nvSpPr>
        <p:spPr bwMode="auto">
          <a:xfrm>
            <a:off x="6370320" y="1445839"/>
            <a:ext cx="1889760" cy="18897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576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500" b="1"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2565546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5123" y="2481329"/>
            <a:ext cx="12435840" cy="1634490"/>
          </a:xfrm>
        </p:spPr>
        <p:txBody>
          <a:bodyPr anchor="ctr">
            <a:noAutofit/>
          </a:bodyPr>
          <a:lstStyle>
            <a:lvl1pPr algn="l">
              <a:defRPr sz="6400" b="1" cap="none"/>
            </a:lvl1pPr>
          </a:lstStyle>
          <a:p>
            <a:r>
              <a:rPr lang="en-US" dirty="0"/>
              <a:t>Thank you!</a:t>
            </a:r>
          </a:p>
        </p:txBody>
      </p:sp>
      <p:sp>
        <p:nvSpPr>
          <p:cNvPr id="3" name="Text Placeholder 11"/>
          <p:cNvSpPr>
            <a:spLocks noGrp="1"/>
          </p:cNvSpPr>
          <p:nvPr>
            <p:ph type="body" sz="quarter" idx="10"/>
          </p:nvPr>
        </p:nvSpPr>
        <p:spPr>
          <a:xfrm>
            <a:off x="780638" y="4115820"/>
            <a:ext cx="5892800" cy="693419"/>
          </a:xfrm>
        </p:spPr>
        <p:txBody>
          <a:bodyPr>
            <a:normAutofit/>
          </a:bodyPr>
          <a:lstStyle>
            <a:lvl1pPr marL="0" indent="0" algn="l">
              <a:buNone/>
              <a:defRPr sz="2800" baseline="0"/>
            </a:lvl1pPr>
          </a:lstStyle>
          <a:p>
            <a:pPr lvl="0"/>
            <a:r>
              <a:rPr lang="en-US" dirty="0"/>
              <a:t>Click to edit Master text styles</a:t>
            </a:r>
          </a:p>
        </p:txBody>
      </p:sp>
    </p:spTree>
    <p:extLst>
      <p:ext uri="{BB962C8B-B14F-4D97-AF65-F5344CB8AC3E}">
        <p14:creationId xmlns:p14="http://schemas.microsoft.com/office/powerpoint/2010/main" val="11287465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dirty="0"/>
              <a:t>Click to edit Master title style</a:t>
            </a:r>
          </a:p>
        </p:txBody>
      </p:sp>
      <p:sp>
        <p:nvSpPr>
          <p:cNvPr id="6" name="Text Placeholder 5"/>
          <p:cNvSpPr>
            <a:spLocks noGrp="1"/>
          </p:cNvSpPr>
          <p:nvPr>
            <p:ph type="body" sz="quarter" idx="10" hasCustomPrompt="1"/>
          </p:nvPr>
        </p:nvSpPr>
        <p:spPr>
          <a:xfrm>
            <a:off x="323089" y="1427012"/>
            <a:ext cx="6305573" cy="3545586"/>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7531060" y="1427012"/>
            <a:ext cx="6305573" cy="3545586"/>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78574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676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634230" y="3150724"/>
            <a:ext cx="12435840" cy="1488168"/>
          </a:xfrm>
        </p:spPr>
        <p:txBody>
          <a:bodyPr anchor="ctr">
            <a:noAutofit/>
          </a:bodyPr>
          <a:lstStyle>
            <a:lvl1pPr algn="l">
              <a:defRPr sz="6400" b="1" cap="none">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752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normAutofit/>
          </a:bodyPr>
          <a:lstStyle>
            <a:lvl1pPr>
              <a:defRPr sz="4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33720" y="1620012"/>
            <a:ext cx="6461760" cy="5555317"/>
          </a:xfrm>
        </p:spPr>
        <p:txBody>
          <a:bodyPr/>
          <a:lstStyle>
            <a:lvl1pPr>
              <a:defRPr sz="32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vl6pPr>
              <a:defRPr sz="2880"/>
            </a:lvl6pPr>
            <a:lvl7pPr>
              <a:defRPr sz="2880"/>
            </a:lvl7pPr>
            <a:lvl8pPr>
              <a:defRPr sz="2880"/>
            </a:lvl8pPr>
            <a:lvl9pPr>
              <a:defRPr sz="28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39320" y="1620012"/>
            <a:ext cx="6461760" cy="5555317"/>
          </a:xfrm>
        </p:spPr>
        <p:txBody>
          <a:bodyPr/>
          <a:lstStyle>
            <a:lvl1pPr>
              <a:defRPr sz="32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vl6pPr>
              <a:defRPr sz="2880"/>
            </a:lvl6pPr>
            <a:lvl7pPr>
              <a:defRPr sz="2880"/>
            </a:lvl7pPr>
            <a:lvl8pPr>
              <a:defRPr sz="2880"/>
            </a:lvl8pPr>
            <a:lvl9pPr>
              <a:defRPr sz="28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40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389" y="1612885"/>
            <a:ext cx="6464301" cy="767715"/>
          </a:xfrm>
        </p:spPr>
        <p:txBody>
          <a:bodyPr anchor="b">
            <a:noAutofit/>
          </a:bodyPr>
          <a:lstStyle>
            <a:lvl1pPr marL="0" indent="0">
              <a:buNone/>
              <a:defRPr sz="320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Edit Master text styles</a:t>
            </a:r>
          </a:p>
        </p:txBody>
      </p:sp>
      <p:sp>
        <p:nvSpPr>
          <p:cNvPr id="4" name="Content Placeholder 3"/>
          <p:cNvSpPr>
            <a:spLocks noGrp="1"/>
          </p:cNvSpPr>
          <p:nvPr>
            <p:ph sz="half" idx="2"/>
          </p:nvPr>
        </p:nvSpPr>
        <p:spPr>
          <a:xfrm>
            <a:off x="540389" y="2380598"/>
            <a:ext cx="6464301" cy="4741546"/>
          </a:xfrm>
        </p:spPr>
        <p:txBody>
          <a:bodyPr/>
          <a:lstStyle>
            <a:lvl1pPr>
              <a:defRPr sz="3200"/>
            </a:lvl1pPr>
            <a:lvl2pPr>
              <a:defRPr sz="2400"/>
            </a:lvl2pPr>
            <a:lvl3pPr>
              <a:defRPr sz="2400"/>
            </a:lvl3pPr>
            <a:lvl4pPr>
              <a:defRPr sz="2400"/>
            </a:lvl4pPr>
            <a:lvl5pPr>
              <a:defRPr sz="2400"/>
            </a:lvl5pPr>
            <a:lvl6pPr>
              <a:defRPr sz="2560"/>
            </a:lvl6pPr>
            <a:lvl7pPr>
              <a:defRPr sz="2560"/>
            </a:lvl7pPr>
            <a:lvl8pPr>
              <a:defRPr sz="2560"/>
            </a:lvl8pPr>
            <a:lvl9pPr>
              <a:defRPr sz="25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538863" y="183898"/>
            <a:ext cx="13128486" cy="873186"/>
          </a:xfrm>
        </p:spPr>
        <p:txBody>
          <a:bodyPr>
            <a:normAutofit/>
          </a:bodyPr>
          <a:lstStyle>
            <a:lvl1pPr>
              <a:defRPr sz="4800">
                <a:solidFill>
                  <a:schemeClr val="bg1"/>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7240911" y="1612885"/>
            <a:ext cx="6466840" cy="767715"/>
          </a:xfrm>
        </p:spPr>
        <p:txBody>
          <a:bodyPr anchor="b">
            <a:normAutofit/>
          </a:bodyPr>
          <a:lstStyle>
            <a:lvl1pPr marL="0" indent="0">
              <a:buNone/>
              <a:defRPr sz="320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a:t>Edit Master text styles</a:t>
            </a:r>
          </a:p>
        </p:txBody>
      </p:sp>
      <p:sp>
        <p:nvSpPr>
          <p:cNvPr id="16" name="Content Placeholder 5"/>
          <p:cNvSpPr>
            <a:spLocks noGrp="1"/>
          </p:cNvSpPr>
          <p:nvPr>
            <p:ph sz="quarter" idx="4"/>
          </p:nvPr>
        </p:nvSpPr>
        <p:spPr>
          <a:xfrm>
            <a:off x="7240911" y="2380598"/>
            <a:ext cx="6466840" cy="4741546"/>
          </a:xfrm>
        </p:spPr>
        <p:txBody>
          <a:bodyPr/>
          <a:lstStyle>
            <a:lvl1pPr>
              <a:defRPr sz="3200"/>
            </a:lvl1pPr>
            <a:lvl2pPr>
              <a:defRPr sz="2400"/>
            </a:lvl2pPr>
            <a:lvl3pPr>
              <a:defRPr sz="2400"/>
            </a:lvl3pPr>
            <a:lvl4pPr>
              <a:defRPr sz="2400"/>
            </a:lvl4pPr>
            <a:lvl5pPr>
              <a:defRPr sz="2400"/>
            </a:lvl5pPr>
            <a:lvl6pPr>
              <a:defRPr sz="2560"/>
            </a:lvl6pPr>
            <a:lvl7pPr>
              <a:defRPr sz="2560"/>
            </a:lvl7pPr>
            <a:lvl8pPr>
              <a:defRPr sz="2560"/>
            </a:lvl8pPr>
            <a:lvl9pPr>
              <a:defRPr sz="25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09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38863" y="183898"/>
            <a:ext cx="13128486" cy="87318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0030" y="1618467"/>
            <a:ext cx="3908213" cy="5431155"/>
          </a:xfrm>
        </p:spPr>
        <p:txBody>
          <a:bodyPr>
            <a:normAutofit/>
          </a:bodyPr>
          <a:lstStyle>
            <a:lvl1pPr>
              <a:defRPr sz="3200"/>
            </a:lvl1pPr>
            <a:lvl2pPr>
              <a:defRPr sz="2400"/>
            </a:lvl2pPr>
            <a:lvl3pPr>
              <a:defRPr sz="2400"/>
            </a:lvl3pPr>
            <a:lvl4pPr marL="2194560" indent="0">
              <a:buNone/>
              <a:defRPr sz="2400"/>
            </a:lvl4pPr>
            <a:lvl5pPr>
              <a:defRPr sz="2560"/>
            </a:lvl5pPr>
            <a:lvl6pPr>
              <a:defRPr sz="2880"/>
            </a:lvl6pPr>
            <a:lvl7pPr>
              <a:defRPr sz="2880"/>
            </a:lvl7pPr>
            <a:lvl8pPr>
              <a:defRPr sz="2880"/>
            </a:lvl8pPr>
            <a:lvl9pPr>
              <a:defRPr sz="288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5169602" y="1618467"/>
            <a:ext cx="3908213" cy="5431155"/>
          </a:xfrm>
        </p:spPr>
        <p:txBody>
          <a:bodyPr>
            <a:normAutofit/>
          </a:bodyPr>
          <a:lstStyle>
            <a:lvl1pPr>
              <a:defRPr sz="3200"/>
            </a:lvl1pPr>
            <a:lvl2pPr>
              <a:defRPr sz="2400"/>
            </a:lvl2pPr>
            <a:lvl3pPr>
              <a:defRPr sz="2400"/>
            </a:lvl3pPr>
            <a:lvl4pPr marL="2194560" indent="0">
              <a:buNone/>
              <a:defRPr sz="2400"/>
            </a:lvl4pPr>
            <a:lvl5pPr>
              <a:defRPr sz="2560"/>
            </a:lvl5pPr>
            <a:lvl6pPr>
              <a:defRPr sz="2880"/>
            </a:lvl6pPr>
            <a:lvl7pPr>
              <a:defRPr sz="2880"/>
            </a:lvl7pPr>
            <a:lvl8pPr>
              <a:defRPr sz="2880"/>
            </a:lvl8pPr>
            <a:lvl9pPr>
              <a:defRPr sz="288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9799177" y="1618467"/>
            <a:ext cx="3908213" cy="5431155"/>
          </a:xfrm>
        </p:spPr>
        <p:txBody>
          <a:bodyPr>
            <a:normAutofit/>
          </a:bodyPr>
          <a:lstStyle>
            <a:lvl1pPr>
              <a:defRPr sz="3200"/>
            </a:lvl1pPr>
            <a:lvl2pPr>
              <a:defRPr sz="2400"/>
            </a:lvl2pPr>
            <a:lvl3pPr>
              <a:defRPr sz="2400"/>
            </a:lvl3pPr>
            <a:lvl4pPr marL="2194560" indent="0">
              <a:buNone/>
              <a:defRPr sz="2400"/>
            </a:lvl4pPr>
            <a:lvl5pPr>
              <a:defRPr sz="2560"/>
            </a:lvl5pPr>
            <a:lvl6pPr>
              <a:defRPr sz="2880"/>
            </a:lvl6pPr>
            <a:lvl7pPr>
              <a:defRPr sz="2880"/>
            </a:lvl7pPr>
            <a:lvl8pPr>
              <a:defRPr sz="2880"/>
            </a:lvl8pPr>
            <a:lvl9pPr>
              <a:defRPr sz="2880"/>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210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4630400" cy="82296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89" dirty="0"/>
          </a:p>
        </p:txBody>
      </p:sp>
      <p:sp>
        <p:nvSpPr>
          <p:cNvPr id="2" name="Title Placeholder 1"/>
          <p:cNvSpPr>
            <a:spLocks noGrp="1"/>
          </p:cNvSpPr>
          <p:nvPr>
            <p:ph type="title"/>
          </p:nvPr>
        </p:nvSpPr>
        <p:spPr>
          <a:xfrm>
            <a:off x="538863" y="183898"/>
            <a:ext cx="13128486" cy="137160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44947" y="1614931"/>
            <a:ext cx="13128486" cy="5686282"/>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bg1"/>
                </a:solidFill>
                <a:latin typeface="Amazon Ember Regular" charset="0"/>
              </a:rPr>
              <a:t>© 2019, Amazon Web Services, Inc. or its Affiliates. All rights reserved.</a:t>
            </a:r>
          </a:p>
        </p:txBody>
      </p:sp>
      <p:pic>
        <p:nvPicPr>
          <p:cNvPr id="7" name="Picture 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2962302" y="7531058"/>
            <a:ext cx="709381" cy="424102"/>
          </a:xfrm>
          <a:prstGeom prst="rect">
            <a:avLst/>
          </a:prstGeom>
        </p:spPr>
      </p:pic>
    </p:spTree>
    <p:extLst>
      <p:ext uri="{BB962C8B-B14F-4D97-AF65-F5344CB8AC3E}">
        <p14:creationId xmlns:p14="http://schemas.microsoft.com/office/powerpoint/2010/main" val="1902034733"/>
      </p:ext>
    </p:extLst>
  </p:cSld>
  <p:clrMap bg1="lt1" tx1="dk1" bg2="lt2" tx2="dk2" accent1="accent1" accent2="accent2" accent3="accent3" accent4="accent4" accent5="accent5" accent6="accent6" hlink="hlink" folHlink="folHlink"/>
  <p:sldLayoutIdLst>
    <p:sldLayoutId id="2147484444" r:id="rId1"/>
    <p:sldLayoutId id="2147484497" r:id="rId2"/>
    <p:sldLayoutId id="2147484445" r:id="rId3"/>
    <p:sldLayoutId id="2147484446" r:id="rId4"/>
    <p:sldLayoutId id="2147484496" r:id="rId5"/>
    <p:sldLayoutId id="2147484447" r:id="rId6"/>
    <p:sldLayoutId id="2147484448" r:id="rId7"/>
    <p:sldLayoutId id="2147484449" r:id="rId8"/>
    <p:sldLayoutId id="2147484450" r:id="rId9"/>
    <p:sldLayoutId id="2147484451" r:id="rId10"/>
    <p:sldLayoutId id="2147484452" r:id="rId11"/>
    <p:sldLayoutId id="2147484453" r:id="rId12"/>
    <p:sldLayoutId id="2147484454" r:id="rId13"/>
    <p:sldLayoutId id="2147484455" r:id="rId14"/>
    <p:sldLayoutId id="2147484456" r:id="rId15"/>
    <p:sldLayoutId id="2147484457" r:id="rId16"/>
    <p:sldLayoutId id="2147484458" r:id="rId17"/>
    <p:sldLayoutId id="2147484500" r:id="rId18"/>
    <p:sldLayoutId id="2147484499" r:id="rId19"/>
    <p:sldLayoutId id="2147484459" r:id="rId20"/>
    <p:sldLayoutId id="2147484460" r:id="rId21"/>
  </p:sldLayoutIdLst>
  <p:txStyles>
    <p:titleStyle>
      <a:lvl1pPr algn="l" defTabSz="731520" rtl="0" eaLnBrk="1" latinLnBrk="0" hangingPunct="1">
        <a:spcBef>
          <a:spcPct val="0"/>
        </a:spcBef>
        <a:buNone/>
        <a:defRPr sz="4800" b="0" i="0" kern="1200">
          <a:solidFill>
            <a:schemeClr val="bg1"/>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4630400" cy="82296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389" dirty="0"/>
          </a:p>
        </p:txBody>
      </p:sp>
      <p:sp>
        <p:nvSpPr>
          <p:cNvPr id="2" name="Title Placeholder 1"/>
          <p:cNvSpPr>
            <a:spLocks noGrp="1"/>
          </p:cNvSpPr>
          <p:nvPr>
            <p:ph type="title"/>
          </p:nvPr>
        </p:nvSpPr>
        <p:spPr>
          <a:xfrm>
            <a:off x="538863" y="183898"/>
            <a:ext cx="13128486"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4947" y="1614931"/>
            <a:ext cx="13128486"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782640" y="7683901"/>
            <a:ext cx="4844438" cy="172355"/>
          </a:xfrm>
          <a:prstGeom prst="rect">
            <a:avLst/>
          </a:prstGeom>
          <a:noFill/>
        </p:spPr>
        <p:txBody>
          <a:bodyPr wrap="square" lIns="0" tIns="0" rIns="0" bIns="0" rtlCol="0">
            <a:spAutoFit/>
          </a:bodyPr>
          <a:lstStyle/>
          <a:p>
            <a:r>
              <a:rPr lang="en-US" sz="1120" b="0" i="0" dirty="0">
                <a:solidFill>
                  <a:schemeClr val="bg1"/>
                </a:solidFill>
                <a:latin typeface="Amazon Ember Regular" charset="0"/>
              </a:rPr>
              <a:t>© 2019, Amazon Web Services, Inc. or its Affiliates. All rights reserved.</a:t>
            </a:r>
          </a:p>
        </p:txBody>
      </p:sp>
    </p:spTree>
    <p:extLst>
      <p:ext uri="{BB962C8B-B14F-4D97-AF65-F5344CB8AC3E}">
        <p14:creationId xmlns:p14="http://schemas.microsoft.com/office/powerpoint/2010/main" val="652553065"/>
      </p:ext>
    </p:extLst>
  </p:cSld>
  <p:clrMap bg1="lt1" tx1="dk1" bg2="lt2" tx2="dk2" accent1="accent1" accent2="accent2" accent3="accent3" accent4="accent4" accent5="accent5" accent6="accent6" hlink="hlink" folHlink="folHlink"/>
  <p:sldLayoutIdLst>
    <p:sldLayoutId id="2147484502" r:id="rId1"/>
    <p:sldLayoutId id="2147484503" r:id="rId2"/>
    <p:sldLayoutId id="2147484504" r:id="rId3"/>
    <p:sldLayoutId id="2147484505" r:id="rId4"/>
    <p:sldLayoutId id="2147484506" r:id="rId5"/>
    <p:sldLayoutId id="2147484507" r:id="rId6"/>
    <p:sldLayoutId id="2147484508" r:id="rId7"/>
    <p:sldLayoutId id="2147484509" r:id="rId8"/>
    <p:sldLayoutId id="2147484510" r:id="rId9"/>
    <p:sldLayoutId id="2147484511" r:id="rId10"/>
    <p:sldLayoutId id="2147484512" r:id="rId11"/>
    <p:sldLayoutId id="2147484513" r:id="rId12"/>
    <p:sldLayoutId id="2147484514" r:id="rId13"/>
    <p:sldLayoutId id="2147484515" r:id="rId14"/>
    <p:sldLayoutId id="2147484516" r:id="rId15"/>
    <p:sldLayoutId id="2147484517" r:id="rId16"/>
    <p:sldLayoutId id="2147484518" r:id="rId17"/>
    <p:sldLayoutId id="2147484519" r:id="rId18"/>
    <p:sldLayoutId id="2147484520" r:id="rId19"/>
    <p:sldLayoutId id="2147484521" r:id="rId20"/>
    <p:sldLayoutId id="2147484522" r:id="rId21"/>
  </p:sldLayoutIdLst>
  <p:txStyles>
    <p:titleStyle>
      <a:lvl1pPr algn="l" defTabSz="731520" rtl="0" eaLnBrk="1" latinLnBrk="0" hangingPunct="1">
        <a:spcBef>
          <a:spcPct val="0"/>
        </a:spcBef>
        <a:buNone/>
        <a:defRPr sz="4800" b="0" i="0" kern="1200">
          <a:solidFill>
            <a:schemeClr val="bg1"/>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specreq.corp.amazon.com/view_request.html?id=390bf29b-6cc1-4b2b-9fb7-8dc6e69706b9"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pecreq.corp.amazon.com/view_request.html?id=77a293f5-c0d9-4b8e-a924-20736cb30c59"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specreq.corp.amazon.com/view_request.html?id=5e32396b-a5e4-47b8-96d9-1fd11d2ea946"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specreq.corp.amazon.com/view_request.html?id=a6c11fda-bd0c-461c-a24c-bea39181373d"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specreq.corp.amazon.com/view_request.html?id=efef746f-90e5-4958-ab06-72dd870984a9"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5.png"/><Relationship Id="rId3" Type="http://schemas.openxmlformats.org/officeDocument/2006/relationships/image" Target="../media/image3.tiff"/><Relationship Id="rId21" Type="http://schemas.openxmlformats.org/officeDocument/2006/relationships/image" Target="../media/image17.tiff"/><Relationship Id="rId7" Type="http://schemas.openxmlformats.org/officeDocument/2006/relationships/image" Target="../media/image7.png"/><Relationship Id="rId12" Type="http://schemas.microsoft.com/office/2007/relationships/hdphoto" Target="../media/hdphoto1.wdp"/><Relationship Id="rId17"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6.tiff"/><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microsoft.com/office/2007/relationships/hdphoto" Target="../media/hdphoto2.wdp"/><Relationship Id="rId10" Type="http://schemas.openxmlformats.org/officeDocument/2006/relationships/image" Target="../media/image10.png"/><Relationship Id="rId19" Type="http://schemas.microsoft.com/office/2007/relationships/hdphoto" Target="../media/hdphoto4.wdp"/><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80638" y="5770880"/>
            <a:ext cx="5892800" cy="1252175"/>
          </a:xfrm>
        </p:spPr>
        <p:txBody>
          <a:bodyPr>
            <a:normAutofit lnSpcReduction="10000"/>
          </a:bodyPr>
          <a:lstStyle/>
          <a:p>
            <a:r>
              <a:rPr lang="en-US" dirty="0"/>
              <a:t>Shreyas Subramanian</a:t>
            </a:r>
          </a:p>
          <a:p>
            <a:r>
              <a:rPr lang="en-US" dirty="0"/>
              <a:t>Greg </a:t>
            </a:r>
            <a:r>
              <a:rPr lang="en-US" dirty="0" err="1"/>
              <a:t>Pryzby</a:t>
            </a:r>
            <a:endParaRPr lang="en-US" dirty="0"/>
          </a:p>
          <a:p>
            <a:r>
              <a:rPr lang="en-US" dirty="0"/>
              <a:t>Jay Rao</a:t>
            </a:r>
          </a:p>
          <a:p>
            <a:endParaRPr lang="en-US" dirty="0"/>
          </a:p>
        </p:txBody>
      </p:sp>
      <p:sp>
        <p:nvSpPr>
          <p:cNvPr id="8" name="Text Placeholder 7"/>
          <p:cNvSpPr>
            <a:spLocks noGrp="1"/>
          </p:cNvSpPr>
          <p:nvPr>
            <p:ph type="body" sz="quarter" idx="11"/>
          </p:nvPr>
        </p:nvSpPr>
        <p:spPr/>
        <p:txBody>
          <a:bodyPr/>
          <a:lstStyle/>
          <a:p>
            <a:r>
              <a:rPr lang="en-US" dirty="0"/>
              <a:t>January 2020</a:t>
            </a:r>
          </a:p>
        </p:txBody>
      </p:sp>
      <p:sp>
        <p:nvSpPr>
          <p:cNvPr id="9" name="Text Placeholder 8"/>
          <p:cNvSpPr>
            <a:spLocks noGrp="1"/>
          </p:cNvSpPr>
          <p:nvPr>
            <p:ph type="body" sz="quarter" idx="12"/>
          </p:nvPr>
        </p:nvSpPr>
        <p:spPr>
          <a:xfrm>
            <a:off x="780638" y="3053166"/>
            <a:ext cx="12224162" cy="1191259"/>
          </a:xfrm>
        </p:spPr>
        <p:txBody>
          <a:bodyPr/>
          <a:lstStyle/>
          <a:p>
            <a:r>
              <a:rPr lang="en-US" dirty="0">
                <a:solidFill>
                  <a:schemeClr val="accent1"/>
                </a:solidFill>
              </a:rPr>
              <a:t>Easy ML </a:t>
            </a:r>
            <a:r>
              <a:rPr lang="en-US" dirty="0" err="1">
                <a:solidFill>
                  <a:schemeClr val="accent1"/>
                </a:solidFill>
              </a:rPr>
              <a:t>PoCs</a:t>
            </a:r>
            <a:endParaRPr lang="en-US" dirty="0">
              <a:solidFill>
                <a:schemeClr val="accent1"/>
              </a:solidFill>
            </a:endParaRPr>
          </a:p>
        </p:txBody>
      </p:sp>
      <p:sp>
        <p:nvSpPr>
          <p:cNvPr id="10" name="Text Placeholder 9"/>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49986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Pick the Right Algorithm for Images</a:t>
            </a:r>
          </a:p>
        </p:txBody>
      </p:sp>
      <p:sp>
        <p:nvSpPr>
          <p:cNvPr id="5" name="Rectangle 4">
            <a:extLst>
              <a:ext uri="{FF2B5EF4-FFF2-40B4-BE49-F238E27FC236}">
                <a16:creationId xmlns:a16="http://schemas.microsoft.com/office/drawing/2014/main" id="{3ACB4183-C50D-8848-A852-004E3A4AB2EC}"/>
              </a:ext>
            </a:extLst>
          </p:cNvPr>
          <p:cNvSpPr/>
          <p:nvPr/>
        </p:nvSpPr>
        <p:spPr>
          <a:xfrm>
            <a:off x="2873623" y="1171384"/>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Detect Objects</a:t>
            </a:r>
          </a:p>
        </p:txBody>
      </p:sp>
      <p:sp>
        <p:nvSpPr>
          <p:cNvPr id="11" name="Rectangle 10">
            <a:extLst>
              <a:ext uri="{FF2B5EF4-FFF2-40B4-BE49-F238E27FC236}">
                <a16:creationId xmlns:a16="http://schemas.microsoft.com/office/drawing/2014/main" id="{F32BD729-4530-B040-8781-C31EE0FB4525}"/>
              </a:ext>
            </a:extLst>
          </p:cNvPr>
          <p:cNvSpPr/>
          <p:nvPr/>
        </p:nvSpPr>
        <p:spPr>
          <a:xfrm>
            <a:off x="11693592" y="121971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endParaRPr lang="en-US" dirty="0">
              <a:solidFill>
                <a:schemeClr val="bg1"/>
              </a:solidFill>
            </a:endParaRPr>
          </a:p>
        </p:txBody>
      </p:sp>
      <p:sp>
        <p:nvSpPr>
          <p:cNvPr id="8" name="Rectangle 7">
            <a:extLst>
              <a:ext uri="{FF2B5EF4-FFF2-40B4-BE49-F238E27FC236}">
                <a16:creationId xmlns:a16="http://schemas.microsoft.com/office/drawing/2014/main" id="{CCBE5431-7BC3-3D4E-B68B-00581DF6339C}"/>
              </a:ext>
            </a:extLst>
          </p:cNvPr>
          <p:cNvSpPr/>
          <p:nvPr/>
        </p:nvSpPr>
        <p:spPr>
          <a:xfrm>
            <a:off x="5859564" y="1204978"/>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 Labeled Data</a:t>
            </a:r>
          </a:p>
        </p:txBody>
      </p:sp>
      <p:sp>
        <p:nvSpPr>
          <p:cNvPr id="9" name="Rectangle 8">
            <a:extLst>
              <a:ext uri="{FF2B5EF4-FFF2-40B4-BE49-F238E27FC236}">
                <a16:creationId xmlns:a16="http://schemas.microsoft.com/office/drawing/2014/main" id="{3EBA0077-FD04-6540-AA31-8F1D2A013BA6}"/>
              </a:ext>
            </a:extLst>
          </p:cNvPr>
          <p:cNvSpPr/>
          <p:nvPr/>
        </p:nvSpPr>
        <p:spPr>
          <a:xfrm>
            <a:off x="5859564" y="2371701"/>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Labeled Data</a:t>
            </a:r>
          </a:p>
        </p:txBody>
      </p:sp>
      <p:sp>
        <p:nvSpPr>
          <p:cNvPr id="14" name="Rectangle 13">
            <a:extLst>
              <a:ext uri="{FF2B5EF4-FFF2-40B4-BE49-F238E27FC236}">
                <a16:creationId xmlns:a16="http://schemas.microsoft.com/office/drawing/2014/main" id="{36614E00-ED63-5D4C-815D-BF92C62A038A}"/>
              </a:ext>
            </a:extLst>
          </p:cNvPr>
          <p:cNvSpPr/>
          <p:nvPr/>
        </p:nvSpPr>
        <p:spPr>
          <a:xfrm>
            <a:off x="8946631" y="205790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Ground Truth</a:t>
            </a:r>
          </a:p>
        </p:txBody>
      </p:sp>
      <p:cxnSp>
        <p:nvCxnSpPr>
          <p:cNvPr id="15" name="Straight Connector 14">
            <a:extLst>
              <a:ext uri="{FF2B5EF4-FFF2-40B4-BE49-F238E27FC236}">
                <a16:creationId xmlns:a16="http://schemas.microsoft.com/office/drawing/2014/main" id="{3B0216B5-4F7F-E442-BE23-3B25A4714330}"/>
              </a:ext>
            </a:extLst>
          </p:cNvPr>
          <p:cNvCxnSpPr>
            <a:cxnSpLocks/>
            <a:stCxn id="5" idx="3"/>
            <a:endCxn id="8" idx="1"/>
          </p:cNvCxnSpPr>
          <p:nvPr/>
        </p:nvCxnSpPr>
        <p:spPr>
          <a:xfrm>
            <a:off x="4847380" y="1628584"/>
            <a:ext cx="1012184" cy="3359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C5BB06C-750E-2A41-9ADD-B8FDC0285848}"/>
              </a:ext>
            </a:extLst>
          </p:cNvPr>
          <p:cNvCxnSpPr>
            <a:cxnSpLocks/>
            <a:stCxn id="5" idx="3"/>
            <a:endCxn id="9" idx="1"/>
          </p:cNvCxnSpPr>
          <p:nvPr/>
        </p:nvCxnSpPr>
        <p:spPr>
          <a:xfrm>
            <a:off x="4847380" y="1628584"/>
            <a:ext cx="1012184" cy="120031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A3285F0E-A3D1-4844-AC4F-9ADF17EE64F2}"/>
              </a:ext>
            </a:extLst>
          </p:cNvPr>
          <p:cNvSpPr/>
          <p:nvPr/>
        </p:nvSpPr>
        <p:spPr>
          <a:xfrm>
            <a:off x="11701111" y="3300300"/>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Object Detection</a:t>
            </a:r>
          </a:p>
        </p:txBody>
      </p:sp>
      <p:sp>
        <p:nvSpPr>
          <p:cNvPr id="25" name="Rectangle 24">
            <a:extLst>
              <a:ext uri="{FF2B5EF4-FFF2-40B4-BE49-F238E27FC236}">
                <a16:creationId xmlns:a16="http://schemas.microsoft.com/office/drawing/2014/main" id="{A2FEFB80-2D3B-904F-89E0-FCA35C2E7704}"/>
              </a:ext>
            </a:extLst>
          </p:cNvPr>
          <p:cNvSpPr/>
          <p:nvPr/>
        </p:nvSpPr>
        <p:spPr>
          <a:xfrm>
            <a:off x="11701111" y="537813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r>
              <a:rPr lang="en-US" dirty="0">
                <a:solidFill>
                  <a:schemeClr val="bg1"/>
                </a:solidFill>
              </a:rPr>
              <a:t> (Custom)</a:t>
            </a:r>
          </a:p>
        </p:txBody>
      </p:sp>
      <p:cxnSp>
        <p:nvCxnSpPr>
          <p:cNvPr id="27" name="Straight Connector 26">
            <a:extLst>
              <a:ext uri="{FF2B5EF4-FFF2-40B4-BE49-F238E27FC236}">
                <a16:creationId xmlns:a16="http://schemas.microsoft.com/office/drawing/2014/main" id="{D7C2DD7D-EEB7-B746-B08E-240D01BFAA96}"/>
              </a:ext>
            </a:extLst>
          </p:cNvPr>
          <p:cNvCxnSpPr>
            <a:cxnSpLocks/>
            <a:stCxn id="8" idx="3"/>
            <a:endCxn id="11" idx="1"/>
          </p:cNvCxnSpPr>
          <p:nvPr/>
        </p:nvCxnSpPr>
        <p:spPr>
          <a:xfrm>
            <a:off x="7833321" y="1662178"/>
            <a:ext cx="3860271" cy="1474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EAD160B-08BF-3B43-A9C5-EC5799D74838}"/>
              </a:ext>
            </a:extLst>
          </p:cNvPr>
          <p:cNvCxnSpPr>
            <a:cxnSpLocks/>
            <a:stCxn id="9" idx="3"/>
            <a:endCxn id="24" idx="1"/>
          </p:cNvCxnSpPr>
          <p:nvPr/>
        </p:nvCxnSpPr>
        <p:spPr>
          <a:xfrm>
            <a:off x="7833321" y="2828901"/>
            <a:ext cx="3867790" cy="92859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74DBABC-417B-5C4E-8EB8-39BACE2AB12B}"/>
              </a:ext>
            </a:extLst>
          </p:cNvPr>
          <p:cNvCxnSpPr>
            <a:cxnSpLocks/>
            <a:stCxn id="9" idx="3"/>
            <a:endCxn id="25" idx="0"/>
          </p:cNvCxnSpPr>
          <p:nvPr/>
        </p:nvCxnSpPr>
        <p:spPr>
          <a:xfrm>
            <a:off x="7833321" y="2828901"/>
            <a:ext cx="4854669" cy="254923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F4B20E0E-98F7-4843-8263-2D37D825A2A5}"/>
              </a:ext>
            </a:extLst>
          </p:cNvPr>
          <p:cNvSpPr/>
          <p:nvPr/>
        </p:nvSpPr>
        <p:spPr>
          <a:xfrm>
            <a:off x="435320" y="3655363"/>
            <a:ext cx="1973757" cy="914400"/>
          </a:xfrm>
          <a:prstGeom prst="rect">
            <a:avLst/>
          </a:prstGeom>
          <a:solidFill>
            <a:schemeClr val="accent6"/>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Images</a:t>
            </a:r>
          </a:p>
        </p:txBody>
      </p:sp>
      <p:cxnSp>
        <p:nvCxnSpPr>
          <p:cNvPr id="45" name="Straight Connector 44">
            <a:extLst>
              <a:ext uri="{FF2B5EF4-FFF2-40B4-BE49-F238E27FC236}">
                <a16:creationId xmlns:a16="http://schemas.microsoft.com/office/drawing/2014/main" id="{6616E1BE-86AB-AA48-B568-A579D79C144A}"/>
              </a:ext>
            </a:extLst>
          </p:cNvPr>
          <p:cNvCxnSpPr>
            <a:cxnSpLocks/>
            <a:stCxn id="42" idx="3"/>
            <a:endCxn id="5" idx="1"/>
          </p:cNvCxnSpPr>
          <p:nvPr/>
        </p:nvCxnSpPr>
        <p:spPr>
          <a:xfrm flipV="1">
            <a:off x="2409077" y="1628584"/>
            <a:ext cx="464546" cy="248397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B66D5D6C-E302-FE47-B76A-CF6894ACCF94}"/>
              </a:ext>
            </a:extLst>
          </p:cNvPr>
          <p:cNvSpPr/>
          <p:nvPr/>
        </p:nvSpPr>
        <p:spPr>
          <a:xfrm>
            <a:off x="2797088" y="5769579"/>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Images</a:t>
            </a:r>
          </a:p>
        </p:txBody>
      </p:sp>
      <p:sp>
        <p:nvSpPr>
          <p:cNvPr id="40" name="Rectangle 39">
            <a:extLst>
              <a:ext uri="{FF2B5EF4-FFF2-40B4-BE49-F238E27FC236}">
                <a16:creationId xmlns:a16="http://schemas.microsoft.com/office/drawing/2014/main" id="{C638847A-8426-5044-8943-C8C46A1721AE}"/>
              </a:ext>
            </a:extLst>
          </p:cNvPr>
          <p:cNvSpPr/>
          <p:nvPr/>
        </p:nvSpPr>
        <p:spPr>
          <a:xfrm>
            <a:off x="11693591" y="6457916"/>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Image Classification</a:t>
            </a:r>
          </a:p>
        </p:txBody>
      </p:sp>
      <p:cxnSp>
        <p:nvCxnSpPr>
          <p:cNvPr id="41" name="Straight Connector 40">
            <a:extLst>
              <a:ext uri="{FF2B5EF4-FFF2-40B4-BE49-F238E27FC236}">
                <a16:creationId xmlns:a16="http://schemas.microsoft.com/office/drawing/2014/main" id="{E1293DD9-DBA4-4444-B168-5AAAB045B11D}"/>
              </a:ext>
            </a:extLst>
          </p:cNvPr>
          <p:cNvCxnSpPr>
            <a:cxnSpLocks/>
            <a:stCxn id="38" idx="3"/>
            <a:endCxn id="63" idx="1"/>
          </p:cNvCxnSpPr>
          <p:nvPr/>
        </p:nvCxnSpPr>
        <p:spPr>
          <a:xfrm flipV="1">
            <a:off x="4770845" y="4634020"/>
            <a:ext cx="1088720" cy="159275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41DCFB2-E04A-D84D-94DF-62F0F8896F43}"/>
              </a:ext>
            </a:extLst>
          </p:cNvPr>
          <p:cNvCxnSpPr>
            <a:cxnSpLocks/>
            <a:stCxn id="38" idx="3"/>
            <a:endCxn id="70" idx="1"/>
          </p:cNvCxnSpPr>
          <p:nvPr/>
        </p:nvCxnSpPr>
        <p:spPr>
          <a:xfrm flipV="1">
            <a:off x="4770845" y="6219145"/>
            <a:ext cx="1088718" cy="763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91F4E16-AFD8-254D-A4E6-0BD9158E2FED}"/>
              </a:ext>
            </a:extLst>
          </p:cNvPr>
          <p:cNvCxnSpPr>
            <a:cxnSpLocks/>
            <a:stCxn id="42" idx="3"/>
            <a:endCxn id="38" idx="1"/>
          </p:cNvCxnSpPr>
          <p:nvPr/>
        </p:nvCxnSpPr>
        <p:spPr>
          <a:xfrm>
            <a:off x="2409077" y="4112563"/>
            <a:ext cx="388011" cy="211421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1040939-8EFB-DC4F-8DAC-575EEB571F62}"/>
              </a:ext>
            </a:extLst>
          </p:cNvPr>
          <p:cNvCxnSpPr>
            <a:cxnSpLocks/>
          </p:cNvCxnSpPr>
          <p:nvPr/>
        </p:nvCxnSpPr>
        <p:spPr>
          <a:xfrm flipH="1" flipV="1">
            <a:off x="7820100" y="2705091"/>
            <a:ext cx="1126531" cy="321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DB12BBBF-1F72-1C4B-A7B6-3B3065EFFB84}"/>
              </a:ext>
            </a:extLst>
          </p:cNvPr>
          <p:cNvSpPr/>
          <p:nvPr/>
        </p:nvSpPr>
        <p:spPr>
          <a:xfrm>
            <a:off x="5859565" y="4176820"/>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 Labeled Data</a:t>
            </a:r>
          </a:p>
        </p:txBody>
      </p:sp>
      <p:sp>
        <p:nvSpPr>
          <p:cNvPr id="70" name="Rectangle 69">
            <a:extLst>
              <a:ext uri="{FF2B5EF4-FFF2-40B4-BE49-F238E27FC236}">
                <a16:creationId xmlns:a16="http://schemas.microsoft.com/office/drawing/2014/main" id="{E9E52E28-88E0-AA4D-8CEC-FDE880798625}"/>
              </a:ext>
            </a:extLst>
          </p:cNvPr>
          <p:cNvSpPr/>
          <p:nvPr/>
        </p:nvSpPr>
        <p:spPr>
          <a:xfrm>
            <a:off x="5859563" y="5761945"/>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Labeled Data</a:t>
            </a:r>
          </a:p>
        </p:txBody>
      </p:sp>
      <p:sp>
        <p:nvSpPr>
          <p:cNvPr id="81" name="Rectangle 80">
            <a:extLst>
              <a:ext uri="{FF2B5EF4-FFF2-40B4-BE49-F238E27FC236}">
                <a16:creationId xmlns:a16="http://schemas.microsoft.com/office/drawing/2014/main" id="{E4C147C8-99C5-7D49-BA1B-08E99FEBDB54}"/>
              </a:ext>
            </a:extLst>
          </p:cNvPr>
          <p:cNvSpPr/>
          <p:nvPr/>
        </p:nvSpPr>
        <p:spPr>
          <a:xfrm>
            <a:off x="8455349" y="487794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Ground Truth</a:t>
            </a:r>
          </a:p>
        </p:txBody>
      </p:sp>
      <p:cxnSp>
        <p:nvCxnSpPr>
          <p:cNvPr id="85" name="Elbow Connector 84">
            <a:extLst>
              <a:ext uri="{FF2B5EF4-FFF2-40B4-BE49-F238E27FC236}">
                <a16:creationId xmlns:a16="http://schemas.microsoft.com/office/drawing/2014/main" id="{BED2F63D-1203-0844-9540-2F1B7804EA12}"/>
              </a:ext>
            </a:extLst>
          </p:cNvPr>
          <p:cNvCxnSpPr>
            <a:cxnSpLocks/>
            <a:stCxn id="63" idx="3"/>
            <a:endCxn id="81" idx="0"/>
          </p:cNvCxnSpPr>
          <p:nvPr/>
        </p:nvCxnSpPr>
        <p:spPr>
          <a:xfrm>
            <a:off x="7833322" y="4634020"/>
            <a:ext cx="1608906" cy="243929"/>
          </a:xfrm>
          <a:prstGeom prst="bentConnector2">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88" name="Elbow Connector 87">
            <a:extLst>
              <a:ext uri="{FF2B5EF4-FFF2-40B4-BE49-F238E27FC236}">
                <a16:creationId xmlns:a16="http://schemas.microsoft.com/office/drawing/2014/main" id="{95FF3490-C936-2147-B7C0-3A4E7B9A315D}"/>
              </a:ext>
            </a:extLst>
          </p:cNvPr>
          <p:cNvCxnSpPr>
            <a:cxnSpLocks/>
            <a:stCxn id="81" idx="1"/>
          </p:cNvCxnSpPr>
          <p:nvPr/>
        </p:nvCxnSpPr>
        <p:spPr>
          <a:xfrm rot="10800000" flipV="1">
            <a:off x="7820105" y="5335149"/>
            <a:ext cx="635245" cy="419320"/>
          </a:xfrm>
          <a:prstGeom prst="bentConnector3">
            <a:avLst>
              <a:gd name="adj1" fmla="val 50000"/>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5B3D689B-0713-3D4C-A8AB-3879F6272CCD}"/>
              </a:ext>
            </a:extLst>
          </p:cNvPr>
          <p:cNvCxnSpPr>
            <a:cxnSpLocks/>
            <a:stCxn id="70" idx="3"/>
            <a:endCxn id="25" idx="1"/>
          </p:cNvCxnSpPr>
          <p:nvPr/>
        </p:nvCxnSpPr>
        <p:spPr>
          <a:xfrm flipV="1">
            <a:off x="7833320" y="5835331"/>
            <a:ext cx="3867791" cy="38381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FEDE7168-1EC2-684B-8C19-B6CC156AA99F}"/>
              </a:ext>
            </a:extLst>
          </p:cNvPr>
          <p:cNvCxnSpPr>
            <a:cxnSpLocks/>
            <a:stCxn id="70" idx="3"/>
            <a:endCxn id="40" idx="1"/>
          </p:cNvCxnSpPr>
          <p:nvPr/>
        </p:nvCxnSpPr>
        <p:spPr>
          <a:xfrm>
            <a:off x="7833320" y="6219145"/>
            <a:ext cx="3860271" cy="69597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Elbow Connector 102">
            <a:extLst>
              <a:ext uri="{FF2B5EF4-FFF2-40B4-BE49-F238E27FC236}">
                <a16:creationId xmlns:a16="http://schemas.microsoft.com/office/drawing/2014/main" id="{C644C6A7-DCF9-BC40-B4AA-92F618A14898}"/>
              </a:ext>
            </a:extLst>
          </p:cNvPr>
          <p:cNvCxnSpPr>
            <a:cxnSpLocks/>
          </p:cNvCxnSpPr>
          <p:nvPr/>
        </p:nvCxnSpPr>
        <p:spPr>
          <a:xfrm>
            <a:off x="7833320" y="1824536"/>
            <a:ext cx="1126527" cy="261248"/>
          </a:xfrm>
          <a:prstGeom prst="bentConnector3">
            <a:avLst>
              <a:gd name="adj1" fmla="val 50000"/>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229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Practice Exercises </a:t>
            </a:r>
          </a:p>
        </p:txBody>
      </p:sp>
      <p:sp>
        <p:nvSpPr>
          <p:cNvPr id="5" name="Content Placeholder 4">
            <a:extLst>
              <a:ext uri="{FF2B5EF4-FFF2-40B4-BE49-F238E27FC236}">
                <a16:creationId xmlns:a16="http://schemas.microsoft.com/office/drawing/2014/main" id="{8E702469-40EB-014C-ACCD-9964A25F362C}"/>
              </a:ext>
            </a:extLst>
          </p:cNvPr>
          <p:cNvSpPr>
            <a:spLocks noGrp="1"/>
          </p:cNvSpPr>
          <p:nvPr>
            <p:ph idx="1"/>
          </p:nvPr>
        </p:nvSpPr>
        <p:spPr>
          <a:xfrm>
            <a:off x="544946" y="1614931"/>
            <a:ext cx="10252007" cy="5686282"/>
          </a:xfrm>
        </p:spPr>
        <p:txBody>
          <a:bodyPr/>
          <a:lstStyle/>
          <a:p>
            <a:pPr marL="514350" indent="-514350">
              <a:buFont typeface="+mj-lt"/>
              <a:buAutoNum type="arabicPeriod"/>
            </a:pPr>
            <a:endParaRPr lang="en-US" dirty="0"/>
          </a:p>
          <a:p>
            <a:pPr marL="514350" indent="-514350">
              <a:buFont typeface="+mj-lt"/>
              <a:buAutoNum type="arabicPeriod"/>
            </a:pPr>
            <a:r>
              <a:rPr lang="en-US" dirty="0">
                <a:solidFill>
                  <a:schemeClr val="accent1"/>
                </a:solidFill>
              </a:rPr>
              <a:t>Determine</a:t>
            </a:r>
            <a:r>
              <a:rPr lang="en-US" dirty="0"/>
              <a:t> if the problem can be solved with ML</a:t>
            </a:r>
          </a:p>
          <a:p>
            <a:pPr marL="514350" indent="-514350">
              <a:buFont typeface="+mj-lt"/>
              <a:buAutoNum type="arabicPeriod"/>
            </a:pPr>
            <a:endParaRPr lang="en-US" dirty="0"/>
          </a:p>
          <a:p>
            <a:pPr marL="514350" indent="-514350">
              <a:buFont typeface="+mj-lt"/>
              <a:buAutoNum type="arabicPeriod"/>
            </a:pPr>
            <a:r>
              <a:rPr lang="en-US" dirty="0"/>
              <a:t>If it is an ML problem, go through this </a:t>
            </a:r>
            <a:r>
              <a:rPr lang="en-US" dirty="0">
                <a:solidFill>
                  <a:schemeClr val="accent1"/>
                </a:solidFill>
              </a:rPr>
              <a:t>flowchart</a:t>
            </a:r>
          </a:p>
          <a:p>
            <a:pPr marL="514350" indent="-514350">
              <a:buFont typeface="+mj-lt"/>
              <a:buAutoNum type="arabicPeriod"/>
            </a:pPr>
            <a:endParaRPr lang="en-US" dirty="0"/>
          </a:p>
          <a:p>
            <a:pPr marL="514350" indent="-514350">
              <a:buFont typeface="+mj-lt"/>
              <a:buAutoNum type="arabicPeriod"/>
            </a:pPr>
            <a:r>
              <a:rPr lang="en-US" dirty="0"/>
              <a:t>If your problem doesn’t fit in this chart, research the problem, and/or file a </a:t>
            </a:r>
            <a:r>
              <a:rPr lang="en-US" dirty="0" err="1">
                <a:solidFill>
                  <a:schemeClr val="accent1"/>
                </a:solidFill>
              </a:rPr>
              <a:t>SpecReq</a:t>
            </a:r>
            <a:endParaRPr lang="en-US" dirty="0">
              <a:solidFill>
                <a:schemeClr val="accent1"/>
              </a:solidFill>
            </a:endParaRPr>
          </a:p>
          <a:p>
            <a:pPr marL="514350" indent="-514350">
              <a:buFont typeface="+mj-lt"/>
              <a:buAutoNum type="arabicPeriod"/>
            </a:pPr>
            <a:endParaRPr lang="en-US" dirty="0"/>
          </a:p>
        </p:txBody>
      </p:sp>
      <p:pic>
        <p:nvPicPr>
          <p:cNvPr id="7" name="Picture 6">
            <a:extLst>
              <a:ext uri="{FF2B5EF4-FFF2-40B4-BE49-F238E27FC236}">
                <a16:creationId xmlns:a16="http://schemas.microsoft.com/office/drawing/2014/main" id="{1BBA68ED-06B4-0848-A103-28F4733FF3E9}"/>
              </a:ext>
            </a:extLst>
          </p:cNvPr>
          <p:cNvPicPr>
            <a:picLocks noChangeAspect="1"/>
          </p:cNvPicPr>
          <p:nvPr/>
        </p:nvPicPr>
        <p:blipFill>
          <a:blip r:embed="rId2"/>
          <a:stretch>
            <a:fillRect/>
          </a:stretch>
        </p:blipFill>
        <p:spPr>
          <a:xfrm>
            <a:off x="10445262" y="2620107"/>
            <a:ext cx="3774638" cy="2105215"/>
          </a:xfrm>
          <a:prstGeom prst="rect">
            <a:avLst/>
          </a:prstGeom>
          <a:ln>
            <a:solidFill>
              <a:schemeClr val="bg1"/>
            </a:solidFill>
          </a:ln>
        </p:spPr>
      </p:pic>
    </p:spTree>
    <p:extLst>
      <p:ext uri="{BB962C8B-B14F-4D97-AF65-F5344CB8AC3E}">
        <p14:creationId xmlns:p14="http://schemas.microsoft.com/office/powerpoint/2010/main" val="134855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0AA1-A78D-C344-B565-8A0C60C66EC1}"/>
              </a:ext>
            </a:extLst>
          </p:cNvPr>
          <p:cNvSpPr>
            <a:spLocks noGrp="1"/>
          </p:cNvSpPr>
          <p:nvPr>
            <p:ph type="title"/>
          </p:nvPr>
        </p:nvSpPr>
        <p:spPr>
          <a:xfrm>
            <a:off x="538862" y="183898"/>
            <a:ext cx="13939138" cy="873186"/>
          </a:xfrm>
        </p:spPr>
        <p:txBody>
          <a:bodyPr/>
          <a:lstStyle/>
          <a:p>
            <a:r>
              <a:rPr lang="en-US" dirty="0">
                <a:solidFill>
                  <a:schemeClr val="accent1"/>
                </a:solidFill>
              </a:rPr>
              <a:t>Exercise 0 – Not an ML Problem (or </a:t>
            </a:r>
            <a:r>
              <a:rPr lang="en-US" i="1" dirty="0">
                <a:solidFill>
                  <a:schemeClr val="accent1"/>
                </a:solidFill>
              </a:rPr>
              <a:t>need more info</a:t>
            </a:r>
            <a:r>
              <a:rPr lang="en-US" dirty="0">
                <a:solidFill>
                  <a:schemeClr val="accent1"/>
                </a:solidFill>
              </a:rPr>
              <a:t>)</a:t>
            </a:r>
          </a:p>
        </p:txBody>
      </p:sp>
      <p:sp>
        <p:nvSpPr>
          <p:cNvPr id="3" name="Content Placeholder 2">
            <a:extLst>
              <a:ext uri="{FF2B5EF4-FFF2-40B4-BE49-F238E27FC236}">
                <a16:creationId xmlns:a16="http://schemas.microsoft.com/office/drawing/2014/main" id="{95ACF001-92AE-3843-96E5-179CB2AB4484}"/>
              </a:ext>
            </a:extLst>
          </p:cNvPr>
          <p:cNvSpPr>
            <a:spLocks noGrp="1"/>
          </p:cNvSpPr>
          <p:nvPr>
            <p:ph idx="1"/>
          </p:nvPr>
        </p:nvSpPr>
        <p:spPr>
          <a:xfrm>
            <a:off x="544947" y="1057084"/>
            <a:ext cx="13128486" cy="6244129"/>
          </a:xfrm>
        </p:spPr>
        <p:txBody>
          <a:bodyPr/>
          <a:lstStyle/>
          <a:p>
            <a:pPr marL="457200" indent="-457200">
              <a:buFont typeface="Arial" panose="020B0604020202020204" pitchFamily="34" charset="0"/>
              <a:buChar char="•"/>
            </a:pPr>
            <a:r>
              <a:rPr lang="en-US" dirty="0"/>
              <a:t>Implement data quality in their data pipelines</a:t>
            </a:r>
          </a:p>
          <a:p>
            <a:pPr marL="457200" indent="-457200">
              <a:buFont typeface="Arial" panose="020B0604020202020204" pitchFamily="34" charset="0"/>
              <a:buChar char="•"/>
            </a:pPr>
            <a:r>
              <a:rPr lang="en-US" dirty="0"/>
              <a:t>Search for items in JSON files</a:t>
            </a:r>
          </a:p>
          <a:p>
            <a:pPr marL="457200" indent="-457200">
              <a:buFont typeface="Arial" panose="020B0604020202020204" pitchFamily="34" charset="0"/>
              <a:buChar char="•"/>
            </a:pPr>
            <a:r>
              <a:rPr lang="en-US" dirty="0"/>
              <a:t>Simulate an autonomous vehicle moving through space</a:t>
            </a:r>
          </a:p>
          <a:p>
            <a:pPr marL="457200" indent="-457200">
              <a:buFont typeface="Arial" panose="020B0604020202020204" pitchFamily="34" charset="0"/>
              <a:buChar char="•"/>
            </a:pPr>
            <a:r>
              <a:rPr lang="en-US" dirty="0"/>
              <a:t>Run Monte Carlo simulations more efficiently</a:t>
            </a:r>
          </a:p>
          <a:p>
            <a:pPr marL="457200" indent="-457200">
              <a:buFont typeface="Arial" panose="020B0604020202020204" pitchFamily="34" charset="0"/>
              <a:buChar char="•"/>
            </a:pPr>
            <a:r>
              <a:rPr lang="en-US" dirty="0"/>
              <a:t>Analyze large amounts of weather data on AWS</a:t>
            </a:r>
          </a:p>
          <a:p>
            <a:pPr marL="457200" indent="-457200">
              <a:buFont typeface="Arial" panose="020B0604020202020204" pitchFamily="34" charset="0"/>
              <a:buChar char="•"/>
            </a:pPr>
            <a:r>
              <a:rPr lang="en-US" dirty="0"/>
              <a:t>Use reserved P3 instances for their object detection use case</a:t>
            </a:r>
          </a:p>
          <a:p>
            <a:pPr marL="457200" indent="-457200">
              <a:buFont typeface="Arial" panose="020B0604020202020204" pitchFamily="34" charset="0"/>
              <a:buChar char="•"/>
            </a:pPr>
            <a:r>
              <a:rPr lang="en-US" i="1" dirty="0"/>
              <a:t>Look for more examples in the analytics, HPC and serverless queue (</a:t>
            </a:r>
            <a:r>
              <a:rPr lang="en-US" b="1" i="1" dirty="0"/>
              <a:t>ADD LINK</a:t>
            </a:r>
            <a:r>
              <a:rPr lang="en-US" i="1" dirty="0"/>
              <a:t>)</a:t>
            </a:r>
          </a:p>
        </p:txBody>
      </p:sp>
    </p:spTree>
    <p:extLst>
      <p:ext uri="{BB962C8B-B14F-4D97-AF65-F5344CB8AC3E}">
        <p14:creationId xmlns:p14="http://schemas.microsoft.com/office/powerpoint/2010/main" val="97586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CF001-92AE-3843-96E5-179CB2AB4484}"/>
              </a:ext>
            </a:extLst>
          </p:cNvPr>
          <p:cNvSpPr>
            <a:spLocks noGrp="1"/>
          </p:cNvSpPr>
          <p:nvPr>
            <p:ph idx="1"/>
          </p:nvPr>
        </p:nvSpPr>
        <p:spPr>
          <a:xfrm>
            <a:off x="544947" y="1057084"/>
            <a:ext cx="13128486" cy="6244129"/>
          </a:xfrm>
        </p:spPr>
        <p:txBody>
          <a:bodyPr/>
          <a:lstStyle/>
          <a:p>
            <a:pPr marL="457200" indent="-457200">
              <a:buFont typeface="Arial" panose="020B0604020202020204" pitchFamily="34" charset="0"/>
              <a:buChar char="•"/>
            </a:pPr>
            <a:r>
              <a:rPr lang="en-US" dirty="0"/>
              <a:t>“Customer has some questions on ML. They want some one to talk.“</a:t>
            </a:r>
          </a:p>
          <a:p>
            <a:pPr marL="457200" indent="-457200">
              <a:buFont typeface="Arial" panose="020B0604020202020204" pitchFamily="34" charset="0"/>
              <a:buChar char="•"/>
            </a:pPr>
            <a:r>
              <a:rPr lang="en-US" dirty="0"/>
              <a:t>“They would like us to do a review of suggested ways to interact with AWS services for the R users whether should they interact with python or any other better options.”</a:t>
            </a:r>
          </a:p>
          <a:p>
            <a:pPr marL="457200" indent="-457200">
              <a:buFont typeface="Arial" panose="020B0604020202020204" pitchFamily="34" charset="0"/>
              <a:buChar char="•"/>
            </a:pPr>
            <a:r>
              <a:rPr lang="en-US" dirty="0"/>
              <a:t>“The customer has an NLP use case, while discussing briefly with the customer we learnt about it briefly”</a:t>
            </a:r>
          </a:p>
          <a:p>
            <a:pPr marL="457200" indent="-457200">
              <a:buFont typeface="Arial" panose="020B0604020202020204" pitchFamily="34" charset="0"/>
              <a:buChar char="•"/>
            </a:pPr>
            <a:r>
              <a:rPr lang="en-US" dirty="0"/>
              <a:t>“Discuss AWS ML stack and </a:t>
            </a:r>
            <a:r>
              <a:rPr lang="en-US" dirty="0" err="1"/>
              <a:t>SageMaker</a:t>
            </a:r>
            <a:r>
              <a:rPr lang="en-US" dirty="0"/>
              <a:t> and lead the customer do </a:t>
            </a:r>
            <a:r>
              <a:rPr lang="en-US" dirty="0" err="1"/>
              <a:t>PoC</a:t>
            </a:r>
            <a:r>
              <a:rPr lang="en-US" dirty="0"/>
              <a:t>”</a:t>
            </a:r>
          </a:p>
          <a:p>
            <a:pPr marL="457200" indent="-457200">
              <a:buFont typeface="Arial" panose="020B0604020202020204" pitchFamily="34" charset="0"/>
              <a:buChar char="•"/>
            </a:pPr>
            <a:r>
              <a:rPr lang="en-US" i="1" dirty="0"/>
              <a:t>Look for more examples (</a:t>
            </a:r>
            <a:r>
              <a:rPr lang="en-US" i="1" dirty="0" err="1"/>
              <a:t>Ctrl+f</a:t>
            </a:r>
            <a:r>
              <a:rPr lang="en-US" i="1" dirty="0"/>
              <a:t>) for ”recent launches”, “AWS ML offerings”, “just need a specialist”</a:t>
            </a:r>
          </a:p>
        </p:txBody>
      </p:sp>
      <p:sp>
        <p:nvSpPr>
          <p:cNvPr id="6" name="Title 1">
            <a:extLst>
              <a:ext uri="{FF2B5EF4-FFF2-40B4-BE49-F238E27FC236}">
                <a16:creationId xmlns:a16="http://schemas.microsoft.com/office/drawing/2014/main" id="{AFB87AC4-DF5C-064B-AEF7-4591DD25A482}"/>
              </a:ext>
            </a:extLst>
          </p:cNvPr>
          <p:cNvSpPr>
            <a:spLocks noGrp="1"/>
          </p:cNvSpPr>
          <p:nvPr>
            <p:ph type="title"/>
          </p:nvPr>
        </p:nvSpPr>
        <p:spPr>
          <a:xfrm>
            <a:off x="538862" y="183898"/>
            <a:ext cx="13939138" cy="873186"/>
          </a:xfrm>
        </p:spPr>
        <p:txBody>
          <a:bodyPr/>
          <a:lstStyle/>
          <a:p>
            <a:r>
              <a:rPr lang="en-US" dirty="0">
                <a:solidFill>
                  <a:schemeClr val="accent1"/>
                </a:solidFill>
              </a:rPr>
              <a:t>Exercise 0 – Not an ML Problem (or </a:t>
            </a:r>
            <a:r>
              <a:rPr lang="en-US" i="1" dirty="0">
                <a:solidFill>
                  <a:schemeClr val="accent1"/>
                </a:solidFill>
              </a:rPr>
              <a:t>need more info</a:t>
            </a:r>
            <a:r>
              <a:rPr lang="en-US" dirty="0">
                <a:solidFill>
                  <a:schemeClr val="accent1"/>
                </a:solidFill>
              </a:rPr>
              <a:t>)</a:t>
            </a:r>
          </a:p>
        </p:txBody>
      </p:sp>
    </p:spTree>
    <p:extLst>
      <p:ext uri="{BB962C8B-B14F-4D97-AF65-F5344CB8AC3E}">
        <p14:creationId xmlns:p14="http://schemas.microsoft.com/office/powerpoint/2010/main" val="184259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A01A-EB77-B94B-84D7-3FFD151BE143}"/>
              </a:ext>
            </a:extLst>
          </p:cNvPr>
          <p:cNvSpPr>
            <a:spLocks noGrp="1"/>
          </p:cNvSpPr>
          <p:nvPr>
            <p:ph type="title"/>
          </p:nvPr>
        </p:nvSpPr>
        <p:spPr/>
        <p:txBody>
          <a:bodyPr/>
          <a:lstStyle/>
          <a:p>
            <a:r>
              <a:rPr lang="en-US" dirty="0">
                <a:solidFill>
                  <a:schemeClr val="accent1"/>
                </a:solidFill>
              </a:rPr>
              <a:t>Exercise 1</a:t>
            </a:r>
          </a:p>
        </p:txBody>
      </p:sp>
      <p:sp>
        <p:nvSpPr>
          <p:cNvPr id="3" name="Content Placeholder 2">
            <a:extLst>
              <a:ext uri="{FF2B5EF4-FFF2-40B4-BE49-F238E27FC236}">
                <a16:creationId xmlns:a16="http://schemas.microsoft.com/office/drawing/2014/main" id="{1278AD3F-4C08-D543-82E4-1FDF94B7CADF}"/>
              </a:ext>
            </a:extLst>
          </p:cNvPr>
          <p:cNvSpPr>
            <a:spLocks noGrp="1"/>
          </p:cNvSpPr>
          <p:nvPr>
            <p:ph idx="1"/>
          </p:nvPr>
        </p:nvSpPr>
        <p:spPr>
          <a:xfrm>
            <a:off x="544947" y="1614931"/>
            <a:ext cx="13698591" cy="5686282"/>
          </a:xfrm>
        </p:spPr>
        <p:txBody>
          <a:bodyPr/>
          <a:lstStyle/>
          <a:p>
            <a:r>
              <a:rPr lang="en-US" dirty="0"/>
              <a:t>“ Need to review a possible</a:t>
            </a:r>
            <a:r>
              <a:rPr lang="en-US" dirty="0">
                <a:solidFill>
                  <a:schemeClr val="accent1"/>
                </a:solidFill>
              </a:rPr>
              <a:t> use case for Rekognition</a:t>
            </a:r>
            <a:r>
              <a:rPr lang="en-US" dirty="0"/>
              <a:t> involving determining the </a:t>
            </a:r>
            <a:r>
              <a:rPr lang="en-US" dirty="0">
                <a:solidFill>
                  <a:schemeClr val="accent1"/>
                </a:solidFill>
              </a:rPr>
              <a:t>number</a:t>
            </a:r>
            <a:r>
              <a:rPr lang="en-US" dirty="0"/>
              <a:t> of </a:t>
            </a:r>
            <a:r>
              <a:rPr lang="en-US" dirty="0">
                <a:solidFill>
                  <a:schemeClr val="accent1"/>
                </a:solidFill>
              </a:rPr>
              <a:t>cars, light trucks, </a:t>
            </a:r>
            <a:r>
              <a:rPr lang="en-US" dirty="0"/>
              <a:t>and</a:t>
            </a:r>
            <a:r>
              <a:rPr lang="en-US" dirty="0">
                <a:solidFill>
                  <a:schemeClr val="accent1"/>
                </a:solidFill>
              </a:rPr>
              <a:t> heavy trucks </a:t>
            </a:r>
            <a:r>
              <a:rPr lang="en-US" dirty="0"/>
              <a:t>in a video stream. Art of the possible, and suggestions on architecture “</a:t>
            </a:r>
          </a:p>
          <a:p>
            <a:endParaRPr lang="en-US" dirty="0"/>
          </a:p>
          <a:p>
            <a:r>
              <a:rPr lang="en-US" dirty="0">
                <a:hlinkClick r:id="rId2"/>
              </a:rPr>
              <a:t>https://specreq.corp.amazon.com/view_request.html?id=390bf29b-6cc1-4b2b-9fb7-8dc6e69706b9</a:t>
            </a:r>
            <a:endParaRPr lang="en-US" dirty="0"/>
          </a:p>
          <a:p>
            <a:endParaRPr lang="en-US" dirty="0"/>
          </a:p>
        </p:txBody>
      </p:sp>
    </p:spTree>
    <p:extLst>
      <p:ext uri="{BB962C8B-B14F-4D97-AF65-F5344CB8AC3E}">
        <p14:creationId xmlns:p14="http://schemas.microsoft.com/office/powerpoint/2010/main" val="309805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Exercise 1 Algorithm</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90769" y="2023985"/>
            <a:ext cx="1973757" cy="914400"/>
          </a:xfrm>
          <a:prstGeom prst="rect">
            <a:avLst/>
          </a:prstGeom>
          <a:solidFill>
            <a:schemeClr val="accent4"/>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Detect Objects</a:t>
            </a:r>
          </a:p>
        </p:txBody>
      </p:sp>
      <p:sp>
        <p:nvSpPr>
          <p:cNvPr id="11" name="Rectangle 10">
            <a:extLst>
              <a:ext uri="{FF2B5EF4-FFF2-40B4-BE49-F238E27FC236}">
                <a16:creationId xmlns:a16="http://schemas.microsoft.com/office/drawing/2014/main" id="{F32BD729-4530-B040-8781-C31EE0FB4525}"/>
              </a:ext>
            </a:extLst>
          </p:cNvPr>
          <p:cNvSpPr/>
          <p:nvPr/>
        </p:nvSpPr>
        <p:spPr>
          <a:xfrm>
            <a:off x="11693592" y="148641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endParaRPr lang="en-US" dirty="0">
              <a:solidFill>
                <a:schemeClr val="bg1"/>
              </a:solidFill>
            </a:endParaRPr>
          </a:p>
        </p:txBody>
      </p:sp>
      <p:sp>
        <p:nvSpPr>
          <p:cNvPr id="8" name="Rectangle 7">
            <a:extLst>
              <a:ext uri="{FF2B5EF4-FFF2-40B4-BE49-F238E27FC236}">
                <a16:creationId xmlns:a16="http://schemas.microsoft.com/office/drawing/2014/main" id="{CCBE5431-7BC3-3D4E-B68B-00581DF6339C}"/>
              </a:ext>
            </a:extLst>
          </p:cNvPr>
          <p:cNvSpPr/>
          <p:nvPr/>
        </p:nvSpPr>
        <p:spPr>
          <a:xfrm>
            <a:off x="6846444" y="1514284"/>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 Labeled Data</a:t>
            </a:r>
          </a:p>
        </p:txBody>
      </p:sp>
      <p:sp>
        <p:nvSpPr>
          <p:cNvPr id="9" name="Rectangle 8">
            <a:extLst>
              <a:ext uri="{FF2B5EF4-FFF2-40B4-BE49-F238E27FC236}">
                <a16:creationId xmlns:a16="http://schemas.microsoft.com/office/drawing/2014/main" id="{3EBA0077-FD04-6540-AA31-8F1D2A013BA6}"/>
              </a:ext>
            </a:extLst>
          </p:cNvPr>
          <p:cNvSpPr/>
          <p:nvPr/>
        </p:nvSpPr>
        <p:spPr>
          <a:xfrm>
            <a:off x="6846443" y="3476807"/>
            <a:ext cx="1973757" cy="914400"/>
          </a:xfrm>
          <a:prstGeom prst="rect">
            <a:avLst/>
          </a:prstGeom>
          <a:solidFill>
            <a:schemeClr val="accent2"/>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Labeled Data</a:t>
            </a:r>
          </a:p>
        </p:txBody>
      </p:sp>
      <p:sp>
        <p:nvSpPr>
          <p:cNvPr id="14" name="Rectangle 13">
            <a:extLst>
              <a:ext uri="{FF2B5EF4-FFF2-40B4-BE49-F238E27FC236}">
                <a16:creationId xmlns:a16="http://schemas.microsoft.com/office/drawing/2014/main" id="{36614E00-ED63-5D4C-815D-BF92C62A038A}"/>
              </a:ext>
            </a:extLst>
          </p:cNvPr>
          <p:cNvSpPr/>
          <p:nvPr/>
        </p:nvSpPr>
        <p:spPr>
          <a:xfrm>
            <a:off x="11712899" y="252933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Ground Truth</a:t>
            </a:r>
          </a:p>
        </p:txBody>
      </p:sp>
      <p:cxnSp>
        <p:nvCxnSpPr>
          <p:cNvPr id="15" name="Straight Connector 14">
            <a:extLst>
              <a:ext uri="{FF2B5EF4-FFF2-40B4-BE49-F238E27FC236}">
                <a16:creationId xmlns:a16="http://schemas.microsoft.com/office/drawing/2014/main" id="{3B0216B5-4F7F-E442-BE23-3B25A4714330}"/>
              </a:ext>
            </a:extLst>
          </p:cNvPr>
          <p:cNvCxnSpPr>
            <a:cxnSpLocks/>
            <a:stCxn id="5" idx="3"/>
            <a:endCxn id="8" idx="1"/>
          </p:cNvCxnSpPr>
          <p:nvPr/>
        </p:nvCxnSpPr>
        <p:spPr>
          <a:xfrm flipV="1">
            <a:off x="5564526" y="1971484"/>
            <a:ext cx="1281918" cy="50970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C5BB06C-750E-2A41-9ADD-B8FDC0285848}"/>
              </a:ext>
            </a:extLst>
          </p:cNvPr>
          <p:cNvCxnSpPr>
            <a:cxnSpLocks/>
            <a:stCxn id="5" idx="3"/>
            <a:endCxn id="9" idx="1"/>
          </p:cNvCxnSpPr>
          <p:nvPr/>
        </p:nvCxnSpPr>
        <p:spPr>
          <a:xfrm>
            <a:off x="5564526" y="2481185"/>
            <a:ext cx="1281917" cy="1452822"/>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A0E93E3-7872-DB4F-A764-F2D3CDD1B8E8}"/>
              </a:ext>
            </a:extLst>
          </p:cNvPr>
          <p:cNvSpPr/>
          <p:nvPr/>
        </p:nvSpPr>
        <p:spPr>
          <a:xfrm>
            <a:off x="11741889" y="361111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Ground Truth</a:t>
            </a:r>
          </a:p>
        </p:txBody>
      </p:sp>
      <p:sp>
        <p:nvSpPr>
          <p:cNvPr id="24" name="Rectangle 23">
            <a:extLst>
              <a:ext uri="{FF2B5EF4-FFF2-40B4-BE49-F238E27FC236}">
                <a16:creationId xmlns:a16="http://schemas.microsoft.com/office/drawing/2014/main" id="{A3285F0E-A3D1-4844-AC4F-9ADF17EE64F2}"/>
              </a:ext>
            </a:extLst>
          </p:cNvPr>
          <p:cNvSpPr/>
          <p:nvPr/>
        </p:nvSpPr>
        <p:spPr>
          <a:xfrm>
            <a:off x="11741889" y="469090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Object Detection</a:t>
            </a:r>
          </a:p>
        </p:txBody>
      </p:sp>
      <p:sp>
        <p:nvSpPr>
          <p:cNvPr id="25" name="Rectangle 24">
            <a:extLst>
              <a:ext uri="{FF2B5EF4-FFF2-40B4-BE49-F238E27FC236}">
                <a16:creationId xmlns:a16="http://schemas.microsoft.com/office/drawing/2014/main" id="{A2FEFB80-2D3B-904F-89E0-FCA35C2E7704}"/>
              </a:ext>
            </a:extLst>
          </p:cNvPr>
          <p:cNvSpPr/>
          <p:nvPr/>
        </p:nvSpPr>
        <p:spPr>
          <a:xfrm>
            <a:off x="11743505" y="5767461"/>
            <a:ext cx="1973757" cy="914400"/>
          </a:xfrm>
          <a:prstGeom prst="rect">
            <a:avLst/>
          </a:prstGeom>
          <a:solidFill>
            <a:schemeClr val="accent1"/>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r>
              <a:rPr lang="en-US" dirty="0">
                <a:solidFill>
                  <a:schemeClr val="bg1"/>
                </a:solidFill>
              </a:rPr>
              <a:t> (Custom)</a:t>
            </a:r>
          </a:p>
        </p:txBody>
      </p:sp>
      <p:cxnSp>
        <p:nvCxnSpPr>
          <p:cNvPr id="27" name="Straight Connector 26">
            <a:extLst>
              <a:ext uri="{FF2B5EF4-FFF2-40B4-BE49-F238E27FC236}">
                <a16:creationId xmlns:a16="http://schemas.microsoft.com/office/drawing/2014/main" id="{D7C2DD7D-EEB7-B746-B08E-240D01BFAA96}"/>
              </a:ext>
            </a:extLst>
          </p:cNvPr>
          <p:cNvCxnSpPr>
            <a:cxnSpLocks/>
            <a:stCxn id="8" idx="3"/>
            <a:endCxn id="11" idx="1"/>
          </p:cNvCxnSpPr>
          <p:nvPr/>
        </p:nvCxnSpPr>
        <p:spPr>
          <a:xfrm flipV="1">
            <a:off x="8820201" y="1943618"/>
            <a:ext cx="2873391" cy="2786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FC2FA2F-C53B-0147-9631-B516E3E84B04}"/>
              </a:ext>
            </a:extLst>
          </p:cNvPr>
          <p:cNvCxnSpPr>
            <a:cxnSpLocks/>
            <a:stCxn id="8" idx="3"/>
            <a:endCxn id="14" idx="1"/>
          </p:cNvCxnSpPr>
          <p:nvPr/>
        </p:nvCxnSpPr>
        <p:spPr>
          <a:xfrm>
            <a:off x="8820201" y="1971484"/>
            <a:ext cx="2892698" cy="101504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92AE7E0-46B9-6547-81F6-4BA6A57A91AF}"/>
              </a:ext>
            </a:extLst>
          </p:cNvPr>
          <p:cNvCxnSpPr>
            <a:cxnSpLocks/>
            <a:stCxn id="9" idx="3"/>
            <a:endCxn id="22" idx="1"/>
          </p:cNvCxnSpPr>
          <p:nvPr/>
        </p:nvCxnSpPr>
        <p:spPr>
          <a:xfrm>
            <a:off x="8820200" y="3934007"/>
            <a:ext cx="2921689" cy="13430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EAD160B-08BF-3B43-A9C5-EC5799D74838}"/>
              </a:ext>
            </a:extLst>
          </p:cNvPr>
          <p:cNvCxnSpPr>
            <a:cxnSpLocks/>
            <a:stCxn id="9" idx="3"/>
            <a:endCxn id="24" idx="1"/>
          </p:cNvCxnSpPr>
          <p:nvPr/>
        </p:nvCxnSpPr>
        <p:spPr>
          <a:xfrm>
            <a:off x="8820200" y="3934007"/>
            <a:ext cx="2921689" cy="1214102"/>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74DBABC-417B-5C4E-8EB8-39BACE2AB12B}"/>
              </a:ext>
            </a:extLst>
          </p:cNvPr>
          <p:cNvCxnSpPr>
            <a:cxnSpLocks/>
            <a:stCxn id="9" idx="3"/>
            <a:endCxn id="25" idx="1"/>
          </p:cNvCxnSpPr>
          <p:nvPr/>
        </p:nvCxnSpPr>
        <p:spPr>
          <a:xfrm>
            <a:off x="8820200" y="3934007"/>
            <a:ext cx="2923305" cy="2290654"/>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F4B20E0E-98F7-4843-8263-2D37D825A2A5}"/>
              </a:ext>
            </a:extLst>
          </p:cNvPr>
          <p:cNvSpPr/>
          <p:nvPr/>
        </p:nvSpPr>
        <p:spPr>
          <a:xfrm>
            <a:off x="435320" y="3998263"/>
            <a:ext cx="1973757" cy="914400"/>
          </a:xfrm>
          <a:prstGeom prst="rect">
            <a:avLst/>
          </a:prstGeom>
          <a:solidFill>
            <a:schemeClr val="accent6"/>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Images</a:t>
            </a:r>
          </a:p>
        </p:txBody>
      </p:sp>
      <p:cxnSp>
        <p:nvCxnSpPr>
          <p:cNvPr id="45" name="Straight Connector 44">
            <a:extLst>
              <a:ext uri="{FF2B5EF4-FFF2-40B4-BE49-F238E27FC236}">
                <a16:creationId xmlns:a16="http://schemas.microsoft.com/office/drawing/2014/main" id="{6616E1BE-86AB-AA48-B568-A579D79C144A}"/>
              </a:ext>
            </a:extLst>
          </p:cNvPr>
          <p:cNvCxnSpPr>
            <a:cxnSpLocks/>
            <a:stCxn id="42" idx="3"/>
            <a:endCxn id="5" idx="1"/>
          </p:cNvCxnSpPr>
          <p:nvPr/>
        </p:nvCxnSpPr>
        <p:spPr>
          <a:xfrm flipV="1">
            <a:off x="2409077" y="2481185"/>
            <a:ext cx="1181692" cy="1974278"/>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B66D5D6C-E302-FE47-B76A-CF6894ACCF94}"/>
              </a:ext>
            </a:extLst>
          </p:cNvPr>
          <p:cNvSpPr/>
          <p:nvPr/>
        </p:nvSpPr>
        <p:spPr>
          <a:xfrm>
            <a:off x="3593639" y="5269216"/>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Images</a:t>
            </a:r>
          </a:p>
        </p:txBody>
      </p:sp>
      <p:sp>
        <p:nvSpPr>
          <p:cNvPr id="39" name="Rectangle 38">
            <a:extLst>
              <a:ext uri="{FF2B5EF4-FFF2-40B4-BE49-F238E27FC236}">
                <a16:creationId xmlns:a16="http://schemas.microsoft.com/office/drawing/2014/main" id="{89655B89-5C0D-F049-99FB-1228441245EE}"/>
              </a:ext>
            </a:extLst>
          </p:cNvPr>
          <p:cNvSpPr/>
          <p:nvPr/>
        </p:nvSpPr>
        <p:spPr>
          <a:xfrm>
            <a:off x="6890272" y="476398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r>
              <a:rPr lang="en-US" dirty="0">
                <a:solidFill>
                  <a:schemeClr val="bg1"/>
                </a:solidFill>
              </a:rPr>
              <a:t> (Custom)</a:t>
            </a:r>
          </a:p>
        </p:txBody>
      </p:sp>
      <p:sp>
        <p:nvSpPr>
          <p:cNvPr id="40" name="Rectangle 39">
            <a:extLst>
              <a:ext uri="{FF2B5EF4-FFF2-40B4-BE49-F238E27FC236}">
                <a16:creationId xmlns:a16="http://schemas.microsoft.com/office/drawing/2014/main" id="{C638847A-8426-5044-8943-C8C46A1721AE}"/>
              </a:ext>
            </a:extLst>
          </p:cNvPr>
          <p:cNvSpPr/>
          <p:nvPr/>
        </p:nvSpPr>
        <p:spPr>
          <a:xfrm>
            <a:off x="6890272" y="6116004"/>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Image Classification</a:t>
            </a:r>
          </a:p>
        </p:txBody>
      </p:sp>
      <p:cxnSp>
        <p:nvCxnSpPr>
          <p:cNvPr id="41" name="Straight Connector 40">
            <a:extLst>
              <a:ext uri="{FF2B5EF4-FFF2-40B4-BE49-F238E27FC236}">
                <a16:creationId xmlns:a16="http://schemas.microsoft.com/office/drawing/2014/main" id="{E1293DD9-DBA4-4444-B168-5AAAB045B11D}"/>
              </a:ext>
            </a:extLst>
          </p:cNvPr>
          <p:cNvCxnSpPr>
            <a:cxnSpLocks/>
            <a:stCxn id="38" idx="3"/>
            <a:endCxn id="39" idx="1"/>
          </p:cNvCxnSpPr>
          <p:nvPr/>
        </p:nvCxnSpPr>
        <p:spPr>
          <a:xfrm flipV="1">
            <a:off x="5567396" y="5221188"/>
            <a:ext cx="1322876" cy="505228"/>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41DCFB2-E04A-D84D-94DF-62F0F8896F43}"/>
              </a:ext>
            </a:extLst>
          </p:cNvPr>
          <p:cNvCxnSpPr>
            <a:cxnSpLocks/>
            <a:stCxn id="38" idx="3"/>
            <a:endCxn id="40" idx="1"/>
          </p:cNvCxnSpPr>
          <p:nvPr/>
        </p:nvCxnSpPr>
        <p:spPr>
          <a:xfrm>
            <a:off x="5567396" y="5726416"/>
            <a:ext cx="1322876" cy="846788"/>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91F4E16-AFD8-254D-A4E6-0BD9158E2FED}"/>
              </a:ext>
            </a:extLst>
          </p:cNvPr>
          <p:cNvCxnSpPr>
            <a:cxnSpLocks/>
            <a:stCxn id="42" idx="3"/>
            <a:endCxn id="38" idx="1"/>
          </p:cNvCxnSpPr>
          <p:nvPr/>
        </p:nvCxnSpPr>
        <p:spPr>
          <a:xfrm>
            <a:off x="2409077" y="4455463"/>
            <a:ext cx="1184562" cy="1270953"/>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6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A01A-EB77-B94B-84D7-3FFD151BE143}"/>
              </a:ext>
            </a:extLst>
          </p:cNvPr>
          <p:cNvSpPr>
            <a:spLocks noGrp="1"/>
          </p:cNvSpPr>
          <p:nvPr>
            <p:ph type="title"/>
          </p:nvPr>
        </p:nvSpPr>
        <p:spPr/>
        <p:txBody>
          <a:bodyPr/>
          <a:lstStyle/>
          <a:p>
            <a:r>
              <a:rPr lang="en-US" dirty="0">
                <a:solidFill>
                  <a:schemeClr val="accent1"/>
                </a:solidFill>
              </a:rPr>
              <a:t>Exercise 2</a:t>
            </a:r>
          </a:p>
        </p:txBody>
      </p:sp>
      <p:sp>
        <p:nvSpPr>
          <p:cNvPr id="3" name="Content Placeholder 2">
            <a:extLst>
              <a:ext uri="{FF2B5EF4-FFF2-40B4-BE49-F238E27FC236}">
                <a16:creationId xmlns:a16="http://schemas.microsoft.com/office/drawing/2014/main" id="{1278AD3F-4C08-D543-82E4-1FDF94B7CADF}"/>
              </a:ext>
            </a:extLst>
          </p:cNvPr>
          <p:cNvSpPr>
            <a:spLocks noGrp="1"/>
          </p:cNvSpPr>
          <p:nvPr>
            <p:ph idx="1"/>
          </p:nvPr>
        </p:nvSpPr>
        <p:spPr>
          <a:xfrm>
            <a:off x="544947" y="1614931"/>
            <a:ext cx="13698591" cy="5686282"/>
          </a:xfrm>
        </p:spPr>
        <p:txBody>
          <a:bodyPr/>
          <a:lstStyle/>
          <a:p>
            <a:r>
              <a:rPr lang="en-US" dirty="0"/>
              <a:t>“Customer wanted to see if there was a way to </a:t>
            </a:r>
            <a:r>
              <a:rPr lang="en-US" dirty="0">
                <a:solidFill>
                  <a:schemeClr val="accent1"/>
                </a:solidFill>
              </a:rPr>
              <a:t>analyze deal data </a:t>
            </a:r>
            <a:r>
              <a:rPr lang="en-US" dirty="0"/>
              <a:t>on success rate/failure to </a:t>
            </a:r>
            <a:r>
              <a:rPr lang="en-US" dirty="0">
                <a:solidFill>
                  <a:schemeClr val="accent1"/>
                </a:solidFill>
              </a:rPr>
              <a:t>see what attributes led to a successful deal</a:t>
            </a:r>
            <a:r>
              <a:rPr lang="en-US" dirty="0"/>
              <a:t>. The thought was they estimate their success rate on deals to be 18-20%. They spend a lot of time competing and putting together offers. They want </a:t>
            </a:r>
            <a:r>
              <a:rPr lang="en-US" dirty="0">
                <a:solidFill>
                  <a:schemeClr val="accent1"/>
                </a:solidFill>
              </a:rPr>
              <a:t>insights on what the successful deals include </a:t>
            </a:r>
            <a:r>
              <a:rPr lang="en-US" dirty="0"/>
              <a:t>(or vice versa) so they can better allocate resources to deals they win or not allocate resources to deals they will lose”</a:t>
            </a:r>
          </a:p>
          <a:p>
            <a:endParaRPr lang="en-US" dirty="0"/>
          </a:p>
          <a:p>
            <a:r>
              <a:rPr lang="en-US" dirty="0">
                <a:hlinkClick r:id="rId2"/>
              </a:rPr>
              <a:t>https://specreq.corp.amazon.com/view_request.html?id=77a293f5-c0d9-4b8e-a924-20736cb30c59</a:t>
            </a:r>
            <a:endParaRPr lang="en-US" dirty="0"/>
          </a:p>
        </p:txBody>
      </p:sp>
    </p:spTree>
    <p:extLst>
      <p:ext uri="{BB962C8B-B14F-4D97-AF65-F5344CB8AC3E}">
        <p14:creationId xmlns:p14="http://schemas.microsoft.com/office/powerpoint/2010/main" val="284895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Exercise 2 Algorithm</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89483" y="1371600"/>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Forecasting</a:t>
            </a:r>
          </a:p>
        </p:txBody>
      </p:sp>
      <p:sp>
        <p:nvSpPr>
          <p:cNvPr id="10" name="Rectangle 9">
            <a:extLst>
              <a:ext uri="{FF2B5EF4-FFF2-40B4-BE49-F238E27FC236}">
                <a16:creationId xmlns:a16="http://schemas.microsoft.com/office/drawing/2014/main" id="{00B815C0-602E-484C-91AA-6EC2FF6B5015}"/>
              </a:ext>
            </a:extLst>
          </p:cNvPr>
          <p:cNvSpPr/>
          <p:nvPr/>
        </p:nvSpPr>
        <p:spPr>
          <a:xfrm>
            <a:off x="11653171" y="1371600"/>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Forecast</a:t>
            </a:r>
          </a:p>
        </p:txBody>
      </p:sp>
      <p:sp>
        <p:nvSpPr>
          <p:cNvPr id="11" name="Rectangle 10">
            <a:extLst>
              <a:ext uri="{FF2B5EF4-FFF2-40B4-BE49-F238E27FC236}">
                <a16:creationId xmlns:a16="http://schemas.microsoft.com/office/drawing/2014/main" id="{F32BD729-4530-B040-8781-C31EE0FB4525}"/>
              </a:ext>
            </a:extLst>
          </p:cNvPr>
          <p:cNvSpPr/>
          <p:nvPr/>
        </p:nvSpPr>
        <p:spPr>
          <a:xfrm>
            <a:off x="11643638" y="239940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DeepAR</a:t>
            </a:r>
            <a:endParaRPr lang="en-US" dirty="0">
              <a:solidFill>
                <a:schemeClr val="bg1"/>
              </a:solidFill>
            </a:endParaRPr>
          </a:p>
        </p:txBody>
      </p:sp>
      <p:cxnSp>
        <p:nvCxnSpPr>
          <p:cNvPr id="14" name="Straight Connector 13">
            <a:extLst>
              <a:ext uri="{FF2B5EF4-FFF2-40B4-BE49-F238E27FC236}">
                <a16:creationId xmlns:a16="http://schemas.microsoft.com/office/drawing/2014/main" id="{1F4BA020-0114-E14D-A1FD-B068A185F3DD}"/>
              </a:ext>
            </a:extLst>
          </p:cNvPr>
          <p:cNvCxnSpPr>
            <a:stCxn id="5" idx="3"/>
            <a:endCxn id="10" idx="1"/>
          </p:cNvCxnSpPr>
          <p:nvPr/>
        </p:nvCxnSpPr>
        <p:spPr>
          <a:xfrm>
            <a:off x="5563240" y="1828800"/>
            <a:ext cx="6089931"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9B62988-B2BD-CE4A-B5FB-5A01385C3582}"/>
              </a:ext>
            </a:extLst>
          </p:cNvPr>
          <p:cNvCxnSpPr>
            <a:cxnSpLocks/>
            <a:stCxn id="5" idx="3"/>
            <a:endCxn id="11" idx="1"/>
          </p:cNvCxnSpPr>
          <p:nvPr/>
        </p:nvCxnSpPr>
        <p:spPr>
          <a:xfrm>
            <a:off x="5563240" y="1828800"/>
            <a:ext cx="6080398" cy="102780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E28F00-63AB-E74A-8DF8-A791F0E8B028}"/>
              </a:ext>
            </a:extLst>
          </p:cNvPr>
          <p:cNvSpPr/>
          <p:nvPr/>
        </p:nvSpPr>
        <p:spPr>
          <a:xfrm>
            <a:off x="538863" y="2722306"/>
            <a:ext cx="1973757" cy="914400"/>
          </a:xfrm>
          <a:prstGeom prst="rect">
            <a:avLst/>
          </a:prstGeom>
          <a:solidFill>
            <a:schemeClr val="accent6"/>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21" name="Straight Connector 20">
            <a:extLst>
              <a:ext uri="{FF2B5EF4-FFF2-40B4-BE49-F238E27FC236}">
                <a16:creationId xmlns:a16="http://schemas.microsoft.com/office/drawing/2014/main" id="{866FA354-A893-2B44-9D54-E575D7BA5EE7}"/>
              </a:ext>
            </a:extLst>
          </p:cNvPr>
          <p:cNvCxnSpPr>
            <a:cxnSpLocks/>
            <a:stCxn id="20" idx="3"/>
            <a:endCxn id="5" idx="1"/>
          </p:cNvCxnSpPr>
          <p:nvPr/>
        </p:nvCxnSpPr>
        <p:spPr>
          <a:xfrm flipV="1">
            <a:off x="2512620" y="1828800"/>
            <a:ext cx="1076863" cy="135070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7A5C484-46CE-3A4C-B36A-15402C6F607A}"/>
              </a:ext>
            </a:extLst>
          </p:cNvPr>
          <p:cNvCxnSpPr>
            <a:cxnSpLocks/>
            <a:stCxn id="20" idx="3"/>
            <a:endCxn id="57" idx="1"/>
          </p:cNvCxnSpPr>
          <p:nvPr/>
        </p:nvCxnSpPr>
        <p:spPr>
          <a:xfrm flipV="1">
            <a:off x="2512620" y="3138598"/>
            <a:ext cx="1076863" cy="40908"/>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6842F1D-E5AD-2044-9D4E-9ACE31A5218D}"/>
              </a:ext>
            </a:extLst>
          </p:cNvPr>
          <p:cNvSpPr/>
          <p:nvPr/>
        </p:nvSpPr>
        <p:spPr>
          <a:xfrm>
            <a:off x="3589483" y="2681398"/>
            <a:ext cx="1973757" cy="914400"/>
          </a:xfrm>
          <a:prstGeom prst="rect">
            <a:avLst/>
          </a:prstGeom>
          <a:solidFill>
            <a:schemeClr val="accent4"/>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Predict Column Value</a:t>
            </a:r>
          </a:p>
        </p:txBody>
      </p:sp>
      <p:sp>
        <p:nvSpPr>
          <p:cNvPr id="58" name="Rectangle 57">
            <a:extLst>
              <a:ext uri="{FF2B5EF4-FFF2-40B4-BE49-F238E27FC236}">
                <a16:creationId xmlns:a16="http://schemas.microsoft.com/office/drawing/2014/main" id="{81A746BE-29E1-D94B-96FB-F8C4B67D8F7D}"/>
              </a:ext>
            </a:extLst>
          </p:cNvPr>
          <p:cNvSpPr/>
          <p:nvPr/>
        </p:nvSpPr>
        <p:spPr>
          <a:xfrm>
            <a:off x="6609150" y="252765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AutoML</a:t>
            </a:r>
            <a:endParaRPr lang="en-US" dirty="0">
              <a:solidFill>
                <a:schemeClr val="bg1"/>
              </a:solidFill>
            </a:endParaRPr>
          </a:p>
        </p:txBody>
      </p:sp>
      <p:sp>
        <p:nvSpPr>
          <p:cNvPr id="59" name="Rectangle 58">
            <a:extLst>
              <a:ext uri="{FF2B5EF4-FFF2-40B4-BE49-F238E27FC236}">
                <a16:creationId xmlns:a16="http://schemas.microsoft.com/office/drawing/2014/main" id="{E4710CFD-55AD-B446-BB08-0C14ACE3406A}"/>
              </a:ext>
            </a:extLst>
          </p:cNvPr>
          <p:cNvSpPr/>
          <p:nvPr/>
        </p:nvSpPr>
        <p:spPr>
          <a:xfrm>
            <a:off x="11699676" y="356740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Yes</a:t>
            </a:r>
            <a:br>
              <a:rPr lang="en-US" dirty="0">
                <a:solidFill>
                  <a:schemeClr val="bg1"/>
                </a:solidFill>
              </a:rPr>
            </a:br>
            <a:r>
              <a:rPr lang="en-US" dirty="0">
                <a:solidFill>
                  <a:schemeClr val="bg1"/>
                </a:solidFill>
              </a:rPr>
              <a:t>Linear Leaner</a:t>
            </a:r>
          </a:p>
        </p:txBody>
      </p:sp>
      <p:sp>
        <p:nvSpPr>
          <p:cNvPr id="60" name="Rectangle 59">
            <a:extLst>
              <a:ext uri="{FF2B5EF4-FFF2-40B4-BE49-F238E27FC236}">
                <a16:creationId xmlns:a16="http://schemas.microsoft.com/office/drawing/2014/main" id="{ECE37AD4-C439-9648-9156-363C79C731E6}"/>
              </a:ext>
            </a:extLst>
          </p:cNvPr>
          <p:cNvSpPr/>
          <p:nvPr/>
        </p:nvSpPr>
        <p:spPr>
          <a:xfrm>
            <a:off x="6609152" y="3584643"/>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a Number</a:t>
            </a:r>
          </a:p>
        </p:txBody>
      </p:sp>
      <p:sp>
        <p:nvSpPr>
          <p:cNvPr id="61" name="Rectangle 60">
            <a:extLst>
              <a:ext uri="{FF2B5EF4-FFF2-40B4-BE49-F238E27FC236}">
                <a16:creationId xmlns:a16="http://schemas.microsoft.com/office/drawing/2014/main" id="{7A394F1D-1581-0849-93ED-8E46B74C1C92}"/>
              </a:ext>
            </a:extLst>
          </p:cNvPr>
          <p:cNvSpPr/>
          <p:nvPr/>
        </p:nvSpPr>
        <p:spPr>
          <a:xfrm>
            <a:off x="6609151" y="4619576"/>
            <a:ext cx="1973757" cy="914400"/>
          </a:xfrm>
          <a:prstGeom prst="rect">
            <a:avLst/>
          </a:prstGeom>
          <a:solidFill>
            <a:schemeClr val="accent2"/>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=&gt; 2 categories</a:t>
            </a:r>
          </a:p>
        </p:txBody>
      </p:sp>
      <p:sp>
        <p:nvSpPr>
          <p:cNvPr id="62" name="Rectangle 61">
            <a:extLst>
              <a:ext uri="{FF2B5EF4-FFF2-40B4-BE49-F238E27FC236}">
                <a16:creationId xmlns:a16="http://schemas.microsoft.com/office/drawing/2014/main" id="{A75E6194-AEAE-5641-AB07-80792C6123AE}"/>
              </a:ext>
            </a:extLst>
          </p:cNvPr>
          <p:cNvSpPr/>
          <p:nvPr/>
        </p:nvSpPr>
        <p:spPr>
          <a:xfrm>
            <a:off x="9126071" y="3584643"/>
            <a:ext cx="1973757" cy="914400"/>
          </a:xfrm>
          <a:prstGeom prst="rect">
            <a:avLst/>
          </a:prstGeom>
          <a:solidFill>
            <a:schemeClr val="accent3"/>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Linear Relationship</a:t>
            </a:r>
          </a:p>
        </p:txBody>
      </p:sp>
      <p:sp>
        <p:nvSpPr>
          <p:cNvPr id="63" name="Rectangle 62">
            <a:extLst>
              <a:ext uri="{FF2B5EF4-FFF2-40B4-BE49-F238E27FC236}">
                <a16:creationId xmlns:a16="http://schemas.microsoft.com/office/drawing/2014/main" id="{4E004DB3-5152-024A-980D-8277116D635D}"/>
              </a:ext>
            </a:extLst>
          </p:cNvPr>
          <p:cNvSpPr/>
          <p:nvPr/>
        </p:nvSpPr>
        <p:spPr>
          <a:xfrm>
            <a:off x="11705760" y="4601003"/>
            <a:ext cx="1973757" cy="914400"/>
          </a:xfrm>
          <a:prstGeom prst="rect">
            <a:avLst/>
          </a:prstGeom>
          <a:solidFill>
            <a:schemeClr val="accent1"/>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a:t>
            </a:r>
            <a:br>
              <a:rPr lang="en-US" dirty="0">
                <a:solidFill>
                  <a:schemeClr val="bg1"/>
                </a:solidFill>
              </a:rPr>
            </a:br>
            <a:r>
              <a:rPr lang="en-US" dirty="0" err="1">
                <a:solidFill>
                  <a:schemeClr val="bg1"/>
                </a:solidFill>
              </a:rPr>
              <a:t>XGBoost</a:t>
            </a:r>
            <a:endParaRPr lang="en-US" dirty="0">
              <a:solidFill>
                <a:schemeClr val="bg1"/>
              </a:solidFill>
            </a:endParaRPr>
          </a:p>
        </p:txBody>
      </p:sp>
      <p:cxnSp>
        <p:nvCxnSpPr>
          <p:cNvPr id="64" name="Straight Connector 63">
            <a:extLst>
              <a:ext uri="{FF2B5EF4-FFF2-40B4-BE49-F238E27FC236}">
                <a16:creationId xmlns:a16="http://schemas.microsoft.com/office/drawing/2014/main" id="{F5C8CDB9-81FA-3C47-9466-24EC6E30BFAE}"/>
              </a:ext>
            </a:extLst>
          </p:cNvPr>
          <p:cNvCxnSpPr>
            <a:cxnSpLocks/>
            <a:endCxn id="58" idx="1"/>
          </p:cNvCxnSpPr>
          <p:nvPr/>
        </p:nvCxnSpPr>
        <p:spPr>
          <a:xfrm flipV="1">
            <a:off x="5563240" y="2984858"/>
            <a:ext cx="1045910" cy="31592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3D2C15F-1275-0C42-891E-5C915D0F574A}"/>
              </a:ext>
            </a:extLst>
          </p:cNvPr>
          <p:cNvCxnSpPr>
            <a:cxnSpLocks/>
            <a:endCxn id="60" idx="1"/>
          </p:cNvCxnSpPr>
          <p:nvPr/>
        </p:nvCxnSpPr>
        <p:spPr>
          <a:xfrm>
            <a:off x="5563240" y="3300782"/>
            <a:ext cx="1045912" cy="74106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FD6D0F8F-520D-864F-8F1E-A94D98740522}"/>
              </a:ext>
            </a:extLst>
          </p:cNvPr>
          <p:cNvCxnSpPr>
            <a:cxnSpLocks/>
            <a:endCxn id="61" idx="1"/>
          </p:cNvCxnSpPr>
          <p:nvPr/>
        </p:nvCxnSpPr>
        <p:spPr>
          <a:xfrm>
            <a:off x="5563240" y="3300782"/>
            <a:ext cx="1045911" cy="1775994"/>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79F9335-334A-6C43-BA1E-491D574CC82B}"/>
              </a:ext>
            </a:extLst>
          </p:cNvPr>
          <p:cNvCxnSpPr>
            <a:cxnSpLocks/>
            <a:stCxn id="60" idx="3"/>
            <a:endCxn id="62" idx="1"/>
          </p:cNvCxnSpPr>
          <p:nvPr/>
        </p:nvCxnSpPr>
        <p:spPr>
          <a:xfrm>
            <a:off x="8582909" y="4041843"/>
            <a:ext cx="543162"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A6957F7-23A6-3146-90EE-53831B3B42B8}"/>
              </a:ext>
            </a:extLst>
          </p:cNvPr>
          <p:cNvCxnSpPr>
            <a:cxnSpLocks/>
            <a:stCxn id="61" idx="3"/>
            <a:endCxn id="62" idx="1"/>
          </p:cNvCxnSpPr>
          <p:nvPr/>
        </p:nvCxnSpPr>
        <p:spPr>
          <a:xfrm flipV="1">
            <a:off x="8582908" y="4041843"/>
            <a:ext cx="543163" cy="1034933"/>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300FBFA-2271-144B-965F-EDDC792F8306}"/>
              </a:ext>
            </a:extLst>
          </p:cNvPr>
          <p:cNvCxnSpPr>
            <a:cxnSpLocks/>
            <a:stCxn id="62" idx="3"/>
            <a:endCxn id="59" idx="1"/>
          </p:cNvCxnSpPr>
          <p:nvPr/>
        </p:nvCxnSpPr>
        <p:spPr>
          <a:xfrm flipV="1">
            <a:off x="11099828" y="4024609"/>
            <a:ext cx="599848" cy="1723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DF996F-C11B-E148-A4C1-3A787EE12D7C}"/>
              </a:ext>
            </a:extLst>
          </p:cNvPr>
          <p:cNvCxnSpPr>
            <a:cxnSpLocks/>
            <a:stCxn id="62" idx="3"/>
            <a:endCxn id="63" idx="1"/>
          </p:cNvCxnSpPr>
          <p:nvPr/>
        </p:nvCxnSpPr>
        <p:spPr>
          <a:xfrm>
            <a:off x="11099828" y="4041843"/>
            <a:ext cx="605932" cy="1016360"/>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F36D81BE-F0D2-B246-BAB4-4C1A95C4E05F}"/>
              </a:ext>
            </a:extLst>
          </p:cNvPr>
          <p:cNvSpPr/>
          <p:nvPr/>
        </p:nvSpPr>
        <p:spPr>
          <a:xfrm>
            <a:off x="3589483" y="5371792"/>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Free Text</a:t>
            </a:r>
          </a:p>
        </p:txBody>
      </p:sp>
      <p:sp>
        <p:nvSpPr>
          <p:cNvPr id="74" name="Rectangle 73">
            <a:extLst>
              <a:ext uri="{FF2B5EF4-FFF2-40B4-BE49-F238E27FC236}">
                <a16:creationId xmlns:a16="http://schemas.microsoft.com/office/drawing/2014/main" id="{B6EC4C6C-57F9-D544-BCDD-DF54CDEDAE84}"/>
              </a:ext>
            </a:extLst>
          </p:cNvPr>
          <p:cNvSpPr/>
          <p:nvPr/>
        </p:nvSpPr>
        <p:spPr>
          <a:xfrm>
            <a:off x="9126071" y="521432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Comprehend</a:t>
            </a:r>
          </a:p>
        </p:txBody>
      </p:sp>
      <p:sp>
        <p:nvSpPr>
          <p:cNvPr id="75" name="Rectangle 74">
            <a:extLst>
              <a:ext uri="{FF2B5EF4-FFF2-40B4-BE49-F238E27FC236}">
                <a16:creationId xmlns:a16="http://schemas.microsoft.com/office/drawing/2014/main" id="{206E0748-77F7-8744-A612-32F62DF541FC}"/>
              </a:ext>
            </a:extLst>
          </p:cNvPr>
          <p:cNvSpPr/>
          <p:nvPr/>
        </p:nvSpPr>
        <p:spPr>
          <a:xfrm>
            <a:off x="9126070" y="624926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Blazing Text</a:t>
            </a:r>
          </a:p>
        </p:txBody>
      </p:sp>
      <p:cxnSp>
        <p:nvCxnSpPr>
          <p:cNvPr id="76" name="Straight Connector 75">
            <a:extLst>
              <a:ext uri="{FF2B5EF4-FFF2-40B4-BE49-F238E27FC236}">
                <a16:creationId xmlns:a16="http://schemas.microsoft.com/office/drawing/2014/main" id="{48ECE0AD-7CD9-1E45-BA92-D223FDD16BEC}"/>
              </a:ext>
            </a:extLst>
          </p:cNvPr>
          <p:cNvCxnSpPr>
            <a:cxnSpLocks/>
            <a:stCxn id="73" idx="3"/>
            <a:endCxn id="74" idx="1"/>
          </p:cNvCxnSpPr>
          <p:nvPr/>
        </p:nvCxnSpPr>
        <p:spPr>
          <a:xfrm flipV="1">
            <a:off x="5563240" y="5671528"/>
            <a:ext cx="3562831" cy="15746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05BF5EE-8F63-074C-8F75-45A1C5494950}"/>
              </a:ext>
            </a:extLst>
          </p:cNvPr>
          <p:cNvCxnSpPr>
            <a:cxnSpLocks/>
            <a:stCxn id="73" idx="3"/>
            <a:endCxn id="75" idx="1"/>
          </p:cNvCxnSpPr>
          <p:nvPr/>
        </p:nvCxnSpPr>
        <p:spPr>
          <a:xfrm>
            <a:off x="5563240" y="5828992"/>
            <a:ext cx="3562830" cy="87746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4526E00-641D-844E-BD48-2D6FB2465E22}"/>
              </a:ext>
            </a:extLst>
          </p:cNvPr>
          <p:cNvCxnSpPr>
            <a:cxnSpLocks/>
            <a:stCxn id="20" idx="3"/>
            <a:endCxn id="73" idx="1"/>
          </p:cNvCxnSpPr>
          <p:nvPr/>
        </p:nvCxnSpPr>
        <p:spPr>
          <a:xfrm>
            <a:off x="2512620" y="3179506"/>
            <a:ext cx="1076863" cy="264948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10" name="Rectangle 109">
            <a:extLst>
              <a:ext uri="{FF2B5EF4-FFF2-40B4-BE49-F238E27FC236}">
                <a16:creationId xmlns:a16="http://schemas.microsoft.com/office/drawing/2014/main" id="{89C375DE-3B1E-A748-AFEE-3DC8ABC0316D}"/>
              </a:ext>
            </a:extLst>
          </p:cNvPr>
          <p:cNvSpPr/>
          <p:nvPr/>
        </p:nvSpPr>
        <p:spPr>
          <a:xfrm>
            <a:off x="3589483" y="6578837"/>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Group Similar Rows</a:t>
            </a:r>
          </a:p>
        </p:txBody>
      </p:sp>
      <p:sp>
        <p:nvSpPr>
          <p:cNvPr id="111" name="Rectangle 110">
            <a:extLst>
              <a:ext uri="{FF2B5EF4-FFF2-40B4-BE49-F238E27FC236}">
                <a16:creationId xmlns:a16="http://schemas.microsoft.com/office/drawing/2014/main" id="{32889B71-8764-C24C-9921-00A5230DFCAB}"/>
              </a:ext>
            </a:extLst>
          </p:cNvPr>
          <p:cNvSpPr/>
          <p:nvPr/>
        </p:nvSpPr>
        <p:spPr>
          <a:xfrm>
            <a:off x="6357777" y="6578837"/>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Kmeans</a:t>
            </a:r>
            <a:endParaRPr lang="en-US" dirty="0">
              <a:solidFill>
                <a:schemeClr val="bg1"/>
              </a:solidFill>
            </a:endParaRPr>
          </a:p>
        </p:txBody>
      </p:sp>
      <p:cxnSp>
        <p:nvCxnSpPr>
          <p:cNvPr id="112" name="Straight Connector 111">
            <a:extLst>
              <a:ext uri="{FF2B5EF4-FFF2-40B4-BE49-F238E27FC236}">
                <a16:creationId xmlns:a16="http://schemas.microsoft.com/office/drawing/2014/main" id="{BFF5E7F8-15DC-EF4B-8F70-A4617D2D5395}"/>
              </a:ext>
            </a:extLst>
          </p:cNvPr>
          <p:cNvCxnSpPr>
            <a:cxnSpLocks/>
            <a:endCxn id="111" idx="1"/>
          </p:cNvCxnSpPr>
          <p:nvPr/>
        </p:nvCxnSpPr>
        <p:spPr>
          <a:xfrm>
            <a:off x="5563240" y="7036037"/>
            <a:ext cx="794537"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38E7495-766C-BE41-9112-046121AC7FFA}"/>
              </a:ext>
            </a:extLst>
          </p:cNvPr>
          <p:cNvCxnSpPr>
            <a:cxnSpLocks/>
            <a:stCxn id="20" idx="3"/>
            <a:endCxn id="110" idx="1"/>
          </p:cNvCxnSpPr>
          <p:nvPr/>
        </p:nvCxnSpPr>
        <p:spPr>
          <a:xfrm>
            <a:off x="2512620" y="3179506"/>
            <a:ext cx="1076863" cy="385653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74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A01A-EB77-B94B-84D7-3FFD151BE143}"/>
              </a:ext>
            </a:extLst>
          </p:cNvPr>
          <p:cNvSpPr>
            <a:spLocks noGrp="1"/>
          </p:cNvSpPr>
          <p:nvPr>
            <p:ph type="title"/>
          </p:nvPr>
        </p:nvSpPr>
        <p:spPr/>
        <p:txBody>
          <a:bodyPr/>
          <a:lstStyle/>
          <a:p>
            <a:r>
              <a:rPr lang="en-US" dirty="0">
                <a:solidFill>
                  <a:schemeClr val="accent1"/>
                </a:solidFill>
              </a:rPr>
              <a:t>Exercise 3</a:t>
            </a:r>
          </a:p>
        </p:txBody>
      </p:sp>
      <p:sp>
        <p:nvSpPr>
          <p:cNvPr id="3" name="Content Placeholder 2">
            <a:extLst>
              <a:ext uri="{FF2B5EF4-FFF2-40B4-BE49-F238E27FC236}">
                <a16:creationId xmlns:a16="http://schemas.microsoft.com/office/drawing/2014/main" id="{1278AD3F-4C08-D543-82E4-1FDF94B7CADF}"/>
              </a:ext>
            </a:extLst>
          </p:cNvPr>
          <p:cNvSpPr>
            <a:spLocks noGrp="1"/>
          </p:cNvSpPr>
          <p:nvPr>
            <p:ph idx="1"/>
          </p:nvPr>
        </p:nvSpPr>
        <p:spPr>
          <a:xfrm>
            <a:off x="544947" y="1614931"/>
            <a:ext cx="13698591" cy="5686282"/>
          </a:xfrm>
        </p:spPr>
        <p:txBody>
          <a:bodyPr/>
          <a:lstStyle/>
          <a:p>
            <a:r>
              <a:rPr lang="en-US" dirty="0"/>
              <a:t>“ The customer is working on a project to </a:t>
            </a:r>
            <a:r>
              <a:rPr lang="en-US" dirty="0">
                <a:solidFill>
                  <a:schemeClr val="accent1"/>
                </a:solidFill>
              </a:rPr>
              <a:t>predict demand </a:t>
            </a:r>
            <a:r>
              <a:rPr lang="en-US" dirty="0"/>
              <a:t>for new clothing products and optimize their inventory. The objective is to </a:t>
            </a:r>
            <a:r>
              <a:rPr lang="en-US" dirty="0">
                <a:solidFill>
                  <a:schemeClr val="accent1"/>
                </a:solidFill>
              </a:rPr>
              <a:t>use product attributes/features to predict demand for new products </a:t>
            </a:r>
            <a:r>
              <a:rPr lang="en-US" dirty="0"/>
              <a:t>(and tell the merch team how much inventory to buy for each SKU). “</a:t>
            </a:r>
          </a:p>
          <a:p>
            <a:endParaRPr lang="en-US" dirty="0"/>
          </a:p>
          <a:p>
            <a:r>
              <a:rPr lang="en-US" dirty="0">
                <a:hlinkClick r:id="rId2"/>
              </a:rPr>
              <a:t>https://specreq.corp.amazon.com/view_request.html?id=5e32396b-a5e4-47b8-96d9-1fd11d2ea946</a:t>
            </a:r>
            <a:endParaRPr lang="en-US" dirty="0"/>
          </a:p>
        </p:txBody>
      </p:sp>
    </p:spTree>
    <p:extLst>
      <p:ext uri="{BB962C8B-B14F-4D97-AF65-F5344CB8AC3E}">
        <p14:creationId xmlns:p14="http://schemas.microsoft.com/office/powerpoint/2010/main" val="191362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Pick the Right Algorithm for Tabular Data </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89483" y="1371600"/>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Forecasting</a:t>
            </a:r>
          </a:p>
        </p:txBody>
      </p:sp>
      <p:sp>
        <p:nvSpPr>
          <p:cNvPr id="10" name="Rectangle 9">
            <a:extLst>
              <a:ext uri="{FF2B5EF4-FFF2-40B4-BE49-F238E27FC236}">
                <a16:creationId xmlns:a16="http://schemas.microsoft.com/office/drawing/2014/main" id="{00B815C0-602E-484C-91AA-6EC2FF6B5015}"/>
              </a:ext>
            </a:extLst>
          </p:cNvPr>
          <p:cNvSpPr/>
          <p:nvPr/>
        </p:nvSpPr>
        <p:spPr>
          <a:xfrm>
            <a:off x="11653171" y="1371600"/>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Forecast</a:t>
            </a:r>
          </a:p>
        </p:txBody>
      </p:sp>
      <p:sp>
        <p:nvSpPr>
          <p:cNvPr id="11" name="Rectangle 10">
            <a:extLst>
              <a:ext uri="{FF2B5EF4-FFF2-40B4-BE49-F238E27FC236}">
                <a16:creationId xmlns:a16="http://schemas.microsoft.com/office/drawing/2014/main" id="{F32BD729-4530-B040-8781-C31EE0FB4525}"/>
              </a:ext>
            </a:extLst>
          </p:cNvPr>
          <p:cNvSpPr/>
          <p:nvPr/>
        </p:nvSpPr>
        <p:spPr>
          <a:xfrm>
            <a:off x="11643638" y="239940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DeepAR</a:t>
            </a:r>
            <a:endParaRPr lang="en-US" dirty="0">
              <a:solidFill>
                <a:schemeClr val="bg1"/>
              </a:solidFill>
            </a:endParaRPr>
          </a:p>
        </p:txBody>
      </p:sp>
      <p:cxnSp>
        <p:nvCxnSpPr>
          <p:cNvPr id="14" name="Straight Connector 13">
            <a:extLst>
              <a:ext uri="{FF2B5EF4-FFF2-40B4-BE49-F238E27FC236}">
                <a16:creationId xmlns:a16="http://schemas.microsoft.com/office/drawing/2014/main" id="{1F4BA020-0114-E14D-A1FD-B068A185F3DD}"/>
              </a:ext>
            </a:extLst>
          </p:cNvPr>
          <p:cNvCxnSpPr>
            <a:stCxn id="5" idx="3"/>
            <a:endCxn id="10" idx="1"/>
          </p:cNvCxnSpPr>
          <p:nvPr/>
        </p:nvCxnSpPr>
        <p:spPr>
          <a:xfrm>
            <a:off x="5563240" y="1828800"/>
            <a:ext cx="6089931"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9B62988-B2BD-CE4A-B5FB-5A01385C3582}"/>
              </a:ext>
            </a:extLst>
          </p:cNvPr>
          <p:cNvCxnSpPr>
            <a:cxnSpLocks/>
            <a:stCxn id="5" idx="3"/>
            <a:endCxn id="11" idx="1"/>
          </p:cNvCxnSpPr>
          <p:nvPr/>
        </p:nvCxnSpPr>
        <p:spPr>
          <a:xfrm>
            <a:off x="5563240" y="1828800"/>
            <a:ext cx="6080398" cy="102780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E28F00-63AB-E74A-8DF8-A791F0E8B028}"/>
              </a:ext>
            </a:extLst>
          </p:cNvPr>
          <p:cNvSpPr/>
          <p:nvPr/>
        </p:nvSpPr>
        <p:spPr>
          <a:xfrm>
            <a:off x="538863" y="2722306"/>
            <a:ext cx="1973757" cy="914400"/>
          </a:xfrm>
          <a:prstGeom prst="rect">
            <a:avLst/>
          </a:prstGeom>
          <a:solidFill>
            <a:schemeClr val="accent6"/>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21" name="Straight Connector 20">
            <a:extLst>
              <a:ext uri="{FF2B5EF4-FFF2-40B4-BE49-F238E27FC236}">
                <a16:creationId xmlns:a16="http://schemas.microsoft.com/office/drawing/2014/main" id="{866FA354-A893-2B44-9D54-E575D7BA5EE7}"/>
              </a:ext>
            </a:extLst>
          </p:cNvPr>
          <p:cNvCxnSpPr>
            <a:cxnSpLocks/>
            <a:stCxn id="20" idx="3"/>
            <a:endCxn id="5" idx="1"/>
          </p:cNvCxnSpPr>
          <p:nvPr/>
        </p:nvCxnSpPr>
        <p:spPr>
          <a:xfrm flipV="1">
            <a:off x="2512620" y="1828800"/>
            <a:ext cx="1076863" cy="135070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7A5C484-46CE-3A4C-B36A-15402C6F607A}"/>
              </a:ext>
            </a:extLst>
          </p:cNvPr>
          <p:cNvCxnSpPr>
            <a:cxnSpLocks/>
            <a:stCxn id="20" idx="3"/>
            <a:endCxn id="57" idx="1"/>
          </p:cNvCxnSpPr>
          <p:nvPr/>
        </p:nvCxnSpPr>
        <p:spPr>
          <a:xfrm flipV="1">
            <a:off x="2512620" y="3138598"/>
            <a:ext cx="1076863" cy="40908"/>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6842F1D-E5AD-2044-9D4E-9ACE31A5218D}"/>
              </a:ext>
            </a:extLst>
          </p:cNvPr>
          <p:cNvSpPr/>
          <p:nvPr/>
        </p:nvSpPr>
        <p:spPr>
          <a:xfrm>
            <a:off x="3589483" y="2681398"/>
            <a:ext cx="1973757" cy="914400"/>
          </a:xfrm>
          <a:prstGeom prst="rect">
            <a:avLst/>
          </a:prstGeom>
          <a:solidFill>
            <a:schemeClr val="accent4"/>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Predict Column Value</a:t>
            </a:r>
          </a:p>
        </p:txBody>
      </p:sp>
      <p:sp>
        <p:nvSpPr>
          <p:cNvPr id="58" name="Rectangle 57">
            <a:extLst>
              <a:ext uri="{FF2B5EF4-FFF2-40B4-BE49-F238E27FC236}">
                <a16:creationId xmlns:a16="http://schemas.microsoft.com/office/drawing/2014/main" id="{81A746BE-29E1-D94B-96FB-F8C4B67D8F7D}"/>
              </a:ext>
            </a:extLst>
          </p:cNvPr>
          <p:cNvSpPr/>
          <p:nvPr/>
        </p:nvSpPr>
        <p:spPr>
          <a:xfrm>
            <a:off x="6609150" y="2527658"/>
            <a:ext cx="1973757" cy="914400"/>
          </a:xfrm>
          <a:prstGeom prst="rect">
            <a:avLst/>
          </a:prstGeom>
          <a:solidFill>
            <a:schemeClr val="accent1"/>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AutoML</a:t>
            </a:r>
            <a:endParaRPr lang="en-US" dirty="0">
              <a:solidFill>
                <a:schemeClr val="bg1"/>
              </a:solidFill>
            </a:endParaRPr>
          </a:p>
        </p:txBody>
      </p:sp>
      <p:sp>
        <p:nvSpPr>
          <p:cNvPr id="59" name="Rectangle 58">
            <a:extLst>
              <a:ext uri="{FF2B5EF4-FFF2-40B4-BE49-F238E27FC236}">
                <a16:creationId xmlns:a16="http://schemas.microsoft.com/office/drawing/2014/main" id="{E4710CFD-55AD-B446-BB08-0C14ACE3406A}"/>
              </a:ext>
            </a:extLst>
          </p:cNvPr>
          <p:cNvSpPr/>
          <p:nvPr/>
        </p:nvSpPr>
        <p:spPr>
          <a:xfrm>
            <a:off x="11699676" y="356740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Yes</a:t>
            </a:r>
            <a:br>
              <a:rPr lang="en-US" dirty="0">
                <a:solidFill>
                  <a:schemeClr val="bg1"/>
                </a:solidFill>
              </a:rPr>
            </a:br>
            <a:r>
              <a:rPr lang="en-US" dirty="0">
                <a:solidFill>
                  <a:schemeClr val="bg1"/>
                </a:solidFill>
              </a:rPr>
              <a:t>Linear Leaner</a:t>
            </a:r>
          </a:p>
        </p:txBody>
      </p:sp>
      <p:sp>
        <p:nvSpPr>
          <p:cNvPr id="60" name="Rectangle 59">
            <a:extLst>
              <a:ext uri="{FF2B5EF4-FFF2-40B4-BE49-F238E27FC236}">
                <a16:creationId xmlns:a16="http://schemas.microsoft.com/office/drawing/2014/main" id="{ECE37AD4-C439-9648-9156-363C79C731E6}"/>
              </a:ext>
            </a:extLst>
          </p:cNvPr>
          <p:cNvSpPr/>
          <p:nvPr/>
        </p:nvSpPr>
        <p:spPr>
          <a:xfrm>
            <a:off x="6609152" y="3584643"/>
            <a:ext cx="1973757" cy="914400"/>
          </a:xfrm>
          <a:prstGeom prst="rect">
            <a:avLst/>
          </a:prstGeom>
          <a:solidFill>
            <a:schemeClr val="accent2"/>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a Number</a:t>
            </a:r>
          </a:p>
        </p:txBody>
      </p:sp>
      <p:sp>
        <p:nvSpPr>
          <p:cNvPr id="61" name="Rectangle 60">
            <a:extLst>
              <a:ext uri="{FF2B5EF4-FFF2-40B4-BE49-F238E27FC236}">
                <a16:creationId xmlns:a16="http://schemas.microsoft.com/office/drawing/2014/main" id="{7A394F1D-1581-0849-93ED-8E46B74C1C92}"/>
              </a:ext>
            </a:extLst>
          </p:cNvPr>
          <p:cNvSpPr/>
          <p:nvPr/>
        </p:nvSpPr>
        <p:spPr>
          <a:xfrm>
            <a:off x="6609151" y="4619576"/>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=&gt; 2 categories</a:t>
            </a:r>
          </a:p>
        </p:txBody>
      </p:sp>
      <p:sp>
        <p:nvSpPr>
          <p:cNvPr id="62" name="Rectangle 61">
            <a:extLst>
              <a:ext uri="{FF2B5EF4-FFF2-40B4-BE49-F238E27FC236}">
                <a16:creationId xmlns:a16="http://schemas.microsoft.com/office/drawing/2014/main" id="{A75E6194-AEAE-5641-AB07-80792C6123AE}"/>
              </a:ext>
            </a:extLst>
          </p:cNvPr>
          <p:cNvSpPr/>
          <p:nvPr/>
        </p:nvSpPr>
        <p:spPr>
          <a:xfrm>
            <a:off x="9126071" y="3584643"/>
            <a:ext cx="1973757" cy="914400"/>
          </a:xfrm>
          <a:prstGeom prst="rect">
            <a:avLst/>
          </a:prstGeom>
          <a:solidFill>
            <a:schemeClr val="accent3"/>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Linear Relationship</a:t>
            </a:r>
          </a:p>
        </p:txBody>
      </p:sp>
      <p:sp>
        <p:nvSpPr>
          <p:cNvPr id="63" name="Rectangle 62">
            <a:extLst>
              <a:ext uri="{FF2B5EF4-FFF2-40B4-BE49-F238E27FC236}">
                <a16:creationId xmlns:a16="http://schemas.microsoft.com/office/drawing/2014/main" id="{4E004DB3-5152-024A-980D-8277116D635D}"/>
              </a:ext>
            </a:extLst>
          </p:cNvPr>
          <p:cNvSpPr/>
          <p:nvPr/>
        </p:nvSpPr>
        <p:spPr>
          <a:xfrm>
            <a:off x="11705760" y="4601003"/>
            <a:ext cx="1973757" cy="914400"/>
          </a:xfrm>
          <a:prstGeom prst="rect">
            <a:avLst/>
          </a:prstGeom>
          <a:solidFill>
            <a:schemeClr val="accent1"/>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a:t>
            </a:r>
            <a:br>
              <a:rPr lang="en-US" dirty="0">
                <a:solidFill>
                  <a:schemeClr val="bg1"/>
                </a:solidFill>
              </a:rPr>
            </a:br>
            <a:r>
              <a:rPr lang="en-US" dirty="0" err="1">
                <a:solidFill>
                  <a:schemeClr val="bg1"/>
                </a:solidFill>
              </a:rPr>
              <a:t>XGBoost</a:t>
            </a:r>
            <a:endParaRPr lang="en-US" dirty="0">
              <a:solidFill>
                <a:schemeClr val="bg1"/>
              </a:solidFill>
            </a:endParaRPr>
          </a:p>
        </p:txBody>
      </p:sp>
      <p:cxnSp>
        <p:nvCxnSpPr>
          <p:cNvPr id="64" name="Straight Connector 63">
            <a:extLst>
              <a:ext uri="{FF2B5EF4-FFF2-40B4-BE49-F238E27FC236}">
                <a16:creationId xmlns:a16="http://schemas.microsoft.com/office/drawing/2014/main" id="{F5C8CDB9-81FA-3C47-9466-24EC6E30BFAE}"/>
              </a:ext>
            </a:extLst>
          </p:cNvPr>
          <p:cNvCxnSpPr>
            <a:cxnSpLocks/>
            <a:endCxn id="58" idx="1"/>
          </p:cNvCxnSpPr>
          <p:nvPr/>
        </p:nvCxnSpPr>
        <p:spPr>
          <a:xfrm flipV="1">
            <a:off x="5563240" y="2984858"/>
            <a:ext cx="1045910" cy="315924"/>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3D2C15F-1275-0C42-891E-5C915D0F574A}"/>
              </a:ext>
            </a:extLst>
          </p:cNvPr>
          <p:cNvCxnSpPr>
            <a:cxnSpLocks/>
            <a:endCxn id="60" idx="1"/>
          </p:cNvCxnSpPr>
          <p:nvPr/>
        </p:nvCxnSpPr>
        <p:spPr>
          <a:xfrm>
            <a:off x="5563240" y="3300782"/>
            <a:ext cx="1045912" cy="741061"/>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FD6D0F8F-520D-864F-8F1E-A94D98740522}"/>
              </a:ext>
            </a:extLst>
          </p:cNvPr>
          <p:cNvCxnSpPr>
            <a:cxnSpLocks/>
            <a:endCxn id="61" idx="1"/>
          </p:cNvCxnSpPr>
          <p:nvPr/>
        </p:nvCxnSpPr>
        <p:spPr>
          <a:xfrm>
            <a:off x="5563240" y="3300782"/>
            <a:ext cx="1045911" cy="177599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79F9335-334A-6C43-BA1E-491D574CC82B}"/>
              </a:ext>
            </a:extLst>
          </p:cNvPr>
          <p:cNvCxnSpPr>
            <a:cxnSpLocks/>
            <a:stCxn id="60" idx="3"/>
            <a:endCxn id="62" idx="1"/>
          </p:cNvCxnSpPr>
          <p:nvPr/>
        </p:nvCxnSpPr>
        <p:spPr>
          <a:xfrm>
            <a:off x="8582909" y="4041843"/>
            <a:ext cx="543162" cy="0"/>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A6957F7-23A6-3146-90EE-53831B3B42B8}"/>
              </a:ext>
            </a:extLst>
          </p:cNvPr>
          <p:cNvCxnSpPr>
            <a:cxnSpLocks/>
            <a:stCxn id="61" idx="3"/>
            <a:endCxn id="62" idx="1"/>
          </p:cNvCxnSpPr>
          <p:nvPr/>
        </p:nvCxnSpPr>
        <p:spPr>
          <a:xfrm flipV="1">
            <a:off x="8582908" y="4041843"/>
            <a:ext cx="543163" cy="1034933"/>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300FBFA-2271-144B-965F-EDDC792F8306}"/>
              </a:ext>
            </a:extLst>
          </p:cNvPr>
          <p:cNvCxnSpPr>
            <a:cxnSpLocks/>
            <a:stCxn id="62" idx="3"/>
            <a:endCxn id="59" idx="1"/>
          </p:cNvCxnSpPr>
          <p:nvPr/>
        </p:nvCxnSpPr>
        <p:spPr>
          <a:xfrm flipV="1">
            <a:off x="11099828" y="4024609"/>
            <a:ext cx="599848" cy="1723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DF996F-C11B-E148-A4C1-3A787EE12D7C}"/>
              </a:ext>
            </a:extLst>
          </p:cNvPr>
          <p:cNvCxnSpPr>
            <a:cxnSpLocks/>
            <a:stCxn id="62" idx="3"/>
            <a:endCxn id="63" idx="1"/>
          </p:cNvCxnSpPr>
          <p:nvPr/>
        </p:nvCxnSpPr>
        <p:spPr>
          <a:xfrm>
            <a:off x="11099828" y="4041843"/>
            <a:ext cx="605932" cy="1016360"/>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F36D81BE-F0D2-B246-BAB4-4C1A95C4E05F}"/>
              </a:ext>
            </a:extLst>
          </p:cNvPr>
          <p:cNvSpPr/>
          <p:nvPr/>
        </p:nvSpPr>
        <p:spPr>
          <a:xfrm>
            <a:off x="3589483" y="5371792"/>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Free Text</a:t>
            </a:r>
          </a:p>
        </p:txBody>
      </p:sp>
      <p:sp>
        <p:nvSpPr>
          <p:cNvPr id="74" name="Rectangle 73">
            <a:extLst>
              <a:ext uri="{FF2B5EF4-FFF2-40B4-BE49-F238E27FC236}">
                <a16:creationId xmlns:a16="http://schemas.microsoft.com/office/drawing/2014/main" id="{B6EC4C6C-57F9-D544-BCDD-DF54CDEDAE84}"/>
              </a:ext>
            </a:extLst>
          </p:cNvPr>
          <p:cNvSpPr/>
          <p:nvPr/>
        </p:nvSpPr>
        <p:spPr>
          <a:xfrm>
            <a:off x="9126071" y="521432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Comprehend</a:t>
            </a:r>
          </a:p>
        </p:txBody>
      </p:sp>
      <p:sp>
        <p:nvSpPr>
          <p:cNvPr id="75" name="Rectangle 74">
            <a:extLst>
              <a:ext uri="{FF2B5EF4-FFF2-40B4-BE49-F238E27FC236}">
                <a16:creationId xmlns:a16="http://schemas.microsoft.com/office/drawing/2014/main" id="{206E0748-77F7-8744-A612-32F62DF541FC}"/>
              </a:ext>
            </a:extLst>
          </p:cNvPr>
          <p:cNvSpPr/>
          <p:nvPr/>
        </p:nvSpPr>
        <p:spPr>
          <a:xfrm>
            <a:off x="9126070" y="624926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Blazing Text</a:t>
            </a:r>
          </a:p>
        </p:txBody>
      </p:sp>
      <p:cxnSp>
        <p:nvCxnSpPr>
          <p:cNvPr id="76" name="Straight Connector 75">
            <a:extLst>
              <a:ext uri="{FF2B5EF4-FFF2-40B4-BE49-F238E27FC236}">
                <a16:creationId xmlns:a16="http://schemas.microsoft.com/office/drawing/2014/main" id="{48ECE0AD-7CD9-1E45-BA92-D223FDD16BEC}"/>
              </a:ext>
            </a:extLst>
          </p:cNvPr>
          <p:cNvCxnSpPr>
            <a:cxnSpLocks/>
            <a:stCxn id="73" idx="3"/>
            <a:endCxn id="74" idx="1"/>
          </p:cNvCxnSpPr>
          <p:nvPr/>
        </p:nvCxnSpPr>
        <p:spPr>
          <a:xfrm flipV="1">
            <a:off x="5563240" y="5671528"/>
            <a:ext cx="3562831" cy="15746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05BF5EE-8F63-074C-8F75-45A1C5494950}"/>
              </a:ext>
            </a:extLst>
          </p:cNvPr>
          <p:cNvCxnSpPr>
            <a:cxnSpLocks/>
            <a:stCxn id="73" idx="3"/>
            <a:endCxn id="75" idx="1"/>
          </p:cNvCxnSpPr>
          <p:nvPr/>
        </p:nvCxnSpPr>
        <p:spPr>
          <a:xfrm>
            <a:off x="5563240" y="5828992"/>
            <a:ext cx="3562830" cy="87746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4526E00-641D-844E-BD48-2D6FB2465E22}"/>
              </a:ext>
            </a:extLst>
          </p:cNvPr>
          <p:cNvCxnSpPr>
            <a:cxnSpLocks/>
            <a:stCxn id="20" idx="3"/>
            <a:endCxn id="73" idx="1"/>
          </p:cNvCxnSpPr>
          <p:nvPr/>
        </p:nvCxnSpPr>
        <p:spPr>
          <a:xfrm>
            <a:off x="2512620" y="3179506"/>
            <a:ext cx="1076863" cy="264948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10" name="Rectangle 109">
            <a:extLst>
              <a:ext uri="{FF2B5EF4-FFF2-40B4-BE49-F238E27FC236}">
                <a16:creationId xmlns:a16="http://schemas.microsoft.com/office/drawing/2014/main" id="{89C375DE-3B1E-A748-AFEE-3DC8ABC0316D}"/>
              </a:ext>
            </a:extLst>
          </p:cNvPr>
          <p:cNvSpPr/>
          <p:nvPr/>
        </p:nvSpPr>
        <p:spPr>
          <a:xfrm>
            <a:off x="3589483" y="6578837"/>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Group Similar Rows</a:t>
            </a:r>
          </a:p>
        </p:txBody>
      </p:sp>
      <p:sp>
        <p:nvSpPr>
          <p:cNvPr id="111" name="Rectangle 110">
            <a:extLst>
              <a:ext uri="{FF2B5EF4-FFF2-40B4-BE49-F238E27FC236}">
                <a16:creationId xmlns:a16="http://schemas.microsoft.com/office/drawing/2014/main" id="{32889B71-8764-C24C-9921-00A5230DFCAB}"/>
              </a:ext>
            </a:extLst>
          </p:cNvPr>
          <p:cNvSpPr/>
          <p:nvPr/>
        </p:nvSpPr>
        <p:spPr>
          <a:xfrm>
            <a:off x="6357777" y="6578837"/>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Kmeans</a:t>
            </a:r>
            <a:endParaRPr lang="en-US" dirty="0">
              <a:solidFill>
                <a:schemeClr val="bg1"/>
              </a:solidFill>
            </a:endParaRPr>
          </a:p>
        </p:txBody>
      </p:sp>
      <p:cxnSp>
        <p:nvCxnSpPr>
          <p:cNvPr id="112" name="Straight Connector 111">
            <a:extLst>
              <a:ext uri="{FF2B5EF4-FFF2-40B4-BE49-F238E27FC236}">
                <a16:creationId xmlns:a16="http://schemas.microsoft.com/office/drawing/2014/main" id="{BFF5E7F8-15DC-EF4B-8F70-A4617D2D5395}"/>
              </a:ext>
            </a:extLst>
          </p:cNvPr>
          <p:cNvCxnSpPr>
            <a:cxnSpLocks/>
            <a:endCxn id="111" idx="1"/>
          </p:cNvCxnSpPr>
          <p:nvPr/>
        </p:nvCxnSpPr>
        <p:spPr>
          <a:xfrm>
            <a:off x="5563240" y="7036037"/>
            <a:ext cx="794537"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38E7495-766C-BE41-9112-046121AC7FFA}"/>
              </a:ext>
            </a:extLst>
          </p:cNvPr>
          <p:cNvCxnSpPr>
            <a:cxnSpLocks/>
            <a:stCxn id="20" idx="3"/>
            <a:endCxn id="110" idx="1"/>
          </p:cNvCxnSpPr>
          <p:nvPr/>
        </p:nvCxnSpPr>
        <p:spPr>
          <a:xfrm>
            <a:off x="2512620" y="3179506"/>
            <a:ext cx="1076863" cy="385653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Agenda</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dirty="0">
                <a:solidFill>
                  <a:schemeClr val="accent1"/>
                </a:solidFill>
              </a:rPr>
              <a:t>Why</a:t>
            </a:r>
            <a:r>
              <a:rPr lang="en-US" dirty="0"/>
              <a:t> this deck</a:t>
            </a:r>
          </a:p>
          <a:p>
            <a:pPr marL="457200" indent="-457200">
              <a:lnSpc>
                <a:spcPct val="150000"/>
              </a:lnSpc>
              <a:buFont typeface="Arial" panose="020B0604020202020204" pitchFamily="34" charset="0"/>
              <a:buChar char="•"/>
            </a:pPr>
            <a:r>
              <a:rPr lang="en-US" dirty="0">
                <a:solidFill>
                  <a:schemeClr val="accent1"/>
                </a:solidFill>
              </a:rPr>
              <a:t>What</a:t>
            </a:r>
            <a:r>
              <a:rPr lang="en-US" dirty="0"/>
              <a:t> is Amazon </a:t>
            </a:r>
            <a:r>
              <a:rPr lang="en-US" dirty="0" err="1"/>
              <a:t>SageMaker</a:t>
            </a:r>
            <a:endParaRPr lang="en-US" dirty="0"/>
          </a:p>
          <a:p>
            <a:pPr marL="457200" indent="-457200">
              <a:lnSpc>
                <a:spcPct val="150000"/>
              </a:lnSpc>
              <a:buFont typeface="Arial" panose="020B0604020202020204" pitchFamily="34" charset="0"/>
              <a:buChar char="•"/>
            </a:pPr>
            <a:r>
              <a:rPr lang="en-US" dirty="0">
                <a:solidFill>
                  <a:schemeClr val="accent1"/>
                </a:solidFill>
              </a:rPr>
              <a:t>Top 7 </a:t>
            </a:r>
            <a:r>
              <a:rPr lang="en-US" dirty="0"/>
              <a:t>Amazon </a:t>
            </a:r>
            <a:r>
              <a:rPr lang="en-US" dirty="0" err="1"/>
              <a:t>SageMaker</a:t>
            </a:r>
            <a:r>
              <a:rPr lang="en-US" dirty="0"/>
              <a:t> use cases</a:t>
            </a:r>
          </a:p>
          <a:p>
            <a:pPr marL="457200" indent="-457200">
              <a:lnSpc>
                <a:spcPct val="150000"/>
              </a:lnSpc>
              <a:buFont typeface="Arial" panose="020B0604020202020204" pitchFamily="34" charset="0"/>
              <a:buChar char="•"/>
            </a:pPr>
            <a:r>
              <a:rPr lang="en-US" dirty="0">
                <a:solidFill>
                  <a:schemeClr val="accent1"/>
                </a:solidFill>
              </a:rPr>
              <a:t>Running</a:t>
            </a:r>
            <a:r>
              <a:rPr lang="en-US" dirty="0"/>
              <a:t> Amazon </a:t>
            </a:r>
            <a:r>
              <a:rPr lang="en-US" dirty="0" err="1"/>
              <a:t>SageMaker</a:t>
            </a:r>
            <a:r>
              <a:rPr lang="en-US" dirty="0"/>
              <a:t> </a:t>
            </a:r>
          </a:p>
          <a:p>
            <a:pPr marL="457200" indent="-457200">
              <a:lnSpc>
                <a:spcPct val="150000"/>
              </a:lnSpc>
              <a:buFont typeface="Arial" panose="020B0604020202020204" pitchFamily="34" charset="0"/>
              <a:buChar char="•"/>
            </a:pPr>
            <a:r>
              <a:rPr lang="en-US" dirty="0"/>
              <a:t>Delivering </a:t>
            </a:r>
            <a:r>
              <a:rPr lang="en-US" dirty="0">
                <a:solidFill>
                  <a:schemeClr val="accent1"/>
                </a:solidFill>
              </a:rPr>
              <a:t>results</a:t>
            </a:r>
          </a:p>
          <a:p>
            <a:pPr marL="457200" indent="-457200">
              <a:lnSpc>
                <a:spcPct val="150000"/>
              </a:lnSpc>
              <a:buFont typeface="Arial" panose="020B0604020202020204" pitchFamily="34" charset="0"/>
              <a:buChar char="•"/>
            </a:pPr>
            <a:r>
              <a:rPr lang="en-US" dirty="0">
                <a:solidFill>
                  <a:schemeClr val="accent1"/>
                </a:solidFill>
              </a:rPr>
              <a:t>Resources</a:t>
            </a:r>
          </a:p>
        </p:txBody>
      </p:sp>
    </p:spTree>
    <p:extLst>
      <p:ext uri="{BB962C8B-B14F-4D97-AF65-F5344CB8AC3E}">
        <p14:creationId xmlns:p14="http://schemas.microsoft.com/office/powerpoint/2010/main" val="488834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A01A-EB77-B94B-84D7-3FFD151BE143}"/>
              </a:ext>
            </a:extLst>
          </p:cNvPr>
          <p:cNvSpPr>
            <a:spLocks noGrp="1"/>
          </p:cNvSpPr>
          <p:nvPr>
            <p:ph type="title"/>
          </p:nvPr>
        </p:nvSpPr>
        <p:spPr/>
        <p:txBody>
          <a:bodyPr/>
          <a:lstStyle/>
          <a:p>
            <a:r>
              <a:rPr lang="en-US" dirty="0">
                <a:solidFill>
                  <a:schemeClr val="accent1"/>
                </a:solidFill>
              </a:rPr>
              <a:t>Exercise 4</a:t>
            </a:r>
          </a:p>
        </p:txBody>
      </p:sp>
      <p:sp>
        <p:nvSpPr>
          <p:cNvPr id="3" name="Content Placeholder 2">
            <a:extLst>
              <a:ext uri="{FF2B5EF4-FFF2-40B4-BE49-F238E27FC236}">
                <a16:creationId xmlns:a16="http://schemas.microsoft.com/office/drawing/2014/main" id="{1278AD3F-4C08-D543-82E4-1FDF94B7CADF}"/>
              </a:ext>
            </a:extLst>
          </p:cNvPr>
          <p:cNvSpPr>
            <a:spLocks noGrp="1"/>
          </p:cNvSpPr>
          <p:nvPr>
            <p:ph idx="1"/>
          </p:nvPr>
        </p:nvSpPr>
        <p:spPr>
          <a:xfrm>
            <a:off x="544947" y="1614931"/>
            <a:ext cx="13698591" cy="5686282"/>
          </a:xfrm>
        </p:spPr>
        <p:txBody>
          <a:bodyPr/>
          <a:lstStyle/>
          <a:p>
            <a:r>
              <a:rPr lang="en-US" dirty="0"/>
              <a:t>“[Customer’s] app </a:t>
            </a:r>
            <a:r>
              <a:rPr lang="en-US" dirty="0">
                <a:solidFill>
                  <a:schemeClr val="accent1"/>
                </a:solidFill>
              </a:rPr>
              <a:t>predicts next day's gas price change at the pump</a:t>
            </a:r>
            <a:r>
              <a:rPr lang="en-US" dirty="0"/>
              <a:t>, based on proprietary downstream data, and those predictions are served to connected car customers. Current state: - The current training dataset is about </a:t>
            </a:r>
            <a:r>
              <a:rPr lang="en-US" dirty="0">
                <a:solidFill>
                  <a:schemeClr val="accent1"/>
                </a:solidFill>
              </a:rPr>
              <a:t>30 million rows</a:t>
            </a:r>
            <a:r>
              <a:rPr lang="en-US" dirty="0"/>
              <a:t>, growing to 300 million by production release. - The customer is experimenting with </a:t>
            </a:r>
            <a:r>
              <a:rPr lang="en-US" dirty="0">
                <a:solidFill>
                  <a:schemeClr val="accent1"/>
                </a:solidFill>
              </a:rPr>
              <a:t>~70 features </a:t>
            </a:r>
            <a:r>
              <a:rPr lang="en-US" dirty="0"/>
              <a:t>as they develop their models. They are developing multiple models by geography, have 3,000 today, and expect to deploy up to 22,000 models in their production release.“</a:t>
            </a:r>
          </a:p>
          <a:p>
            <a:endParaRPr lang="en-US" dirty="0"/>
          </a:p>
          <a:p>
            <a:r>
              <a:rPr lang="en-US" dirty="0">
                <a:hlinkClick r:id="rId2"/>
              </a:rPr>
              <a:t>https://specreq.corp.amazon.com/view_request.html?id=a6c11fda-bd0c-461c-a24c-bea39181373d</a:t>
            </a:r>
            <a:endParaRPr lang="en-US" dirty="0"/>
          </a:p>
        </p:txBody>
      </p:sp>
    </p:spTree>
    <p:extLst>
      <p:ext uri="{BB962C8B-B14F-4D97-AF65-F5344CB8AC3E}">
        <p14:creationId xmlns:p14="http://schemas.microsoft.com/office/powerpoint/2010/main" val="38937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Exercise 4</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89483" y="1371600"/>
            <a:ext cx="1973757" cy="914400"/>
          </a:xfrm>
          <a:prstGeom prst="rect">
            <a:avLst/>
          </a:prstGeom>
          <a:solidFill>
            <a:schemeClr val="accent4"/>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Forecasting</a:t>
            </a:r>
          </a:p>
        </p:txBody>
      </p:sp>
      <p:sp>
        <p:nvSpPr>
          <p:cNvPr id="10" name="Rectangle 9">
            <a:extLst>
              <a:ext uri="{FF2B5EF4-FFF2-40B4-BE49-F238E27FC236}">
                <a16:creationId xmlns:a16="http://schemas.microsoft.com/office/drawing/2014/main" id="{00B815C0-602E-484C-91AA-6EC2FF6B5015}"/>
              </a:ext>
            </a:extLst>
          </p:cNvPr>
          <p:cNvSpPr/>
          <p:nvPr/>
        </p:nvSpPr>
        <p:spPr>
          <a:xfrm>
            <a:off x="11653171" y="1371600"/>
            <a:ext cx="1973757" cy="914400"/>
          </a:xfrm>
          <a:prstGeom prst="rect">
            <a:avLst/>
          </a:prstGeom>
          <a:solidFill>
            <a:schemeClr val="accent1"/>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Forecast</a:t>
            </a:r>
          </a:p>
        </p:txBody>
      </p:sp>
      <p:sp>
        <p:nvSpPr>
          <p:cNvPr id="11" name="Rectangle 10">
            <a:extLst>
              <a:ext uri="{FF2B5EF4-FFF2-40B4-BE49-F238E27FC236}">
                <a16:creationId xmlns:a16="http://schemas.microsoft.com/office/drawing/2014/main" id="{F32BD729-4530-B040-8781-C31EE0FB4525}"/>
              </a:ext>
            </a:extLst>
          </p:cNvPr>
          <p:cNvSpPr/>
          <p:nvPr/>
        </p:nvSpPr>
        <p:spPr>
          <a:xfrm>
            <a:off x="11643638" y="2399401"/>
            <a:ext cx="1973757" cy="914400"/>
          </a:xfrm>
          <a:prstGeom prst="rect">
            <a:avLst/>
          </a:prstGeom>
          <a:solidFill>
            <a:schemeClr val="accent1"/>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DeepAR</a:t>
            </a:r>
            <a:endParaRPr lang="en-US" dirty="0">
              <a:solidFill>
                <a:schemeClr val="bg1"/>
              </a:solidFill>
            </a:endParaRPr>
          </a:p>
        </p:txBody>
      </p:sp>
      <p:cxnSp>
        <p:nvCxnSpPr>
          <p:cNvPr id="14" name="Straight Connector 13">
            <a:extLst>
              <a:ext uri="{FF2B5EF4-FFF2-40B4-BE49-F238E27FC236}">
                <a16:creationId xmlns:a16="http://schemas.microsoft.com/office/drawing/2014/main" id="{1F4BA020-0114-E14D-A1FD-B068A185F3DD}"/>
              </a:ext>
            </a:extLst>
          </p:cNvPr>
          <p:cNvCxnSpPr>
            <a:stCxn id="5" idx="3"/>
            <a:endCxn id="10" idx="1"/>
          </p:cNvCxnSpPr>
          <p:nvPr/>
        </p:nvCxnSpPr>
        <p:spPr>
          <a:xfrm>
            <a:off x="5563240" y="1828800"/>
            <a:ext cx="6089931" cy="0"/>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9B62988-B2BD-CE4A-B5FB-5A01385C3582}"/>
              </a:ext>
            </a:extLst>
          </p:cNvPr>
          <p:cNvCxnSpPr>
            <a:cxnSpLocks/>
            <a:stCxn id="5" idx="3"/>
            <a:endCxn id="11" idx="1"/>
          </p:cNvCxnSpPr>
          <p:nvPr/>
        </p:nvCxnSpPr>
        <p:spPr>
          <a:xfrm>
            <a:off x="5563240" y="1828800"/>
            <a:ext cx="6080398" cy="1027801"/>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E28F00-63AB-E74A-8DF8-A791F0E8B028}"/>
              </a:ext>
            </a:extLst>
          </p:cNvPr>
          <p:cNvSpPr/>
          <p:nvPr/>
        </p:nvSpPr>
        <p:spPr>
          <a:xfrm>
            <a:off x="538863" y="2722306"/>
            <a:ext cx="1973757" cy="914400"/>
          </a:xfrm>
          <a:prstGeom prst="rect">
            <a:avLst/>
          </a:prstGeom>
          <a:solidFill>
            <a:schemeClr val="accent6"/>
          </a:solidFill>
          <a:ln w="1016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21" name="Straight Connector 20">
            <a:extLst>
              <a:ext uri="{FF2B5EF4-FFF2-40B4-BE49-F238E27FC236}">
                <a16:creationId xmlns:a16="http://schemas.microsoft.com/office/drawing/2014/main" id="{866FA354-A893-2B44-9D54-E575D7BA5EE7}"/>
              </a:ext>
            </a:extLst>
          </p:cNvPr>
          <p:cNvCxnSpPr>
            <a:cxnSpLocks/>
            <a:stCxn id="20" idx="3"/>
            <a:endCxn id="5" idx="1"/>
          </p:cNvCxnSpPr>
          <p:nvPr/>
        </p:nvCxnSpPr>
        <p:spPr>
          <a:xfrm flipV="1">
            <a:off x="2512620" y="1828800"/>
            <a:ext cx="1076863" cy="1350706"/>
          </a:xfrm>
          <a:prstGeom prst="line">
            <a:avLst/>
          </a:prstGeom>
          <a:ln w="1016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7A5C484-46CE-3A4C-B36A-15402C6F607A}"/>
              </a:ext>
            </a:extLst>
          </p:cNvPr>
          <p:cNvCxnSpPr>
            <a:cxnSpLocks/>
            <a:stCxn id="20" idx="3"/>
            <a:endCxn id="57" idx="1"/>
          </p:cNvCxnSpPr>
          <p:nvPr/>
        </p:nvCxnSpPr>
        <p:spPr>
          <a:xfrm flipV="1">
            <a:off x="2512620" y="3138598"/>
            <a:ext cx="1076863" cy="40908"/>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6842F1D-E5AD-2044-9D4E-9ACE31A5218D}"/>
              </a:ext>
            </a:extLst>
          </p:cNvPr>
          <p:cNvSpPr/>
          <p:nvPr/>
        </p:nvSpPr>
        <p:spPr>
          <a:xfrm>
            <a:off x="3589483" y="2681398"/>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Predict Column Value</a:t>
            </a:r>
          </a:p>
        </p:txBody>
      </p:sp>
      <p:sp>
        <p:nvSpPr>
          <p:cNvPr id="58" name="Rectangle 57">
            <a:extLst>
              <a:ext uri="{FF2B5EF4-FFF2-40B4-BE49-F238E27FC236}">
                <a16:creationId xmlns:a16="http://schemas.microsoft.com/office/drawing/2014/main" id="{81A746BE-29E1-D94B-96FB-F8C4B67D8F7D}"/>
              </a:ext>
            </a:extLst>
          </p:cNvPr>
          <p:cNvSpPr/>
          <p:nvPr/>
        </p:nvSpPr>
        <p:spPr>
          <a:xfrm>
            <a:off x="6609150" y="252765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AutoML</a:t>
            </a:r>
            <a:endParaRPr lang="en-US" dirty="0">
              <a:solidFill>
                <a:schemeClr val="bg1"/>
              </a:solidFill>
            </a:endParaRPr>
          </a:p>
        </p:txBody>
      </p:sp>
      <p:sp>
        <p:nvSpPr>
          <p:cNvPr id="59" name="Rectangle 58">
            <a:extLst>
              <a:ext uri="{FF2B5EF4-FFF2-40B4-BE49-F238E27FC236}">
                <a16:creationId xmlns:a16="http://schemas.microsoft.com/office/drawing/2014/main" id="{E4710CFD-55AD-B446-BB08-0C14ACE3406A}"/>
              </a:ext>
            </a:extLst>
          </p:cNvPr>
          <p:cNvSpPr/>
          <p:nvPr/>
        </p:nvSpPr>
        <p:spPr>
          <a:xfrm>
            <a:off x="11699676" y="356740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Yes</a:t>
            </a:r>
            <a:br>
              <a:rPr lang="en-US" dirty="0">
                <a:solidFill>
                  <a:schemeClr val="bg1"/>
                </a:solidFill>
              </a:rPr>
            </a:br>
            <a:r>
              <a:rPr lang="en-US" dirty="0">
                <a:solidFill>
                  <a:schemeClr val="bg1"/>
                </a:solidFill>
              </a:rPr>
              <a:t>Linear Leaner</a:t>
            </a:r>
          </a:p>
        </p:txBody>
      </p:sp>
      <p:sp>
        <p:nvSpPr>
          <p:cNvPr id="60" name="Rectangle 59">
            <a:extLst>
              <a:ext uri="{FF2B5EF4-FFF2-40B4-BE49-F238E27FC236}">
                <a16:creationId xmlns:a16="http://schemas.microsoft.com/office/drawing/2014/main" id="{ECE37AD4-C439-9648-9156-363C79C731E6}"/>
              </a:ext>
            </a:extLst>
          </p:cNvPr>
          <p:cNvSpPr/>
          <p:nvPr/>
        </p:nvSpPr>
        <p:spPr>
          <a:xfrm>
            <a:off x="6609152" y="3584643"/>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a Number</a:t>
            </a:r>
          </a:p>
        </p:txBody>
      </p:sp>
      <p:sp>
        <p:nvSpPr>
          <p:cNvPr id="61" name="Rectangle 60">
            <a:extLst>
              <a:ext uri="{FF2B5EF4-FFF2-40B4-BE49-F238E27FC236}">
                <a16:creationId xmlns:a16="http://schemas.microsoft.com/office/drawing/2014/main" id="{7A394F1D-1581-0849-93ED-8E46B74C1C92}"/>
              </a:ext>
            </a:extLst>
          </p:cNvPr>
          <p:cNvSpPr/>
          <p:nvPr/>
        </p:nvSpPr>
        <p:spPr>
          <a:xfrm>
            <a:off x="6609151" y="4619576"/>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=&gt; 2 categories</a:t>
            </a:r>
          </a:p>
        </p:txBody>
      </p:sp>
      <p:sp>
        <p:nvSpPr>
          <p:cNvPr id="62" name="Rectangle 61">
            <a:extLst>
              <a:ext uri="{FF2B5EF4-FFF2-40B4-BE49-F238E27FC236}">
                <a16:creationId xmlns:a16="http://schemas.microsoft.com/office/drawing/2014/main" id="{A75E6194-AEAE-5641-AB07-80792C6123AE}"/>
              </a:ext>
            </a:extLst>
          </p:cNvPr>
          <p:cNvSpPr/>
          <p:nvPr/>
        </p:nvSpPr>
        <p:spPr>
          <a:xfrm>
            <a:off x="9126071" y="3584643"/>
            <a:ext cx="1973757" cy="91440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Linear Relationship</a:t>
            </a:r>
          </a:p>
        </p:txBody>
      </p:sp>
      <p:sp>
        <p:nvSpPr>
          <p:cNvPr id="63" name="Rectangle 62">
            <a:extLst>
              <a:ext uri="{FF2B5EF4-FFF2-40B4-BE49-F238E27FC236}">
                <a16:creationId xmlns:a16="http://schemas.microsoft.com/office/drawing/2014/main" id="{4E004DB3-5152-024A-980D-8277116D635D}"/>
              </a:ext>
            </a:extLst>
          </p:cNvPr>
          <p:cNvSpPr/>
          <p:nvPr/>
        </p:nvSpPr>
        <p:spPr>
          <a:xfrm>
            <a:off x="11705760" y="4601003"/>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a:t>
            </a:r>
            <a:br>
              <a:rPr lang="en-US" dirty="0">
                <a:solidFill>
                  <a:schemeClr val="bg1"/>
                </a:solidFill>
              </a:rPr>
            </a:br>
            <a:r>
              <a:rPr lang="en-US" dirty="0" err="1">
                <a:solidFill>
                  <a:schemeClr val="bg1"/>
                </a:solidFill>
              </a:rPr>
              <a:t>XGBoost</a:t>
            </a:r>
            <a:endParaRPr lang="en-US" dirty="0">
              <a:solidFill>
                <a:schemeClr val="bg1"/>
              </a:solidFill>
            </a:endParaRPr>
          </a:p>
        </p:txBody>
      </p:sp>
      <p:cxnSp>
        <p:nvCxnSpPr>
          <p:cNvPr id="64" name="Straight Connector 63">
            <a:extLst>
              <a:ext uri="{FF2B5EF4-FFF2-40B4-BE49-F238E27FC236}">
                <a16:creationId xmlns:a16="http://schemas.microsoft.com/office/drawing/2014/main" id="{F5C8CDB9-81FA-3C47-9466-24EC6E30BFAE}"/>
              </a:ext>
            </a:extLst>
          </p:cNvPr>
          <p:cNvCxnSpPr>
            <a:cxnSpLocks/>
            <a:endCxn id="58" idx="1"/>
          </p:cNvCxnSpPr>
          <p:nvPr/>
        </p:nvCxnSpPr>
        <p:spPr>
          <a:xfrm flipV="1">
            <a:off x="5563240" y="2984858"/>
            <a:ext cx="1045910" cy="31592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3D2C15F-1275-0C42-891E-5C915D0F574A}"/>
              </a:ext>
            </a:extLst>
          </p:cNvPr>
          <p:cNvCxnSpPr>
            <a:cxnSpLocks/>
            <a:endCxn id="60" idx="1"/>
          </p:cNvCxnSpPr>
          <p:nvPr/>
        </p:nvCxnSpPr>
        <p:spPr>
          <a:xfrm>
            <a:off x="5563240" y="3300782"/>
            <a:ext cx="1045912" cy="74106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FD6D0F8F-520D-864F-8F1E-A94D98740522}"/>
              </a:ext>
            </a:extLst>
          </p:cNvPr>
          <p:cNvCxnSpPr>
            <a:cxnSpLocks/>
            <a:endCxn id="61" idx="1"/>
          </p:cNvCxnSpPr>
          <p:nvPr/>
        </p:nvCxnSpPr>
        <p:spPr>
          <a:xfrm>
            <a:off x="5563240" y="3300782"/>
            <a:ext cx="1045911" cy="177599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79F9335-334A-6C43-BA1E-491D574CC82B}"/>
              </a:ext>
            </a:extLst>
          </p:cNvPr>
          <p:cNvCxnSpPr>
            <a:cxnSpLocks/>
            <a:stCxn id="60" idx="3"/>
            <a:endCxn id="62" idx="1"/>
          </p:cNvCxnSpPr>
          <p:nvPr/>
        </p:nvCxnSpPr>
        <p:spPr>
          <a:xfrm>
            <a:off x="8582909" y="4041843"/>
            <a:ext cx="543162"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A6957F7-23A6-3146-90EE-53831B3B42B8}"/>
              </a:ext>
            </a:extLst>
          </p:cNvPr>
          <p:cNvCxnSpPr>
            <a:cxnSpLocks/>
            <a:stCxn id="61" idx="3"/>
            <a:endCxn id="62" idx="1"/>
          </p:cNvCxnSpPr>
          <p:nvPr/>
        </p:nvCxnSpPr>
        <p:spPr>
          <a:xfrm flipV="1">
            <a:off x="8582908" y="4041843"/>
            <a:ext cx="543163" cy="1034933"/>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300FBFA-2271-144B-965F-EDDC792F8306}"/>
              </a:ext>
            </a:extLst>
          </p:cNvPr>
          <p:cNvCxnSpPr>
            <a:cxnSpLocks/>
            <a:stCxn id="62" idx="3"/>
            <a:endCxn id="59" idx="1"/>
          </p:cNvCxnSpPr>
          <p:nvPr/>
        </p:nvCxnSpPr>
        <p:spPr>
          <a:xfrm flipV="1">
            <a:off x="11099828" y="4024609"/>
            <a:ext cx="599848" cy="1723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DF996F-C11B-E148-A4C1-3A787EE12D7C}"/>
              </a:ext>
            </a:extLst>
          </p:cNvPr>
          <p:cNvCxnSpPr>
            <a:cxnSpLocks/>
            <a:stCxn id="62" idx="3"/>
            <a:endCxn id="63" idx="1"/>
          </p:cNvCxnSpPr>
          <p:nvPr/>
        </p:nvCxnSpPr>
        <p:spPr>
          <a:xfrm>
            <a:off x="11099828" y="4041843"/>
            <a:ext cx="605932" cy="101636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F36D81BE-F0D2-B246-BAB4-4C1A95C4E05F}"/>
              </a:ext>
            </a:extLst>
          </p:cNvPr>
          <p:cNvSpPr/>
          <p:nvPr/>
        </p:nvSpPr>
        <p:spPr>
          <a:xfrm>
            <a:off x="3589483" y="5371792"/>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Free Text</a:t>
            </a:r>
          </a:p>
        </p:txBody>
      </p:sp>
      <p:sp>
        <p:nvSpPr>
          <p:cNvPr id="74" name="Rectangle 73">
            <a:extLst>
              <a:ext uri="{FF2B5EF4-FFF2-40B4-BE49-F238E27FC236}">
                <a16:creationId xmlns:a16="http://schemas.microsoft.com/office/drawing/2014/main" id="{B6EC4C6C-57F9-D544-BCDD-DF54CDEDAE84}"/>
              </a:ext>
            </a:extLst>
          </p:cNvPr>
          <p:cNvSpPr/>
          <p:nvPr/>
        </p:nvSpPr>
        <p:spPr>
          <a:xfrm>
            <a:off x="9126071" y="521432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Comprehend</a:t>
            </a:r>
          </a:p>
        </p:txBody>
      </p:sp>
      <p:sp>
        <p:nvSpPr>
          <p:cNvPr id="75" name="Rectangle 74">
            <a:extLst>
              <a:ext uri="{FF2B5EF4-FFF2-40B4-BE49-F238E27FC236}">
                <a16:creationId xmlns:a16="http://schemas.microsoft.com/office/drawing/2014/main" id="{206E0748-77F7-8744-A612-32F62DF541FC}"/>
              </a:ext>
            </a:extLst>
          </p:cNvPr>
          <p:cNvSpPr/>
          <p:nvPr/>
        </p:nvSpPr>
        <p:spPr>
          <a:xfrm>
            <a:off x="9126070" y="624926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Blazing Text</a:t>
            </a:r>
          </a:p>
        </p:txBody>
      </p:sp>
      <p:cxnSp>
        <p:nvCxnSpPr>
          <p:cNvPr id="76" name="Straight Connector 75">
            <a:extLst>
              <a:ext uri="{FF2B5EF4-FFF2-40B4-BE49-F238E27FC236}">
                <a16:creationId xmlns:a16="http://schemas.microsoft.com/office/drawing/2014/main" id="{48ECE0AD-7CD9-1E45-BA92-D223FDD16BEC}"/>
              </a:ext>
            </a:extLst>
          </p:cNvPr>
          <p:cNvCxnSpPr>
            <a:cxnSpLocks/>
            <a:stCxn id="73" idx="3"/>
            <a:endCxn id="74" idx="1"/>
          </p:cNvCxnSpPr>
          <p:nvPr/>
        </p:nvCxnSpPr>
        <p:spPr>
          <a:xfrm flipV="1">
            <a:off x="5563240" y="5671528"/>
            <a:ext cx="3562831" cy="15746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05BF5EE-8F63-074C-8F75-45A1C5494950}"/>
              </a:ext>
            </a:extLst>
          </p:cNvPr>
          <p:cNvCxnSpPr>
            <a:cxnSpLocks/>
            <a:stCxn id="73" idx="3"/>
            <a:endCxn id="75" idx="1"/>
          </p:cNvCxnSpPr>
          <p:nvPr/>
        </p:nvCxnSpPr>
        <p:spPr>
          <a:xfrm>
            <a:off x="5563240" y="5828992"/>
            <a:ext cx="3562830" cy="87746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4526E00-641D-844E-BD48-2D6FB2465E22}"/>
              </a:ext>
            </a:extLst>
          </p:cNvPr>
          <p:cNvCxnSpPr>
            <a:cxnSpLocks/>
            <a:stCxn id="20" idx="3"/>
            <a:endCxn id="73" idx="1"/>
          </p:cNvCxnSpPr>
          <p:nvPr/>
        </p:nvCxnSpPr>
        <p:spPr>
          <a:xfrm>
            <a:off x="2512620" y="3179506"/>
            <a:ext cx="1076863" cy="264948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10" name="Rectangle 109">
            <a:extLst>
              <a:ext uri="{FF2B5EF4-FFF2-40B4-BE49-F238E27FC236}">
                <a16:creationId xmlns:a16="http://schemas.microsoft.com/office/drawing/2014/main" id="{89C375DE-3B1E-A748-AFEE-3DC8ABC0316D}"/>
              </a:ext>
            </a:extLst>
          </p:cNvPr>
          <p:cNvSpPr/>
          <p:nvPr/>
        </p:nvSpPr>
        <p:spPr>
          <a:xfrm>
            <a:off x="3589483" y="6578837"/>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Group Similar Rows</a:t>
            </a:r>
          </a:p>
        </p:txBody>
      </p:sp>
      <p:sp>
        <p:nvSpPr>
          <p:cNvPr id="111" name="Rectangle 110">
            <a:extLst>
              <a:ext uri="{FF2B5EF4-FFF2-40B4-BE49-F238E27FC236}">
                <a16:creationId xmlns:a16="http://schemas.microsoft.com/office/drawing/2014/main" id="{32889B71-8764-C24C-9921-00A5230DFCAB}"/>
              </a:ext>
            </a:extLst>
          </p:cNvPr>
          <p:cNvSpPr/>
          <p:nvPr/>
        </p:nvSpPr>
        <p:spPr>
          <a:xfrm>
            <a:off x="6357777" y="6578837"/>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Kmeans</a:t>
            </a:r>
            <a:endParaRPr lang="en-US" dirty="0">
              <a:solidFill>
                <a:schemeClr val="bg1"/>
              </a:solidFill>
            </a:endParaRPr>
          </a:p>
        </p:txBody>
      </p:sp>
      <p:cxnSp>
        <p:nvCxnSpPr>
          <p:cNvPr id="112" name="Straight Connector 111">
            <a:extLst>
              <a:ext uri="{FF2B5EF4-FFF2-40B4-BE49-F238E27FC236}">
                <a16:creationId xmlns:a16="http://schemas.microsoft.com/office/drawing/2014/main" id="{BFF5E7F8-15DC-EF4B-8F70-A4617D2D5395}"/>
              </a:ext>
            </a:extLst>
          </p:cNvPr>
          <p:cNvCxnSpPr>
            <a:cxnSpLocks/>
            <a:endCxn id="111" idx="1"/>
          </p:cNvCxnSpPr>
          <p:nvPr/>
        </p:nvCxnSpPr>
        <p:spPr>
          <a:xfrm>
            <a:off x="5563240" y="7036037"/>
            <a:ext cx="794537"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38E7495-766C-BE41-9112-046121AC7FFA}"/>
              </a:ext>
            </a:extLst>
          </p:cNvPr>
          <p:cNvCxnSpPr>
            <a:cxnSpLocks/>
            <a:stCxn id="20" idx="3"/>
            <a:endCxn id="110" idx="1"/>
          </p:cNvCxnSpPr>
          <p:nvPr/>
        </p:nvCxnSpPr>
        <p:spPr>
          <a:xfrm>
            <a:off x="2512620" y="3179506"/>
            <a:ext cx="1076863" cy="385653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554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A01A-EB77-B94B-84D7-3FFD151BE143}"/>
              </a:ext>
            </a:extLst>
          </p:cNvPr>
          <p:cNvSpPr>
            <a:spLocks noGrp="1"/>
          </p:cNvSpPr>
          <p:nvPr>
            <p:ph type="title"/>
          </p:nvPr>
        </p:nvSpPr>
        <p:spPr/>
        <p:txBody>
          <a:bodyPr/>
          <a:lstStyle/>
          <a:p>
            <a:r>
              <a:rPr lang="en-US" dirty="0">
                <a:solidFill>
                  <a:schemeClr val="accent1"/>
                </a:solidFill>
              </a:rPr>
              <a:t>Exercise 5</a:t>
            </a:r>
          </a:p>
        </p:txBody>
      </p:sp>
      <p:sp>
        <p:nvSpPr>
          <p:cNvPr id="3" name="Content Placeholder 2">
            <a:extLst>
              <a:ext uri="{FF2B5EF4-FFF2-40B4-BE49-F238E27FC236}">
                <a16:creationId xmlns:a16="http://schemas.microsoft.com/office/drawing/2014/main" id="{1278AD3F-4C08-D543-82E4-1FDF94B7CADF}"/>
              </a:ext>
            </a:extLst>
          </p:cNvPr>
          <p:cNvSpPr>
            <a:spLocks noGrp="1"/>
          </p:cNvSpPr>
          <p:nvPr>
            <p:ph idx="1"/>
          </p:nvPr>
        </p:nvSpPr>
        <p:spPr>
          <a:xfrm>
            <a:off x="544947" y="1614931"/>
            <a:ext cx="13698591" cy="5686282"/>
          </a:xfrm>
        </p:spPr>
        <p:txBody>
          <a:bodyPr/>
          <a:lstStyle/>
          <a:p>
            <a:r>
              <a:rPr lang="en-US" dirty="0"/>
              <a:t>“Customer intends to do a </a:t>
            </a:r>
            <a:r>
              <a:rPr lang="en-US" dirty="0">
                <a:solidFill>
                  <a:schemeClr val="accent1"/>
                </a:solidFill>
              </a:rPr>
              <a:t>real time quality check </a:t>
            </a:r>
            <a:r>
              <a:rPr lang="en-US" dirty="0"/>
              <a:t>on the agent call with their end customer and take actions based on how the agent is handling the call. This </a:t>
            </a:r>
            <a:r>
              <a:rPr lang="en-US" dirty="0">
                <a:solidFill>
                  <a:schemeClr val="accent1"/>
                </a:solidFill>
              </a:rPr>
              <a:t>requires real time conversion of speech into text </a:t>
            </a:r>
            <a:r>
              <a:rPr lang="en-US" dirty="0"/>
              <a:t>and then running an ML model to </a:t>
            </a:r>
            <a:r>
              <a:rPr lang="en-US" dirty="0">
                <a:solidFill>
                  <a:schemeClr val="accent1"/>
                </a:solidFill>
              </a:rPr>
              <a:t>determine the quality of the call</a:t>
            </a:r>
            <a:r>
              <a:rPr lang="en-US" dirty="0"/>
              <a:t>”</a:t>
            </a:r>
          </a:p>
          <a:p>
            <a:endParaRPr lang="en-US" dirty="0"/>
          </a:p>
          <a:p>
            <a:r>
              <a:rPr lang="en-US" dirty="0">
                <a:hlinkClick r:id="rId2"/>
              </a:rPr>
              <a:t>https://specreq.corp.amazon.com/view_request.html?id=efef746f-90e5-4958-ab06-72dd870984a9</a:t>
            </a:r>
            <a:endParaRPr lang="en-US" dirty="0"/>
          </a:p>
        </p:txBody>
      </p:sp>
    </p:spTree>
    <p:extLst>
      <p:ext uri="{BB962C8B-B14F-4D97-AF65-F5344CB8AC3E}">
        <p14:creationId xmlns:p14="http://schemas.microsoft.com/office/powerpoint/2010/main" val="322734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F119-5198-6549-95DB-E6D08EE04A3E}"/>
              </a:ext>
            </a:extLst>
          </p:cNvPr>
          <p:cNvSpPr>
            <a:spLocks noGrp="1"/>
          </p:cNvSpPr>
          <p:nvPr>
            <p:ph type="title"/>
          </p:nvPr>
        </p:nvSpPr>
        <p:spPr>
          <a:xfrm>
            <a:off x="519813" y="3555748"/>
            <a:ext cx="13128486" cy="873186"/>
          </a:xfrm>
        </p:spPr>
        <p:txBody>
          <a:bodyPr/>
          <a:lstStyle/>
          <a:p>
            <a:r>
              <a:rPr lang="en-US" dirty="0">
                <a:solidFill>
                  <a:schemeClr val="accent1"/>
                </a:solidFill>
              </a:rPr>
              <a:t>Walkthroughs …</a:t>
            </a:r>
          </a:p>
        </p:txBody>
      </p:sp>
    </p:spTree>
    <p:extLst>
      <p:ext uri="{BB962C8B-B14F-4D97-AF65-F5344CB8AC3E}">
        <p14:creationId xmlns:p14="http://schemas.microsoft.com/office/powerpoint/2010/main" val="2884625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728E-4CAD-7646-9469-5FFBD9B5DEDF}"/>
              </a:ext>
            </a:extLst>
          </p:cNvPr>
          <p:cNvSpPr>
            <a:spLocks noGrp="1"/>
          </p:cNvSpPr>
          <p:nvPr>
            <p:ph type="title"/>
          </p:nvPr>
        </p:nvSpPr>
        <p:spPr/>
        <p:txBody>
          <a:bodyPr/>
          <a:lstStyle/>
          <a:p>
            <a:r>
              <a:rPr lang="en-US" dirty="0">
                <a:solidFill>
                  <a:schemeClr val="accent1"/>
                </a:solidFill>
              </a:rPr>
              <a:t>Assumptions</a:t>
            </a:r>
          </a:p>
        </p:txBody>
      </p:sp>
      <p:sp>
        <p:nvSpPr>
          <p:cNvPr id="3" name="Content Placeholder 2">
            <a:extLst>
              <a:ext uri="{FF2B5EF4-FFF2-40B4-BE49-F238E27FC236}">
                <a16:creationId xmlns:a16="http://schemas.microsoft.com/office/drawing/2014/main" id="{1B741881-4C65-7147-8CCE-9F203167A8CC}"/>
              </a:ext>
            </a:extLst>
          </p:cNvPr>
          <p:cNvSpPr>
            <a:spLocks noGrp="1"/>
          </p:cNvSpPr>
          <p:nvPr>
            <p:ph idx="1"/>
          </p:nvPr>
        </p:nvSpPr>
        <p:spPr/>
        <p:txBody>
          <a:bodyPr/>
          <a:lstStyle/>
          <a:p>
            <a:pPr marL="514350" indent="-514350">
              <a:buFont typeface="+mj-lt"/>
              <a:buAutoNum type="arabicPeriod"/>
            </a:pPr>
            <a:r>
              <a:rPr lang="en-US" dirty="0"/>
              <a:t>The data is ready for ML. This means that it is cleaned, joined with any other relevant  additional data sources, and in a format that one of our algorithms supports natively. The data does not have to be labeled.</a:t>
            </a:r>
          </a:p>
          <a:p>
            <a:pPr marL="514350" indent="-514350">
              <a:buFont typeface="+mj-lt"/>
              <a:buAutoNum type="arabicPeriod"/>
            </a:pPr>
            <a:endParaRPr lang="en-US" dirty="0"/>
          </a:p>
          <a:p>
            <a:pPr marL="514350" indent="-514350">
              <a:buFont typeface="+mj-lt"/>
              <a:buAutoNum type="arabicPeriod"/>
            </a:pPr>
            <a:r>
              <a:rPr lang="en-US" dirty="0"/>
              <a:t>Customers need a good-enough, kick-start, </a:t>
            </a:r>
            <a:r>
              <a:rPr lang="en-US" dirty="0" err="1"/>
              <a:t>PoC</a:t>
            </a:r>
            <a:r>
              <a:rPr lang="en-US" dirty="0"/>
              <a:t> ML model and not a production-worthy ML model  </a:t>
            </a:r>
          </a:p>
          <a:p>
            <a:pPr marL="514350" indent="-514350">
              <a:buFont typeface="+mj-lt"/>
              <a:buAutoNum type="arabicPeriod"/>
            </a:pPr>
            <a:endParaRPr lang="en-US" dirty="0"/>
          </a:p>
          <a:p>
            <a:pPr marL="514350" indent="-514350">
              <a:buFont typeface="+mj-lt"/>
              <a:buAutoNum type="arabicPeriod"/>
            </a:pPr>
            <a:r>
              <a:rPr lang="en-US" dirty="0"/>
              <a:t>You are comfortable NOT knowing the details of how the algorithms work. Details are of course available for the interested!</a:t>
            </a:r>
          </a:p>
          <a:p>
            <a:pPr marL="514350" indent="-514350">
              <a:buFont typeface="+mj-lt"/>
              <a:buAutoNum type="arabicPeriod"/>
            </a:pPr>
            <a:endParaRPr lang="en-US" dirty="0"/>
          </a:p>
        </p:txBody>
      </p:sp>
    </p:spTree>
    <p:extLst>
      <p:ext uri="{BB962C8B-B14F-4D97-AF65-F5344CB8AC3E}">
        <p14:creationId xmlns:p14="http://schemas.microsoft.com/office/powerpoint/2010/main" val="362650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6924-4624-A745-A8F6-123C8D016E2A}"/>
              </a:ext>
            </a:extLst>
          </p:cNvPr>
          <p:cNvSpPr>
            <a:spLocks noGrp="1"/>
          </p:cNvSpPr>
          <p:nvPr>
            <p:ph type="title"/>
          </p:nvPr>
        </p:nvSpPr>
        <p:spPr/>
        <p:txBody>
          <a:bodyPr/>
          <a:lstStyle/>
          <a:p>
            <a:r>
              <a:rPr lang="en-US" dirty="0">
                <a:solidFill>
                  <a:schemeClr val="accent1"/>
                </a:solidFill>
              </a:rPr>
              <a:t>Console Walkthroughs …</a:t>
            </a:r>
          </a:p>
        </p:txBody>
      </p:sp>
      <p:sp>
        <p:nvSpPr>
          <p:cNvPr id="3" name="Content Placeholder 2">
            <a:extLst>
              <a:ext uri="{FF2B5EF4-FFF2-40B4-BE49-F238E27FC236}">
                <a16:creationId xmlns:a16="http://schemas.microsoft.com/office/drawing/2014/main" id="{6C4B0A9D-46C5-0640-B9E5-521CD9D609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48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6A6F-5CE9-4C43-87E3-F794C6634CAE}"/>
              </a:ext>
            </a:extLst>
          </p:cNvPr>
          <p:cNvSpPr>
            <a:spLocks noGrp="1"/>
          </p:cNvSpPr>
          <p:nvPr>
            <p:ph type="title"/>
          </p:nvPr>
        </p:nvSpPr>
        <p:spPr/>
        <p:txBody>
          <a:bodyPr/>
          <a:lstStyle/>
          <a:p>
            <a:r>
              <a:rPr lang="en-US" dirty="0">
                <a:solidFill>
                  <a:schemeClr val="accent1"/>
                </a:solidFill>
              </a:rPr>
              <a:t>CLI Walkthroughs …</a:t>
            </a:r>
          </a:p>
        </p:txBody>
      </p:sp>
      <p:sp>
        <p:nvSpPr>
          <p:cNvPr id="3" name="Content Placeholder 2">
            <a:extLst>
              <a:ext uri="{FF2B5EF4-FFF2-40B4-BE49-F238E27FC236}">
                <a16:creationId xmlns:a16="http://schemas.microsoft.com/office/drawing/2014/main" id="{45D935FA-F602-E84A-92DD-7EDCCB0CFD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5845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397-F64A-7046-B62B-B1C3125D93A3}"/>
              </a:ext>
            </a:extLst>
          </p:cNvPr>
          <p:cNvSpPr>
            <a:spLocks noGrp="1"/>
          </p:cNvSpPr>
          <p:nvPr>
            <p:ph type="title"/>
          </p:nvPr>
        </p:nvSpPr>
        <p:spPr/>
        <p:txBody>
          <a:bodyPr/>
          <a:lstStyle/>
          <a:p>
            <a:r>
              <a:rPr lang="en-US" dirty="0">
                <a:solidFill>
                  <a:schemeClr val="accent1"/>
                </a:solidFill>
              </a:rPr>
              <a:t>Python Walkthroughs …</a:t>
            </a:r>
          </a:p>
        </p:txBody>
      </p:sp>
      <p:sp>
        <p:nvSpPr>
          <p:cNvPr id="3" name="Content Placeholder 2">
            <a:extLst>
              <a:ext uri="{FF2B5EF4-FFF2-40B4-BE49-F238E27FC236}">
                <a16:creationId xmlns:a16="http://schemas.microsoft.com/office/drawing/2014/main" id="{CB100610-70DE-C34D-ADEA-007A839D71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840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CF86-5240-D441-A23A-83E8E50537B2}"/>
              </a:ext>
            </a:extLst>
          </p:cNvPr>
          <p:cNvSpPr>
            <a:spLocks noGrp="1"/>
          </p:cNvSpPr>
          <p:nvPr>
            <p:ph type="title"/>
          </p:nvPr>
        </p:nvSpPr>
        <p:spPr/>
        <p:txBody>
          <a:bodyPr/>
          <a:lstStyle/>
          <a:p>
            <a:r>
              <a:rPr lang="en-US" dirty="0">
                <a:solidFill>
                  <a:schemeClr val="accent1"/>
                </a:solidFill>
              </a:rPr>
              <a:t>Other tips and tricks - HPO</a:t>
            </a:r>
          </a:p>
        </p:txBody>
      </p:sp>
      <p:sp>
        <p:nvSpPr>
          <p:cNvPr id="3" name="Content Placeholder 2">
            <a:extLst>
              <a:ext uri="{FF2B5EF4-FFF2-40B4-BE49-F238E27FC236}">
                <a16:creationId xmlns:a16="http://schemas.microsoft.com/office/drawing/2014/main" id="{C4A90EEA-3F94-4F4E-9C2D-38A761CBAEE8}"/>
              </a:ext>
            </a:extLst>
          </p:cNvPr>
          <p:cNvSpPr>
            <a:spLocks noGrp="1"/>
          </p:cNvSpPr>
          <p:nvPr>
            <p:ph idx="1"/>
          </p:nvPr>
        </p:nvSpPr>
        <p:spPr>
          <a:xfrm>
            <a:off x="544947" y="1057084"/>
            <a:ext cx="13128486" cy="6244129"/>
          </a:xfrm>
        </p:spPr>
        <p:txBody>
          <a:bodyPr/>
          <a:lstStyle/>
          <a:p>
            <a:r>
              <a:rPr lang="en-US" sz="3600" i="1" dirty="0"/>
              <a:t>Least resistance path to improve model performance while you go get lunch</a:t>
            </a:r>
          </a:p>
          <a:p>
            <a:endParaRPr lang="en-US" dirty="0"/>
          </a:p>
          <a:p>
            <a:r>
              <a:rPr lang="en-US" dirty="0"/>
              <a:t>Hyper parameter optimization console walk through</a:t>
            </a:r>
          </a:p>
        </p:txBody>
      </p:sp>
    </p:spTree>
    <p:extLst>
      <p:ext uri="{BB962C8B-B14F-4D97-AF65-F5344CB8AC3E}">
        <p14:creationId xmlns:p14="http://schemas.microsoft.com/office/powerpoint/2010/main" val="3848167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7CAC-E88C-8D4E-A22D-879086772C5F}"/>
              </a:ext>
            </a:extLst>
          </p:cNvPr>
          <p:cNvSpPr>
            <a:spLocks noGrp="1"/>
          </p:cNvSpPr>
          <p:nvPr>
            <p:ph type="title"/>
          </p:nvPr>
        </p:nvSpPr>
        <p:spPr/>
        <p:txBody>
          <a:bodyPr/>
          <a:lstStyle/>
          <a:p>
            <a:r>
              <a:rPr lang="en-US" dirty="0">
                <a:solidFill>
                  <a:schemeClr val="accent1"/>
                </a:solidFill>
              </a:rPr>
              <a:t>Next Steps</a:t>
            </a:r>
          </a:p>
        </p:txBody>
      </p:sp>
      <p:sp>
        <p:nvSpPr>
          <p:cNvPr id="3" name="Content Placeholder 2">
            <a:extLst>
              <a:ext uri="{FF2B5EF4-FFF2-40B4-BE49-F238E27FC236}">
                <a16:creationId xmlns:a16="http://schemas.microsoft.com/office/drawing/2014/main" id="{4923E886-FFFB-7C4B-BCE2-EF65FB213390}"/>
              </a:ext>
            </a:extLst>
          </p:cNvPr>
          <p:cNvSpPr>
            <a:spLocks noGrp="1"/>
          </p:cNvSpPr>
          <p:nvPr>
            <p:ph idx="1"/>
          </p:nvPr>
        </p:nvSpPr>
        <p:spPr/>
        <p:txBody>
          <a:bodyPr/>
          <a:lstStyle/>
          <a:p>
            <a:pPr marL="457200" indent="-457200">
              <a:buFont typeface="Arial" panose="020B0604020202020204" pitchFamily="34" charset="0"/>
              <a:buChar char="•"/>
            </a:pPr>
            <a:r>
              <a:rPr lang="en-US" dirty="0"/>
              <a:t>Ask your customers if they have a ML use case and</a:t>
            </a:r>
            <a:r>
              <a:rPr lang="en-US"/>
              <a:t>/or help </a:t>
            </a:r>
            <a:r>
              <a:rPr lang="en-US" dirty="0"/>
              <a:t>them discover this use case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Use this slide deck, and the resources in our chime group to help your customer with a </a:t>
            </a:r>
            <a:r>
              <a:rPr lang="en-US" dirty="0" err="1"/>
              <a:t>PoC</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Add details of your customer on this </a:t>
            </a:r>
            <a:r>
              <a:rPr lang="en-US" u="sng" dirty="0">
                <a:solidFill>
                  <a:schemeClr val="accent1"/>
                </a:solidFill>
              </a:rPr>
              <a:t>link</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Give us feedback!</a:t>
            </a:r>
          </a:p>
        </p:txBody>
      </p:sp>
    </p:spTree>
    <p:extLst>
      <p:ext uri="{BB962C8B-B14F-4D97-AF65-F5344CB8AC3E}">
        <p14:creationId xmlns:p14="http://schemas.microsoft.com/office/powerpoint/2010/main" val="130910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Why This Deck</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dirty="0">
                <a:solidFill>
                  <a:schemeClr val="accent1"/>
                </a:solidFill>
              </a:rPr>
              <a:t>Not enough resource </a:t>
            </a:r>
            <a:r>
              <a:rPr lang="en-US" dirty="0"/>
              <a:t>to address Machine Learning opportunities</a:t>
            </a:r>
          </a:p>
          <a:p>
            <a:pPr marL="457200" indent="-457200">
              <a:lnSpc>
                <a:spcPct val="150000"/>
              </a:lnSpc>
              <a:buFont typeface="Arial" panose="020B0604020202020204" pitchFamily="34" charset="0"/>
              <a:buChar char="•"/>
            </a:pPr>
            <a:r>
              <a:rPr lang="en-US" dirty="0"/>
              <a:t>Applying ML can be </a:t>
            </a:r>
            <a:r>
              <a:rPr lang="en-US" dirty="0">
                <a:solidFill>
                  <a:schemeClr val="accent1"/>
                </a:solidFill>
              </a:rPr>
              <a:t>straightforward</a:t>
            </a:r>
            <a:r>
              <a:rPr lang="en-US" dirty="0"/>
              <a:t>, for common use cases</a:t>
            </a:r>
          </a:p>
          <a:p>
            <a:pPr marL="457200" indent="-457200">
              <a:lnSpc>
                <a:spcPct val="150000"/>
              </a:lnSpc>
              <a:buFont typeface="Arial" panose="020B0604020202020204" pitchFamily="34" charset="0"/>
              <a:buChar char="•"/>
            </a:pPr>
            <a:r>
              <a:rPr lang="en-US" dirty="0">
                <a:solidFill>
                  <a:schemeClr val="accent1"/>
                </a:solidFill>
              </a:rPr>
              <a:t>Educate</a:t>
            </a:r>
            <a:r>
              <a:rPr lang="en-US" dirty="0"/>
              <a:t> field on how to classify problems</a:t>
            </a:r>
          </a:p>
          <a:p>
            <a:pPr marL="457200" indent="-457200">
              <a:lnSpc>
                <a:spcPct val="150000"/>
              </a:lnSpc>
              <a:buFont typeface="Arial" panose="020B0604020202020204" pitchFamily="34" charset="0"/>
              <a:buChar char="•"/>
            </a:pPr>
            <a:r>
              <a:rPr lang="en-US" dirty="0"/>
              <a:t>Once classified, what’s the easiest way to get to a </a:t>
            </a:r>
            <a:r>
              <a:rPr lang="en-US" dirty="0">
                <a:solidFill>
                  <a:schemeClr val="accent1"/>
                </a:solidFill>
              </a:rPr>
              <a:t>working model</a:t>
            </a:r>
            <a:r>
              <a:rPr lang="en-US" dirty="0"/>
              <a:t>?</a:t>
            </a:r>
          </a:p>
          <a:p>
            <a:pPr marL="457200" indent="-457200">
              <a:lnSpc>
                <a:spcPct val="150000"/>
              </a:lnSpc>
              <a:buFont typeface="Arial" panose="020B0604020202020204" pitchFamily="34" charset="0"/>
              <a:buChar char="•"/>
            </a:pPr>
            <a:r>
              <a:rPr lang="en-US" dirty="0">
                <a:solidFill>
                  <a:schemeClr val="accent1"/>
                </a:solidFill>
              </a:rPr>
              <a:t>Convert data </a:t>
            </a:r>
            <a:r>
              <a:rPr lang="en-US" dirty="0"/>
              <a:t>to format for the algorithm and use AI/ML tools like any other API</a:t>
            </a:r>
          </a:p>
        </p:txBody>
      </p:sp>
    </p:spTree>
    <p:extLst>
      <p:ext uri="{BB962C8B-B14F-4D97-AF65-F5344CB8AC3E}">
        <p14:creationId xmlns:p14="http://schemas.microsoft.com/office/powerpoint/2010/main" val="1506996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DBDC0-E905-3C41-9A92-C8463FF3752C}"/>
              </a:ext>
            </a:extLst>
          </p:cNvPr>
          <p:cNvSpPr>
            <a:spLocks noGrp="1"/>
          </p:cNvSpPr>
          <p:nvPr>
            <p:ph type="title"/>
          </p:nvPr>
        </p:nvSpPr>
        <p:spPr/>
        <p:txBody>
          <a:bodyPr/>
          <a:lstStyle/>
          <a:p>
            <a:r>
              <a:rPr lang="en-US" dirty="0">
                <a:solidFill>
                  <a:schemeClr val="accent1"/>
                </a:solidFill>
              </a:rPr>
              <a:t>BACKUPS</a:t>
            </a:r>
          </a:p>
        </p:txBody>
      </p:sp>
    </p:spTree>
    <p:extLst>
      <p:ext uri="{BB962C8B-B14F-4D97-AF65-F5344CB8AC3E}">
        <p14:creationId xmlns:p14="http://schemas.microsoft.com/office/powerpoint/2010/main" val="4146131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8F78A7F-897A-6449-80DC-CDFF8A6FDFDF}"/>
              </a:ext>
            </a:extLst>
          </p:cNvPr>
          <p:cNvPicPr>
            <a:picLocks noChangeAspect="1"/>
          </p:cNvPicPr>
          <p:nvPr/>
        </p:nvPicPr>
        <p:blipFill>
          <a:blip r:embed="rId3"/>
          <a:stretch>
            <a:fillRect/>
          </a:stretch>
        </p:blipFill>
        <p:spPr>
          <a:xfrm>
            <a:off x="538863" y="382981"/>
            <a:ext cx="14300200" cy="7975600"/>
          </a:xfrm>
          <a:prstGeom prst="rect">
            <a:avLst/>
          </a:prstGeom>
        </p:spPr>
      </p:pic>
      <p:sp>
        <p:nvSpPr>
          <p:cNvPr id="2" name="Title 1">
            <a:extLst>
              <a:ext uri="{FF2B5EF4-FFF2-40B4-BE49-F238E27FC236}">
                <a16:creationId xmlns:a16="http://schemas.microsoft.com/office/drawing/2014/main" id="{7D33737A-A448-C344-B373-B21386BFED1B}"/>
              </a:ext>
            </a:extLst>
          </p:cNvPr>
          <p:cNvSpPr>
            <a:spLocks noGrp="1"/>
          </p:cNvSpPr>
          <p:nvPr>
            <p:ph type="title"/>
          </p:nvPr>
        </p:nvSpPr>
        <p:spPr/>
        <p:txBody>
          <a:bodyPr/>
          <a:lstStyle/>
          <a:p>
            <a:r>
              <a:rPr lang="en-US" dirty="0"/>
              <a:t>Full flowchart</a:t>
            </a:r>
          </a:p>
        </p:txBody>
      </p:sp>
    </p:spTree>
    <p:extLst>
      <p:ext uri="{BB962C8B-B14F-4D97-AF65-F5344CB8AC3E}">
        <p14:creationId xmlns:p14="http://schemas.microsoft.com/office/powerpoint/2010/main" val="1466321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Tabular Data - Forecasting</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608450" y="4000872"/>
            <a:ext cx="1973757"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Forecasting</a:t>
            </a:r>
          </a:p>
        </p:txBody>
      </p:sp>
      <p:sp>
        <p:nvSpPr>
          <p:cNvPr id="10" name="Rectangle 9">
            <a:extLst>
              <a:ext uri="{FF2B5EF4-FFF2-40B4-BE49-F238E27FC236}">
                <a16:creationId xmlns:a16="http://schemas.microsoft.com/office/drawing/2014/main" id="{00B815C0-602E-484C-91AA-6EC2FF6B5015}"/>
              </a:ext>
            </a:extLst>
          </p:cNvPr>
          <p:cNvSpPr/>
          <p:nvPr/>
        </p:nvSpPr>
        <p:spPr>
          <a:xfrm>
            <a:off x="6580258" y="2722306"/>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Forecast</a:t>
            </a:r>
          </a:p>
        </p:txBody>
      </p:sp>
      <p:sp>
        <p:nvSpPr>
          <p:cNvPr id="11" name="Rectangle 10">
            <a:extLst>
              <a:ext uri="{FF2B5EF4-FFF2-40B4-BE49-F238E27FC236}">
                <a16:creationId xmlns:a16="http://schemas.microsoft.com/office/drawing/2014/main" id="{F32BD729-4530-B040-8781-C31EE0FB4525}"/>
              </a:ext>
            </a:extLst>
          </p:cNvPr>
          <p:cNvSpPr/>
          <p:nvPr/>
        </p:nvSpPr>
        <p:spPr>
          <a:xfrm>
            <a:off x="6580257" y="5301929"/>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DeepAR</a:t>
            </a:r>
            <a:endParaRPr lang="en-US" dirty="0">
              <a:solidFill>
                <a:schemeClr val="bg1"/>
              </a:solidFill>
            </a:endParaRPr>
          </a:p>
        </p:txBody>
      </p:sp>
      <p:cxnSp>
        <p:nvCxnSpPr>
          <p:cNvPr id="14" name="Straight Connector 13">
            <a:extLst>
              <a:ext uri="{FF2B5EF4-FFF2-40B4-BE49-F238E27FC236}">
                <a16:creationId xmlns:a16="http://schemas.microsoft.com/office/drawing/2014/main" id="{1F4BA020-0114-E14D-A1FD-B068A185F3DD}"/>
              </a:ext>
            </a:extLst>
          </p:cNvPr>
          <p:cNvCxnSpPr>
            <a:stCxn id="5" idx="3"/>
            <a:endCxn id="10" idx="1"/>
          </p:cNvCxnSpPr>
          <p:nvPr/>
        </p:nvCxnSpPr>
        <p:spPr>
          <a:xfrm flipV="1">
            <a:off x="5582207" y="3179506"/>
            <a:ext cx="998051" cy="127856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9B62988-B2BD-CE4A-B5FB-5A01385C3582}"/>
              </a:ext>
            </a:extLst>
          </p:cNvPr>
          <p:cNvCxnSpPr>
            <a:cxnSpLocks/>
            <a:stCxn id="5" idx="3"/>
            <a:endCxn id="11" idx="1"/>
          </p:cNvCxnSpPr>
          <p:nvPr/>
        </p:nvCxnSpPr>
        <p:spPr>
          <a:xfrm>
            <a:off x="5582207" y="4458072"/>
            <a:ext cx="998050" cy="130105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E28F00-63AB-E74A-8DF8-A791F0E8B028}"/>
              </a:ext>
            </a:extLst>
          </p:cNvPr>
          <p:cNvSpPr/>
          <p:nvPr/>
        </p:nvSpPr>
        <p:spPr>
          <a:xfrm>
            <a:off x="538863" y="4000872"/>
            <a:ext cx="1973757"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21" name="Straight Connector 20">
            <a:extLst>
              <a:ext uri="{FF2B5EF4-FFF2-40B4-BE49-F238E27FC236}">
                <a16:creationId xmlns:a16="http://schemas.microsoft.com/office/drawing/2014/main" id="{866FA354-A893-2B44-9D54-E575D7BA5EE7}"/>
              </a:ext>
            </a:extLst>
          </p:cNvPr>
          <p:cNvCxnSpPr>
            <a:cxnSpLocks/>
            <a:stCxn id="20" idx="3"/>
            <a:endCxn id="5" idx="1"/>
          </p:cNvCxnSpPr>
          <p:nvPr/>
        </p:nvCxnSpPr>
        <p:spPr>
          <a:xfrm>
            <a:off x="2512620" y="4458072"/>
            <a:ext cx="1095830"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973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Tabular Data - Predict Column Value</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94217" y="3999118"/>
            <a:ext cx="1973757"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Predict Column Value</a:t>
            </a:r>
          </a:p>
        </p:txBody>
      </p:sp>
      <p:sp>
        <p:nvSpPr>
          <p:cNvPr id="10" name="Rectangle 9">
            <a:extLst>
              <a:ext uri="{FF2B5EF4-FFF2-40B4-BE49-F238E27FC236}">
                <a16:creationId xmlns:a16="http://schemas.microsoft.com/office/drawing/2014/main" id="{00B815C0-602E-484C-91AA-6EC2FF6B5015}"/>
              </a:ext>
            </a:extLst>
          </p:cNvPr>
          <p:cNvSpPr/>
          <p:nvPr/>
        </p:nvSpPr>
        <p:spPr>
          <a:xfrm>
            <a:off x="6609152" y="2722306"/>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AutoML</a:t>
            </a:r>
            <a:endParaRPr lang="en-US" dirty="0">
              <a:solidFill>
                <a:schemeClr val="bg1"/>
              </a:solidFill>
            </a:endParaRPr>
          </a:p>
        </p:txBody>
      </p:sp>
      <p:sp>
        <p:nvSpPr>
          <p:cNvPr id="11" name="Rectangle 10">
            <a:extLst>
              <a:ext uri="{FF2B5EF4-FFF2-40B4-BE49-F238E27FC236}">
                <a16:creationId xmlns:a16="http://schemas.microsoft.com/office/drawing/2014/main" id="{F32BD729-4530-B040-8781-C31EE0FB4525}"/>
              </a:ext>
            </a:extLst>
          </p:cNvPr>
          <p:cNvSpPr/>
          <p:nvPr/>
        </p:nvSpPr>
        <p:spPr>
          <a:xfrm>
            <a:off x="11659256" y="3999118"/>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Yes</a:t>
            </a:r>
            <a:br>
              <a:rPr lang="en-US" dirty="0">
                <a:solidFill>
                  <a:schemeClr val="bg1"/>
                </a:solidFill>
              </a:rPr>
            </a:br>
            <a:r>
              <a:rPr lang="en-US" dirty="0">
                <a:solidFill>
                  <a:schemeClr val="bg1"/>
                </a:solidFill>
              </a:rPr>
              <a:t>Linear Leaner</a:t>
            </a:r>
          </a:p>
        </p:txBody>
      </p:sp>
      <p:sp>
        <p:nvSpPr>
          <p:cNvPr id="8" name="Rectangle 7">
            <a:extLst>
              <a:ext uri="{FF2B5EF4-FFF2-40B4-BE49-F238E27FC236}">
                <a16:creationId xmlns:a16="http://schemas.microsoft.com/office/drawing/2014/main" id="{CCBE5431-7BC3-3D4E-B68B-00581DF6339C}"/>
              </a:ext>
            </a:extLst>
          </p:cNvPr>
          <p:cNvSpPr/>
          <p:nvPr/>
        </p:nvSpPr>
        <p:spPr>
          <a:xfrm>
            <a:off x="6609152" y="3999118"/>
            <a:ext cx="1973757" cy="914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a Number</a:t>
            </a:r>
          </a:p>
        </p:txBody>
      </p:sp>
      <p:sp>
        <p:nvSpPr>
          <p:cNvPr id="9" name="Rectangle 8">
            <a:extLst>
              <a:ext uri="{FF2B5EF4-FFF2-40B4-BE49-F238E27FC236}">
                <a16:creationId xmlns:a16="http://schemas.microsoft.com/office/drawing/2014/main" id="{3EBA0077-FD04-6540-AA31-8F1D2A013BA6}"/>
              </a:ext>
            </a:extLst>
          </p:cNvPr>
          <p:cNvSpPr/>
          <p:nvPr/>
        </p:nvSpPr>
        <p:spPr>
          <a:xfrm>
            <a:off x="6609151" y="5297566"/>
            <a:ext cx="1973757" cy="914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=&gt; 2 categories</a:t>
            </a:r>
          </a:p>
        </p:txBody>
      </p:sp>
      <p:sp>
        <p:nvSpPr>
          <p:cNvPr id="13" name="Rectangle 12">
            <a:extLst>
              <a:ext uri="{FF2B5EF4-FFF2-40B4-BE49-F238E27FC236}">
                <a16:creationId xmlns:a16="http://schemas.microsoft.com/office/drawing/2014/main" id="{9CD03FAD-5127-044D-89D6-4C496047BD3B}"/>
              </a:ext>
            </a:extLst>
          </p:cNvPr>
          <p:cNvSpPr/>
          <p:nvPr/>
        </p:nvSpPr>
        <p:spPr>
          <a:xfrm>
            <a:off x="9134204" y="4648342"/>
            <a:ext cx="1973757" cy="9144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Linear Relationship</a:t>
            </a:r>
          </a:p>
        </p:txBody>
      </p:sp>
      <p:sp>
        <p:nvSpPr>
          <p:cNvPr id="14" name="Rectangle 13">
            <a:extLst>
              <a:ext uri="{FF2B5EF4-FFF2-40B4-BE49-F238E27FC236}">
                <a16:creationId xmlns:a16="http://schemas.microsoft.com/office/drawing/2014/main" id="{36614E00-ED63-5D4C-815D-BF92C62A038A}"/>
              </a:ext>
            </a:extLst>
          </p:cNvPr>
          <p:cNvSpPr/>
          <p:nvPr/>
        </p:nvSpPr>
        <p:spPr>
          <a:xfrm>
            <a:off x="11659256" y="5280607"/>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a:t>
            </a:r>
            <a:br>
              <a:rPr lang="en-US" dirty="0">
                <a:solidFill>
                  <a:schemeClr val="bg1"/>
                </a:solidFill>
              </a:rPr>
            </a:br>
            <a:r>
              <a:rPr lang="en-US" dirty="0" err="1">
                <a:solidFill>
                  <a:schemeClr val="bg1"/>
                </a:solidFill>
              </a:rPr>
              <a:t>XGBoost</a:t>
            </a:r>
            <a:endParaRPr lang="en-US" dirty="0">
              <a:solidFill>
                <a:schemeClr val="bg1"/>
              </a:solidFill>
            </a:endParaRPr>
          </a:p>
        </p:txBody>
      </p:sp>
      <p:cxnSp>
        <p:nvCxnSpPr>
          <p:cNvPr id="15" name="Straight Connector 14">
            <a:extLst>
              <a:ext uri="{FF2B5EF4-FFF2-40B4-BE49-F238E27FC236}">
                <a16:creationId xmlns:a16="http://schemas.microsoft.com/office/drawing/2014/main" id="{3B0216B5-4F7F-E442-BE23-3B25A4714330}"/>
              </a:ext>
            </a:extLst>
          </p:cNvPr>
          <p:cNvCxnSpPr>
            <a:cxnSpLocks/>
            <a:stCxn id="5" idx="3"/>
            <a:endCxn id="10" idx="1"/>
          </p:cNvCxnSpPr>
          <p:nvPr/>
        </p:nvCxnSpPr>
        <p:spPr>
          <a:xfrm flipV="1">
            <a:off x="5567974" y="3179506"/>
            <a:ext cx="1041178" cy="1276812"/>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6A4AC9-7514-4A4C-8F23-E964DAFBF98E}"/>
              </a:ext>
            </a:extLst>
          </p:cNvPr>
          <p:cNvCxnSpPr>
            <a:cxnSpLocks/>
            <a:stCxn id="5" idx="3"/>
            <a:endCxn id="8" idx="1"/>
          </p:cNvCxnSpPr>
          <p:nvPr/>
        </p:nvCxnSpPr>
        <p:spPr>
          <a:xfrm>
            <a:off x="5567974" y="4456318"/>
            <a:ext cx="1041178"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C5BB06C-750E-2A41-9ADD-B8FDC0285848}"/>
              </a:ext>
            </a:extLst>
          </p:cNvPr>
          <p:cNvCxnSpPr>
            <a:cxnSpLocks/>
            <a:stCxn id="5" idx="3"/>
            <a:endCxn id="9" idx="1"/>
          </p:cNvCxnSpPr>
          <p:nvPr/>
        </p:nvCxnSpPr>
        <p:spPr>
          <a:xfrm>
            <a:off x="5567974" y="4456318"/>
            <a:ext cx="1041177" cy="1298448"/>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216C4AD-A6BB-F146-8D9F-7C43B577B548}"/>
              </a:ext>
            </a:extLst>
          </p:cNvPr>
          <p:cNvCxnSpPr>
            <a:cxnSpLocks/>
            <a:stCxn id="8" idx="3"/>
            <a:endCxn id="13" idx="1"/>
          </p:cNvCxnSpPr>
          <p:nvPr/>
        </p:nvCxnSpPr>
        <p:spPr>
          <a:xfrm>
            <a:off x="8582909" y="4456318"/>
            <a:ext cx="551295" cy="64922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5CA81BD-9BB0-E943-9F3E-440E2FE62BCD}"/>
              </a:ext>
            </a:extLst>
          </p:cNvPr>
          <p:cNvCxnSpPr>
            <a:cxnSpLocks/>
            <a:stCxn id="9" idx="3"/>
            <a:endCxn id="13" idx="1"/>
          </p:cNvCxnSpPr>
          <p:nvPr/>
        </p:nvCxnSpPr>
        <p:spPr>
          <a:xfrm flipV="1">
            <a:off x="8582908" y="5105542"/>
            <a:ext cx="551296" cy="64922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AC8477E-0FE8-D94F-A809-168941DA6B35}"/>
              </a:ext>
            </a:extLst>
          </p:cNvPr>
          <p:cNvCxnSpPr>
            <a:cxnSpLocks/>
            <a:stCxn id="13" idx="3"/>
            <a:endCxn id="11" idx="1"/>
          </p:cNvCxnSpPr>
          <p:nvPr/>
        </p:nvCxnSpPr>
        <p:spPr>
          <a:xfrm flipV="1">
            <a:off x="11107961" y="4456318"/>
            <a:ext cx="551295" cy="64922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2985A47-6AC7-2B4E-AF7D-20B1B6DC87CD}"/>
              </a:ext>
            </a:extLst>
          </p:cNvPr>
          <p:cNvCxnSpPr>
            <a:cxnSpLocks/>
            <a:stCxn id="13" idx="3"/>
            <a:endCxn id="14" idx="1"/>
          </p:cNvCxnSpPr>
          <p:nvPr/>
        </p:nvCxnSpPr>
        <p:spPr>
          <a:xfrm>
            <a:off x="11107961" y="5105542"/>
            <a:ext cx="551295" cy="632265"/>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FB224B0B-D67C-1247-88D9-5F791AB5C7FB}"/>
              </a:ext>
            </a:extLst>
          </p:cNvPr>
          <p:cNvSpPr/>
          <p:nvPr/>
        </p:nvSpPr>
        <p:spPr>
          <a:xfrm>
            <a:off x="517870" y="3999118"/>
            <a:ext cx="1973757"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49" name="Straight Connector 48">
            <a:extLst>
              <a:ext uri="{FF2B5EF4-FFF2-40B4-BE49-F238E27FC236}">
                <a16:creationId xmlns:a16="http://schemas.microsoft.com/office/drawing/2014/main" id="{D283D430-5B98-AA48-A75F-059520F45AE3}"/>
              </a:ext>
            </a:extLst>
          </p:cNvPr>
          <p:cNvCxnSpPr>
            <a:cxnSpLocks/>
            <a:stCxn id="48" idx="3"/>
            <a:endCxn id="5" idx="1"/>
          </p:cNvCxnSpPr>
          <p:nvPr/>
        </p:nvCxnSpPr>
        <p:spPr>
          <a:xfrm>
            <a:off x="2491627" y="4456318"/>
            <a:ext cx="1102590"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03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Tabular Data – Free Text</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99647" y="4000872"/>
            <a:ext cx="1973757"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Free Text</a:t>
            </a:r>
          </a:p>
        </p:txBody>
      </p:sp>
      <p:sp>
        <p:nvSpPr>
          <p:cNvPr id="10" name="Rectangle 9">
            <a:extLst>
              <a:ext uri="{FF2B5EF4-FFF2-40B4-BE49-F238E27FC236}">
                <a16:creationId xmlns:a16="http://schemas.microsoft.com/office/drawing/2014/main" id="{00B815C0-602E-484C-91AA-6EC2FF6B5015}"/>
              </a:ext>
            </a:extLst>
          </p:cNvPr>
          <p:cNvSpPr/>
          <p:nvPr/>
        </p:nvSpPr>
        <p:spPr>
          <a:xfrm>
            <a:off x="6562634" y="2722306"/>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Comprehend</a:t>
            </a:r>
          </a:p>
        </p:txBody>
      </p:sp>
      <p:sp>
        <p:nvSpPr>
          <p:cNvPr id="11" name="Rectangle 10">
            <a:extLst>
              <a:ext uri="{FF2B5EF4-FFF2-40B4-BE49-F238E27FC236}">
                <a16:creationId xmlns:a16="http://schemas.microsoft.com/office/drawing/2014/main" id="{F32BD729-4530-B040-8781-C31EE0FB4525}"/>
              </a:ext>
            </a:extLst>
          </p:cNvPr>
          <p:cNvSpPr/>
          <p:nvPr/>
        </p:nvSpPr>
        <p:spPr>
          <a:xfrm>
            <a:off x="6562634" y="5301929"/>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Blazing Text</a:t>
            </a:r>
          </a:p>
        </p:txBody>
      </p:sp>
      <p:cxnSp>
        <p:nvCxnSpPr>
          <p:cNvPr id="8" name="Straight Connector 7">
            <a:extLst>
              <a:ext uri="{FF2B5EF4-FFF2-40B4-BE49-F238E27FC236}">
                <a16:creationId xmlns:a16="http://schemas.microsoft.com/office/drawing/2014/main" id="{DE922828-4314-EA40-8D81-559C4433DC95}"/>
              </a:ext>
            </a:extLst>
          </p:cNvPr>
          <p:cNvCxnSpPr>
            <a:cxnSpLocks/>
            <a:stCxn id="5" idx="3"/>
          </p:cNvCxnSpPr>
          <p:nvPr/>
        </p:nvCxnSpPr>
        <p:spPr>
          <a:xfrm flipV="1">
            <a:off x="5573404" y="3157015"/>
            <a:ext cx="989230" cy="130105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76FDA84-F0D2-5244-A7AC-0D93FB864AE9}"/>
              </a:ext>
            </a:extLst>
          </p:cNvPr>
          <p:cNvCxnSpPr>
            <a:cxnSpLocks/>
            <a:stCxn id="5" idx="3"/>
            <a:endCxn id="11" idx="1"/>
          </p:cNvCxnSpPr>
          <p:nvPr/>
        </p:nvCxnSpPr>
        <p:spPr>
          <a:xfrm>
            <a:off x="5573404" y="4458072"/>
            <a:ext cx="989230" cy="130105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E8262795-14CD-9041-9027-6DC22A93C5F8}"/>
              </a:ext>
            </a:extLst>
          </p:cNvPr>
          <p:cNvSpPr/>
          <p:nvPr/>
        </p:nvSpPr>
        <p:spPr>
          <a:xfrm>
            <a:off x="538863" y="4000872"/>
            <a:ext cx="1973757"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15" name="Straight Connector 14">
            <a:extLst>
              <a:ext uri="{FF2B5EF4-FFF2-40B4-BE49-F238E27FC236}">
                <a16:creationId xmlns:a16="http://schemas.microsoft.com/office/drawing/2014/main" id="{AC32A35C-A279-A843-AFF4-E33D1FE1E754}"/>
              </a:ext>
            </a:extLst>
          </p:cNvPr>
          <p:cNvCxnSpPr>
            <a:cxnSpLocks/>
            <a:stCxn id="14" idx="3"/>
            <a:endCxn id="5" idx="1"/>
          </p:cNvCxnSpPr>
          <p:nvPr/>
        </p:nvCxnSpPr>
        <p:spPr>
          <a:xfrm>
            <a:off x="2512620" y="4458072"/>
            <a:ext cx="1087027"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278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Tabular Data – Group </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604792" y="3998263"/>
            <a:ext cx="1973757"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Group Similar Rows</a:t>
            </a:r>
          </a:p>
        </p:txBody>
      </p:sp>
      <p:sp>
        <p:nvSpPr>
          <p:cNvPr id="10" name="Rectangle 9">
            <a:extLst>
              <a:ext uri="{FF2B5EF4-FFF2-40B4-BE49-F238E27FC236}">
                <a16:creationId xmlns:a16="http://schemas.microsoft.com/office/drawing/2014/main" id="{00B815C0-602E-484C-91AA-6EC2FF6B5015}"/>
              </a:ext>
            </a:extLst>
          </p:cNvPr>
          <p:cNvSpPr/>
          <p:nvPr/>
        </p:nvSpPr>
        <p:spPr>
          <a:xfrm>
            <a:off x="6863680" y="3998263"/>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Kmeans</a:t>
            </a:r>
            <a:endParaRPr lang="en-US" dirty="0">
              <a:solidFill>
                <a:schemeClr val="bg1"/>
              </a:solidFill>
            </a:endParaRPr>
          </a:p>
        </p:txBody>
      </p:sp>
      <p:cxnSp>
        <p:nvCxnSpPr>
          <p:cNvPr id="8" name="Straight Connector 7">
            <a:extLst>
              <a:ext uri="{FF2B5EF4-FFF2-40B4-BE49-F238E27FC236}">
                <a16:creationId xmlns:a16="http://schemas.microsoft.com/office/drawing/2014/main" id="{FC5C153B-4164-5E4D-89FD-B57B08845148}"/>
              </a:ext>
            </a:extLst>
          </p:cNvPr>
          <p:cNvCxnSpPr>
            <a:cxnSpLocks/>
          </p:cNvCxnSpPr>
          <p:nvPr/>
        </p:nvCxnSpPr>
        <p:spPr>
          <a:xfrm>
            <a:off x="5578549" y="4455463"/>
            <a:ext cx="1285131"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9F7A41A5-4BFF-B946-91FB-86C1CA25D809}"/>
              </a:ext>
            </a:extLst>
          </p:cNvPr>
          <p:cNvSpPr/>
          <p:nvPr/>
        </p:nvSpPr>
        <p:spPr>
          <a:xfrm>
            <a:off x="538863" y="3998263"/>
            <a:ext cx="1973757"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15" name="Straight Connector 14">
            <a:extLst>
              <a:ext uri="{FF2B5EF4-FFF2-40B4-BE49-F238E27FC236}">
                <a16:creationId xmlns:a16="http://schemas.microsoft.com/office/drawing/2014/main" id="{ACD5A618-4A6B-4D42-8D62-D040BAFE9DAF}"/>
              </a:ext>
            </a:extLst>
          </p:cNvPr>
          <p:cNvCxnSpPr>
            <a:cxnSpLocks/>
            <a:stCxn id="14" idx="3"/>
            <a:endCxn id="5" idx="1"/>
          </p:cNvCxnSpPr>
          <p:nvPr/>
        </p:nvCxnSpPr>
        <p:spPr>
          <a:xfrm>
            <a:off x="2512620" y="4455463"/>
            <a:ext cx="1092172"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557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Images – Detect Objects</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90769" y="3998263"/>
            <a:ext cx="1973757"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Detect Objects</a:t>
            </a:r>
          </a:p>
        </p:txBody>
      </p:sp>
      <p:sp>
        <p:nvSpPr>
          <p:cNvPr id="11" name="Rectangle 10">
            <a:extLst>
              <a:ext uri="{FF2B5EF4-FFF2-40B4-BE49-F238E27FC236}">
                <a16:creationId xmlns:a16="http://schemas.microsoft.com/office/drawing/2014/main" id="{F32BD729-4530-B040-8781-C31EE0FB4525}"/>
              </a:ext>
            </a:extLst>
          </p:cNvPr>
          <p:cNvSpPr/>
          <p:nvPr/>
        </p:nvSpPr>
        <p:spPr>
          <a:xfrm>
            <a:off x="10057656" y="1614931"/>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endParaRPr lang="en-US" dirty="0">
              <a:solidFill>
                <a:schemeClr val="bg1"/>
              </a:solidFill>
            </a:endParaRPr>
          </a:p>
        </p:txBody>
      </p:sp>
      <p:sp>
        <p:nvSpPr>
          <p:cNvPr id="8" name="Rectangle 7">
            <a:extLst>
              <a:ext uri="{FF2B5EF4-FFF2-40B4-BE49-F238E27FC236}">
                <a16:creationId xmlns:a16="http://schemas.microsoft.com/office/drawing/2014/main" id="{CCBE5431-7BC3-3D4E-B68B-00581DF6339C}"/>
              </a:ext>
            </a:extLst>
          </p:cNvPr>
          <p:cNvSpPr/>
          <p:nvPr/>
        </p:nvSpPr>
        <p:spPr>
          <a:xfrm>
            <a:off x="6746218" y="2301584"/>
            <a:ext cx="1973757" cy="914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 Labeled Data</a:t>
            </a:r>
          </a:p>
        </p:txBody>
      </p:sp>
      <p:sp>
        <p:nvSpPr>
          <p:cNvPr id="9" name="Rectangle 8">
            <a:extLst>
              <a:ext uri="{FF2B5EF4-FFF2-40B4-BE49-F238E27FC236}">
                <a16:creationId xmlns:a16="http://schemas.microsoft.com/office/drawing/2014/main" id="{3EBA0077-FD04-6540-AA31-8F1D2A013BA6}"/>
              </a:ext>
            </a:extLst>
          </p:cNvPr>
          <p:cNvSpPr/>
          <p:nvPr/>
        </p:nvSpPr>
        <p:spPr>
          <a:xfrm>
            <a:off x="6752301" y="5733822"/>
            <a:ext cx="1973757" cy="914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Labeled Data</a:t>
            </a:r>
          </a:p>
        </p:txBody>
      </p:sp>
      <p:sp>
        <p:nvSpPr>
          <p:cNvPr id="14" name="Rectangle 13">
            <a:extLst>
              <a:ext uri="{FF2B5EF4-FFF2-40B4-BE49-F238E27FC236}">
                <a16:creationId xmlns:a16="http://schemas.microsoft.com/office/drawing/2014/main" id="{36614E00-ED63-5D4C-815D-BF92C62A038A}"/>
              </a:ext>
            </a:extLst>
          </p:cNvPr>
          <p:cNvSpPr/>
          <p:nvPr/>
        </p:nvSpPr>
        <p:spPr>
          <a:xfrm>
            <a:off x="10057656" y="2951501"/>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Ground Truth</a:t>
            </a:r>
          </a:p>
        </p:txBody>
      </p:sp>
      <p:cxnSp>
        <p:nvCxnSpPr>
          <p:cNvPr id="15" name="Straight Connector 14">
            <a:extLst>
              <a:ext uri="{FF2B5EF4-FFF2-40B4-BE49-F238E27FC236}">
                <a16:creationId xmlns:a16="http://schemas.microsoft.com/office/drawing/2014/main" id="{3B0216B5-4F7F-E442-BE23-3B25A4714330}"/>
              </a:ext>
            </a:extLst>
          </p:cNvPr>
          <p:cNvCxnSpPr>
            <a:cxnSpLocks/>
            <a:stCxn id="5" idx="3"/>
            <a:endCxn id="8" idx="1"/>
          </p:cNvCxnSpPr>
          <p:nvPr/>
        </p:nvCxnSpPr>
        <p:spPr>
          <a:xfrm flipV="1">
            <a:off x="5564526" y="2758784"/>
            <a:ext cx="1181692" cy="169667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C5BB06C-750E-2A41-9ADD-B8FDC0285848}"/>
              </a:ext>
            </a:extLst>
          </p:cNvPr>
          <p:cNvCxnSpPr>
            <a:cxnSpLocks/>
            <a:stCxn id="5" idx="3"/>
          </p:cNvCxnSpPr>
          <p:nvPr/>
        </p:nvCxnSpPr>
        <p:spPr>
          <a:xfrm>
            <a:off x="5564526" y="4455463"/>
            <a:ext cx="1308364" cy="1965318"/>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A0E93E3-7872-DB4F-A764-F2D3CDD1B8E8}"/>
              </a:ext>
            </a:extLst>
          </p:cNvPr>
          <p:cNvSpPr/>
          <p:nvPr/>
        </p:nvSpPr>
        <p:spPr>
          <a:xfrm>
            <a:off x="10057656" y="4652042"/>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Ground Truth</a:t>
            </a:r>
          </a:p>
        </p:txBody>
      </p:sp>
      <p:sp>
        <p:nvSpPr>
          <p:cNvPr id="24" name="Rectangle 23">
            <a:extLst>
              <a:ext uri="{FF2B5EF4-FFF2-40B4-BE49-F238E27FC236}">
                <a16:creationId xmlns:a16="http://schemas.microsoft.com/office/drawing/2014/main" id="{A3285F0E-A3D1-4844-AC4F-9ADF17EE64F2}"/>
              </a:ext>
            </a:extLst>
          </p:cNvPr>
          <p:cNvSpPr/>
          <p:nvPr/>
        </p:nvSpPr>
        <p:spPr>
          <a:xfrm>
            <a:off x="10057656" y="5733822"/>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Object Detection</a:t>
            </a:r>
          </a:p>
        </p:txBody>
      </p:sp>
      <p:sp>
        <p:nvSpPr>
          <p:cNvPr id="25" name="Rectangle 24">
            <a:extLst>
              <a:ext uri="{FF2B5EF4-FFF2-40B4-BE49-F238E27FC236}">
                <a16:creationId xmlns:a16="http://schemas.microsoft.com/office/drawing/2014/main" id="{A2FEFB80-2D3B-904F-89E0-FCA35C2E7704}"/>
              </a:ext>
            </a:extLst>
          </p:cNvPr>
          <p:cNvSpPr/>
          <p:nvPr/>
        </p:nvSpPr>
        <p:spPr>
          <a:xfrm>
            <a:off x="10057656" y="6815602"/>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r>
              <a:rPr lang="en-US" dirty="0">
                <a:solidFill>
                  <a:schemeClr val="bg1"/>
                </a:solidFill>
              </a:rPr>
              <a:t> (Custom)</a:t>
            </a:r>
          </a:p>
        </p:txBody>
      </p:sp>
      <p:cxnSp>
        <p:nvCxnSpPr>
          <p:cNvPr id="27" name="Straight Connector 26">
            <a:extLst>
              <a:ext uri="{FF2B5EF4-FFF2-40B4-BE49-F238E27FC236}">
                <a16:creationId xmlns:a16="http://schemas.microsoft.com/office/drawing/2014/main" id="{D7C2DD7D-EEB7-B746-B08E-240D01BFAA96}"/>
              </a:ext>
            </a:extLst>
          </p:cNvPr>
          <p:cNvCxnSpPr>
            <a:cxnSpLocks/>
            <a:stCxn id="8" idx="3"/>
            <a:endCxn id="11" idx="1"/>
          </p:cNvCxnSpPr>
          <p:nvPr/>
        </p:nvCxnSpPr>
        <p:spPr>
          <a:xfrm flipV="1">
            <a:off x="8719975" y="2072131"/>
            <a:ext cx="1337681" cy="686653"/>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FC2FA2F-C53B-0147-9631-B516E3E84B04}"/>
              </a:ext>
            </a:extLst>
          </p:cNvPr>
          <p:cNvCxnSpPr>
            <a:cxnSpLocks/>
            <a:stCxn id="8" idx="3"/>
            <a:endCxn id="14" idx="1"/>
          </p:cNvCxnSpPr>
          <p:nvPr/>
        </p:nvCxnSpPr>
        <p:spPr>
          <a:xfrm>
            <a:off x="8719975" y="2758784"/>
            <a:ext cx="1337681" cy="64991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92AE7E0-46B9-6547-81F6-4BA6A57A91AF}"/>
              </a:ext>
            </a:extLst>
          </p:cNvPr>
          <p:cNvCxnSpPr>
            <a:cxnSpLocks/>
            <a:stCxn id="9" idx="3"/>
            <a:endCxn id="22" idx="1"/>
          </p:cNvCxnSpPr>
          <p:nvPr/>
        </p:nvCxnSpPr>
        <p:spPr>
          <a:xfrm flipV="1">
            <a:off x="8726058" y="5109242"/>
            <a:ext cx="1331598" cy="108178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EAD160B-08BF-3B43-A9C5-EC5799D74838}"/>
              </a:ext>
            </a:extLst>
          </p:cNvPr>
          <p:cNvCxnSpPr>
            <a:cxnSpLocks/>
            <a:stCxn id="9" idx="3"/>
            <a:endCxn id="24" idx="1"/>
          </p:cNvCxnSpPr>
          <p:nvPr/>
        </p:nvCxnSpPr>
        <p:spPr>
          <a:xfrm>
            <a:off x="8726058" y="6191022"/>
            <a:ext cx="1331598"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74DBABC-417B-5C4E-8EB8-39BACE2AB12B}"/>
              </a:ext>
            </a:extLst>
          </p:cNvPr>
          <p:cNvCxnSpPr>
            <a:cxnSpLocks/>
            <a:stCxn id="9" idx="3"/>
            <a:endCxn id="25" idx="1"/>
          </p:cNvCxnSpPr>
          <p:nvPr/>
        </p:nvCxnSpPr>
        <p:spPr>
          <a:xfrm>
            <a:off x="8726058" y="6191022"/>
            <a:ext cx="1331598" cy="108178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F4B20E0E-98F7-4843-8263-2D37D825A2A5}"/>
              </a:ext>
            </a:extLst>
          </p:cNvPr>
          <p:cNvSpPr/>
          <p:nvPr/>
        </p:nvSpPr>
        <p:spPr>
          <a:xfrm>
            <a:off x="435320" y="3998263"/>
            <a:ext cx="1973757"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Images</a:t>
            </a:r>
          </a:p>
        </p:txBody>
      </p:sp>
      <p:cxnSp>
        <p:nvCxnSpPr>
          <p:cNvPr id="45" name="Straight Connector 44">
            <a:extLst>
              <a:ext uri="{FF2B5EF4-FFF2-40B4-BE49-F238E27FC236}">
                <a16:creationId xmlns:a16="http://schemas.microsoft.com/office/drawing/2014/main" id="{6616E1BE-86AB-AA48-B568-A579D79C144A}"/>
              </a:ext>
            </a:extLst>
          </p:cNvPr>
          <p:cNvCxnSpPr>
            <a:cxnSpLocks/>
            <a:stCxn id="42" idx="3"/>
            <a:endCxn id="5" idx="1"/>
          </p:cNvCxnSpPr>
          <p:nvPr/>
        </p:nvCxnSpPr>
        <p:spPr>
          <a:xfrm>
            <a:off x="2409077" y="4455463"/>
            <a:ext cx="1181692"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608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Images – Classify Images</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98197" y="4017313"/>
            <a:ext cx="1973757"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Images</a:t>
            </a:r>
          </a:p>
        </p:txBody>
      </p:sp>
      <p:sp>
        <p:nvSpPr>
          <p:cNvPr id="10" name="Rectangle 9">
            <a:extLst>
              <a:ext uri="{FF2B5EF4-FFF2-40B4-BE49-F238E27FC236}">
                <a16:creationId xmlns:a16="http://schemas.microsoft.com/office/drawing/2014/main" id="{00B815C0-602E-484C-91AA-6EC2FF6B5015}"/>
              </a:ext>
            </a:extLst>
          </p:cNvPr>
          <p:cNvSpPr/>
          <p:nvPr/>
        </p:nvSpPr>
        <p:spPr>
          <a:xfrm>
            <a:off x="6851001" y="2722306"/>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a:t>
            </a:r>
            <a:r>
              <a:rPr lang="en-US" dirty="0" err="1">
                <a:solidFill>
                  <a:schemeClr val="bg1"/>
                </a:solidFill>
              </a:rPr>
              <a:t>Rekognition</a:t>
            </a:r>
            <a:r>
              <a:rPr lang="en-US" dirty="0">
                <a:solidFill>
                  <a:schemeClr val="bg1"/>
                </a:solidFill>
              </a:rPr>
              <a:t> (Custom)</a:t>
            </a:r>
          </a:p>
        </p:txBody>
      </p:sp>
      <p:sp>
        <p:nvSpPr>
          <p:cNvPr id="11" name="Rectangle 10">
            <a:extLst>
              <a:ext uri="{FF2B5EF4-FFF2-40B4-BE49-F238E27FC236}">
                <a16:creationId xmlns:a16="http://schemas.microsoft.com/office/drawing/2014/main" id="{F32BD729-4530-B040-8781-C31EE0FB4525}"/>
              </a:ext>
            </a:extLst>
          </p:cNvPr>
          <p:cNvSpPr/>
          <p:nvPr/>
        </p:nvSpPr>
        <p:spPr>
          <a:xfrm>
            <a:off x="6851001" y="5299299"/>
            <a:ext cx="1973757"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Image Classification</a:t>
            </a:r>
          </a:p>
        </p:txBody>
      </p:sp>
      <p:cxnSp>
        <p:nvCxnSpPr>
          <p:cNvPr id="8" name="Straight Connector 7">
            <a:extLst>
              <a:ext uri="{FF2B5EF4-FFF2-40B4-BE49-F238E27FC236}">
                <a16:creationId xmlns:a16="http://schemas.microsoft.com/office/drawing/2014/main" id="{DE922828-4314-EA40-8D81-559C4433DC95}"/>
              </a:ext>
            </a:extLst>
          </p:cNvPr>
          <p:cNvCxnSpPr>
            <a:cxnSpLocks/>
            <a:stCxn id="5" idx="3"/>
            <a:endCxn id="10" idx="1"/>
          </p:cNvCxnSpPr>
          <p:nvPr/>
        </p:nvCxnSpPr>
        <p:spPr>
          <a:xfrm flipV="1">
            <a:off x="5571954" y="3179506"/>
            <a:ext cx="1279047" cy="1295007"/>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76FDA84-F0D2-5244-A7AC-0D93FB864AE9}"/>
              </a:ext>
            </a:extLst>
          </p:cNvPr>
          <p:cNvCxnSpPr>
            <a:cxnSpLocks/>
            <a:stCxn id="5" idx="3"/>
          </p:cNvCxnSpPr>
          <p:nvPr/>
        </p:nvCxnSpPr>
        <p:spPr>
          <a:xfrm>
            <a:off x="5571954" y="4474513"/>
            <a:ext cx="1279047" cy="139069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4B7C344B-4ABE-D244-AE37-DDD7F678893E}"/>
              </a:ext>
            </a:extLst>
          </p:cNvPr>
          <p:cNvSpPr/>
          <p:nvPr/>
        </p:nvSpPr>
        <p:spPr>
          <a:xfrm>
            <a:off x="538863" y="4017313"/>
            <a:ext cx="1973757"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Images</a:t>
            </a:r>
          </a:p>
        </p:txBody>
      </p:sp>
      <p:cxnSp>
        <p:nvCxnSpPr>
          <p:cNvPr id="16" name="Straight Connector 15">
            <a:extLst>
              <a:ext uri="{FF2B5EF4-FFF2-40B4-BE49-F238E27FC236}">
                <a16:creationId xmlns:a16="http://schemas.microsoft.com/office/drawing/2014/main" id="{23EDABDA-CBF4-2146-B065-179F02BFA796}"/>
              </a:ext>
            </a:extLst>
          </p:cNvPr>
          <p:cNvCxnSpPr>
            <a:cxnSpLocks/>
            <a:stCxn id="13" idx="3"/>
            <a:endCxn id="5" idx="1"/>
          </p:cNvCxnSpPr>
          <p:nvPr/>
        </p:nvCxnSpPr>
        <p:spPr>
          <a:xfrm>
            <a:off x="2512620" y="4474513"/>
            <a:ext cx="1085577"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274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Top 7 Amazon </a:t>
            </a:r>
            <a:r>
              <a:rPr lang="en-US" dirty="0" err="1">
                <a:solidFill>
                  <a:schemeClr val="accent1"/>
                </a:solidFill>
              </a:rPr>
              <a:t>SageMaker</a:t>
            </a:r>
            <a:r>
              <a:rPr lang="en-US" dirty="0">
                <a:solidFill>
                  <a:schemeClr val="accent1"/>
                </a:solidFill>
              </a:rPr>
              <a:t> Use Cases</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dirty="0" err="1"/>
              <a:t>XGBoost</a:t>
            </a:r>
            <a:endParaRPr lang="en-US" dirty="0"/>
          </a:p>
          <a:p>
            <a:pPr marL="457200" indent="-457200">
              <a:lnSpc>
                <a:spcPct val="150000"/>
              </a:lnSpc>
              <a:buFont typeface="Arial" panose="020B0604020202020204" pitchFamily="34" charset="0"/>
              <a:buChar char="•"/>
            </a:pPr>
            <a:r>
              <a:rPr lang="en-US" dirty="0"/>
              <a:t>Linear Learner</a:t>
            </a:r>
          </a:p>
          <a:p>
            <a:pPr marL="457200" indent="-457200">
              <a:lnSpc>
                <a:spcPct val="150000"/>
              </a:lnSpc>
              <a:buFont typeface="Arial" panose="020B0604020202020204" pitchFamily="34" charset="0"/>
              <a:buChar char="•"/>
            </a:pPr>
            <a:r>
              <a:rPr lang="en-US" dirty="0"/>
              <a:t>Blazing Text (</a:t>
            </a:r>
            <a:r>
              <a:rPr lang="en-US" i="1" dirty="0">
                <a:solidFill>
                  <a:schemeClr val="accent1"/>
                </a:solidFill>
              </a:rPr>
              <a:t>Amazon Comprehend custom classification?</a:t>
            </a:r>
            <a:r>
              <a:rPr lang="en-US" dirty="0"/>
              <a:t>)</a:t>
            </a:r>
          </a:p>
          <a:p>
            <a:pPr marL="457200" indent="-457200">
              <a:lnSpc>
                <a:spcPct val="150000"/>
              </a:lnSpc>
              <a:buFont typeface="Arial" panose="020B0604020202020204" pitchFamily="34" charset="0"/>
              <a:buChar char="•"/>
            </a:pPr>
            <a:r>
              <a:rPr lang="en-US" dirty="0"/>
              <a:t>Image Classification (</a:t>
            </a:r>
            <a:r>
              <a:rPr lang="en-US" i="1" dirty="0">
                <a:solidFill>
                  <a:schemeClr val="accent1"/>
                </a:solidFill>
              </a:rPr>
              <a:t>Amazon Rekognition custom labels?</a:t>
            </a:r>
            <a:r>
              <a:rPr lang="en-US" dirty="0"/>
              <a:t>)</a:t>
            </a:r>
          </a:p>
          <a:p>
            <a:pPr marL="457200" indent="-457200">
              <a:lnSpc>
                <a:spcPct val="150000"/>
              </a:lnSpc>
              <a:buFont typeface="Arial" panose="020B0604020202020204" pitchFamily="34" charset="0"/>
              <a:buChar char="•"/>
            </a:pPr>
            <a:r>
              <a:rPr lang="en-US" dirty="0"/>
              <a:t>Kmeans Clustering</a:t>
            </a:r>
          </a:p>
          <a:p>
            <a:pPr marL="457200" indent="-457200">
              <a:lnSpc>
                <a:spcPct val="150000"/>
              </a:lnSpc>
              <a:buFont typeface="Arial" panose="020B0604020202020204" pitchFamily="34" charset="0"/>
              <a:buChar char="•"/>
            </a:pPr>
            <a:r>
              <a:rPr lang="en-US" dirty="0"/>
              <a:t>Object Detection (</a:t>
            </a:r>
            <a:r>
              <a:rPr lang="en-US" i="1" dirty="0">
                <a:solidFill>
                  <a:schemeClr val="accent1"/>
                </a:solidFill>
              </a:rPr>
              <a:t>Amazon Rekognition?</a:t>
            </a:r>
            <a:r>
              <a:rPr lang="en-US" dirty="0"/>
              <a:t>)</a:t>
            </a:r>
          </a:p>
          <a:p>
            <a:pPr marL="457200" indent="-457200">
              <a:lnSpc>
                <a:spcPct val="150000"/>
              </a:lnSpc>
              <a:buFont typeface="Arial" panose="020B0604020202020204" pitchFamily="34" charset="0"/>
              <a:buChar char="•"/>
            </a:pPr>
            <a:r>
              <a:rPr lang="en-US" dirty="0"/>
              <a:t>DeepAR Forecasting (</a:t>
            </a:r>
            <a:r>
              <a:rPr lang="en-US" i="1" dirty="0">
                <a:solidFill>
                  <a:schemeClr val="accent1"/>
                </a:solidFill>
              </a:rPr>
              <a:t>Amazon Forecast?</a:t>
            </a:r>
            <a:r>
              <a:rPr lang="en-US" dirty="0"/>
              <a:t>)</a:t>
            </a:r>
          </a:p>
        </p:txBody>
      </p:sp>
    </p:spTree>
    <p:extLst>
      <p:ext uri="{BB962C8B-B14F-4D97-AF65-F5344CB8AC3E}">
        <p14:creationId xmlns:p14="http://schemas.microsoft.com/office/powerpoint/2010/main" val="2217768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6B5B-D46C-0949-8977-979771256A74}"/>
              </a:ext>
            </a:extLst>
          </p:cNvPr>
          <p:cNvSpPr>
            <a:spLocks noGrp="1"/>
          </p:cNvSpPr>
          <p:nvPr>
            <p:ph type="title"/>
          </p:nvPr>
        </p:nvSpPr>
        <p:spPr/>
        <p:txBody>
          <a:bodyPr/>
          <a:lstStyle/>
          <a:p>
            <a:r>
              <a:rPr lang="en-US" dirty="0"/>
              <a:t>Can we consolidate / delete slides 7 -13 on algorithms before adding details?</a:t>
            </a:r>
            <a:br>
              <a:rPr lang="en-US" dirty="0"/>
            </a:br>
            <a:br>
              <a:rPr lang="en-US" dirty="0"/>
            </a:br>
            <a:r>
              <a:rPr lang="en-US" dirty="0"/>
              <a:t>SAs can be pointed to what algorithms do if they are interested, but we want them to treat this as an API that just works, if applied to the right use case. Uploading new version</a:t>
            </a:r>
          </a:p>
        </p:txBody>
      </p:sp>
    </p:spTree>
    <p:extLst>
      <p:ext uri="{BB962C8B-B14F-4D97-AF65-F5344CB8AC3E}">
        <p14:creationId xmlns:p14="http://schemas.microsoft.com/office/powerpoint/2010/main" val="11188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What You Will Learn</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dirty="0"/>
              <a:t>How to go from a rough problem description to </a:t>
            </a:r>
            <a:r>
              <a:rPr lang="en-US" dirty="0">
                <a:solidFill>
                  <a:schemeClr val="accent1"/>
                </a:solidFill>
              </a:rPr>
              <a:t>algorithm selection </a:t>
            </a:r>
          </a:p>
          <a:p>
            <a:pPr marL="457200" indent="-457200">
              <a:lnSpc>
                <a:spcPct val="150000"/>
              </a:lnSpc>
              <a:buFont typeface="Arial" panose="020B0604020202020204" pitchFamily="34" charset="0"/>
              <a:buChar char="•"/>
            </a:pPr>
            <a:r>
              <a:rPr lang="en-US" dirty="0"/>
              <a:t>How to </a:t>
            </a:r>
            <a:r>
              <a:rPr lang="en-US" dirty="0">
                <a:solidFill>
                  <a:schemeClr val="accent1"/>
                </a:solidFill>
              </a:rPr>
              <a:t>train and deploy </a:t>
            </a:r>
            <a:r>
              <a:rPr lang="en-US" dirty="0"/>
              <a:t>a ML model by selecting the least resistance path on your own</a:t>
            </a:r>
          </a:p>
          <a:p>
            <a:pPr marL="457200" indent="-457200">
              <a:lnSpc>
                <a:spcPct val="150000"/>
              </a:lnSpc>
              <a:buFont typeface="Arial" panose="020B0604020202020204" pitchFamily="34" charset="0"/>
              <a:buChar char="•"/>
            </a:pPr>
            <a:r>
              <a:rPr lang="en-US" dirty="0"/>
              <a:t>Where to get </a:t>
            </a:r>
            <a:r>
              <a:rPr lang="en-US" dirty="0">
                <a:solidFill>
                  <a:schemeClr val="accent1"/>
                </a:solidFill>
              </a:rPr>
              <a:t>help</a:t>
            </a:r>
            <a:r>
              <a:rPr lang="en-US" dirty="0"/>
              <a:t> (ML hackers chime group)</a:t>
            </a:r>
          </a:p>
          <a:p>
            <a:pPr marL="457200">
              <a:lnSpc>
                <a:spcPct val="150000"/>
              </a:lnSpc>
            </a:pPr>
            <a:endParaRPr lang="en-US" dirty="0"/>
          </a:p>
          <a:p>
            <a:pPr marL="457200">
              <a:lnSpc>
                <a:spcPct val="150000"/>
              </a:lnSpc>
            </a:pPr>
            <a:endParaRPr lang="en-US" dirty="0"/>
          </a:p>
        </p:txBody>
      </p:sp>
    </p:spTree>
    <p:extLst>
      <p:ext uri="{BB962C8B-B14F-4D97-AF65-F5344CB8AC3E}">
        <p14:creationId xmlns:p14="http://schemas.microsoft.com/office/powerpoint/2010/main" val="3730351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err="1">
                <a:solidFill>
                  <a:schemeClr val="accent1"/>
                </a:solidFill>
              </a:rPr>
              <a:t>XGBoost</a:t>
            </a:r>
            <a:endParaRPr lang="en-US" dirty="0">
              <a:solidFill>
                <a:schemeClr val="accent1"/>
              </a:solidFill>
            </a:endParaRP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dirty="0" err="1"/>
              <a:t>XGBoost</a:t>
            </a:r>
            <a:r>
              <a:rPr lang="en-US" dirty="0"/>
              <a:t> (</a:t>
            </a:r>
            <a:r>
              <a:rPr lang="en-US" dirty="0" err="1"/>
              <a:t>eXtreme</a:t>
            </a:r>
            <a:r>
              <a:rPr lang="en-US" dirty="0"/>
              <a:t> Gradient Boosting) is a popular and efficient open-source implementation of the gradient boosted trees algorithm. Gradient boosting is a supervised learning algorithm that attempts to accurately predict a target variable by combining an ensemble of estimates from a set of simpler, weaker models.</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087072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Linear Learner</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i="1" dirty="0"/>
              <a:t>Linear models</a:t>
            </a:r>
            <a:r>
              <a:rPr lang="en-US" dirty="0"/>
              <a:t> are supervised learning algorithms used for solving either classification or regression problems</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r>
              <a:rPr lang="en-US" dirty="0"/>
              <a:t>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44378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Blazing Text</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dirty="0" err="1"/>
              <a:t>BlazingText</a:t>
            </a:r>
            <a:r>
              <a:rPr lang="en-US" dirty="0"/>
              <a:t> algorithm provides highly optimized implementations of the Word2vec and text classification algorithms. The Word2vec algorithm is useful for many downstream natural language processing (NLP) tasks, such as sentiment analysis, named entity recognition, machine translation, etc. </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77012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Image Classification</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dirty="0"/>
              <a:t>Image classification algorithm is a supervised learning algorithm that supports multi-label classification. It takes an image as input and outputs one or more labels assigned to that image.</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65107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Kmeans Clustering</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dirty="0"/>
              <a:t>K-means is an unsupervised learning algorithm. It attempts to find discrete groupings within data, where members of a group are as similar as possible to one another and as different as possible from members of other groups.</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661396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Object Detection</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dirty="0"/>
              <a:t>Object Detection algorithm detects and classifies objects in images using a single deep neural network. It is a supervised learning algorithm that takes images as input and identifies all instances of objects within the image scene.</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449480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DeepAR Forecasting</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buFont typeface="Arial" panose="020B0604020202020204" pitchFamily="34" charset="0"/>
              <a:buChar char="•"/>
            </a:pPr>
            <a:r>
              <a:rPr lang="en-US" dirty="0"/>
              <a:t>DeepAR forecasting algorithm is a supervised learning algorithm for forecasting scalar (one-dimensional) time series using recurrent neural networks (RNN).</a:t>
            </a:r>
          </a:p>
          <a:p>
            <a:pPr marL="457200" indent="-457200">
              <a:buFont typeface="Arial" panose="020B0604020202020204" pitchFamily="34" charset="0"/>
              <a:buChar char="•"/>
            </a:pPr>
            <a:r>
              <a:rPr lang="en-US" dirty="0"/>
              <a:t>Use cases</a:t>
            </a:r>
          </a:p>
          <a:p>
            <a:pPr marL="457200" indent="-457200">
              <a:buFont typeface="Arial" panose="020B0604020202020204" pitchFamily="34" charset="0"/>
              <a:buChar char="•"/>
            </a:pPr>
            <a:r>
              <a:rPr lang="en-US" dirty="0"/>
              <a:t>Real world examples</a:t>
            </a:r>
          </a:p>
          <a:p>
            <a:pPr marL="457200" indent="-457200">
              <a:buFont typeface="Arial" panose="020B0604020202020204" pitchFamily="34" charset="0"/>
              <a:buChar char="•"/>
            </a:pPr>
            <a:r>
              <a:rPr lang="en-US" dirty="0"/>
              <a:t>Describe data format </a:t>
            </a:r>
          </a:p>
          <a:p>
            <a:pPr marL="457200" indent="-457200">
              <a:buFont typeface="Arial" panose="020B0604020202020204" pitchFamily="34" charset="0"/>
              <a:buChar char="•"/>
            </a:pPr>
            <a:r>
              <a:rPr lang="en-US" dirty="0"/>
              <a:t>Ways to convert data</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368626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Resources</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a:lnSpc>
                <a:spcPct val="150000"/>
              </a:lnSpc>
              <a:buFont typeface="Arial" panose="020B0604020202020204" pitchFamily="34" charset="0"/>
              <a:buChar char="•"/>
            </a:pPr>
            <a:r>
              <a:rPr lang="en-US" dirty="0"/>
              <a:t>  Amazon </a:t>
            </a:r>
            <a:r>
              <a:rPr lang="en-US" dirty="0" err="1"/>
              <a:t>SageMaker</a:t>
            </a:r>
            <a:endParaRPr lang="en-US" dirty="0"/>
          </a:p>
          <a:p>
            <a:pPr marL="457200">
              <a:lnSpc>
                <a:spcPct val="150000"/>
              </a:lnSpc>
              <a:buFont typeface="Arial" panose="020B0604020202020204" pitchFamily="34" charset="0"/>
              <a:buChar char="•"/>
            </a:pPr>
            <a:r>
              <a:rPr lang="en-US" dirty="0"/>
              <a:t> Algorithms</a:t>
            </a:r>
          </a:p>
          <a:p>
            <a:pPr marL="1645920" lvl="1">
              <a:lnSpc>
                <a:spcPct val="150000"/>
              </a:lnSpc>
              <a:buFont typeface="Arial" panose="020B0604020202020204" pitchFamily="34" charset="0"/>
              <a:buChar char="•"/>
            </a:pPr>
            <a:r>
              <a:rPr lang="en-US" dirty="0"/>
              <a:t>1</a:t>
            </a:r>
          </a:p>
          <a:p>
            <a:pPr marL="1645920" lvl="1">
              <a:lnSpc>
                <a:spcPct val="150000"/>
              </a:lnSpc>
              <a:buFont typeface="Arial" panose="020B0604020202020204" pitchFamily="34" charset="0"/>
              <a:buChar char="•"/>
            </a:pPr>
            <a:r>
              <a:rPr lang="en-US" dirty="0"/>
              <a:t>2</a:t>
            </a:r>
          </a:p>
          <a:p>
            <a:pPr marL="1645920" lvl="1">
              <a:lnSpc>
                <a:spcPct val="150000"/>
              </a:lnSpc>
              <a:buFont typeface="Arial" panose="020B0604020202020204" pitchFamily="34" charset="0"/>
              <a:buChar char="•"/>
            </a:pPr>
            <a:r>
              <a:rPr lang="en-US" dirty="0"/>
              <a:t>3</a:t>
            </a:r>
          </a:p>
          <a:p>
            <a:pPr marL="1645920" lvl="1">
              <a:lnSpc>
                <a:spcPct val="150000"/>
              </a:lnSpc>
              <a:buFont typeface="Arial" panose="020B0604020202020204" pitchFamily="34" charset="0"/>
              <a:buChar char="•"/>
            </a:pPr>
            <a:r>
              <a:rPr lang="en-US" dirty="0"/>
              <a:t>4</a:t>
            </a:r>
          </a:p>
          <a:p>
            <a:pPr marL="1645920" lvl="1">
              <a:lnSpc>
                <a:spcPct val="150000"/>
              </a:lnSpc>
              <a:buFont typeface="Arial" panose="020B0604020202020204" pitchFamily="34" charset="0"/>
              <a:buChar char="•"/>
            </a:pPr>
            <a:r>
              <a:rPr lang="en-US" dirty="0"/>
              <a:t>5</a:t>
            </a:r>
          </a:p>
          <a:p>
            <a:pPr>
              <a:lnSpc>
                <a:spcPct val="150000"/>
              </a:lnSpc>
            </a:pPr>
            <a:r>
              <a:rPr lang="en-US" dirty="0"/>
              <a:t> </a:t>
            </a:r>
          </a:p>
          <a:p>
            <a:pPr marL="457200" indent="-45720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59520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2" name="Table 131">
            <a:extLst>
              <a:ext uri="{FF2B5EF4-FFF2-40B4-BE49-F238E27FC236}">
                <a16:creationId xmlns:a16="http://schemas.microsoft.com/office/drawing/2014/main" id="{9FD7AF94-FB3B-D749-A51F-47B7D607384E}"/>
              </a:ext>
            </a:extLst>
          </p:cNvPr>
          <p:cNvGraphicFramePr>
            <a:graphicFrameLocks noGrp="1"/>
          </p:cNvGraphicFramePr>
          <p:nvPr/>
        </p:nvGraphicFramePr>
        <p:xfrm>
          <a:off x="727891" y="4164662"/>
          <a:ext cx="13156963" cy="983582"/>
        </p:xfrm>
        <a:graphic>
          <a:graphicData uri="http://schemas.openxmlformats.org/drawingml/2006/table">
            <a:tbl>
              <a:tblPr firstRow="1" bandRow="1">
                <a:tableStyleId>{5C22544A-7EE6-4342-B048-85BDC9FD1C3A}</a:tableStyleId>
              </a:tblPr>
              <a:tblGrid>
                <a:gridCol w="13156963">
                  <a:extLst>
                    <a:ext uri="{9D8B030D-6E8A-4147-A177-3AD203B41FA5}">
                      <a16:colId xmlns:a16="http://schemas.microsoft.com/office/drawing/2014/main" val="4215032727"/>
                    </a:ext>
                  </a:extLst>
                </a:gridCol>
              </a:tblGrid>
              <a:tr h="983582">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C0B11"/>
                    </a:solidFill>
                  </a:tcPr>
                </a:tc>
                <a:extLst>
                  <a:ext uri="{0D108BD9-81ED-4DB2-BD59-A6C34878D82A}">
                    <a16:rowId xmlns:a16="http://schemas.microsoft.com/office/drawing/2014/main" val="4133144562"/>
                  </a:ext>
                </a:extLst>
              </a:tr>
            </a:tbl>
          </a:graphicData>
        </a:graphic>
      </p:graphicFrame>
      <p:pic>
        <p:nvPicPr>
          <p:cNvPr id="133" name="Picture 132">
            <a:extLst>
              <a:ext uri="{FF2B5EF4-FFF2-40B4-BE49-F238E27FC236}">
                <a16:creationId xmlns:a16="http://schemas.microsoft.com/office/drawing/2014/main" id="{E56869C5-E924-D740-8B67-67435C293ED2}"/>
              </a:ext>
            </a:extLst>
          </p:cNvPr>
          <p:cNvPicPr>
            <a:picLocks noChangeAspect="1"/>
          </p:cNvPicPr>
          <p:nvPr/>
        </p:nvPicPr>
        <p:blipFill rotWithShape="1">
          <a:blip r:embed="rId3"/>
          <a:srcRect l="12806" t="56268" b="3425"/>
          <a:stretch/>
        </p:blipFill>
        <p:spPr>
          <a:xfrm>
            <a:off x="2425566" y="4188234"/>
            <a:ext cx="11443888" cy="940483"/>
          </a:xfrm>
          <a:prstGeom prst="rect">
            <a:avLst/>
          </a:prstGeom>
        </p:spPr>
      </p:pic>
      <p:graphicFrame>
        <p:nvGraphicFramePr>
          <p:cNvPr id="134" name="Table 133">
            <a:extLst>
              <a:ext uri="{FF2B5EF4-FFF2-40B4-BE49-F238E27FC236}">
                <a16:creationId xmlns:a16="http://schemas.microsoft.com/office/drawing/2014/main" id="{B797BE58-B57E-0241-AEE7-FC075AC32C97}"/>
              </a:ext>
            </a:extLst>
          </p:cNvPr>
          <p:cNvGraphicFramePr>
            <a:graphicFrameLocks noGrp="1"/>
          </p:cNvGraphicFramePr>
          <p:nvPr/>
        </p:nvGraphicFramePr>
        <p:xfrm>
          <a:off x="731518" y="5739249"/>
          <a:ext cx="4838301" cy="1509912"/>
        </p:xfrm>
        <a:graphic>
          <a:graphicData uri="http://schemas.openxmlformats.org/drawingml/2006/table">
            <a:tbl>
              <a:tblPr firstRow="1" bandRow="1">
                <a:tableStyleId>{5C22544A-7EE6-4342-B048-85BDC9FD1C3A}</a:tableStyleId>
              </a:tblPr>
              <a:tblGrid>
                <a:gridCol w="2549989">
                  <a:extLst>
                    <a:ext uri="{9D8B030D-6E8A-4147-A177-3AD203B41FA5}">
                      <a16:colId xmlns:a16="http://schemas.microsoft.com/office/drawing/2014/main" val="4215032727"/>
                    </a:ext>
                  </a:extLst>
                </a:gridCol>
                <a:gridCol w="2288312">
                  <a:extLst>
                    <a:ext uri="{9D8B030D-6E8A-4147-A177-3AD203B41FA5}">
                      <a16:colId xmlns:a16="http://schemas.microsoft.com/office/drawing/2014/main" val="1872924029"/>
                    </a:ext>
                  </a:extLst>
                </a:gridCol>
              </a:tblGrid>
              <a:tr h="425976">
                <a:tc>
                  <a:txBody>
                    <a:bodyPr/>
                    <a:lstStyle/>
                    <a:p>
                      <a:pPr algn="ctr"/>
                      <a:r>
                        <a:rPr lang="en-US" sz="1300" dirty="0"/>
                        <a:t>FRAMEWORKS</a:t>
                      </a:r>
                    </a:p>
                  </a:txBody>
                  <a:tcPr marL="146304" marR="146304" marT="73152" marB="73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062D"/>
                    </a:solidFill>
                  </a:tcPr>
                </a:tc>
                <a:tc>
                  <a:txBody>
                    <a:bodyPr/>
                    <a:lstStyle/>
                    <a:p>
                      <a:pPr algn="ctr"/>
                      <a:r>
                        <a:rPr lang="en-US" sz="1300" dirty="0"/>
                        <a:t>INTERFACES</a:t>
                      </a:r>
                    </a:p>
                  </a:txBody>
                  <a:tcPr marL="146304" marR="146304" marT="73152" marB="73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062D"/>
                    </a:solidFill>
                  </a:tcPr>
                </a:tc>
                <a:extLst>
                  <a:ext uri="{0D108BD9-81ED-4DB2-BD59-A6C34878D82A}">
                    <a16:rowId xmlns:a16="http://schemas.microsoft.com/office/drawing/2014/main" val="509482247"/>
                  </a:ext>
                </a:extLst>
              </a:tr>
              <a:tr h="1083936">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062D"/>
                    </a:solidFill>
                  </a:tcPr>
                </a:tc>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062D"/>
                    </a:solidFill>
                  </a:tcPr>
                </a:tc>
                <a:extLst>
                  <a:ext uri="{0D108BD9-81ED-4DB2-BD59-A6C34878D82A}">
                    <a16:rowId xmlns:a16="http://schemas.microsoft.com/office/drawing/2014/main" val="4133144562"/>
                  </a:ext>
                </a:extLst>
              </a:tr>
            </a:tbl>
          </a:graphicData>
        </a:graphic>
      </p:graphicFrame>
      <p:graphicFrame>
        <p:nvGraphicFramePr>
          <p:cNvPr id="135" name="Table 134">
            <a:extLst>
              <a:ext uri="{FF2B5EF4-FFF2-40B4-BE49-F238E27FC236}">
                <a16:creationId xmlns:a16="http://schemas.microsoft.com/office/drawing/2014/main" id="{9EC15A5D-C1AE-114C-A77F-8C05855C2BDE}"/>
              </a:ext>
            </a:extLst>
          </p:cNvPr>
          <p:cNvGraphicFramePr>
            <a:graphicFrameLocks noGrp="1"/>
          </p:cNvGraphicFramePr>
          <p:nvPr/>
        </p:nvGraphicFramePr>
        <p:xfrm>
          <a:off x="5649030" y="5739249"/>
          <a:ext cx="8235824" cy="1509912"/>
        </p:xfrm>
        <a:graphic>
          <a:graphicData uri="http://schemas.openxmlformats.org/drawingml/2006/table">
            <a:tbl>
              <a:tblPr firstRow="1" bandRow="1">
                <a:tableStyleId>{5C22544A-7EE6-4342-B048-85BDC9FD1C3A}</a:tableStyleId>
              </a:tblPr>
              <a:tblGrid>
                <a:gridCol w="8235824">
                  <a:extLst>
                    <a:ext uri="{9D8B030D-6E8A-4147-A177-3AD203B41FA5}">
                      <a16:colId xmlns:a16="http://schemas.microsoft.com/office/drawing/2014/main" val="4215032727"/>
                    </a:ext>
                  </a:extLst>
                </a:gridCol>
              </a:tblGrid>
              <a:tr h="425976">
                <a:tc>
                  <a:txBody>
                    <a:bodyPr/>
                    <a:lstStyle/>
                    <a:p>
                      <a:pPr algn="l"/>
                      <a:r>
                        <a:rPr lang="en-US" sz="1300" dirty="0"/>
                        <a:t>INFRASTRUCTURE</a:t>
                      </a:r>
                    </a:p>
                  </a:txBody>
                  <a:tcPr marL="146304" marR="146304" marT="73152" marB="731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062D"/>
                    </a:solidFill>
                  </a:tcPr>
                </a:tc>
                <a:extLst>
                  <a:ext uri="{0D108BD9-81ED-4DB2-BD59-A6C34878D82A}">
                    <a16:rowId xmlns:a16="http://schemas.microsoft.com/office/drawing/2014/main" val="509482247"/>
                  </a:ext>
                </a:extLst>
              </a:tr>
              <a:tr h="1083936">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062D"/>
                    </a:solidFill>
                  </a:tcPr>
                </a:tc>
                <a:extLst>
                  <a:ext uri="{0D108BD9-81ED-4DB2-BD59-A6C34878D82A}">
                    <a16:rowId xmlns:a16="http://schemas.microsoft.com/office/drawing/2014/main" val="4133144562"/>
                  </a:ext>
                </a:extLst>
              </a:tr>
            </a:tbl>
          </a:graphicData>
        </a:graphic>
      </p:graphicFrame>
      <p:sp>
        <p:nvSpPr>
          <p:cNvPr id="136" name="Title 1">
            <a:extLst>
              <a:ext uri="{FF2B5EF4-FFF2-40B4-BE49-F238E27FC236}">
                <a16:creationId xmlns:a16="http://schemas.microsoft.com/office/drawing/2014/main" id="{E8219E05-8A71-7A46-9DA1-C4ADDFE79D75}"/>
              </a:ext>
            </a:extLst>
          </p:cNvPr>
          <p:cNvSpPr txBox="1"/>
          <p:nvPr/>
        </p:nvSpPr>
        <p:spPr>
          <a:xfrm>
            <a:off x="731521" y="1837728"/>
            <a:ext cx="1988734" cy="318359"/>
          </a:xfrm>
          <a:prstGeom prst="rect">
            <a:avLst/>
          </a:prstGeom>
          <a:noFill/>
          <a:ln w="12700">
            <a:miter lim="400000"/>
          </a:ln>
          <a:extLst>
            <a:ext uri="{C572A759-6A51-4108-AA02-DFA0A04FC94B}">
              <ma14:wrappingTextBoxFlag xmlns:ma14="http://schemas.microsoft.com/office/mac/drawingml/2011/main" xmlns="" val="1"/>
            </a:ext>
          </a:extLst>
        </p:spPr>
        <p:txBody>
          <a:bodyPr wrap="square" lIns="13717" tIns="13717" rIns="13717" bIns="13717">
            <a:spAutoFit/>
          </a:bodyPr>
          <a:lstStyle>
            <a:lvl1pPr defTabSz="825500">
              <a:lnSpc>
                <a:spcPct val="120000"/>
              </a:lnSpc>
              <a:defRPr sz="5000" spc="300">
                <a:solidFill>
                  <a:srgbClr val="FFFFFF"/>
                </a:solidFill>
                <a:latin typeface="Amazon Ember"/>
                <a:ea typeface="Amazon Ember"/>
                <a:cs typeface="Amazon Ember"/>
                <a:sym typeface="Amazon Ember"/>
              </a:defRPr>
            </a:lvl1pPr>
          </a:lstStyle>
          <a:p>
            <a:pPr defTabSz="247650" hangingPunct="0">
              <a:defRPr/>
            </a:pPr>
            <a:r>
              <a:rPr sz="1680" b="1" kern="0" spc="90" dirty="0">
                <a:solidFill>
                  <a:schemeClr val="accent1"/>
                </a:solidFill>
                <a:latin typeface="Amazon Ember" charset="0"/>
                <a:ea typeface="Amazon Ember" charset="0"/>
                <a:cs typeface="Amazon Ember" charset="0"/>
              </a:rPr>
              <a:t>AI Services</a:t>
            </a:r>
          </a:p>
        </p:txBody>
      </p:sp>
      <p:grpSp>
        <p:nvGrpSpPr>
          <p:cNvPr id="137" name="Group 136">
            <a:extLst>
              <a:ext uri="{FF2B5EF4-FFF2-40B4-BE49-F238E27FC236}">
                <a16:creationId xmlns:a16="http://schemas.microsoft.com/office/drawing/2014/main" id="{8373B9C2-5EF4-6B48-AD1D-CB3556891259}"/>
              </a:ext>
            </a:extLst>
          </p:cNvPr>
          <p:cNvGrpSpPr/>
          <p:nvPr/>
        </p:nvGrpSpPr>
        <p:grpSpPr>
          <a:xfrm>
            <a:off x="3301374" y="6251289"/>
            <a:ext cx="1198638" cy="806933"/>
            <a:chOff x="2552851" y="3859361"/>
            <a:chExt cx="749149" cy="504333"/>
          </a:xfrm>
        </p:grpSpPr>
        <p:pic>
          <p:nvPicPr>
            <p:cNvPr id="138" name="Picture 137">
              <a:extLst>
                <a:ext uri="{FF2B5EF4-FFF2-40B4-BE49-F238E27FC236}">
                  <a16:creationId xmlns:a16="http://schemas.microsoft.com/office/drawing/2014/main" id="{CB8017D4-4BAC-E243-801F-687FE3E3E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851" y="3859361"/>
              <a:ext cx="749149" cy="252751"/>
            </a:xfrm>
            <a:prstGeom prst="rect">
              <a:avLst/>
            </a:prstGeom>
            <a:noFill/>
          </p:spPr>
        </p:pic>
        <p:pic>
          <p:nvPicPr>
            <p:cNvPr id="139" name="Picture 138">
              <a:extLst>
                <a:ext uri="{FF2B5EF4-FFF2-40B4-BE49-F238E27FC236}">
                  <a16:creationId xmlns:a16="http://schemas.microsoft.com/office/drawing/2014/main" id="{95C6A9BE-DE12-084F-9A42-CF484B26A3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9991" y="4192426"/>
              <a:ext cx="534869" cy="171268"/>
            </a:xfrm>
            <a:prstGeom prst="rect">
              <a:avLst/>
            </a:prstGeom>
            <a:noFill/>
          </p:spPr>
        </p:pic>
      </p:grpSp>
      <p:pic>
        <p:nvPicPr>
          <p:cNvPr id="140" name="Picture 25" descr="Picture 25">
            <a:extLst>
              <a:ext uri="{FF2B5EF4-FFF2-40B4-BE49-F238E27FC236}">
                <a16:creationId xmlns:a16="http://schemas.microsoft.com/office/drawing/2014/main" id="{014DC826-1494-BD42-BFDD-39E22FF31EAB}"/>
              </a:ext>
            </a:extLst>
          </p:cNvPr>
          <p:cNvPicPr>
            <a:picLocks noChangeAspect="1"/>
          </p:cNvPicPr>
          <p:nvPr/>
        </p:nvPicPr>
        <p:blipFill>
          <a:blip r:embed="rId6"/>
          <a:stretch>
            <a:fillRect/>
          </a:stretch>
        </p:blipFill>
        <p:spPr>
          <a:xfrm>
            <a:off x="1579121" y="6736287"/>
            <a:ext cx="959429" cy="213205"/>
          </a:xfrm>
          <a:prstGeom prst="rect">
            <a:avLst/>
          </a:prstGeom>
          <a:noFill/>
          <a:ln w="12700">
            <a:miter lim="400000"/>
          </a:ln>
        </p:spPr>
      </p:pic>
      <p:grpSp>
        <p:nvGrpSpPr>
          <p:cNvPr id="141" name="Group 140">
            <a:extLst>
              <a:ext uri="{FF2B5EF4-FFF2-40B4-BE49-F238E27FC236}">
                <a16:creationId xmlns:a16="http://schemas.microsoft.com/office/drawing/2014/main" id="{13853611-1CF1-8742-9E0E-C21A0BEDC5E2}"/>
              </a:ext>
            </a:extLst>
          </p:cNvPr>
          <p:cNvGrpSpPr/>
          <p:nvPr/>
        </p:nvGrpSpPr>
        <p:grpSpPr>
          <a:xfrm>
            <a:off x="932673" y="6297695"/>
            <a:ext cx="2196506" cy="328131"/>
            <a:chOff x="579746" y="3917009"/>
            <a:chExt cx="1372816" cy="205082"/>
          </a:xfrm>
        </p:grpSpPr>
        <p:pic>
          <p:nvPicPr>
            <p:cNvPr id="142" name="Picture 27" descr="Picture 27">
              <a:extLst>
                <a:ext uri="{FF2B5EF4-FFF2-40B4-BE49-F238E27FC236}">
                  <a16:creationId xmlns:a16="http://schemas.microsoft.com/office/drawing/2014/main" id="{F621F8E3-3B76-F64E-95B3-FF8C9E8DFCF4}"/>
                </a:ext>
              </a:extLst>
            </p:cNvPr>
            <p:cNvPicPr>
              <a:picLocks noChangeAspect="1"/>
            </p:cNvPicPr>
            <p:nvPr/>
          </p:nvPicPr>
          <p:blipFill>
            <a:blip r:embed="rId7"/>
            <a:stretch>
              <a:fillRect/>
            </a:stretch>
          </p:blipFill>
          <p:spPr>
            <a:xfrm>
              <a:off x="579746" y="3919189"/>
              <a:ext cx="742057" cy="149922"/>
            </a:xfrm>
            <a:prstGeom prst="rect">
              <a:avLst/>
            </a:prstGeom>
            <a:noFill/>
            <a:ln w="12700" cap="flat">
              <a:noFill/>
              <a:miter lim="400000"/>
            </a:ln>
            <a:effectLst/>
          </p:spPr>
        </p:pic>
        <p:pic>
          <p:nvPicPr>
            <p:cNvPr id="143" name="Picture 28" descr="Picture 28">
              <a:extLst>
                <a:ext uri="{FF2B5EF4-FFF2-40B4-BE49-F238E27FC236}">
                  <a16:creationId xmlns:a16="http://schemas.microsoft.com/office/drawing/2014/main" id="{51EBC96D-6DED-8C49-BEA1-022BA74C6F18}"/>
                </a:ext>
              </a:extLst>
            </p:cNvPr>
            <p:cNvPicPr>
              <a:picLocks noChangeAspect="1"/>
            </p:cNvPicPr>
            <p:nvPr/>
          </p:nvPicPr>
          <p:blipFill>
            <a:blip r:embed="rId8"/>
            <a:stretch>
              <a:fillRect/>
            </a:stretch>
          </p:blipFill>
          <p:spPr>
            <a:xfrm>
              <a:off x="1388079" y="3917009"/>
              <a:ext cx="564483" cy="205082"/>
            </a:xfrm>
            <a:prstGeom prst="rect">
              <a:avLst/>
            </a:prstGeom>
            <a:noFill/>
            <a:ln w="12700">
              <a:miter lim="400000"/>
            </a:ln>
          </p:spPr>
        </p:pic>
      </p:grpSp>
      <p:graphicFrame>
        <p:nvGraphicFramePr>
          <p:cNvPr id="144" name="Table 143">
            <a:extLst>
              <a:ext uri="{FF2B5EF4-FFF2-40B4-BE49-F238E27FC236}">
                <a16:creationId xmlns:a16="http://schemas.microsoft.com/office/drawing/2014/main" id="{65843C9B-1A43-234D-B38B-FA4CAA4396E7}"/>
              </a:ext>
            </a:extLst>
          </p:cNvPr>
          <p:cNvGraphicFramePr>
            <a:graphicFrameLocks noGrp="1"/>
          </p:cNvGraphicFramePr>
          <p:nvPr/>
        </p:nvGraphicFramePr>
        <p:xfrm>
          <a:off x="722804" y="2220895"/>
          <a:ext cx="13156962" cy="1346322"/>
        </p:xfrm>
        <a:graphic>
          <a:graphicData uri="http://schemas.openxmlformats.org/drawingml/2006/table">
            <a:tbl>
              <a:tblPr firstRow="1" bandRow="1">
                <a:tableStyleId>{5C22544A-7EE6-4342-B048-85BDC9FD1C3A}</a:tableStyleId>
              </a:tblPr>
              <a:tblGrid>
                <a:gridCol w="3803904">
                  <a:extLst>
                    <a:ext uri="{9D8B030D-6E8A-4147-A177-3AD203B41FA5}">
                      <a16:colId xmlns:a16="http://schemas.microsoft.com/office/drawing/2014/main" val="4215032727"/>
                    </a:ext>
                  </a:extLst>
                </a:gridCol>
                <a:gridCol w="2048256">
                  <a:extLst>
                    <a:ext uri="{9D8B030D-6E8A-4147-A177-3AD203B41FA5}">
                      <a16:colId xmlns:a16="http://schemas.microsoft.com/office/drawing/2014/main" val="1872924029"/>
                    </a:ext>
                  </a:extLst>
                </a:gridCol>
                <a:gridCol w="2430781">
                  <a:extLst>
                    <a:ext uri="{9D8B030D-6E8A-4147-A177-3AD203B41FA5}">
                      <a16:colId xmlns:a16="http://schemas.microsoft.com/office/drawing/2014/main" val="1642889460"/>
                    </a:ext>
                  </a:extLst>
                </a:gridCol>
                <a:gridCol w="1448664">
                  <a:extLst>
                    <a:ext uri="{9D8B030D-6E8A-4147-A177-3AD203B41FA5}">
                      <a16:colId xmlns:a16="http://schemas.microsoft.com/office/drawing/2014/main" val="976546228"/>
                    </a:ext>
                  </a:extLst>
                </a:gridCol>
                <a:gridCol w="1303949">
                  <a:extLst>
                    <a:ext uri="{9D8B030D-6E8A-4147-A177-3AD203B41FA5}">
                      <a16:colId xmlns:a16="http://schemas.microsoft.com/office/drawing/2014/main" val="3191234712"/>
                    </a:ext>
                  </a:extLst>
                </a:gridCol>
                <a:gridCol w="2121408">
                  <a:extLst>
                    <a:ext uri="{9D8B030D-6E8A-4147-A177-3AD203B41FA5}">
                      <a16:colId xmlns:a16="http://schemas.microsoft.com/office/drawing/2014/main" val="2527664086"/>
                    </a:ext>
                  </a:extLst>
                </a:gridCol>
              </a:tblGrid>
              <a:tr h="428056">
                <a:tc>
                  <a:txBody>
                    <a:bodyPr/>
                    <a:lstStyle/>
                    <a:p>
                      <a:pPr algn="ctr"/>
                      <a:r>
                        <a:rPr lang="en-US" sz="1300" dirty="0"/>
                        <a:t>VISION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SPEECH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LANGUAGE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CHATBOTS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FORECASTING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RECOMMENDATIONS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9482247"/>
                  </a:ext>
                </a:extLst>
              </a:tr>
              <a:tr h="918266">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4600" dirty="0"/>
                    </a:p>
                  </a:txBody>
                  <a:tcPr marL="146304" marR="146304" marT="73152" marB="731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3144562"/>
                  </a:ext>
                </a:extLst>
              </a:tr>
            </a:tbl>
          </a:graphicData>
        </a:graphic>
      </p:graphicFrame>
      <p:sp>
        <p:nvSpPr>
          <p:cNvPr id="145" name="Title 1">
            <a:extLst>
              <a:ext uri="{FF2B5EF4-FFF2-40B4-BE49-F238E27FC236}">
                <a16:creationId xmlns:a16="http://schemas.microsoft.com/office/drawing/2014/main" id="{230F83FC-1D2A-7343-8E8D-C6629AB7FDC8}"/>
              </a:ext>
            </a:extLst>
          </p:cNvPr>
          <p:cNvSpPr txBox="1"/>
          <p:nvPr/>
        </p:nvSpPr>
        <p:spPr>
          <a:xfrm>
            <a:off x="731521" y="3727685"/>
            <a:ext cx="1988734" cy="318359"/>
          </a:xfrm>
          <a:prstGeom prst="rect">
            <a:avLst/>
          </a:prstGeom>
          <a:noFill/>
          <a:ln w="12700">
            <a:miter lim="400000"/>
          </a:ln>
          <a:extLst>
            <a:ext uri="{C572A759-6A51-4108-AA02-DFA0A04FC94B}">
              <ma14:wrappingTextBoxFlag xmlns:ma14="http://schemas.microsoft.com/office/mac/drawingml/2011/main" xmlns="" val="1"/>
            </a:ext>
          </a:extLst>
        </p:spPr>
        <p:txBody>
          <a:bodyPr wrap="square" lIns="13717" tIns="13717" rIns="13717" bIns="13717">
            <a:spAutoFit/>
          </a:bodyPr>
          <a:lstStyle>
            <a:lvl1pPr defTabSz="825500">
              <a:lnSpc>
                <a:spcPct val="120000"/>
              </a:lnSpc>
              <a:defRPr sz="5000" spc="300">
                <a:solidFill>
                  <a:srgbClr val="FFFFFF"/>
                </a:solidFill>
                <a:latin typeface="Amazon Ember"/>
                <a:ea typeface="Amazon Ember"/>
                <a:cs typeface="Amazon Ember"/>
                <a:sym typeface="Amazon Ember"/>
              </a:defRPr>
            </a:lvl1pPr>
          </a:lstStyle>
          <a:p>
            <a:pPr defTabSz="247650" hangingPunct="0">
              <a:defRPr/>
            </a:pPr>
            <a:r>
              <a:rPr lang="en-US" sz="1680" b="1" kern="0" spc="90" dirty="0">
                <a:solidFill>
                  <a:schemeClr val="accent1"/>
                </a:solidFill>
                <a:latin typeface="Amazon Ember" charset="0"/>
                <a:ea typeface="Amazon Ember" charset="0"/>
                <a:cs typeface="Amazon Ember" charset="0"/>
              </a:rPr>
              <a:t>ML Services</a:t>
            </a:r>
          </a:p>
        </p:txBody>
      </p:sp>
      <p:sp>
        <p:nvSpPr>
          <p:cNvPr id="146" name="Title 1">
            <a:extLst>
              <a:ext uri="{FF2B5EF4-FFF2-40B4-BE49-F238E27FC236}">
                <a16:creationId xmlns:a16="http://schemas.microsoft.com/office/drawing/2014/main" id="{4C701606-F192-EC43-9A47-1F0045FD12A8}"/>
              </a:ext>
            </a:extLst>
          </p:cNvPr>
          <p:cNvSpPr txBox="1"/>
          <p:nvPr/>
        </p:nvSpPr>
        <p:spPr>
          <a:xfrm>
            <a:off x="731521" y="5302269"/>
            <a:ext cx="3920142" cy="318359"/>
          </a:xfrm>
          <a:prstGeom prst="rect">
            <a:avLst/>
          </a:prstGeom>
          <a:noFill/>
          <a:ln w="12700">
            <a:miter lim="400000"/>
          </a:ln>
          <a:extLst>
            <a:ext uri="{C572A759-6A51-4108-AA02-DFA0A04FC94B}">
              <ma14:wrappingTextBoxFlag xmlns:ma14="http://schemas.microsoft.com/office/mac/drawingml/2011/main" xmlns="" val="1"/>
            </a:ext>
          </a:extLst>
        </p:spPr>
        <p:txBody>
          <a:bodyPr wrap="square" lIns="13717" tIns="13717" rIns="13717" bIns="13717">
            <a:spAutoFit/>
          </a:bodyPr>
          <a:lstStyle>
            <a:lvl1pPr defTabSz="825500">
              <a:lnSpc>
                <a:spcPct val="120000"/>
              </a:lnSpc>
              <a:defRPr sz="5000" spc="300">
                <a:solidFill>
                  <a:srgbClr val="FFFFFF"/>
                </a:solidFill>
                <a:latin typeface="Amazon Ember"/>
                <a:ea typeface="Amazon Ember"/>
                <a:cs typeface="Amazon Ember"/>
                <a:sym typeface="Amazon Ember"/>
              </a:defRPr>
            </a:lvl1pPr>
          </a:lstStyle>
          <a:p>
            <a:pPr defTabSz="247650" hangingPunct="0">
              <a:defRPr/>
            </a:pPr>
            <a:r>
              <a:rPr lang="en-US" sz="1680" b="1" kern="0" spc="90" dirty="0">
                <a:solidFill>
                  <a:schemeClr val="accent1"/>
                </a:solidFill>
                <a:latin typeface="Amazon Ember" charset="0"/>
                <a:ea typeface="Amazon Ember" charset="0"/>
                <a:cs typeface="Amazon Ember" charset="0"/>
              </a:rPr>
              <a:t>ML Frameworks + Infrastructure</a:t>
            </a:r>
          </a:p>
        </p:txBody>
      </p:sp>
      <p:grpSp>
        <p:nvGrpSpPr>
          <p:cNvPr id="147" name="Group 146">
            <a:extLst>
              <a:ext uri="{FF2B5EF4-FFF2-40B4-BE49-F238E27FC236}">
                <a16:creationId xmlns:a16="http://schemas.microsoft.com/office/drawing/2014/main" id="{DBD6DFD7-FF90-C44B-AD38-18C0294DA971}"/>
              </a:ext>
            </a:extLst>
          </p:cNvPr>
          <p:cNvGrpSpPr/>
          <p:nvPr/>
        </p:nvGrpSpPr>
        <p:grpSpPr>
          <a:xfrm>
            <a:off x="932674" y="4423495"/>
            <a:ext cx="1858328" cy="441938"/>
            <a:chOff x="3134390" y="1032785"/>
            <a:chExt cx="1506154" cy="358185"/>
          </a:xfrm>
        </p:grpSpPr>
        <p:sp>
          <p:nvSpPr>
            <p:cNvPr id="148" name="Discovery &amp;…">
              <a:extLst>
                <a:ext uri="{FF2B5EF4-FFF2-40B4-BE49-F238E27FC236}">
                  <a16:creationId xmlns:a16="http://schemas.microsoft.com/office/drawing/2014/main" id="{C908F783-82DA-9A42-BBAE-B4E4E56CC5A4}"/>
                </a:ext>
              </a:extLst>
            </p:cNvPr>
            <p:cNvSpPr txBox="1"/>
            <p:nvPr/>
          </p:nvSpPr>
          <p:spPr>
            <a:xfrm>
              <a:off x="3557527" y="1049501"/>
              <a:ext cx="1083017" cy="341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3547" tIns="13547" rIns="13547" bIns="13547" numCol="1" anchor="ctr">
              <a:spAutoFit/>
            </a:bodyPr>
            <a:lstStyle>
              <a:lvl1pPr>
                <a:defRPr sz="3500" b="1" spc="450">
                  <a:solidFill>
                    <a:srgbClr val="FFFFFF"/>
                  </a:solidFill>
                  <a:latin typeface="Amazon Ember"/>
                  <a:ea typeface="Amazon Ember"/>
                  <a:cs typeface="Amazon Ember"/>
                  <a:sym typeface="Amazon Ember"/>
                </a:defRPr>
              </a:lvl1pPr>
            </a:lstStyle>
            <a:p>
              <a:pPr defTabSz="940162" hangingPunct="0"/>
              <a:r>
                <a:rPr lang="en-US" sz="1280" kern="0" spc="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Amazon SageMaker</a:t>
              </a:r>
            </a:p>
          </p:txBody>
        </p:sp>
        <p:grpSp>
          <p:nvGrpSpPr>
            <p:cNvPr id="150" name="Graphic 250">
              <a:extLst>
                <a:ext uri="{FF2B5EF4-FFF2-40B4-BE49-F238E27FC236}">
                  <a16:creationId xmlns:a16="http://schemas.microsoft.com/office/drawing/2014/main" id="{06A839F1-3E8D-ED4F-9D70-E43DA8587C09}"/>
                </a:ext>
              </a:extLst>
            </p:cNvPr>
            <p:cNvGrpSpPr/>
            <p:nvPr/>
          </p:nvGrpSpPr>
          <p:grpSpPr>
            <a:xfrm>
              <a:off x="3134390" y="1032785"/>
              <a:ext cx="311588" cy="310544"/>
              <a:chOff x="9831030" y="449332"/>
              <a:chExt cx="390741" cy="389432"/>
            </a:xfrm>
          </p:grpSpPr>
          <p:sp>
            <p:nvSpPr>
              <p:cNvPr id="152" name="Freeform: Shape 209">
                <a:extLst>
                  <a:ext uri="{FF2B5EF4-FFF2-40B4-BE49-F238E27FC236}">
                    <a16:creationId xmlns:a16="http://schemas.microsoft.com/office/drawing/2014/main" id="{B8D911A1-EFD5-6F47-972E-B1DF94930F2A}"/>
                  </a:ext>
                </a:extLst>
              </p:cNvPr>
              <p:cNvSpPr/>
              <p:nvPr/>
            </p:nvSpPr>
            <p:spPr>
              <a:xfrm>
                <a:off x="9831030"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9525" cap="flat">
                <a:solidFill>
                  <a:schemeClr val="tx1"/>
                </a:solidFill>
                <a:prstDash val="solid"/>
                <a:round/>
              </a:ln>
            </p:spPr>
            <p:txBody>
              <a:bodyPr rtlCol="0" anchor="ctr"/>
              <a:lstStyle/>
              <a:p>
                <a:endParaRPr lang="en-US" sz="2938"/>
              </a:p>
            </p:txBody>
          </p:sp>
          <p:sp>
            <p:nvSpPr>
              <p:cNvPr id="153" name="Freeform: Shape 210">
                <a:extLst>
                  <a:ext uri="{FF2B5EF4-FFF2-40B4-BE49-F238E27FC236}">
                    <a16:creationId xmlns:a16="http://schemas.microsoft.com/office/drawing/2014/main" id="{0D0D1F90-9EA7-6240-A964-EE38925A79C0}"/>
                  </a:ext>
                </a:extLst>
              </p:cNvPr>
              <p:cNvSpPr/>
              <p:nvPr/>
            </p:nvSpPr>
            <p:spPr>
              <a:xfrm>
                <a:off x="9926296"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9525" cap="flat">
                <a:solidFill>
                  <a:schemeClr val="tx1"/>
                </a:solidFill>
                <a:prstDash val="solid"/>
                <a:round/>
              </a:ln>
            </p:spPr>
            <p:txBody>
              <a:bodyPr rtlCol="0" anchor="ctr"/>
              <a:lstStyle/>
              <a:p>
                <a:endParaRPr lang="en-US" sz="2938"/>
              </a:p>
            </p:txBody>
          </p:sp>
          <p:sp>
            <p:nvSpPr>
              <p:cNvPr id="154" name="Freeform: Shape 211">
                <a:extLst>
                  <a:ext uri="{FF2B5EF4-FFF2-40B4-BE49-F238E27FC236}">
                    <a16:creationId xmlns:a16="http://schemas.microsoft.com/office/drawing/2014/main" id="{EBF88C56-9A3A-7341-B8EE-A94595560812}"/>
                  </a:ext>
                </a:extLst>
              </p:cNvPr>
              <p:cNvSpPr/>
              <p:nvPr/>
            </p:nvSpPr>
            <p:spPr>
              <a:xfrm>
                <a:off x="9878663"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9525" cap="flat">
                <a:solidFill>
                  <a:schemeClr val="tx1"/>
                </a:solidFill>
                <a:prstDash val="solid"/>
                <a:round/>
              </a:ln>
            </p:spPr>
            <p:txBody>
              <a:bodyPr rtlCol="0" anchor="ctr"/>
              <a:lstStyle/>
              <a:p>
                <a:endParaRPr lang="en-US" sz="2938"/>
              </a:p>
            </p:txBody>
          </p:sp>
          <p:sp>
            <p:nvSpPr>
              <p:cNvPr id="155" name="Freeform: Shape 212">
                <a:extLst>
                  <a:ext uri="{FF2B5EF4-FFF2-40B4-BE49-F238E27FC236}">
                    <a16:creationId xmlns:a16="http://schemas.microsoft.com/office/drawing/2014/main" id="{A6F31548-68C5-2849-9868-DB8F220A82E5}"/>
                  </a:ext>
                </a:extLst>
              </p:cNvPr>
              <p:cNvSpPr/>
              <p:nvPr/>
            </p:nvSpPr>
            <p:spPr>
              <a:xfrm>
                <a:off x="9926296"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9525" cap="flat">
                <a:solidFill>
                  <a:schemeClr val="tx1"/>
                </a:solidFill>
                <a:prstDash val="solid"/>
                <a:round/>
              </a:ln>
            </p:spPr>
            <p:txBody>
              <a:bodyPr rtlCol="0" anchor="ctr"/>
              <a:lstStyle/>
              <a:p>
                <a:endParaRPr lang="en-US" sz="2938"/>
              </a:p>
            </p:txBody>
          </p:sp>
          <p:sp>
            <p:nvSpPr>
              <p:cNvPr id="156" name="Freeform: Shape 213">
                <a:extLst>
                  <a:ext uri="{FF2B5EF4-FFF2-40B4-BE49-F238E27FC236}">
                    <a16:creationId xmlns:a16="http://schemas.microsoft.com/office/drawing/2014/main" id="{09221A31-9893-1F4F-B7A2-DEE29782D7DD}"/>
                  </a:ext>
                </a:extLst>
              </p:cNvPr>
              <p:cNvSpPr/>
              <p:nvPr/>
            </p:nvSpPr>
            <p:spPr>
              <a:xfrm>
                <a:off x="9831035"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9525" cap="flat">
                <a:solidFill>
                  <a:schemeClr val="tx1"/>
                </a:solidFill>
                <a:prstDash val="solid"/>
                <a:round/>
              </a:ln>
            </p:spPr>
            <p:txBody>
              <a:bodyPr rtlCol="0" anchor="ctr"/>
              <a:lstStyle/>
              <a:p>
                <a:endParaRPr lang="en-US" sz="2938"/>
              </a:p>
            </p:txBody>
          </p:sp>
          <p:sp>
            <p:nvSpPr>
              <p:cNvPr id="158" name="Freeform: Shape 214">
                <a:extLst>
                  <a:ext uri="{FF2B5EF4-FFF2-40B4-BE49-F238E27FC236}">
                    <a16:creationId xmlns:a16="http://schemas.microsoft.com/office/drawing/2014/main" id="{2BD67D91-0352-7845-925C-323D1BAE119F}"/>
                  </a:ext>
                </a:extLst>
              </p:cNvPr>
              <p:cNvSpPr/>
              <p:nvPr/>
            </p:nvSpPr>
            <p:spPr>
              <a:xfrm>
                <a:off x="9878668"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9525" cap="flat">
                <a:solidFill>
                  <a:schemeClr val="tx1"/>
                </a:solidFill>
                <a:prstDash val="solid"/>
                <a:round/>
              </a:ln>
            </p:spPr>
            <p:txBody>
              <a:bodyPr rtlCol="0" anchor="ctr"/>
              <a:lstStyle/>
              <a:p>
                <a:endParaRPr lang="en-US" sz="2938"/>
              </a:p>
            </p:txBody>
          </p:sp>
          <p:sp>
            <p:nvSpPr>
              <p:cNvPr id="168" name="Freeform: Shape 215">
                <a:extLst>
                  <a:ext uri="{FF2B5EF4-FFF2-40B4-BE49-F238E27FC236}">
                    <a16:creationId xmlns:a16="http://schemas.microsoft.com/office/drawing/2014/main" id="{DC00BA6D-FE6A-2346-91CC-4BEBB77051A5}"/>
                  </a:ext>
                </a:extLst>
              </p:cNvPr>
              <p:cNvSpPr/>
              <p:nvPr/>
            </p:nvSpPr>
            <p:spPr>
              <a:xfrm>
                <a:off x="9922117" y="777614"/>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9525" cap="flat">
                <a:solidFill>
                  <a:schemeClr val="tx1"/>
                </a:solidFill>
                <a:prstDash val="solid"/>
                <a:round/>
              </a:ln>
            </p:spPr>
            <p:txBody>
              <a:bodyPr rtlCol="0" anchor="ctr"/>
              <a:lstStyle/>
              <a:p>
                <a:endParaRPr lang="en-US" sz="2938"/>
              </a:p>
            </p:txBody>
          </p:sp>
          <p:sp>
            <p:nvSpPr>
              <p:cNvPr id="169" name="Freeform: Shape 216">
                <a:extLst>
                  <a:ext uri="{FF2B5EF4-FFF2-40B4-BE49-F238E27FC236}">
                    <a16:creationId xmlns:a16="http://schemas.microsoft.com/office/drawing/2014/main" id="{31B3D2D9-C5DC-1543-A7C3-D7C085FDE7CF}"/>
                  </a:ext>
                </a:extLst>
              </p:cNvPr>
              <p:cNvSpPr/>
              <p:nvPr/>
            </p:nvSpPr>
            <p:spPr>
              <a:xfrm>
                <a:off x="9918255"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9525" cap="flat">
                <a:solidFill>
                  <a:schemeClr val="tx1"/>
                </a:solidFill>
                <a:prstDash val="solid"/>
                <a:round/>
              </a:ln>
            </p:spPr>
            <p:txBody>
              <a:bodyPr rtlCol="0" anchor="ctr"/>
              <a:lstStyle/>
              <a:p>
                <a:endParaRPr lang="en-US" sz="2938"/>
              </a:p>
            </p:txBody>
          </p:sp>
          <p:sp>
            <p:nvSpPr>
              <p:cNvPr id="172" name="Freeform: Shape 217">
                <a:extLst>
                  <a:ext uri="{FF2B5EF4-FFF2-40B4-BE49-F238E27FC236}">
                    <a16:creationId xmlns:a16="http://schemas.microsoft.com/office/drawing/2014/main" id="{B01DEFC0-8843-A249-BCBF-F75E08F8493C}"/>
                  </a:ext>
                </a:extLst>
              </p:cNvPr>
              <p:cNvSpPr/>
              <p:nvPr/>
            </p:nvSpPr>
            <p:spPr>
              <a:xfrm>
                <a:off x="9878668" y="639865"/>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9525" cap="flat">
                <a:solidFill>
                  <a:schemeClr val="tx1"/>
                </a:solidFill>
                <a:prstDash val="solid"/>
                <a:round/>
              </a:ln>
            </p:spPr>
            <p:txBody>
              <a:bodyPr rtlCol="0" anchor="ctr"/>
              <a:lstStyle/>
              <a:p>
                <a:endParaRPr lang="en-US" sz="2938"/>
              </a:p>
            </p:txBody>
          </p:sp>
          <p:sp>
            <p:nvSpPr>
              <p:cNvPr id="178" name="Freeform: Shape 218">
                <a:extLst>
                  <a:ext uri="{FF2B5EF4-FFF2-40B4-BE49-F238E27FC236}">
                    <a16:creationId xmlns:a16="http://schemas.microsoft.com/office/drawing/2014/main" id="{D298FFFB-CCAD-6145-A554-4823F000832C}"/>
                  </a:ext>
                </a:extLst>
              </p:cNvPr>
              <p:cNvSpPr/>
              <p:nvPr/>
            </p:nvSpPr>
            <p:spPr>
              <a:xfrm>
                <a:off x="9831039"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9525" cap="flat">
                <a:solidFill>
                  <a:schemeClr val="tx1"/>
                </a:solidFill>
                <a:prstDash val="solid"/>
                <a:round/>
              </a:ln>
            </p:spPr>
            <p:txBody>
              <a:bodyPr rtlCol="0" anchor="ctr"/>
              <a:lstStyle/>
              <a:p>
                <a:endParaRPr lang="en-US" sz="2938"/>
              </a:p>
            </p:txBody>
          </p:sp>
          <p:sp>
            <p:nvSpPr>
              <p:cNvPr id="180" name="Freeform: Shape 219">
                <a:extLst>
                  <a:ext uri="{FF2B5EF4-FFF2-40B4-BE49-F238E27FC236}">
                    <a16:creationId xmlns:a16="http://schemas.microsoft.com/office/drawing/2014/main" id="{46A766D8-94AB-4D4F-992F-80F4F3296B37}"/>
                  </a:ext>
                </a:extLst>
              </p:cNvPr>
              <p:cNvSpPr/>
              <p:nvPr/>
            </p:nvSpPr>
            <p:spPr>
              <a:xfrm>
                <a:off x="9926315" y="639865"/>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9525" cap="flat">
                <a:solidFill>
                  <a:schemeClr val="tx1"/>
                </a:solidFill>
                <a:prstDash val="solid"/>
                <a:round/>
              </a:ln>
            </p:spPr>
            <p:txBody>
              <a:bodyPr rtlCol="0" anchor="ctr"/>
              <a:lstStyle/>
              <a:p>
                <a:endParaRPr lang="en-US" sz="2938"/>
              </a:p>
            </p:txBody>
          </p:sp>
          <p:sp>
            <p:nvSpPr>
              <p:cNvPr id="181" name="Freeform: Shape 220">
                <a:extLst>
                  <a:ext uri="{FF2B5EF4-FFF2-40B4-BE49-F238E27FC236}">
                    <a16:creationId xmlns:a16="http://schemas.microsoft.com/office/drawing/2014/main" id="{BCBA1F22-D6C1-2144-BE5A-B646AD85F538}"/>
                  </a:ext>
                </a:extLst>
              </p:cNvPr>
              <p:cNvSpPr/>
              <p:nvPr/>
            </p:nvSpPr>
            <p:spPr>
              <a:xfrm>
                <a:off x="10212116"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9525" cap="flat">
                <a:solidFill>
                  <a:schemeClr val="tx1"/>
                </a:solidFill>
                <a:prstDash val="solid"/>
                <a:round/>
              </a:ln>
            </p:spPr>
            <p:txBody>
              <a:bodyPr rtlCol="0" anchor="ctr"/>
              <a:lstStyle/>
              <a:p>
                <a:endParaRPr lang="en-US" sz="2938"/>
              </a:p>
            </p:txBody>
          </p:sp>
          <p:sp>
            <p:nvSpPr>
              <p:cNvPr id="182" name="Freeform: Shape 221">
                <a:extLst>
                  <a:ext uri="{FF2B5EF4-FFF2-40B4-BE49-F238E27FC236}">
                    <a16:creationId xmlns:a16="http://schemas.microsoft.com/office/drawing/2014/main" id="{0468E426-03DB-6D4D-AB38-5180D4831F60}"/>
                  </a:ext>
                </a:extLst>
              </p:cNvPr>
              <p:cNvSpPr/>
              <p:nvPr/>
            </p:nvSpPr>
            <p:spPr>
              <a:xfrm>
                <a:off x="10164483"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9525" cap="flat">
                <a:solidFill>
                  <a:schemeClr val="tx1"/>
                </a:solidFill>
                <a:prstDash val="solid"/>
                <a:round/>
              </a:ln>
            </p:spPr>
            <p:txBody>
              <a:bodyPr rtlCol="0" anchor="ctr"/>
              <a:lstStyle/>
              <a:p>
                <a:endParaRPr lang="en-US" sz="2938"/>
              </a:p>
            </p:txBody>
          </p:sp>
          <p:sp>
            <p:nvSpPr>
              <p:cNvPr id="183" name="Freeform: Shape 222">
                <a:extLst>
                  <a:ext uri="{FF2B5EF4-FFF2-40B4-BE49-F238E27FC236}">
                    <a16:creationId xmlns:a16="http://schemas.microsoft.com/office/drawing/2014/main" id="{59D9B543-C350-B740-AC5A-E2BBD2DC6A26}"/>
                  </a:ext>
                </a:extLst>
              </p:cNvPr>
              <p:cNvSpPr/>
              <p:nvPr/>
            </p:nvSpPr>
            <p:spPr>
              <a:xfrm>
                <a:off x="10132942"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9525" cap="flat">
                <a:solidFill>
                  <a:schemeClr val="tx1"/>
                </a:solidFill>
                <a:prstDash val="solid"/>
                <a:round/>
              </a:ln>
            </p:spPr>
            <p:txBody>
              <a:bodyPr rtlCol="0" anchor="ctr"/>
              <a:lstStyle/>
              <a:p>
                <a:endParaRPr lang="en-US" sz="2938"/>
              </a:p>
            </p:txBody>
          </p:sp>
          <p:sp>
            <p:nvSpPr>
              <p:cNvPr id="184" name="Freeform: Shape 223">
                <a:extLst>
                  <a:ext uri="{FF2B5EF4-FFF2-40B4-BE49-F238E27FC236}">
                    <a16:creationId xmlns:a16="http://schemas.microsoft.com/office/drawing/2014/main" id="{C8D0CDFD-46BD-FE43-9937-078C43518F0B}"/>
                  </a:ext>
                </a:extLst>
              </p:cNvPr>
              <p:cNvSpPr/>
              <p:nvPr/>
            </p:nvSpPr>
            <p:spPr>
              <a:xfrm>
                <a:off x="10021584" y="751223"/>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9525" cap="flat">
                <a:solidFill>
                  <a:schemeClr val="tx1"/>
                </a:solidFill>
                <a:prstDash val="solid"/>
                <a:round/>
              </a:ln>
            </p:spPr>
            <p:txBody>
              <a:bodyPr rtlCol="0" anchor="ctr"/>
              <a:lstStyle/>
              <a:p>
                <a:endParaRPr lang="en-US" sz="2938"/>
              </a:p>
            </p:txBody>
          </p:sp>
          <p:sp>
            <p:nvSpPr>
              <p:cNvPr id="187" name="Freeform: Shape 224">
                <a:extLst>
                  <a:ext uri="{FF2B5EF4-FFF2-40B4-BE49-F238E27FC236}">
                    <a16:creationId xmlns:a16="http://schemas.microsoft.com/office/drawing/2014/main" id="{D6C5C20A-EA98-E741-8535-4930B8E586EA}"/>
                  </a:ext>
                </a:extLst>
              </p:cNvPr>
              <p:cNvSpPr/>
              <p:nvPr/>
            </p:nvSpPr>
            <p:spPr>
              <a:xfrm>
                <a:off x="10101079"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9525" cap="flat">
                <a:solidFill>
                  <a:schemeClr val="accent1"/>
                </a:solidFill>
                <a:prstDash val="solid"/>
                <a:round/>
              </a:ln>
            </p:spPr>
            <p:txBody>
              <a:bodyPr rtlCol="0" anchor="ctr"/>
              <a:lstStyle/>
              <a:p>
                <a:endParaRPr lang="en-US" sz="2938"/>
              </a:p>
            </p:txBody>
          </p:sp>
          <p:sp>
            <p:nvSpPr>
              <p:cNvPr id="192" name="Freeform: Shape 225">
                <a:extLst>
                  <a:ext uri="{FF2B5EF4-FFF2-40B4-BE49-F238E27FC236}">
                    <a16:creationId xmlns:a16="http://schemas.microsoft.com/office/drawing/2014/main" id="{3EE371C8-A9ED-AA46-9321-88F7EA1EA949}"/>
                  </a:ext>
                </a:extLst>
              </p:cNvPr>
              <p:cNvSpPr/>
              <p:nvPr/>
            </p:nvSpPr>
            <p:spPr>
              <a:xfrm>
                <a:off x="10132942" y="639865"/>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9525" cap="flat">
                <a:solidFill>
                  <a:schemeClr val="accent1"/>
                </a:solidFill>
                <a:prstDash val="solid"/>
                <a:round/>
              </a:ln>
            </p:spPr>
            <p:txBody>
              <a:bodyPr rtlCol="0" anchor="ctr"/>
              <a:lstStyle/>
              <a:p>
                <a:endParaRPr lang="en-US" sz="2938"/>
              </a:p>
            </p:txBody>
          </p:sp>
          <p:sp>
            <p:nvSpPr>
              <p:cNvPr id="197" name="Freeform: Shape 226">
                <a:extLst>
                  <a:ext uri="{FF2B5EF4-FFF2-40B4-BE49-F238E27FC236}">
                    <a16:creationId xmlns:a16="http://schemas.microsoft.com/office/drawing/2014/main" id="{D14981E0-A8CC-EB49-99F8-A4FFD07B5FE5}"/>
                  </a:ext>
                </a:extLst>
              </p:cNvPr>
              <p:cNvSpPr/>
              <p:nvPr/>
            </p:nvSpPr>
            <p:spPr>
              <a:xfrm>
                <a:off x="10069217"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9525" cap="flat">
                <a:solidFill>
                  <a:schemeClr val="accent1"/>
                </a:solidFill>
                <a:prstDash val="solid"/>
                <a:round/>
              </a:ln>
            </p:spPr>
            <p:txBody>
              <a:bodyPr rtlCol="0" anchor="ctr"/>
              <a:lstStyle/>
              <a:p>
                <a:endParaRPr lang="en-US" sz="2938"/>
              </a:p>
            </p:txBody>
          </p:sp>
          <p:sp>
            <p:nvSpPr>
              <p:cNvPr id="205" name="Freeform: Shape 227">
                <a:extLst>
                  <a:ext uri="{FF2B5EF4-FFF2-40B4-BE49-F238E27FC236}">
                    <a16:creationId xmlns:a16="http://schemas.microsoft.com/office/drawing/2014/main" id="{DB5B43DB-1C7E-934D-A1CB-E895AAF65ECE}"/>
                  </a:ext>
                </a:extLst>
              </p:cNvPr>
              <p:cNvSpPr/>
              <p:nvPr/>
            </p:nvSpPr>
            <p:spPr>
              <a:xfrm>
                <a:off x="10069217" y="735453"/>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9525" cap="flat">
                <a:solidFill>
                  <a:schemeClr val="accent1"/>
                </a:solidFill>
                <a:prstDash val="solid"/>
                <a:round/>
              </a:ln>
            </p:spPr>
            <p:txBody>
              <a:bodyPr rtlCol="0" anchor="ctr"/>
              <a:lstStyle/>
              <a:p>
                <a:endParaRPr lang="en-US" sz="2938"/>
              </a:p>
            </p:txBody>
          </p:sp>
          <p:sp>
            <p:nvSpPr>
              <p:cNvPr id="230" name="Freeform: Shape 228">
                <a:extLst>
                  <a:ext uri="{FF2B5EF4-FFF2-40B4-BE49-F238E27FC236}">
                    <a16:creationId xmlns:a16="http://schemas.microsoft.com/office/drawing/2014/main" id="{B4AA957D-7EA2-5F48-A08F-D7A67DBCC93C}"/>
                  </a:ext>
                </a:extLst>
              </p:cNvPr>
              <p:cNvSpPr/>
              <p:nvPr/>
            </p:nvSpPr>
            <p:spPr>
              <a:xfrm>
                <a:off x="10021571" y="449332"/>
                <a:ext cx="199543"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9525" cap="flat">
                <a:solidFill>
                  <a:schemeClr val="tx1"/>
                </a:solidFill>
                <a:prstDash val="solid"/>
                <a:round/>
              </a:ln>
            </p:spPr>
            <p:txBody>
              <a:bodyPr rtlCol="0" anchor="ctr"/>
              <a:lstStyle/>
              <a:p>
                <a:endParaRPr lang="en-US" sz="2938"/>
              </a:p>
            </p:txBody>
          </p:sp>
        </p:grpSp>
      </p:grpSp>
      <p:grpSp>
        <p:nvGrpSpPr>
          <p:cNvPr id="234" name="Group 233">
            <a:extLst>
              <a:ext uri="{FF2B5EF4-FFF2-40B4-BE49-F238E27FC236}">
                <a16:creationId xmlns:a16="http://schemas.microsoft.com/office/drawing/2014/main" id="{26C32469-6666-3D43-B19F-BBB9570CE3FC}"/>
              </a:ext>
            </a:extLst>
          </p:cNvPr>
          <p:cNvGrpSpPr/>
          <p:nvPr/>
        </p:nvGrpSpPr>
        <p:grpSpPr>
          <a:xfrm>
            <a:off x="5477607" y="6264974"/>
            <a:ext cx="8526166" cy="1120362"/>
            <a:chOff x="3423504" y="3915609"/>
            <a:chExt cx="5328854" cy="700226"/>
          </a:xfrm>
        </p:grpSpPr>
        <p:grpSp>
          <p:nvGrpSpPr>
            <p:cNvPr id="245" name="Group 244">
              <a:extLst>
                <a:ext uri="{FF2B5EF4-FFF2-40B4-BE49-F238E27FC236}">
                  <a16:creationId xmlns:a16="http://schemas.microsoft.com/office/drawing/2014/main" id="{F246F3AE-C4CE-0847-9ADE-B159AF31FC66}"/>
                </a:ext>
              </a:extLst>
            </p:cNvPr>
            <p:cNvGrpSpPr/>
            <p:nvPr/>
          </p:nvGrpSpPr>
          <p:grpSpPr>
            <a:xfrm>
              <a:off x="3423504" y="3939046"/>
              <a:ext cx="5328854" cy="676789"/>
              <a:chOff x="3423504" y="3939046"/>
              <a:chExt cx="5328854" cy="676789"/>
            </a:xfrm>
          </p:grpSpPr>
          <p:pic>
            <p:nvPicPr>
              <p:cNvPr id="251" name="Graphic 2">
                <a:extLst>
                  <a:ext uri="{FF2B5EF4-FFF2-40B4-BE49-F238E27FC236}">
                    <a16:creationId xmlns:a16="http://schemas.microsoft.com/office/drawing/2014/main" id="{9B1163EA-A234-874B-9F34-122C8EAB84EA}"/>
                  </a:ext>
                </a:extLst>
              </p:cNvPr>
              <p:cNvPicPr>
                <a:picLocks noChangeAspect="1"/>
              </p:cNvPicPr>
              <p:nvPr/>
            </p:nvPicPr>
            <p:blipFill rotWithShape="1">
              <a:blip r:embed="rId9"/>
              <a:srcRect l="17907" t="14272" r="17985" b="34871"/>
              <a:stretch/>
            </p:blipFill>
            <p:spPr>
              <a:xfrm>
                <a:off x="3715644" y="3963995"/>
                <a:ext cx="166030" cy="198943"/>
              </a:xfrm>
              <a:prstGeom prst="rect">
                <a:avLst/>
              </a:prstGeom>
              <a:noFill/>
            </p:spPr>
          </p:pic>
          <p:pic>
            <p:nvPicPr>
              <p:cNvPr id="252" name="Graphic 9">
                <a:extLst>
                  <a:ext uri="{FF2B5EF4-FFF2-40B4-BE49-F238E27FC236}">
                    <a16:creationId xmlns:a16="http://schemas.microsoft.com/office/drawing/2014/main" id="{6A69AB54-CAFF-DF41-A022-56441C3139A1}"/>
                  </a:ext>
                </a:extLst>
              </p:cNvPr>
              <p:cNvPicPr>
                <a:picLocks noChangeAspect="1"/>
              </p:cNvPicPr>
              <p:nvPr/>
            </p:nvPicPr>
            <p:blipFill rotWithShape="1">
              <a:blip r:embed="rId10"/>
              <a:srcRect l="18242" t="12656" r="17651" b="43241"/>
              <a:stretch/>
            </p:blipFill>
            <p:spPr>
              <a:xfrm>
                <a:off x="7078485" y="3963599"/>
                <a:ext cx="166030" cy="197824"/>
              </a:xfrm>
              <a:prstGeom prst="rect">
                <a:avLst/>
              </a:prstGeom>
              <a:noFill/>
            </p:spPr>
          </p:pic>
          <p:pic>
            <p:nvPicPr>
              <p:cNvPr id="253" name="Picture 252">
                <a:extLst>
                  <a:ext uri="{FF2B5EF4-FFF2-40B4-BE49-F238E27FC236}">
                    <a16:creationId xmlns:a16="http://schemas.microsoft.com/office/drawing/2014/main" id="{9E764024-E496-1348-8131-F448F9602566}"/>
                  </a:ext>
                </a:extLst>
              </p:cNvPr>
              <p:cNvPicPr>
                <a:picLocks noChangeAspect="1"/>
              </p:cNvPicPr>
              <p:nvPr/>
            </p:nvPicPr>
            <p:blipFill rotWithShape="1">
              <a:blip r:embed="rId11">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rcRect l="34325" r="35890" b="34354"/>
              <a:stretch/>
            </p:blipFill>
            <p:spPr>
              <a:xfrm>
                <a:off x="7657263" y="3945978"/>
                <a:ext cx="234698" cy="233065"/>
              </a:xfrm>
              <a:prstGeom prst="rect">
                <a:avLst/>
              </a:prstGeom>
              <a:noFill/>
            </p:spPr>
          </p:pic>
          <p:pic>
            <p:nvPicPr>
              <p:cNvPr id="254" name="Graphic 2">
                <a:extLst>
                  <a:ext uri="{FF2B5EF4-FFF2-40B4-BE49-F238E27FC236}">
                    <a16:creationId xmlns:a16="http://schemas.microsoft.com/office/drawing/2014/main" id="{A3F789EA-E34E-2E4C-B203-2161D84A9D7F}"/>
                  </a:ext>
                </a:extLst>
              </p:cNvPr>
              <p:cNvPicPr>
                <a:picLocks noChangeAspect="1"/>
              </p:cNvPicPr>
              <p:nvPr/>
            </p:nvPicPr>
            <p:blipFill rotWithShape="1">
              <a:blip r:embed="rId9"/>
              <a:srcRect l="17907" t="14272" r="17985" b="34871"/>
              <a:stretch/>
            </p:blipFill>
            <p:spPr>
              <a:xfrm>
                <a:off x="4596754" y="3942730"/>
                <a:ext cx="166030" cy="198943"/>
              </a:xfrm>
              <a:prstGeom prst="rect">
                <a:avLst/>
              </a:prstGeom>
              <a:noFill/>
            </p:spPr>
          </p:pic>
          <p:pic>
            <p:nvPicPr>
              <p:cNvPr id="255" name="Graphic 9">
                <a:extLst>
                  <a:ext uri="{FF2B5EF4-FFF2-40B4-BE49-F238E27FC236}">
                    <a16:creationId xmlns:a16="http://schemas.microsoft.com/office/drawing/2014/main" id="{8641BCC3-CB7F-2A41-A00A-49DE6980AE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01086" y="3964512"/>
                <a:ext cx="162962" cy="196911"/>
              </a:xfrm>
              <a:prstGeom prst="rect">
                <a:avLst/>
              </a:prstGeom>
              <a:noFill/>
            </p:spPr>
          </p:pic>
          <p:pic>
            <p:nvPicPr>
              <p:cNvPr id="256" name="Graphic 2">
                <a:extLst>
                  <a:ext uri="{FF2B5EF4-FFF2-40B4-BE49-F238E27FC236}">
                    <a16:creationId xmlns:a16="http://schemas.microsoft.com/office/drawing/2014/main" id="{6511302E-E8F7-994B-9444-6FABB6E6A536}"/>
                  </a:ext>
                </a:extLst>
              </p:cNvPr>
              <p:cNvPicPr>
                <a:picLocks noChangeAspect="1"/>
              </p:cNvPicPr>
              <p:nvPr/>
            </p:nvPicPr>
            <p:blipFill rotWithShape="1">
              <a:blip r:embed="rId9"/>
              <a:srcRect l="17907" t="14272" r="17985" b="34871"/>
              <a:stretch/>
            </p:blipFill>
            <p:spPr>
              <a:xfrm>
                <a:off x="4132090" y="3939046"/>
                <a:ext cx="166030" cy="198943"/>
              </a:xfrm>
              <a:prstGeom prst="rect">
                <a:avLst/>
              </a:prstGeom>
              <a:noFill/>
            </p:spPr>
          </p:pic>
          <p:sp>
            <p:nvSpPr>
              <p:cNvPr id="257" name="Lex">
                <a:extLst>
                  <a:ext uri="{FF2B5EF4-FFF2-40B4-BE49-F238E27FC236}">
                    <a16:creationId xmlns:a16="http://schemas.microsoft.com/office/drawing/2014/main" id="{4FEE04B9-EB90-3B4E-B3DE-6A75BB322A4F}"/>
                  </a:ext>
                </a:extLst>
              </p:cNvPr>
              <p:cNvSpPr txBox="1"/>
              <p:nvPr/>
            </p:nvSpPr>
            <p:spPr>
              <a:xfrm>
                <a:off x="4310686" y="4238360"/>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FPGAS</a:t>
                </a:r>
              </a:p>
            </p:txBody>
          </p:sp>
          <p:sp>
            <p:nvSpPr>
              <p:cNvPr id="258" name="Lex">
                <a:extLst>
                  <a:ext uri="{FF2B5EF4-FFF2-40B4-BE49-F238E27FC236}">
                    <a16:creationId xmlns:a16="http://schemas.microsoft.com/office/drawing/2014/main" id="{D477B9DC-488F-4641-BB3C-ABEAC0E09D97}"/>
                  </a:ext>
                </a:extLst>
              </p:cNvPr>
              <p:cNvSpPr txBox="1"/>
              <p:nvPr/>
            </p:nvSpPr>
            <p:spPr>
              <a:xfrm>
                <a:off x="3423504" y="4240560"/>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EC2 P3</a:t>
                </a:r>
                <a:b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b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&amp; P3DN</a:t>
                </a:r>
              </a:p>
            </p:txBody>
          </p:sp>
          <p:sp>
            <p:nvSpPr>
              <p:cNvPr id="259" name="Lex">
                <a:extLst>
                  <a:ext uri="{FF2B5EF4-FFF2-40B4-BE49-F238E27FC236}">
                    <a16:creationId xmlns:a16="http://schemas.microsoft.com/office/drawing/2014/main" id="{FB06909D-5C59-C245-B349-C7AB0E178040}"/>
                  </a:ext>
                </a:extLst>
              </p:cNvPr>
              <p:cNvSpPr txBox="1"/>
              <p:nvPr/>
            </p:nvSpPr>
            <p:spPr>
              <a:xfrm>
                <a:off x="3847624" y="4238360"/>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EC2 G4</a:t>
                </a:r>
              </a:p>
            </p:txBody>
          </p:sp>
          <p:sp>
            <p:nvSpPr>
              <p:cNvPr id="260" name="Lex">
                <a:extLst>
                  <a:ext uri="{FF2B5EF4-FFF2-40B4-BE49-F238E27FC236}">
                    <a16:creationId xmlns:a16="http://schemas.microsoft.com/office/drawing/2014/main" id="{992E18D8-D868-D546-8EA8-ECE8AA210112}"/>
                  </a:ext>
                </a:extLst>
              </p:cNvPr>
              <p:cNvSpPr txBox="1"/>
              <p:nvPr/>
            </p:nvSpPr>
            <p:spPr>
              <a:xfrm>
                <a:off x="3843268" y="4335228"/>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EC2 C5</a:t>
                </a:r>
              </a:p>
            </p:txBody>
          </p:sp>
          <p:sp>
            <p:nvSpPr>
              <p:cNvPr id="261" name="Lex">
                <a:extLst>
                  <a:ext uri="{FF2B5EF4-FFF2-40B4-BE49-F238E27FC236}">
                    <a16:creationId xmlns:a16="http://schemas.microsoft.com/office/drawing/2014/main" id="{81F76519-C006-D147-B207-83D3B2867D5D}"/>
                  </a:ext>
                </a:extLst>
              </p:cNvPr>
              <p:cNvSpPr txBox="1"/>
              <p:nvPr/>
            </p:nvSpPr>
            <p:spPr>
              <a:xfrm>
                <a:off x="8020838" y="4241107"/>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INFERENTIA</a:t>
                </a:r>
              </a:p>
            </p:txBody>
          </p:sp>
          <p:sp>
            <p:nvSpPr>
              <p:cNvPr id="262" name="Lex">
                <a:extLst>
                  <a:ext uri="{FF2B5EF4-FFF2-40B4-BE49-F238E27FC236}">
                    <a16:creationId xmlns:a16="http://schemas.microsoft.com/office/drawing/2014/main" id="{7DB3CBF1-6A16-DC4F-A398-F677B930F82B}"/>
                  </a:ext>
                </a:extLst>
              </p:cNvPr>
              <p:cNvSpPr txBox="1"/>
              <p:nvPr/>
            </p:nvSpPr>
            <p:spPr>
              <a:xfrm>
                <a:off x="6795740" y="4246437"/>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GREENGRASS</a:t>
                </a:r>
              </a:p>
            </p:txBody>
          </p:sp>
          <p:sp>
            <p:nvSpPr>
              <p:cNvPr id="263" name="Lex">
                <a:extLst>
                  <a:ext uri="{FF2B5EF4-FFF2-40B4-BE49-F238E27FC236}">
                    <a16:creationId xmlns:a16="http://schemas.microsoft.com/office/drawing/2014/main" id="{8A2C7F23-A4EA-BC40-B870-F402FAE376BF}"/>
                  </a:ext>
                </a:extLst>
              </p:cNvPr>
              <p:cNvSpPr txBox="1"/>
              <p:nvPr/>
            </p:nvSpPr>
            <p:spPr>
              <a:xfrm>
                <a:off x="7408852" y="4242555"/>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a:t>
                </a:r>
                <a:b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b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INFERENCE</a:t>
                </a:r>
              </a:p>
            </p:txBody>
          </p:sp>
          <p:sp>
            <p:nvSpPr>
              <p:cNvPr id="264" name="Lex">
                <a:extLst>
                  <a:ext uri="{FF2B5EF4-FFF2-40B4-BE49-F238E27FC236}">
                    <a16:creationId xmlns:a16="http://schemas.microsoft.com/office/drawing/2014/main" id="{E2033FB5-5645-2043-AC4A-6C038370E0A7}"/>
                  </a:ext>
                </a:extLst>
              </p:cNvPr>
              <p:cNvSpPr txBox="1"/>
              <p:nvPr/>
            </p:nvSpPr>
            <p:spPr>
              <a:xfrm>
                <a:off x="4874016" y="4235687"/>
                <a:ext cx="731520" cy="3801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DL </a:t>
                </a:r>
              </a:p>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CONTAINERS </a:t>
                </a:r>
              </a:p>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&amp; AMIs</a:t>
                </a:r>
              </a:p>
            </p:txBody>
          </p:sp>
        </p:grpSp>
        <p:pic>
          <p:nvPicPr>
            <p:cNvPr id="246" name="Graphic 2">
              <a:extLst>
                <a:ext uri="{FF2B5EF4-FFF2-40B4-BE49-F238E27FC236}">
                  <a16:creationId xmlns:a16="http://schemas.microsoft.com/office/drawing/2014/main" id="{E9B31425-1D8A-A647-977A-C321DF219BF0}"/>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121357" y="3915609"/>
              <a:ext cx="245813" cy="245813"/>
            </a:xfrm>
            <a:prstGeom prst="rect">
              <a:avLst/>
            </a:prstGeom>
          </p:spPr>
        </p:pic>
        <p:sp>
          <p:nvSpPr>
            <p:cNvPr id="247" name="Lex">
              <a:extLst>
                <a:ext uri="{FF2B5EF4-FFF2-40B4-BE49-F238E27FC236}">
                  <a16:creationId xmlns:a16="http://schemas.microsoft.com/office/drawing/2014/main" id="{6E7889DE-95EF-CC47-A618-E5765DDB3BEC}"/>
                </a:ext>
              </a:extLst>
            </p:cNvPr>
            <p:cNvSpPr txBox="1"/>
            <p:nvPr/>
          </p:nvSpPr>
          <p:spPr>
            <a:xfrm>
              <a:off x="6119089" y="4241107"/>
              <a:ext cx="731520" cy="768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 </a:t>
              </a:r>
            </a:p>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KUBERNETES</a:t>
              </a:r>
            </a:p>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SERVICE</a:t>
              </a:r>
            </a:p>
          </p:txBody>
        </p:sp>
        <p:pic>
          <p:nvPicPr>
            <p:cNvPr id="248" name="Picture 247" descr="A picture containing object&#10;&#10;Description automatically generated">
              <a:extLst>
                <a:ext uri="{FF2B5EF4-FFF2-40B4-BE49-F238E27FC236}">
                  <a16:creationId xmlns:a16="http://schemas.microsoft.com/office/drawing/2014/main" id="{63E147B8-2075-6F44-A3FC-9A8BB3A8B208}"/>
                </a:ext>
              </a:extLst>
            </p:cNvPr>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763778" y="3928464"/>
              <a:ext cx="197028" cy="218921"/>
            </a:xfrm>
            <a:prstGeom prst="rect">
              <a:avLst/>
            </a:prstGeom>
          </p:spPr>
        </p:pic>
        <p:sp>
          <p:nvSpPr>
            <p:cNvPr id="249" name="Lex">
              <a:extLst>
                <a:ext uri="{FF2B5EF4-FFF2-40B4-BE49-F238E27FC236}">
                  <a16:creationId xmlns:a16="http://schemas.microsoft.com/office/drawing/2014/main" id="{49A53CB2-6A57-5349-BA66-B7B85BC5B3E9}"/>
                </a:ext>
              </a:extLst>
            </p:cNvPr>
            <p:cNvSpPr txBox="1"/>
            <p:nvPr/>
          </p:nvSpPr>
          <p:spPr>
            <a:xfrm>
              <a:off x="5500890" y="4242274"/>
              <a:ext cx="731520" cy="179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9634" tIns="9634" rIns="9634" bIns="9634" numCol="1" anchor="t">
              <a:noAutofit/>
            </a:bodyPr>
            <a:lstStyle>
              <a:lvl1pPr algn="ctr">
                <a:defRPr sz="2800" spc="600">
                  <a:solidFill>
                    <a:srgbClr val="FFFFFF"/>
                  </a:solidFill>
                  <a:latin typeface="Amazon Ember"/>
                  <a:ea typeface="Amazon Ember"/>
                  <a:cs typeface="Amazon Ember"/>
                  <a:sym typeface="Amazon Ember"/>
                </a:defRPr>
              </a:lvl1pPr>
            </a:lstStyle>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ELASTIC </a:t>
              </a:r>
            </a:p>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CONTAINER</a:t>
              </a:r>
            </a:p>
            <a:p>
              <a:pPr defTabSz="557187" hangingPunct="0">
                <a:defRPr/>
              </a:pPr>
              <a:r>
                <a:rPr lang="en-US" sz="800" kern="0" spc="213"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SERVICE</a:t>
              </a:r>
            </a:p>
          </p:txBody>
        </p:sp>
        <p:pic>
          <p:nvPicPr>
            <p:cNvPr id="250" name="Picture 249">
              <a:extLst>
                <a:ext uri="{FF2B5EF4-FFF2-40B4-BE49-F238E27FC236}">
                  <a16:creationId xmlns:a16="http://schemas.microsoft.com/office/drawing/2014/main" id="{466B2684-37AF-9048-BC0A-16FB231FA193}"/>
                </a:ext>
              </a:extLst>
            </p:cNvPr>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376839" y="3926182"/>
              <a:ext cx="216020" cy="243022"/>
            </a:xfrm>
            <a:prstGeom prst="rect">
              <a:avLst/>
            </a:prstGeom>
          </p:spPr>
        </p:pic>
      </p:grpSp>
      <p:pic>
        <p:nvPicPr>
          <p:cNvPr id="265" name="Picture 264">
            <a:extLst>
              <a:ext uri="{FF2B5EF4-FFF2-40B4-BE49-F238E27FC236}">
                <a16:creationId xmlns:a16="http://schemas.microsoft.com/office/drawing/2014/main" id="{EADAB89A-2AD0-A54B-A771-D65AE7F062F0}"/>
              </a:ext>
            </a:extLst>
          </p:cNvPr>
          <p:cNvPicPr>
            <a:picLocks noChangeAspect="1"/>
          </p:cNvPicPr>
          <p:nvPr/>
        </p:nvPicPr>
        <p:blipFill rotWithShape="1">
          <a:blip r:embed="rId3"/>
          <a:srcRect l="13457" t="4358" r="1976" b="47514"/>
          <a:stretch/>
        </p:blipFill>
        <p:spPr>
          <a:xfrm>
            <a:off x="733388" y="2230121"/>
            <a:ext cx="13145349" cy="1336040"/>
          </a:xfrm>
          <a:prstGeom prst="rect">
            <a:avLst/>
          </a:prstGeom>
        </p:spPr>
      </p:pic>
      <p:pic>
        <p:nvPicPr>
          <p:cNvPr id="266" name="Picture 265">
            <a:extLst>
              <a:ext uri="{FF2B5EF4-FFF2-40B4-BE49-F238E27FC236}">
                <a16:creationId xmlns:a16="http://schemas.microsoft.com/office/drawing/2014/main" id="{652AEDA1-5060-424B-8D7A-23B12013FD23}"/>
              </a:ext>
            </a:extLst>
          </p:cNvPr>
          <p:cNvPicPr>
            <a:picLocks noChangeAspect="1"/>
          </p:cNvPicPr>
          <p:nvPr/>
        </p:nvPicPr>
        <p:blipFill>
          <a:blip r:embed="rId20">
            <a:clrChange>
              <a:clrFrom>
                <a:srgbClr val="FFFFFF"/>
              </a:clrFrom>
              <a:clrTo>
                <a:srgbClr val="FFFFFF">
                  <a:alpha val="0"/>
                </a:srgbClr>
              </a:clrTo>
            </a:clrChange>
          </a:blip>
          <a:stretch>
            <a:fillRect/>
          </a:stretch>
        </p:blipFill>
        <p:spPr>
          <a:xfrm>
            <a:off x="4700151" y="6241472"/>
            <a:ext cx="693906" cy="422166"/>
          </a:xfrm>
          <a:prstGeom prst="rect">
            <a:avLst/>
          </a:prstGeom>
        </p:spPr>
      </p:pic>
      <p:pic>
        <p:nvPicPr>
          <p:cNvPr id="267" name="Picture 266">
            <a:extLst>
              <a:ext uri="{FF2B5EF4-FFF2-40B4-BE49-F238E27FC236}">
                <a16:creationId xmlns:a16="http://schemas.microsoft.com/office/drawing/2014/main" id="{D21964E8-2A92-7944-9264-E93E6D0932DC}"/>
              </a:ext>
            </a:extLst>
          </p:cNvPr>
          <p:cNvPicPr>
            <a:picLocks noChangeAspect="1"/>
          </p:cNvPicPr>
          <p:nvPr/>
        </p:nvPicPr>
        <p:blipFill rotWithShape="1">
          <a:blip r:embed="rId21">
            <a:clrChange>
              <a:clrFrom>
                <a:srgbClr val="FFFFFF"/>
              </a:clrFrom>
              <a:clrTo>
                <a:srgbClr val="FFFFFF">
                  <a:alpha val="0"/>
                </a:srgbClr>
              </a:clrTo>
            </a:clrChange>
            <a:lum bright="70000" contrast="-70000"/>
          </a:blip>
          <a:srcRect l="11306" t="34099" r="11939" b="34875"/>
          <a:stretch/>
        </p:blipFill>
        <p:spPr>
          <a:xfrm>
            <a:off x="4512462" y="6807050"/>
            <a:ext cx="978800" cy="263766"/>
          </a:xfrm>
          <a:prstGeom prst="rect">
            <a:avLst/>
          </a:prstGeom>
        </p:spPr>
      </p:pic>
      <p:sp>
        <p:nvSpPr>
          <p:cNvPr id="167" name="Rectangle 166">
            <a:extLst>
              <a:ext uri="{FF2B5EF4-FFF2-40B4-BE49-F238E27FC236}">
                <a16:creationId xmlns:a16="http://schemas.microsoft.com/office/drawing/2014/main" id="{E7DF1912-98F9-4D49-B891-C7D9ADEA5A1C}"/>
              </a:ext>
            </a:extLst>
          </p:cNvPr>
          <p:cNvSpPr/>
          <p:nvPr/>
        </p:nvSpPr>
        <p:spPr>
          <a:xfrm>
            <a:off x="2" y="1305046"/>
            <a:ext cx="14630400" cy="437043"/>
          </a:xfrm>
          <a:prstGeom prst="rect">
            <a:avLst/>
          </a:prstGeom>
        </p:spPr>
        <p:txBody>
          <a:bodyPr wrap="square">
            <a:spAutoFit/>
          </a:bodyPr>
          <a:lstStyle/>
          <a:p>
            <a:pPr algn="ctr"/>
            <a:r>
              <a:rPr lang="en-US" sz="224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Broadest and deepest set of capabilities</a:t>
            </a:r>
          </a:p>
        </p:txBody>
      </p:sp>
      <p:sp>
        <p:nvSpPr>
          <p:cNvPr id="170" name="TextBox 169">
            <a:extLst>
              <a:ext uri="{FF2B5EF4-FFF2-40B4-BE49-F238E27FC236}">
                <a16:creationId xmlns:a16="http://schemas.microsoft.com/office/drawing/2014/main" id="{70D13483-2B58-4B96-B8A5-E1DC294C18BD}"/>
              </a:ext>
            </a:extLst>
          </p:cNvPr>
          <p:cNvSpPr txBox="1"/>
          <p:nvPr/>
        </p:nvSpPr>
        <p:spPr>
          <a:xfrm>
            <a:off x="0" y="435606"/>
            <a:ext cx="14630400" cy="561757"/>
          </a:xfrm>
          <a:prstGeom prst="rect">
            <a:avLst/>
          </a:prstGeom>
          <a:noFill/>
        </p:spPr>
        <p:txBody>
          <a:bodyPr wrap="square" rtlCol="0">
            <a:spAutoFit/>
          </a:bodyPr>
          <a:lstStyle/>
          <a:p>
            <a:pPr algn="ctr" defTabSz="1097224">
              <a:lnSpc>
                <a:spcPct val="90000"/>
              </a:lnSpc>
              <a:spcBef>
                <a:spcPct val="0"/>
              </a:spcBef>
              <a:defRPr/>
            </a:pPr>
            <a:r>
              <a:rPr lang="en-US" sz="3389" b="1" spc="480" dirty="0">
                <a:solidFill>
                  <a:schemeClr val="accent1"/>
                </a:solidFill>
                <a:latin typeface="+mj-lt"/>
                <a:ea typeface="Amazon Ember" panose="02000000000000000000" pitchFamily="2" charset="0"/>
                <a:cs typeface="Amazon Ember Cd RC" panose="020B0606020204020204" pitchFamily="34" charset="0"/>
              </a:rPr>
              <a:t>THE AWS ML STACK</a:t>
            </a:r>
          </a:p>
        </p:txBody>
      </p:sp>
      <p:cxnSp>
        <p:nvCxnSpPr>
          <p:cNvPr id="171" name="Straight Connector 170">
            <a:extLst>
              <a:ext uri="{FF2B5EF4-FFF2-40B4-BE49-F238E27FC236}">
                <a16:creationId xmlns:a16="http://schemas.microsoft.com/office/drawing/2014/main" id="{F602F3BF-F35E-4516-9FAF-64D6A22B9F49}"/>
              </a:ext>
            </a:extLst>
          </p:cNvPr>
          <p:cNvCxnSpPr/>
          <p:nvPr/>
        </p:nvCxnSpPr>
        <p:spPr>
          <a:xfrm>
            <a:off x="6601968" y="1127760"/>
            <a:ext cx="1426464" cy="0"/>
          </a:xfrm>
          <a:prstGeom prst="line">
            <a:avLst/>
          </a:prstGeom>
          <a:ln w="12700">
            <a:solidFill>
              <a:schemeClr val="accent1"/>
            </a:solidFill>
            <a:tailEnd type="none"/>
          </a:ln>
          <a:effectLst/>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7880ED8D-1FE0-E247-8BE5-B202E582727A}"/>
              </a:ext>
            </a:extLst>
          </p:cNvPr>
          <p:cNvGrpSpPr/>
          <p:nvPr/>
        </p:nvGrpSpPr>
        <p:grpSpPr>
          <a:xfrm>
            <a:off x="54794626" y="8769245"/>
            <a:ext cx="2252662" cy="2515739"/>
            <a:chOff x="37163360" y="10932824"/>
            <a:chExt cx="1407914" cy="1572337"/>
          </a:xfrm>
        </p:grpSpPr>
        <p:sp>
          <p:nvSpPr>
            <p:cNvPr id="86" name="Freeform 5">
              <a:extLst>
                <a:ext uri="{FF2B5EF4-FFF2-40B4-BE49-F238E27FC236}">
                  <a16:creationId xmlns:a16="http://schemas.microsoft.com/office/drawing/2014/main" id="{9ACC232D-17E3-40A0-8F14-63E093F8B5D0}"/>
                </a:ext>
              </a:extLst>
            </p:cNvPr>
            <p:cNvSpPr>
              <a:spLocks/>
            </p:cNvSpPr>
            <p:nvPr/>
          </p:nvSpPr>
          <p:spPr bwMode="auto">
            <a:xfrm>
              <a:off x="37163360" y="10932824"/>
              <a:ext cx="1346254" cy="1572337"/>
            </a:xfrm>
            <a:custGeom>
              <a:avLst/>
              <a:gdLst>
                <a:gd name="T0" fmla="*/ 281 w 586"/>
                <a:gd name="T1" fmla="*/ 154 h 693"/>
                <a:gd name="T2" fmla="*/ 281 w 586"/>
                <a:gd name="T3" fmla="*/ 154 h 693"/>
                <a:gd name="T4" fmla="*/ 281 w 586"/>
                <a:gd name="T5" fmla="*/ 0 h 693"/>
                <a:gd name="T6" fmla="*/ 0 w 586"/>
                <a:gd name="T7" fmla="*/ 162 h 693"/>
                <a:gd name="T8" fmla="*/ 0 w 586"/>
                <a:gd name="T9" fmla="*/ 516 h 693"/>
                <a:gd name="T10" fmla="*/ 306 w 586"/>
                <a:gd name="T11" fmla="*/ 693 h 693"/>
                <a:gd name="T12" fmla="*/ 586 w 586"/>
                <a:gd name="T13" fmla="*/ 532 h 693"/>
                <a:gd name="T14" fmla="*/ 453 w 586"/>
                <a:gd name="T15" fmla="*/ 455 h 693"/>
                <a:gd name="T16" fmla="*/ 306 w 586"/>
                <a:gd name="T17" fmla="*/ 539 h 693"/>
                <a:gd name="T18" fmla="*/ 133 w 586"/>
                <a:gd name="T19" fmla="*/ 439 h 693"/>
                <a:gd name="T20" fmla="*/ 133 w 586"/>
                <a:gd name="T21" fmla="*/ 239 h 693"/>
                <a:gd name="T22" fmla="*/ 281 w 586"/>
                <a:gd name="T23" fmla="*/ 154 h 693"/>
                <a:gd name="T24" fmla="*/ 281 w 586"/>
                <a:gd name="T25" fmla="*/ 15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93">
                  <a:moveTo>
                    <a:pt x="281" y="154"/>
                  </a:moveTo>
                  <a:lnTo>
                    <a:pt x="281" y="154"/>
                  </a:lnTo>
                  <a:lnTo>
                    <a:pt x="281" y="0"/>
                  </a:lnTo>
                  <a:lnTo>
                    <a:pt x="0" y="162"/>
                  </a:lnTo>
                  <a:lnTo>
                    <a:pt x="0" y="516"/>
                  </a:lnTo>
                  <a:lnTo>
                    <a:pt x="306" y="693"/>
                  </a:lnTo>
                  <a:lnTo>
                    <a:pt x="586" y="532"/>
                  </a:lnTo>
                  <a:lnTo>
                    <a:pt x="453" y="455"/>
                  </a:lnTo>
                  <a:lnTo>
                    <a:pt x="306" y="539"/>
                  </a:lnTo>
                  <a:lnTo>
                    <a:pt x="133" y="439"/>
                  </a:lnTo>
                  <a:lnTo>
                    <a:pt x="133" y="239"/>
                  </a:lnTo>
                  <a:lnTo>
                    <a:pt x="281" y="154"/>
                  </a:lnTo>
                  <a:lnTo>
                    <a:pt x="281" y="154"/>
                  </a:lnTo>
                  <a:close/>
                </a:path>
              </a:pathLst>
            </a:custGeom>
            <a:noFill/>
            <a:ln w="5080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16234" tIns="208118" rIns="416234" bIns="208118" numCol="1" anchor="t" anchorCtr="0" compatLnSpc="1">
              <a:prstTxWarp prst="textNoShape">
                <a:avLst/>
              </a:prstTxWarp>
            </a:bodyPr>
            <a:lstStyle/>
            <a:p>
              <a:pPr defTabSz="2164147"/>
              <a:endParaRPr lang="en-US" sz="13637">
                <a:solidFill>
                  <a:srgbClr val="1D516C"/>
                </a:solidFill>
                <a:latin typeface="Arial"/>
              </a:endParaRPr>
            </a:p>
          </p:txBody>
        </p:sp>
        <p:sp>
          <p:nvSpPr>
            <p:cNvPr id="87" name="Freeform 6">
              <a:extLst>
                <a:ext uri="{FF2B5EF4-FFF2-40B4-BE49-F238E27FC236}">
                  <a16:creationId xmlns:a16="http://schemas.microsoft.com/office/drawing/2014/main" id="{79D007A6-A168-455F-8259-0C93C0987C0D}"/>
                </a:ext>
              </a:extLst>
            </p:cNvPr>
            <p:cNvSpPr>
              <a:spLocks/>
            </p:cNvSpPr>
            <p:nvPr/>
          </p:nvSpPr>
          <p:spPr bwMode="auto">
            <a:xfrm>
              <a:off x="37930690" y="10936250"/>
              <a:ext cx="640584" cy="1096183"/>
            </a:xfrm>
            <a:custGeom>
              <a:avLst/>
              <a:gdLst>
                <a:gd name="T0" fmla="*/ 0 w 279"/>
                <a:gd name="T1" fmla="*/ 154 h 484"/>
                <a:gd name="T2" fmla="*/ 0 w 279"/>
                <a:gd name="T3" fmla="*/ 154 h 484"/>
                <a:gd name="T4" fmla="*/ 0 w 279"/>
                <a:gd name="T5" fmla="*/ 0 h 484"/>
                <a:gd name="T6" fmla="*/ 279 w 279"/>
                <a:gd name="T7" fmla="*/ 161 h 484"/>
                <a:gd name="T8" fmla="*/ 279 w 279"/>
                <a:gd name="T9" fmla="*/ 484 h 484"/>
                <a:gd name="T10" fmla="*/ 146 w 279"/>
                <a:gd name="T11" fmla="*/ 408 h 484"/>
                <a:gd name="T12" fmla="*/ 146 w 279"/>
                <a:gd name="T13" fmla="*/ 238 h 484"/>
                <a:gd name="T14" fmla="*/ 0 w 279"/>
                <a:gd name="T15" fmla="*/ 154 h 484"/>
                <a:gd name="T16" fmla="*/ 0 w 279"/>
                <a:gd name="T17" fmla="*/ 15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484">
                  <a:moveTo>
                    <a:pt x="0" y="154"/>
                  </a:moveTo>
                  <a:lnTo>
                    <a:pt x="0" y="154"/>
                  </a:lnTo>
                  <a:lnTo>
                    <a:pt x="0" y="0"/>
                  </a:lnTo>
                  <a:lnTo>
                    <a:pt x="279" y="161"/>
                  </a:lnTo>
                  <a:lnTo>
                    <a:pt x="279" y="484"/>
                  </a:lnTo>
                  <a:lnTo>
                    <a:pt x="146" y="408"/>
                  </a:lnTo>
                  <a:lnTo>
                    <a:pt x="146" y="238"/>
                  </a:lnTo>
                  <a:lnTo>
                    <a:pt x="0" y="154"/>
                  </a:lnTo>
                  <a:lnTo>
                    <a:pt x="0" y="154"/>
                  </a:lnTo>
                  <a:close/>
                </a:path>
              </a:pathLst>
            </a:custGeom>
            <a:noFill/>
            <a:ln w="5080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416234" tIns="208118" rIns="416234" bIns="208118" numCol="1" anchor="t" anchorCtr="0" compatLnSpc="1">
              <a:prstTxWarp prst="textNoShape">
                <a:avLst/>
              </a:prstTxWarp>
            </a:bodyPr>
            <a:lstStyle/>
            <a:p>
              <a:pPr defTabSz="2164147"/>
              <a:endParaRPr lang="en-US" sz="13637">
                <a:solidFill>
                  <a:srgbClr val="1D516C"/>
                </a:solidFill>
                <a:latin typeface="Arial"/>
              </a:endParaRPr>
            </a:p>
          </p:txBody>
        </p:sp>
        <p:sp>
          <p:nvSpPr>
            <p:cNvPr id="88" name="Freeform 7">
              <a:extLst>
                <a:ext uri="{FF2B5EF4-FFF2-40B4-BE49-F238E27FC236}">
                  <a16:creationId xmlns:a16="http://schemas.microsoft.com/office/drawing/2014/main" id="{CB184799-EF89-4126-8A32-3A5A7090FB7A}"/>
                </a:ext>
              </a:extLst>
            </p:cNvPr>
            <p:cNvSpPr>
              <a:spLocks/>
            </p:cNvSpPr>
            <p:nvPr/>
          </p:nvSpPr>
          <p:spPr bwMode="auto">
            <a:xfrm>
              <a:off x="37708027" y="11480915"/>
              <a:ext cx="363112" cy="462452"/>
            </a:xfrm>
            <a:custGeom>
              <a:avLst/>
              <a:gdLst>
                <a:gd name="T0" fmla="*/ 0 w 157"/>
                <a:gd name="T1" fmla="*/ 204 h 204"/>
                <a:gd name="T2" fmla="*/ 0 w 157"/>
                <a:gd name="T3" fmla="*/ 204 h 204"/>
                <a:gd name="T4" fmla="*/ 0 w 157"/>
                <a:gd name="T5" fmla="*/ 0 h 204"/>
                <a:gd name="T6" fmla="*/ 30 w 157"/>
                <a:gd name="T7" fmla="*/ 0 h 204"/>
                <a:gd name="T8" fmla="*/ 30 w 157"/>
                <a:gd name="T9" fmla="*/ 91 h 204"/>
                <a:gd name="T10" fmla="*/ 114 w 157"/>
                <a:gd name="T11" fmla="*/ 0 h 204"/>
                <a:gd name="T12" fmla="*/ 149 w 157"/>
                <a:gd name="T13" fmla="*/ 0 h 204"/>
                <a:gd name="T14" fmla="*/ 59 w 157"/>
                <a:gd name="T15" fmla="*/ 98 h 204"/>
                <a:gd name="T16" fmla="*/ 157 w 157"/>
                <a:gd name="T17" fmla="*/ 204 h 204"/>
                <a:gd name="T18" fmla="*/ 120 w 157"/>
                <a:gd name="T19" fmla="*/ 204 h 204"/>
                <a:gd name="T20" fmla="*/ 30 w 157"/>
                <a:gd name="T21" fmla="*/ 107 h 204"/>
                <a:gd name="T22" fmla="*/ 30 w 157"/>
                <a:gd name="T23" fmla="*/ 204 h 204"/>
                <a:gd name="T24" fmla="*/ 0 w 157"/>
                <a:gd name="T25"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204">
                  <a:moveTo>
                    <a:pt x="0" y="204"/>
                  </a:moveTo>
                  <a:lnTo>
                    <a:pt x="0" y="204"/>
                  </a:lnTo>
                  <a:lnTo>
                    <a:pt x="0" y="0"/>
                  </a:lnTo>
                  <a:lnTo>
                    <a:pt x="30" y="0"/>
                  </a:lnTo>
                  <a:lnTo>
                    <a:pt x="30" y="91"/>
                  </a:lnTo>
                  <a:lnTo>
                    <a:pt x="114" y="0"/>
                  </a:lnTo>
                  <a:lnTo>
                    <a:pt x="149" y="0"/>
                  </a:lnTo>
                  <a:lnTo>
                    <a:pt x="59" y="98"/>
                  </a:lnTo>
                  <a:lnTo>
                    <a:pt x="157" y="204"/>
                  </a:lnTo>
                  <a:lnTo>
                    <a:pt x="120" y="204"/>
                  </a:lnTo>
                  <a:lnTo>
                    <a:pt x="30" y="107"/>
                  </a:lnTo>
                  <a:lnTo>
                    <a:pt x="30" y="204"/>
                  </a:lnTo>
                  <a:lnTo>
                    <a:pt x="0" y="204"/>
                  </a:lnTo>
                  <a:close/>
                </a:path>
              </a:pathLst>
            </a:custGeom>
            <a:solidFill>
              <a:schemeClr val="tx1"/>
            </a:solidFill>
            <a:ln w="0">
              <a:noFill/>
              <a:prstDash val="solid"/>
              <a:round/>
              <a:headEnd/>
              <a:tailEnd/>
            </a:ln>
          </p:spPr>
          <p:txBody>
            <a:bodyPr vert="horz" wrap="square" lIns="416234" tIns="208118" rIns="416234" bIns="208118" numCol="1" anchor="t" anchorCtr="0" compatLnSpc="1">
              <a:prstTxWarp prst="textNoShape">
                <a:avLst/>
              </a:prstTxWarp>
            </a:bodyPr>
            <a:lstStyle/>
            <a:p>
              <a:pPr defTabSz="2164147"/>
              <a:endParaRPr lang="en-US" sz="13637">
                <a:solidFill>
                  <a:srgbClr val="1D516C"/>
                </a:solidFill>
                <a:latin typeface="Arial"/>
              </a:endParaRPr>
            </a:p>
          </p:txBody>
        </p:sp>
      </p:grpSp>
      <p:sp>
        <p:nvSpPr>
          <p:cNvPr id="268" name="TextBox 267">
            <a:extLst>
              <a:ext uri="{FF2B5EF4-FFF2-40B4-BE49-F238E27FC236}">
                <a16:creationId xmlns:a16="http://schemas.microsoft.com/office/drawing/2014/main" id="{5B3CE001-ACB7-1048-B70B-1DDBE5933D41}"/>
              </a:ext>
            </a:extLst>
          </p:cNvPr>
          <p:cNvSpPr txBox="1"/>
          <p:nvPr/>
        </p:nvSpPr>
        <p:spPr>
          <a:xfrm>
            <a:off x="11167481" y="1775654"/>
            <a:ext cx="2733441" cy="289310"/>
          </a:xfrm>
          <a:prstGeom prst="rect">
            <a:avLst/>
          </a:prstGeom>
          <a:noFill/>
        </p:spPr>
        <p:txBody>
          <a:bodyPr wrap="none" rtlCol="0">
            <a:spAutoFit/>
          </a:bodyPr>
          <a:lstStyle/>
          <a:p>
            <a:r>
              <a:rPr lang="en-US" sz="1280" dirty="0">
                <a:solidFill>
                  <a:srgbClr val="D57B86"/>
                </a:solidFill>
              </a:rPr>
              <a:t>*NEW!: Released at re:Invent 2019</a:t>
            </a:r>
          </a:p>
        </p:txBody>
      </p:sp>
    </p:spTree>
    <p:extLst>
      <p:ext uri="{BB962C8B-B14F-4D97-AF65-F5344CB8AC3E}">
        <p14:creationId xmlns:p14="http://schemas.microsoft.com/office/powerpoint/2010/main" val="340071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What is Amazon </a:t>
            </a:r>
            <a:r>
              <a:rPr lang="en-US" dirty="0" err="1">
                <a:solidFill>
                  <a:schemeClr val="accent1"/>
                </a:solidFill>
              </a:rPr>
              <a:t>SageMaker</a:t>
            </a:r>
            <a:endParaRPr lang="en-US" dirty="0">
              <a:solidFill>
                <a:schemeClr val="accent1"/>
              </a:solidFill>
            </a:endParaRP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r>
              <a:rPr lang="en-US" b="1" dirty="0"/>
              <a:t>Description</a:t>
            </a:r>
          </a:p>
          <a:p>
            <a:r>
              <a:rPr lang="en-US" i="1" dirty="0"/>
              <a:t>Amazon </a:t>
            </a:r>
            <a:r>
              <a:rPr lang="en-US" i="1" dirty="0" err="1"/>
              <a:t>SageMaker</a:t>
            </a:r>
            <a:r>
              <a:rPr lang="en-US" i="1" dirty="0"/>
              <a:t> is a </a:t>
            </a:r>
            <a:r>
              <a:rPr lang="en-US" i="1" dirty="0">
                <a:solidFill>
                  <a:schemeClr val="accent1"/>
                </a:solidFill>
              </a:rPr>
              <a:t>fully managed </a:t>
            </a:r>
            <a:r>
              <a:rPr lang="en-US" i="1" dirty="0"/>
              <a:t>machine learning service. With Amazon </a:t>
            </a:r>
            <a:r>
              <a:rPr lang="en-US" i="1" dirty="0" err="1"/>
              <a:t>SageMaker</a:t>
            </a:r>
            <a:r>
              <a:rPr lang="en-US" i="1" dirty="0"/>
              <a:t>, data scientists and developers can </a:t>
            </a:r>
            <a:r>
              <a:rPr lang="en-US" i="1" dirty="0">
                <a:solidFill>
                  <a:schemeClr val="accent1"/>
                </a:solidFill>
              </a:rPr>
              <a:t>quickly and easily build and train machine learning models</a:t>
            </a:r>
            <a:r>
              <a:rPr lang="en-US" i="1" dirty="0"/>
              <a:t>, and then directly deploy them into a production-ready hosted environment. It also </a:t>
            </a:r>
            <a:r>
              <a:rPr lang="en-US" i="1" dirty="0">
                <a:solidFill>
                  <a:schemeClr val="accent1"/>
                </a:solidFill>
              </a:rPr>
              <a:t>provides common machine learning algorithms </a:t>
            </a:r>
            <a:r>
              <a:rPr lang="en-US" i="1" dirty="0"/>
              <a:t>that are optimized to run efficiently against extremely large data in a distributed environment.</a:t>
            </a:r>
          </a:p>
        </p:txBody>
      </p:sp>
    </p:spTree>
    <p:extLst>
      <p:ext uri="{BB962C8B-B14F-4D97-AF65-F5344CB8AC3E}">
        <p14:creationId xmlns:p14="http://schemas.microsoft.com/office/powerpoint/2010/main" val="259703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Running </a:t>
            </a:r>
            <a:r>
              <a:rPr lang="en-US" dirty="0" err="1">
                <a:solidFill>
                  <a:schemeClr val="accent1"/>
                </a:solidFill>
              </a:rPr>
              <a:t>SageMaker</a:t>
            </a:r>
            <a:endParaRPr lang="en-US" dirty="0">
              <a:solidFill>
                <a:schemeClr val="accent1"/>
              </a:solidFill>
            </a:endParaRP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dirty="0">
                <a:solidFill>
                  <a:schemeClr val="accent1"/>
                </a:solidFill>
              </a:rPr>
              <a:t>Launch</a:t>
            </a:r>
            <a:r>
              <a:rPr lang="en-US" dirty="0"/>
              <a:t> from Console</a:t>
            </a:r>
          </a:p>
          <a:p>
            <a:pPr marL="457200" indent="-457200">
              <a:lnSpc>
                <a:spcPct val="150000"/>
              </a:lnSpc>
              <a:buFont typeface="Arial" panose="020B0604020202020204" pitchFamily="34" charset="0"/>
              <a:buChar char="•"/>
            </a:pPr>
            <a:r>
              <a:rPr lang="en-US" dirty="0">
                <a:solidFill>
                  <a:schemeClr val="accent1"/>
                </a:solidFill>
              </a:rPr>
              <a:t>Access</a:t>
            </a:r>
            <a:r>
              <a:rPr lang="en-US" dirty="0"/>
              <a:t> </a:t>
            </a:r>
            <a:r>
              <a:rPr lang="en-US" dirty="0" err="1"/>
              <a:t>Juypter</a:t>
            </a:r>
            <a:r>
              <a:rPr lang="en-US" dirty="0"/>
              <a:t> notebook</a:t>
            </a:r>
          </a:p>
          <a:p>
            <a:pPr marL="457200" indent="-457200">
              <a:lnSpc>
                <a:spcPct val="150000"/>
              </a:lnSpc>
              <a:buFont typeface="Arial" panose="020B0604020202020204" pitchFamily="34" charset="0"/>
              <a:buChar char="•"/>
            </a:pPr>
            <a:r>
              <a:rPr lang="en-US" dirty="0">
                <a:solidFill>
                  <a:schemeClr val="accent1"/>
                </a:solidFill>
              </a:rPr>
              <a:t>Select</a:t>
            </a:r>
            <a:r>
              <a:rPr lang="en-US" dirty="0"/>
              <a:t> algorithm</a:t>
            </a:r>
          </a:p>
          <a:p>
            <a:pPr marL="457200" indent="-457200">
              <a:lnSpc>
                <a:spcPct val="150000"/>
              </a:lnSpc>
              <a:buFont typeface="Arial" panose="020B0604020202020204" pitchFamily="34" charset="0"/>
              <a:buChar char="•"/>
            </a:pPr>
            <a:r>
              <a:rPr lang="en-US" dirty="0">
                <a:solidFill>
                  <a:schemeClr val="accent1"/>
                </a:solidFill>
              </a:rPr>
              <a:t>Edit</a:t>
            </a:r>
            <a:r>
              <a:rPr lang="en-US" dirty="0"/>
              <a:t> to point to data</a:t>
            </a:r>
          </a:p>
          <a:p>
            <a:pPr marL="457200" indent="-457200">
              <a:lnSpc>
                <a:spcPct val="150000"/>
              </a:lnSpc>
              <a:buFont typeface="Arial" panose="020B0604020202020204" pitchFamily="34" charset="0"/>
              <a:buChar char="•"/>
            </a:pPr>
            <a:r>
              <a:rPr lang="en-US" dirty="0">
                <a:solidFill>
                  <a:schemeClr val="accent1"/>
                </a:solidFill>
              </a:rPr>
              <a:t>Execute</a:t>
            </a:r>
          </a:p>
          <a:p>
            <a:pPr>
              <a:lnSpc>
                <a:spcPct val="150000"/>
              </a:lnSpc>
            </a:pPr>
            <a:r>
              <a:rPr lang="en-US" dirty="0"/>
              <a:t> </a:t>
            </a:r>
          </a:p>
          <a:p>
            <a:pPr marL="457200" indent="-457200">
              <a:lnSpc>
                <a:spcPct val="150000"/>
              </a:lnSpc>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97D19C02-3B10-A049-A0A0-01BFF0D4CAA9}"/>
              </a:ext>
            </a:extLst>
          </p:cNvPr>
          <p:cNvSpPr/>
          <p:nvPr/>
        </p:nvSpPr>
        <p:spPr>
          <a:xfrm>
            <a:off x="7200900" y="1614931"/>
            <a:ext cx="4629150" cy="350951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Do we need one for Forecast / Comprehend / Rekognition or can we remove this one as well?</a:t>
            </a:r>
          </a:p>
        </p:txBody>
      </p:sp>
    </p:spTree>
    <p:extLst>
      <p:ext uri="{BB962C8B-B14F-4D97-AF65-F5344CB8AC3E}">
        <p14:creationId xmlns:p14="http://schemas.microsoft.com/office/powerpoint/2010/main" val="185713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48B0-8B81-4B44-97F6-82AD9A4E6BAA}"/>
              </a:ext>
            </a:extLst>
          </p:cNvPr>
          <p:cNvSpPr>
            <a:spLocks noGrp="1"/>
          </p:cNvSpPr>
          <p:nvPr>
            <p:ph type="title"/>
          </p:nvPr>
        </p:nvSpPr>
        <p:spPr/>
        <p:txBody>
          <a:bodyPr/>
          <a:lstStyle/>
          <a:p>
            <a:r>
              <a:rPr lang="en-US" dirty="0">
                <a:solidFill>
                  <a:schemeClr val="accent1"/>
                </a:solidFill>
              </a:rPr>
              <a:t>Delivering Results</a:t>
            </a:r>
          </a:p>
        </p:txBody>
      </p:sp>
      <p:sp>
        <p:nvSpPr>
          <p:cNvPr id="3" name="Content Placeholder 2">
            <a:extLst>
              <a:ext uri="{FF2B5EF4-FFF2-40B4-BE49-F238E27FC236}">
                <a16:creationId xmlns:a16="http://schemas.microsoft.com/office/drawing/2014/main" id="{0B89F931-826A-DB4C-AA8B-306E597201FC}"/>
              </a:ext>
            </a:extLst>
          </p:cNvPr>
          <p:cNvSpPr>
            <a:spLocks noGrp="1"/>
          </p:cNvSpPr>
          <p:nvPr>
            <p:ph idx="1"/>
          </p:nvPr>
        </p:nvSpPr>
        <p:spPr/>
        <p:txBody>
          <a:bodyPr/>
          <a:lstStyle/>
          <a:p>
            <a:pPr>
              <a:lnSpc>
                <a:spcPct val="150000"/>
              </a:lnSpc>
            </a:pPr>
            <a:r>
              <a:rPr lang="en-US" dirty="0">
                <a:solidFill>
                  <a:schemeClr val="accent1"/>
                </a:solidFill>
              </a:rPr>
              <a:t>I don’t plan to use python - not now, not ever</a:t>
            </a:r>
          </a:p>
          <a:p>
            <a:pPr marL="1645920" lvl="1">
              <a:lnSpc>
                <a:spcPct val="150000"/>
              </a:lnSpc>
              <a:buFont typeface="Arial" panose="020B0604020202020204" pitchFamily="34" charset="0"/>
              <a:buChar char="•"/>
            </a:pPr>
            <a:r>
              <a:rPr lang="en-US" dirty="0"/>
              <a:t>Console-only workflows</a:t>
            </a:r>
          </a:p>
          <a:p>
            <a:pPr marL="1645920" lvl="1">
              <a:lnSpc>
                <a:spcPct val="150000"/>
              </a:lnSpc>
              <a:buFont typeface="Arial" panose="020B0604020202020204" pitchFamily="34" charset="0"/>
              <a:buChar char="•"/>
            </a:pPr>
            <a:r>
              <a:rPr lang="en-US" dirty="0"/>
              <a:t>CLI workflow (or any other supported SDK)</a:t>
            </a:r>
            <a:endParaRPr lang="en-US" dirty="0">
              <a:solidFill>
                <a:schemeClr val="accent1"/>
              </a:solidFill>
            </a:endParaRPr>
          </a:p>
          <a:p>
            <a:pPr>
              <a:lnSpc>
                <a:spcPct val="150000"/>
              </a:lnSpc>
            </a:pPr>
            <a:r>
              <a:rPr lang="en-US" dirty="0">
                <a:solidFill>
                  <a:schemeClr val="accent1"/>
                </a:solidFill>
              </a:rPr>
              <a:t>I am a Python fan: </a:t>
            </a:r>
          </a:p>
          <a:p>
            <a:pPr marL="1645920" lvl="1">
              <a:lnSpc>
                <a:spcPct val="150000"/>
              </a:lnSpc>
              <a:buFont typeface="Arial" panose="020B0604020202020204" pitchFamily="34" charset="0"/>
              <a:buChar char="•"/>
            </a:pPr>
            <a:r>
              <a:rPr lang="en-US" dirty="0" err="1"/>
              <a:t>SageMaker</a:t>
            </a:r>
            <a:r>
              <a:rPr lang="en-US" dirty="0"/>
              <a:t> </a:t>
            </a:r>
            <a:r>
              <a:rPr lang="en-US" dirty="0" err="1"/>
              <a:t>Jupyter</a:t>
            </a:r>
            <a:r>
              <a:rPr lang="en-US" dirty="0"/>
              <a:t> Notebook</a:t>
            </a:r>
          </a:p>
          <a:p>
            <a:pPr marL="1645920" lvl="1">
              <a:lnSpc>
                <a:spcPct val="150000"/>
              </a:lnSpc>
              <a:buFont typeface="Arial" panose="020B0604020202020204" pitchFamily="34" charset="0"/>
              <a:buChar char="•"/>
            </a:pPr>
            <a:r>
              <a:rPr lang="en-US" dirty="0"/>
              <a:t>Use the data science SDK</a:t>
            </a:r>
          </a:p>
          <a:p>
            <a:pPr>
              <a:lnSpc>
                <a:spcPct val="150000"/>
              </a:lnSpc>
            </a:pPr>
            <a:endParaRPr lang="en-US" dirty="0"/>
          </a:p>
          <a:p>
            <a:pPr>
              <a:lnSpc>
                <a:spcPct val="150000"/>
              </a:lnSpc>
            </a:pPr>
            <a:endParaRPr lang="en-US" dirty="0"/>
          </a:p>
          <a:p>
            <a:pPr>
              <a:lnSpc>
                <a:spcPct val="150000"/>
              </a:lnSpc>
            </a:pPr>
            <a:r>
              <a:rPr lang="en-US" dirty="0"/>
              <a:t> </a:t>
            </a:r>
          </a:p>
          <a:p>
            <a:pPr marL="457200" indent="-45720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5240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02168B-0763-DB42-9895-0B6388A48895}"/>
              </a:ext>
            </a:extLst>
          </p:cNvPr>
          <p:cNvSpPr>
            <a:spLocks noGrp="1"/>
          </p:cNvSpPr>
          <p:nvPr>
            <p:ph type="title"/>
          </p:nvPr>
        </p:nvSpPr>
        <p:spPr/>
        <p:txBody>
          <a:bodyPr/>
          <a:lstStyle/>
          <a:p>
            <a:r>
              <a:rPr lang="en-US" dirty="0">
                <a:solidFill>
                  <a:schemeClr val="accent1"/>
                </a:solidFill>
              </a:rPr>
              <a:t>Pick the Right Algorithm for Tabular Data </a:t>
            </a:r>
          </a:p>
        </p:txBody>
      </p:sp>
      <p:sp>
        <p:nvSpPr>
          <p:cNvPr id="12" name="Content Placeholder 11">
            <a:extLst>
              <a:ext uri="{FF2B5EF4-FFF2-40B4-BE49-F238E27FC236}">
                <a16:creationId xmlns:a16="http://schemas.microsoft.com/office/drawing/2014/main" id="{02F345BB-4A5B-3C40-84A6-207DF92CE96A}"/>
              </a:ext>
            </a:extLst>
          </p:cNvPr>
          <p:cNvSpPr>
            <a:spLocks noGrp="1"/>
          </p:cNvSpPr>
          <p:nvPr>
            <p:ph idx="1"/>
          </p:nvPr>
        </p:nvSpPr>
        <p:spPr/>
        <p:txBody>
          <a:bodyPr/>
          <a:lstStyle/>
          <a:p>
            <a:r>
              <a:rPr lang="en-US" dirty="0"/>
              <a:t> </a:t>
            </a:r>
          </a:p>
        </p:txBody>
      </p:sp>
      <p:sp>
        <p:nvSpPr>
          <p:cNvPr id="5" name="Rectangle 4">
            <a:extLst>
              <a:ext uri="{FF2B5EF4-FFF2-40B4-BE49-F238E27FC236}">
                <a16:creationId xmlns:a16="http://schemas.microsoft.com/office/drawing/2014/main" id="{3ACB4183-C50D-8848-A852-004E3A4AB2EC}"/>
              </a:ext>
            </a:extLst>
          </p:cNvPr>
          <p:cNvSpPr/>
          <p:nvPr/>
        </p:nvSpPr>
        <p:spPr>
          <a:xfrm>
            <a:off x="3589483" y="1371600"/>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Forecasting</a:t>
            </a:r>
          </a:p>
        </p:txBody>
      </p:sp>
      <p:sp>
        <p:nvSpPr>
          <p:cNvPr id="10" name="Rectangle 9">
            <a:extLst>
              <a:ext uri="{FF2B5EF4-FFF2-40B4-BE49-F238E27FC236}">
                <a16:creationId xmlns:a16="http://schemas.microsoft.com/office/drawing/2014/main" id="{00B815C0-602E-484C-91AA-6EC2FF6B5015}"/>
              </a:ext>
            </a:extLst>
          </p:cNvPr>
          <p:cNvSpPr/>
          <p:nvPr/>
        </p:nvSpPr>
        <p:spPr>
          <a:xfrm>
            <a:off x="11653171" y="1371600"/>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Forecast</a:t>
            </a:r>
          </a:p>
        </p:txBody>
      </p:sp>
      <p:sp>
        <p:nvSpPr>
          <p:cNvPr id="11" name="Rectangle 10">
            <a:extLst>
              <a:ext uri="{FF2B5EF4-FFF2-40B4-BE49-F238E27FC236}">
                <a16:creationId xmlns:a16="http://schemas.microsoft.com/office/drawing/2014/main" id="{F32BD729-4530-B040-8781-C31EE0FB4525}"/>
              </a:ext>
            </a:extLst>
          </p:cNvPr>
          <p:cNvSpPr/>
          <p:nvPr/>
        </p:nvSpPr>
        <p:spPr>
          <a:xfrm>
            <a:off x="11643638" y="239940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DeepAR</a:t>
            </a:r>
            <a:endParaRPr lang="en-US" dirty="0">
              <a:solidFill>
                <a:schemeClr val="bg1"/>
              </a:solidFill>
            </a:endParaRPr>
          </a:p>
        </p:txBody>
      </p:sp>
      <p:cxnSp>
        <p:nvCxnSpPr>
          <p:cNvPr id="14" name="Straight Connector 13">
            <a:extLst>
              <a:ext uri="{FF2B5EF4-FFF2-40B4-BE49-F238E27FC236}">
                <a16:creationId xmlns:a16="http://schemas.microsoft.com/office/drawing/2014/main" id="{1F4BA020-0114-E14D-A1FD-B068A185F3DD}"/>
              </a:ext>
            </a:extLst>
          </p:cNvPr>
          <p:cNvCxnSpPr>
            <a:stCxn id="5" idx="3"/>
            <a:endCxn id="10" idx="1"/>
          </p:cNvCxnSpPr>
          <p:nvPr/>
        </p:nvCxnSpPr>
        <p:spPr>
          <a:xfrm>
            <a:off x="5563240" y="1828800"/>
            <a:ext cx="6089931"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9B62988-B2BD-CE4A-B5FB-5A01385C3582}"/>
              </a:ext>
            </a:extLst>
          </p:cNvPr>
          <p:cNvCxnSpPr>
            <a:cxnSpLocks/>
            <a:stCxn id="5" idx="3"/>
            <a:endCxn id="11" idx="1"/>
          </p:cNvCxnSpPr>
          <p:nvPr/>
        </p:nvCxnSpPr>
        <p:spPr>
          <a:xfrm>
            <a:off x="5563240" y="1828800"/>
            <a:ext cx="6080398" cy="102780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E28F00-63AB-E74A-8DF8-A791F0E8B028}"/>
              </a:ext>
            </a:extLst>
          </p:cNvPr>
          <p:cNvSpPr/>
          <p:nvPr/>
        </p:nvSpPr>
        <p:spPr>
          <a:xfrm>
            <a:off x="538863" y="2722306"/>
            <a:ext cx="1973757" cy="914400"/>
          </a:xfrm>
          <a:prstGeom prst="rect">
            <a:avLst/>
          </a:prstGeom>
          <a:solidFill>
            <a:schemeClr val="accent6"/>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Tabular</a:t>
            </a:r>
          </a:p>
        </p:txBody>
      </p:sp>
      <p:cxnSp>
        <p:nvCxnSpPr>
          <p:cNvPr id="21" name="Straight Connector 20">
            <a:extLst>
              <a:ext uri="{FF2B5EF4-FFF2-40B4-BE49-F238E27FC236}">
                <a16:creationId xmlns:a16="http://schemas.microsoft.com/office/drawing/2014/main" id="{866FA354-A893-2B44-9D54-E575D7BA5EE7}"/>
              </a:ext>
            </a:extLst>
          </p:cNvPr>
          <p:cNvCxnSpPr>
            <a:cxnSpLocks/>
            <a:stCxn id="20" idx="3"/>
            <a:endCxn id="5" idx="1"/>
          </p:cNvCxnSpPr>
          <p:nvPr/>
        </p:nvCxnSpPr>
        <p:spPr>
          <a:xfrm flipV="1">
            <a:off x="2512620" y="1828800"/>
            <a:ext cx="1076863" cy="135070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7A5C484-46CE-3A4C-B36A-15402C6F607A}"/>
              </a:ext>
            </a:extLst>
          </p:cNvPr>
          <p:cNvCxnSpPr>
            <a:cxnSpLocks/>
            <a:stCxn id="20" idx="3"/>
            <a:endCxn id="57" idx="1"/>
          </p:cNvCxnSpPr>
          <p:nvPr/>
        </p:nvCxnSpPr>
        <p:spPr>
          <a:xfrm flipV="1">
            <a:off x="2512620" y="3138598"/>
            <a:ext cx="1076863" cy="40908"/>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6842F1D-E5AD-2044-9D4E-9ACE31A5218D}"/>
              </a:ext>
            </a:extLst>
          </p:cNvPr>
          <p:cNvSpPr/>
          <p:nvPr/>
        </p:nvSpPr>
        <p:spPr>
          <a:xfrm>
            <a:off x="3589483" y="2681398"/>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Predict Column Value</a:t>
            </a:r>
          </a:p>
        </p:txBody>
      </p:sp>
      <p:sp>
        <p:nvSpPr>
          <p:cNvPr id="58" name="Rectangle 57">
            <a:extLst>
              <a:ext uri="{FF2B5EF4-FFF2-40B4-BE49-F238E27FC236}">
                <a16:creationId xmlns:a16="http://schemas.microsoft.com/office/drawing/2014/main" id="{81A746BE-29E1-D94B-96FB-F8C4B67D8F7D}"/>
              </a:ext>
            </a:extLst>
          </p:cNvPr>
          <p:cNvSpPr/>
          <p:nvPr/>
        </p:nvSpPr>
        <p:spPr>
          <a:xfrm>
            <a:off x="6609150" y="2527658"/>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SageMaker</a:t>
            </a:r>
            <a:r>
              <a:rPr lang="en-US" dirty="0">
                <a:solidFill>
                  <a:schemeClr val="bg1"/>
                </a:solidFill>
              </a:rPr>
              <a:t> </a:t>
            </a:r>
            <a:r>
              <a:rPr lang="en-US" dirty="0" err="1">
                <a:solidFill>
                  <a:schemeClr val="bg1"/>
                </a:solidFill>
              </a:rPr>
              <a:t>AutoML</a:t>
            </a:r>
            <a:endParaRPr lang="en-US" dirty="0">
              <a:solidFill>
                <a:schemeClr val="bg1"/>
              </a:solidFill>
            </a:endParaRPr>
          </a:p>
        </p:txBody>
      </p:sp>
      <p:sp>
        <p:nvSpPr>
          <p:cNvPr id="59" name="Rectangle 58">
            <a:extLst>
              <a:ext uri="{FF2B5EF4-FFF2-40B4-BE49-F238E27FC236}">
                <a16:creationId xmlns:a16="http://schemas.microsoft.com/office/drawing/2014/main" id="{E4710CFD-55AD-B446-BB08-0C14ACE3406A}"/>
              </a:ext>
            </a:extLst>
          </p:cNvPr>
          <p:cNvSpPr/>
          <p:nvPr/>
        </p:nvSpPr>
        <p:spPr>
          <a:xfrm>
            <a:off x="11699676" y="3567409"/>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Yes</a:t>
            </a:r>
            <a:br>
              <a:rPr lang="en-US" dirty="0">
                <a:solidFill>
                  <a:schemeClr val="bg1"/>
                </a:solidFill>
              </a:rPr>
            </a:br>
            <a:r>
              <a:rPr lang="en-US" dirty="0">
                <a:solidFill>
                  <a:schemeClr val="bg1"/>
                </a:solidFill>
              </a:rPr>
              <a:t>Linear Leaner</a:t>
            </a:r>
          </a:p>
        </p:txBody>
      </p:sp>
      <p:sp>
        <p:nvSpPr>
          <p:cNvPr id="60" name="Rectangle 59">
            <a:extLst>
              <a:ext uri="{FF2B5EF4-FFF2-40B4-BE49-F238E27FC236}">
                <a16:creationId xmlns:a16="http://schemas.microsoft.com/office/drawing/2014/main" id="{ECE37AD4-C439-9648-9156-363C79C731E6}"/>
              </a:ext>
            </a:extLst>
          </p:cNvPr>
          <p:cNvSpPr/>
          <p:nvPr/>
        </p:nvSpPr>
        <p:spPr>
          <a:xfrm>
            <a:off x="6609152" y="3584643"/>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a Number</a:t>
            </a:r>
          </a:p>
        </p:txBody>
      </p:sp>
      <p:sp>
        <p:nvSpPr>
          <p:cNvPr id="61" name="Rectangle 60">
            <a:extLst>
              <a:ext uri="{FF2B5EF4-FFF2-40B4-BE49-F238E27FC236}">
                <a16:creationId xmlns:a16="http://schemas.microsoft.com/office/drawing/2014/main" id="{7A394F1D-1581-0849-93ED-8E46B74C1C92}"/>
              </a:ext>
            </a:extLst>
          </p:cNvPr>
          <p:cNvSpPr/>
          <p:nvPr/>
        </p:nvSpPr>
        <p:spPr>
          <a:xfrm>
            <a:off x="6609151" y="4619576"/>
            <a:ext cx="1973757" cy="914400"/>
          </a:xfrm>
          <a:prstGeom prst="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Column Value is =&gt; 2 categories</a:t>
            </a:r>
          </a:p>
        </p:txBody>
      </p:sp>
      <p:sp>
        <p:nvSpPr>
          <p:cNvPr id="62" name="Rectangle 61">
            <a:extLst>
              <a:ext uri="{FF2B5EF4-FFF2-40B4-BE49-F238E27FC236}">
                <a16:creationId xmlns:a16="http://schemas.microsoft.com/office/drawing/2014/main" id="{A75E6194-AEAE-5641-AB07-80792C6123AE}"/>
              </a:ext>
            </a:extLst>
          </p:cNvPr>
          <p:cNvSpPr/>
          <p:nvPr/>
        </p:nvSpPr>
        <p:spPr>
          <a:xfrm>
            <a:off x="9126071" y="3584643"/>
            <a:ext cx="1973757" cy="914400"/>
          </a:xfrm>
          <a:prstGeom prst="rect">
            <a:avLst/>
          </a:prstGeom>
          <a:solidFill>
            <a:schemeClr val="accent3"/>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Linear Relationship</a:t>
            </a:r>
          </a:p>
        </p:txBody>
      </p:sp>
      <p:sp>
        <p:nvSpPr>
          <p:cNvPr id="63" name="Rectangle 62">
            <a:extLst>
              <a:ext uri="{FF2B5EF4-FFF2-40B4-BE49-F238E27FC236}">
                <a16:creationId xmlns:a16="http://schemas.microsoft.com/office/drawing/2014/main" id="{4E004DB3-5152-024A-980D-8277116D635D}"/>
              </a:ext>
            </a:extLst>
          </p:cNvPr>
          <p:cNvSpPr/>
          <p:nvPr/>
        </p:nvSpPr>
        <p:spPr>
          <a:xfrm>
            <a:off x="11705760" y="4601003"/>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No</a:t>
            </a:r>
            <a:br>
              <a:rPr lang="en-US" dirty="0">
                <a:solidFill>
                  <a:schemeClr val="bg1"/>
                </a:solidFill>
              </a:rPr>
            </a:br>
            <a:r>
              <a:rPr lang="en-US" dirty="0" err="1">
                <a:solidFill>
                  <a:schemeClr val="bg1"/>
                </a:solidFill>
              </a:rPr>
              <a:t>XGBoost</a:t>
            </a:r>
            <a:endParaRPr lang="en-US" dirty="0">
              <a:solidFill>
                <a:schemeClr val="bg1"/>
              </a:solidFill>
            </a:endParaRPr>
          </a:p>
        </p:txBody>
      </p:sp>
      <p:cxnSp>
        <p:nvCxnSpPr>
          <p:cNvPr id="64" name="Straight Connector 63">
            <a:extLst>
              <a:ext uri="{FF2B5EF4-FFF2-40B4-BE49-F238E27FC236}">
                <a16:creationId xmlns:a16="http://schemas.microsoft.com/office/drawing/2014/main" id="{F5C8CDB9-81FA-3C47-9466-24EC6E30BFAE}"/>
              </a:ext>
            </a:extLst>
          </p:cNvPr>
          <p:cNvCxnSpPr>
            <a:cxnSpLocks/>
            <a:endCxn id="58" idx="1"/>
          </p:cNvCxnSpPr>
          <p:nvPr/>
        </p:nvCxnSpPr>
        <p:spPr>
          <a:xfrm flipV="1">
            <a:off x="5563240" y="2984858"/>
            <a:ext cx="1045910" cy="31592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3D2C15F-1275-0C42-891E-5C915D0F574A}"/>
              </a:ext>
            </a:extLst>
          </p:cNvPr>
          <p:cNvCxnSpPr>
            <a:cxnSpLocks/>
            <a:endCxn id="60" idx="1"/>
          </p:cNvCxnSpPr>
          <p:nvPr/>
        </p:nvCxnSpPr>
        <p:spPr>
          <a:xfrm>
            <a:off x="5563240" y="3300782"/>
            <a:ext cx="1045912" cy="74106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FD6D0F8F-520D-864F-8F1E-A94D98740522}"/>
              </a:ext>
            </a:extLst>
          </p:cNvPr>
          <p:cNvCxnSpPr>
            <a:cxnSpLocks/>
            <a:endCxn id="61" idx="1"/>
          </p:cNvCxnSpPr>
          <p:nvPr/>
        </p:nvCxnSpPr>
        <p:spPr>
          <a:xfrm>
            <a:off x="5563240" y="3300782"/>
            <a:ext cx="1045911" cy="177599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79F9335-334A-6C43-BA1E-491D574CC82B}"/>
              </a:ext>
            </a:extLst>
          </p:cNvPr>
          <p:cNvCxnSpPr>
            <a:cxnSpLocks/>
            <a:stCxn id="60" idx="3"/>
            <a:endCxn id="62" idx="1"/>
          </p:cNvCxnSpPr>
          <p:nvPr/>
        </p:nvCxnSpPr>
        <p:spPr>
          <a:xfrm>
            <a:off x="8582909" y="4041843"/>
            <a:ext cx="543162"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6A6957F7-23A6-3146-90EE-53831B3B42B8}"/>
              </a:ext>
            </a:extLst>
          </p:cNvPr>
          <p:cNvCxnSpPr>
            <a:cxnSpLocks/>
            <a:stCxn id="61" idx="3"/>
            <a:endCxn id="62" idx="1"/>
          </p:cNvCxnSpPr>
          <p:nvPr/>
        </p:nvCxnSpPr>
        <p:spPr>
          <a:xfrm flipV="1">
            <a:off x="8582908" y="4041843"/>
            <a:ext cx="543163" cy="1034933"/>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300FBFA-2271-144B-965F-EDDC792F8306}"/>
              </a:ext>
            </a:extLst>
          </p:cNvPr>
          <p:cNvCxnSpPr>
            <a:cxnSpLocks/>
            <a:stCxn id="62" idx="3"/>
            <a:endCxn id="59" idx="1"/>
          </p:cNvCxnSpPr>
          <p:nvPr/>
        </p:nvCxnSpPr>
        <p:spPr>
          <a:xfrm flipV="1">
            <a:off x="11099828" y="4024609"/>
            <a:ext cx="599848" cy="17234"/>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DF996F-C11B-E148-A4C1-3A787EE12D7C}"/>
              </a:ext>
            </a:extLst>
          </p:cNvPr>
          <p:cNvCxnSpPr>
            <a:cxnSpLocks/>
            <a:stCxn id="62" idx="3"/>
            <a:endCxn id="63" idx="1"/>
          </p:cNvCxnSpPr>
          <p:nvPr/>
        </p:nvCxnSpPr>
        <p:spPr>
          <a:xfrm>
            <a:off x="11099828" y="4041843"/>
            <a:ext cx="605932" cy="101636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F36D81BE-F0D2-B246-BAB4-4C1A95C4E05F}"/>
              </a:ext>
            </a:extLst>
          </p:cNvPr>
          <p:cNvSpPr/>
          <p:nvPr/>
        </p:nvSpPr>
        <p:spPr>
          <a:xfrm>
            <a:off x="3589483" y="5371792"/>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Classify Free Text</a:t>
            </a:r>
          </a:p>
        </p:txBody>
      </p:sp>
      <p:sp>
        <p:nvSpPr>
          <p:cNvPr id="74" name="Rectangle 73">
            <a:extLst>
              <a:ext uri="{FF2B5EF4-FFF2-40B4-BE49-F238E27FC236}">
                <a16:creationId xmlns:a16="http://schemas.microsoft.com/office/drawing/2014/main" id="{B6EC4C6C-57F9-D544-BCDD-DF54CDEDAE84}"/>
              </a:ext>
            </a:extLst>
          </p:cNvPr>
          <p:cNvSpPr/>
          <p:nvPr/>
        </p:nvSpPr>
        <p:spPr>
          <a:xfrm>
            <a:off x="9123522" y="5137343"/>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Amazon Comprehend</a:t>
            </a:r>
          </a:p>
        </p:txBody>
      </p:sp>
      <p:sp>
        <p:nvSpPr>
          <p:cNvPr id="75" name="Rectangle 74">
            <a:extLst>
              <a:ext uri="{FF2B5EF4-FFF2-40B4-BE49-F238E27FC236}">
                <a16:creationId xmlns:a16="http://schemas.microsoft.com/office/drawing/2014/main" id="{206E0748-77F7-8744-A612-32F62DF541FC}"/>
              </a:ext>
            </a:extLst>
          </p:cNvPr>
          <p:cNvSpPr/>
          <p:nvPr/>
        </p:nvSpPr>
        <p:spPr>
          <a:xfrm>
            <a:off x="9126070" y="6249261"/>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Blazing Text</a:t>
            </a:r>
          </a:p>
        </p:txBody>
      </p:sp>
      <p:cxnSp>
        <p:nvCxnSpPr>
          <p:cNvPr id="76" name="Straight Connector 75">
            <a:extLst>
              <a:ext uri="{FF2B5EF4-FFF2-40B4-BE49-F238E27FC236}">
                <a16:creationId xmlns:a16="http://schemas.microsoft.com/office/drawing/2014/main" id="{48ECE0AD-7CD9-1E45-BA92-D223FDD16BEC}"/>
              </a:ext>
            </a:extLst>
          </p:cNvPr>
          <p:cNvCxnSpPr>
            <a:cxnSpLocks/>
            <a:stCxn id="73" idx="3"/>
            <a:endCxn id="74" idx="1"/>
          </p:cNvCxnSpPr>
          <p:nvPr/>
        </p:nvCxnSpPr>
        <p:spPr>
          <a:xfrm flipV="1">
            <a:off x="5563240" y="5594543"/>
            <a:ext cx="3560282" cy="23444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05BF5EE-8F63-074C-8F75-45A1C5494950}"/>
              </a:ext>
            </a:extLst>
          </p:cNvPr>
          <p:cNvCxnSpPr>
            <a:cxnSpLocks/>
            <a:stCxn id="73" idx="3"/>
            <a:endCxn id="75" idx="1"/>
          </p:cNvCxnSpPr>
          <p:nvPr/>
        </p:nvCxnSpPr>
        <p:spPr>
          <a:xfrm>
            <a:off x="5563240" y="5828992"/>
            <a:ext cx="3562830" cy="877469"/>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4526E00-641D-844E-BD48-2D6FB2465E22}"/>
              </a:ext>
            </a:extLst>
          </p:cNvPr>
          <p:cNvCxnSpPr>
            <a:cxnSpLocks/>
            <a:stCxn id="20" idx="3"/>
            <a:endCxn id="73" idx="1"/>
          </p:cNvCxnSpPr>
          <p:nvPr/>
        </p:nvCxnSpPr>
        <p:spPr>
          <a:xfrm>
            <a:off x="2512620" y="3179506"/>
            <a:ext cx="1076863" cy="2649486"/>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110" name="Rectangle 109">
            <a:extLst>
              <a:ext uri="{FF2B5EF4-FFF2-40B4-BE49-F238E27FC236}">
                <a16:creationId xmlns:a16="http://schemas.microsoft.com/office/drawing/2014/main" id="{89C375DE-3B1E-A748-AFEE-3DC8ABC0316D}"/>
              </a:ext>
            </a:extLst>
          </p:cNvPr>
          <p:cNvSpPr/>
          <p:nvPr/>
        </p:nvSpPr>
        <p:spPr>
          <a:xfrm>
            <a:off x="3589483" y="6578837"/>
            <a:ext cx="1973757" cy="914400"/>
          </a:xfrm>
          <a:prstGeom prst="rect">
            <a:avLst/>
          </a:prstGeom>
          <a:solidFill>
            <a:schemeClr val="accent4"/>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Group Similar Rows</a:t>
            </a:r>
          </a:p>
        </p:txBody>
      </p:sp>
      <p:sp>
        <p:nvSpPr>
          <p:cNvPr id="111" name="Rectangle 110">
            <a:extLst>
              <a:ext uri="{FF2B5EF4-FFF2-40B4-BE49-F238E27FC236}">
                <a16:creationId xmlns:a16="http://schemas.microsoft.com/office/drawing/2014/main" id="{32889B71-8764-C24C-9921-00A5230DFCAB}"/>
              </a:ext>
            </a:extLst>
          </p:cNvPr>
          <p:cNvSpPr/>
          <p:nvPr/>
        </p:nvSpPr>
        <p:spPr>
          <a:xfrm>
            <a:off x="6357777" y="6578837"/>
            <a:ext cx="1973757" cy="914400"/>
          </a:xfrm>
          <a:prstGeom prst="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bg1"/>
                </a:solidFill>
              </a:rPr>
              <a:t>Kmeans</a:t>
            </a:r>
            <a:endParaRPr lang="en-US" dirty="0">
              <a:solidFill>
                <a:schemeClr val="bg1"/>
              </a:solidFill>
            </a:endParaRPr>
          </a:p>
        </p:txBody>
      </p:sp>
      <p:cxnSp>
        <p:nvCxnSpPr>
          <p:cNvPr id="112" name="Straight Connector 111">
            <a:extLst>
              <a:ext uri="{FF2B5EF4-FFF2-40B4-BE49-F238E27FC236}">
                <a16:creationId xmlns:a16="http://schemas.microsoft.com/office/drawing/2014/main" id="{BFF5E7F8-15DC-EF4B-8F70-A4617D2D5395}"/>
              </a:ext>
            </a:extLst>
          </p:cNvPr>
          <p:cNvCxnSpPr>
            <a:cxnSpLocks/>
            <a:endCxn id="111" idx="1"/>
          </p:cNvCxnSpPr>
          <p:nvPr/>
        </p:nvCxnSpPr>
        <p:spPr>
          <a:xfrm>
            <a:off x="5563240" y="7036037"/>
            <a:ext cx="794537" cy="0"/>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38E7495-766C-BE41-9112-046121AC7FFA}"/>
              </a:ext>
            </a:extLst>
          </p:cNvPr>
          <p:cNvCxnSpPr>
            <a:cxnSpLocks/>
            <a:stCxn id="20" idx="3"/>
            <a:endCxn id="110" idx="1"/>
          </p:cNvCxnSpPr>
          <p:nvPr/>
        </p:nvCxnSpPr>
        <p:spPr>
          <a:xfrm>
            <a:off x="2512620" y="3179506"/>
            <a:ext cx="1076863" cy="3856531"/>
          </a:xfrm>
          <a:prstGeom prst="line">
            <a:avLst/>
          </a:prstGeom>
          <a:ln w="50800">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350225"/>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chSummit2019Template" id="{50AB3A1C-CC67-844C-AD98-06915CFDC298}" vid="{4DC0EAB9-E0F7-7F4E-8504-C6E8079C87D9}"/>
    </a:ext>
  </a:extLst>
</a:theme>
</file>

<file path=ppt/theme/theme2.xml><?xml version="1.0" encoding="utf-8"?>
<a:theme xmlns:a="http://schemas.openxmlformats.org/drawingml/2006/main" name="1_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chSummit2019Template" id="{50AB3A1C-CC67-844C-AD98-06915CFDC298}" vid="{A45AA577-45B6-724A-853C-379E30650C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DeckTemplate-AWS</Template>
  <TotalTime>11951</TotalTime>
  <Words>4204</Words>
  <Application>Microsoft Macintosh PowerPoint</Application>
  <PresentationFormat>Custom</PresentationFormat>
  <Paragraphs>479</Paragraphs>
  <Slides>47</Slides>
  <Notes>6</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Amazon Ember</vt:lpstr>
      <vt:lpstr>Amazon Ember Light</vt:lpstr>
      <vt:lpstr>Amazon Ember Regular</vt:lpstr>
      <vt:lpstr>Arial</vt:lpstr>
      <vt:lpstr>Arial Black</vt:lpstr>
      <vt:lpstr>Calibri</vt:lpstr>
      <vt:lpstr>Lucida Console</vt:lpstr>
      <vt:lpstr>DeckTemplate-AWS</vt:lpstr>
      <vt:lpstr>1_DeckTemplate-AWS</vt:lpstr>
      <vt:lpstr>PowerPoint Presentation</vt:lpstr>
      <vt:lpstr>Agenda</vt:lpstr>
      <vt:lpstr>Why This Deck</vt:lpstr>
      <vt:lpstr>What You Will Learn</vt:lpstr>
      <vt:lpstr>PowerPoint Presentation</vt:lpstr>
      <vt:lpstr>What is Amazon SageMaker</vt:lpstr>
      <vt:lpstr>Running SageMaker</vt:lpstr>
      <vt:lpstr>Delivering Results</vt:lpstr>
      <vt:lpstr>Pick the Right Algorithm for Tabular Data </vt:lpstr>
      <vt:lpstr>Pick the Right Algorithm for Images</vt:lpstr>
      <vt:lpstr>Practice Exercises </vt:lpstr>
      <vt:lpstr>Exercise 0 – Not an ML Problem (or need more info)</vt:lpstr>
      <vt:lpstr>Exercise 0 – Not an ML Problem (or need more info)</vt:lpstr>
      <vt:lpstr>Exercise 1</vt:lpstr>
      <vt:lpstr>Exercise 1 Algorithm</vt:lpstr>
      <vt:lpstr>Exercise 2</vt:lpstr>
      <vt:lpstr>Exercise 2 Algorithm</vt:lpstr>
      <vt:lpstr>Exercise 3</vt:lpstr>
      <vt:lpstr>Pick the Right Algorithm for Tabular Data </vt:lpstr>
      <vt:lpstr>Exercise 4</vt:lpstr>
      <vt:lpstr>Exercise 4</vt:lpstr>
      <vt:lpstr>Exercise 5</vt:lpstr>
      <vt:lpstr>Walkthroughs …</vt:lpstr>
      <vt:lpstr>Assumptions</vt:lpstr>
      <vt:lpstr>Console Walkthroughs …</vt:lpstr>
      <vt:lpstr>CLI Walkthroughs …</vt:lpstr>
      <vt:lpstr>Python Walkthroughs …</vt:lpstr>
      <vt:lpstr>Other tips and tricks - HPO</vt:lpstr>
      <vt:lpstr>Next Steps</vt:lpstr>
      <vt:lpstr>BACKUPS</vt:lpstr>
      <vt:lpstr>Full flowchart</vt:lpstr>
      <vt:lpstr>Tabular Data - Forecasting</vt:lpstr>
      <vt:lpstr>Tabular Data - Predict Column Value</vt:lpstr>
      <vt:lpstr>Tabular Data – Free Text</vt:lpstr>
      <vt:lpstr>Tabular Data – Group </vt:lpstr>
      <vt:lpstr>Images – Detect Objects</vt:lpstr>
      <vt:lpstr>Images – Classify Images</vt:lpstr>
      <vt:lpstr>Top 7 Amazon SageMaker Use Cases</vt:lpstr>
      <vt:lpstr>Can we consolidate / delete slides 7 -13 on algorithms before adding details?  SAs can be pointed to what algorithms do if they are interested, but we want them to treat this as an API that just works, if applied to the right use case. Uploading new version</vt:lpstr>
      <vt:lpstr>XGBoost</vt:lpstr>
      <vt:lpstr>Linear Learner</vt:lpstr>
      <vt:lpstr>Blazing Text</vt:lpstr>
      <vt:lpstr>Image Classification</vt:lpstr>
      <vt:lpstr>Kmeans Clustering</vt:lpstr>
      <vt:lpstr>Object Detection</vt:lpstr>
      <vt:lpstr>DeepAR Forecasting</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Microsoft Office User</dc:creator>
  <cp:keywords>AWS Summit 2019</cp:keywords>
  <cp:lastModifiedBy>Jay Rao</cp:lastModifiedBy>
  <cp:revision>92</cp:revision>
  <dcterms:created xsi:type="dcterms:W3CDTF">2019-12-23T16:54:13Z</dcterms:created>
  <dcterms:modified xsi:type="dcterms:W3CDTF">2020-05-11T14:33:26Z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