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8" r:id="rId10"/>
    <p:sldId id="265" r:id="rId11"/>
    <p:sldId id="266" r:id="rId12"/>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pos="1008" userDrawn="1">
          <p15:clr>
            <a:srgbClr val="A4A3A4"/>
          </p15:clr>
        </p15:guide>
        <p15:guide id="3" pos="2880" userDrawn="1">
          <p15:clr>
            <a:srgbClr val="A4A3A4"/>
          </p15:clr>
        </p15:guide>
        <p15:guide id="4"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36"/>
    <a:srgbClr val="883C84"/>
    <a:srgbClr val="2E44D8"/>
    <a:srgbClr val="A100FF"/>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54" autoAdjust="0"/>
    <p:restoredTop sz="90798" autoAdjust="0"/>
  </p:normalViewPr>
  <p:slideViewPr>
    <p:cSldViewPr>
      <p:cViewPr varScale="1">
        <p:scale>
          <a:sx n="52" d="100"/>
          <a:sy n="52" d="100"/>
        </p:scale>
        <p:origin x="898" y="48"/>
      </p:cViewPr>
      <p:guideLst>
        <p:guide orient="horz" pos="1416"/>
        <p:guide pos="1008"/>
        <p:guide pos="2880"/>
        <p:guide pos="30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326440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latin typeface="Arial" panose="020B0604020202020204" pitchFamily="34" charset="0"/>
                  <a:cs typeface="Arial" panose="020B0604020202020204" pitchFamily="34" charset="0"/>
                </a:endParaRPr>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726770" y="2989598"/>
            <a:ext cx="6781800" cy="4270400"/>
          </a:xfrm>
          <a:prstGeom prst="rect">
            <a:avLst/>
          </a:prstGeom>
        </p:spPr>
        <p:txBody>
          <a:bodyPr wrap="square" lIns="0" tIns="0" rIns="0" bIns="0" rtlCol="0" anchor="t">
            <a:spAutoFit/>
          </a:bodyPr>
          <a:lstStyle/>
          <a:p>
            <a:pPr algn="ctr">
              <a:lnSpc>
                <a:spcPts val="11059"/>
              </a:lnSpc>
            </a:pPr>
            <a:r>
              <a:rPr lang="en-US" sz="8800" b="1" spc="-105" dirty="0">
                <a:solidFill>
                  <a:srgbClr val="FFFFFF"/>
                </a:solidFill>
                <a:latin typeface="Arial" panose="020B0604020202020204" pitchFamily="34" charset="0"/>
                <a:cs typeface="Arial" panose="020B0604020202020204" pitchFamily="34" charset="0"/>
              </a:rPr>
              <a:t>Social Buzz Data Analytics</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8" name="Group 27">
            <a:extLst>
              <a:ext uri="{FF2B5EF4-FFF2-40B4-BE49-F238E27FC236}">
                <a16:creationId xmlns:a16="http://schemas.microsoft.com/office/drawing/2014/main" id="{2849F4C5-0D4F-E5CB-9977-A959D6324319}"/>
              </a:ext>
            </a:extLst>
          </p:cNvPr>
          <p:cNvGrpSpPr/>
          <p:nvPr/>
        </p:nvGrpSpPr>
        <p:grpSpPr>
          <a:xfrm>
            <a:off x="10972800" y="1181100"/>
            <a:ext cx="7010400" cy="2388830"/>
            <a:chOff x="10972800" y="952500"/>
            <a:chExt cx="7010400" cy="2388830"/>
          </a:xfrm>
        </p:grpSpPr>
        <p:sp>
          <p:nvSpPr>
            <p:cNvPr id="17" name="Rectangle: Rounded Corners 16">
              <a:extLst>
                <a:ext uri="{FF2B5EF4-FFF2-40B4-BE49-F238E27FC236}">
                  <a16:creationId xmlns:a16="http://schemas.microsoft.com/office/drawing/2014/main" id="{9B6E6B1F-8D3F-D422-A696-97BA2752AE95}"/>
                </a:ext>
              </a:extLst>
            </p:cNvPr>
            <p:cNvSpPr/>
            <p:nvPr/>
          </p:nvSpPr>
          <p:spPr>
            <a:xfrm>
              <a:off x="10972800" y="95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ANALYSIS</a:t>
              </a:r>
            </a:p>
          </p:txBody>
        </p:sp>
        <p:sp>
          <p:nvSpPr>
            <p:cNvPr id="19" name="TextBox 18">
              <a:extLst>
                <a:ext uri="{FF2B5EF4-FFF2-40B4-BE49-F238E27FC236}">
                  <a16:creationId xmlns:a16="http://schemas.microsoft.com/office/drawing/2014/main" id="{9B812490-4131-4D3C-96CE-E240EA68619D}"/>
                </a:ext>
              </a:extLst>
            </p:cNvPr>
            <p:cNvSpPr txBox="1"/>
            <p:nvPr/>
          </p:nvSpPr>
          <p:spPr>
            <a:xfrm>
              <a:off x="10972800" y="1638300"/>
              <a:ext cx="7010400" cy="1703030"/>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Animals and science are two of the most popular content categories, this shows that people enjoy “real-life” and “factual” content the most. So I would recommend that you keep creating more contents relating to these two categories.</a:t>
              </a:r>
              <a:endParaRPr lang="en-IN" sz="1800" dirty="0">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42F7C430-8907-B854-443B-B49BD86942C4}"/>
              </a:ext>
            </a:extLst>
          </p:cNvPr>
          <p:cNvGrpSpPr/>
          <p:nvPr/>
        </p:nvGrpSpPr>
        <p:grpSpPr>
          <a:xfrm>
            <a:off x="10972800" y="3767921"/>
            <a:ext cx="7010400" cy="2804329"/>
            <a:chOff x="10972800" y="4762500"/>
            <a:chExt cx="7010400" cy="2804329"/>
          </a:xfrm>
        </p:grpSpPr>
        <p:sp>
          <p:nvSpPr>
            <p:cNvPr id="26" name="Rectangle: Rounded Corners 25">
              <a:extLst>
                <a:ext uri="{FF2B5EF4-FFF2-40B4-BE49-F238E27FC236}">
                  <a16:creationId xmlns:a16="http://schemas.microsoft.com/office/drawing/2014/main" id="{80FBA9F4-EF69-4E15-4AD6-C6386634EEC9}"/>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INSIGHT</a:t>
              </a:r>
            </a:p>
          </p:txBody>
        </p:sp>
        <p:sp>
          <p:nvSpPr>
            <p:cNvPr id="27" name="TextBox 26">
              <a:extLst>
                <a:ext uri="{FF2B5EF4-FFF2-40B4-BE49-F238E27FC236}">
                  <a16:creationId xmlns:a16="http://schemas.microsoft.com/office/drawing/2014/main" id="{9300F4D9-E691-59D9-BEFE-C5D8E47BAC59}"/>
                </a:ext>
              </a:extLst>
            </p:cNvPr>
            <p:cNvSpPr txBox="1"/>
            <p:nvPr/>
          </p:nvSpPr>
          <p:spPr>
            <a:xfrm>
              <a:off x="10972800" y="5448300"/>
              <a:ext cx="7010400" cy="2118529"/>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p>
          </p:txBody>
        </p:sp>
      </p:grpSp>
      <p:grpSp>
        <p:nvGrpSpPr>
          <p:cNvPr id="30" name="Group 29">
            <a:extLst>
              <a:ext uri="{FF2B5EF4-FFF2-40B4-BE49-F238E27FC236}">
                <a16:creationId xmlns:a16="http://schemas.microsoft.com/office/drawing/2014/main" id="{383D5209-A24C-6263-7DD6-0BBB1B32861D}"/>
              </a:ext>
            </a:extLst>
          </p:cNvPr>
          <p:cNvGrpSpPr/>
          <p:nvPr/>
        </p:nvGrpSpPr>
        <p:grpSpPr>
          <a:xfrm>
            <a:off x="10972800" y="6667500"/>
            <a:ext cx="7010400" cy="3219827"/>
            <a:chOff x="10972800" y="4762500"/>
            <a:chExt cx="7010400" cy="3219827"/>
          </a:xfrm>
        </p:grpSpPr>
        <p:sp>
          <p:nvSpPr>
            <p:cNvPr id="31" name="Rectangle: Rounded Corners 30">
              <a:extLst>
                <a:ext uri="{FF2B5EF4-FFF2-40B4-BE49-F238E27FC236}">
                  <a16:creationId xmlns:a16="http://schemas.microsoft.com/office/drawing/2014/main" id="{B128DAA6-D832-A517-D22D-4AEBFF3329EA}"/>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NEXT STEPS</a:t>
              </a:r>
            </a:p>
          </p:txBody>
        </p:sp>
        <p:sp>
          <p:nvSpPr>
            <p:cNvPr id="32" name="TextBox 31">
              <a:extLst>
                <a:ext uri="{FF2B5EF4-FFF2-40B4-BE49-F238E27FC236}">
                  <a16:creationId xmlns:a16="http://schemas.microsoft.com/office/drawing/2014/main" id="{B8ED61BC-A00C-AB8D-9CEA-519D631CEF9E}"/>
                </a:ext>
              </a:extLst>
            </p:cNvPr>
            <p:cNvSpPr txBox="1"/>
            <p:nvPr/>
          </p:nvSpPr>
          <p:spPr>
            <a:xfrm>
              <a:off x="10972800" y="5448300"/>
              <a:ext cx="7010400" cy="2534027"/>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4669076"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latin typeface="Arial" panose="020B0604020202020204" pitchFamily="34" charset="0"/>
                  <a:cs typeface="Arial" panose="020B0604020202020204" pitchFamily="34" charset="0"/>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id="{EE0A517B-54A6-EE5C-6612-64B4BAA9E460}"/>
              </a:ext>
            </a:extLst>
          </p:cNvPr>
          <p:cNvSpPr txBox="1"/>
          <p:nvPr/>
        </p:nvSpPr>
        <p:spPr>
          <a:xfrm>
            <a:off x="1828800" y="647700"/>
            <a:ext cx="9896474" cy="1323439"/>
          </a:xfrm>
          <a:prstGeom prst="rect">
            <a:avLst/>
          </a:prstGeom>
          <a:noFill/>
        </p:spPr>
        <p:txBody>
          <a:bodyPr wrap="square">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26" name="Rectangle: Top Corners Rounded 25">
            <a:extLst>
              <a:ext uri="{FF2B5EF4-FFF2-40B4-BE49-F238E27FC236}">
                <a16:creationId xmlns:a16="http://schemas.microsoft.com/office/drawing/2014/main" id="{389ACD06-D511-8F22-04AA-7EE68571E2FA}"/>
              </a:ext>
            </a:extLst>
          </p:cNvPr>
          <p:cNvSpPr/>
          <p:nvPr/>
        </p:nvSpPr>
        <p:spPr>
          <a:xfrm rot="16200000">
            <a:off x="2448910" y="139919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Project Recap</a:t>
            </a:r>
            <a:endParaRPr lang="en-US" sz="2800" b="1" dirty="0">
              <a:solidFill>
                <a:schemeClr val="bg1"/>
              </a:solidFill>
              <a:latin typeface="Arial" panose="020B0604020202020204" pitchFamily="34" charset="0"/>
              <a:cs typeface="Arial" panose="020B0604020202020204" pitchFamily="34" charset="0"/>
            </a:endParaRPr>
          </a:p>
        </p:txBody>
      </p:sp>
      <p:sp>
        <p:nvSpPr>
          <p:cNvPr id="27" name="Rectangle: Top Corners Rounded 26">
            <a:extLst>
              <a:ext uri="{FF2B5EF4-FFF2-40B4-BE49-F238E27FC236}">
                <a16:creationId xmlns:a16="http://schemas.microsoft.com/office/drawing/2014/main" id="{0FD96A57-A753-227E-BA60-191E8A66964E}"/>
              </a:ext>
            </a:extLst>
          </p:cNvPr>
          <p:cNvSpPr/>
          <p:nvPr/>
        </p:nvSpPr>
        <p:spPr>
          <a:xfrm rot="16200000">
            <a:off x="2448910" y="292844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r>
              <a:rPr lang="en-US" sz="2800" b="1" spc="-19" dirty="0">
                <a:solidFill>
                  <a:schemeClr val="bg1"/>
                </a:solidFill>
                <a:latin typeface="Arial" panose="020B0604020202020204" pitchFamily="34" charset="0"/>
                <a:cs typeface="Arial" panose="020B0604020202020204" pitchFamily="34" charset="0"/>
              </a:rPr>
              <a:t>Problem</a:t>
            </a:r>
          </a:p>
        </p:txBody>
      </p:sp>
      <p:sp>
        <p:nvSpPr>
          <p:cNvPr id="28" name="Rectangle: Top Corners Rounded 27">
            <a:extLst>
              <a:ext uri="{FF2B5EF4-FFF2-40B4-BE49-F238E27FC236}">
                <a16:creationId xmlns:a16="http://schemas.microsoft.com/office/drawing/2014/main" id="{8D616549-BF2D-5A91-1239-116D9D7EFE72}"/>
              </a:ext>
            </a:extLst>
          </p:cNvPr>
          <p:cNvSpPr/>
          <p:nvPr/>
        </p:nvSpPr>
        <p:spPr>
          <a:xfrm rot="16200000">
            <a:off x="2448910" y="445770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The Analytics Team</a:t>
            </a:r>
          </a:p>
        </p:txBody>
      </p:sp>
      <p:sp>
        <p:nvSpPr>
          <p:cNvPr id="29" name="Rectangle: Top Corners Rounded 28">
            <a:extLst>
              <a:ext uri="{FF2B5EF4-FFF2-40B4-BE49-F238E27FC236}">
                <a16:creationId xmlns:a16="http://schemas.microsoft.com/office/drawing/2014/main" id="{2AADAB37-3C67-46D0-6146-B35FC0EEB044}"/>
              </a:ext>
            </a:extLst>
          </p:cNvPr>
          <p:cNvSpPr/>
          <p:nvPr/>
        </p:nvSpPr>
        <p:spPr>
          <a:xfrm rot="16200000">
            <a:off x="2448910" y="598695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Process</a:t>
            </a:r>
          </a:p>
        </p:txBody>
      </p:sp>
      <p:sp>
        <p:nvSpPr>
          <p:cNvPr id="30" name="Rectangle: Top Corners Rounded 29">
            <a:extLst>
              <a:ext uri="{FF2B5EF4-FFF2-40B4-BE49-F238E27FC236}">
                <a16:creationId xmlns:a16="http://schemas.microsoft.com/office/drawing/2014/main" id="{16EA28E4-B166-2BA4-751B-449EF4E70447}"/>
              </a:ext>
            </a:extLst>
          </p:cNvPr>
          <p:cNvSpPr/>
          <p:nvPr/>
        </p:nvSpPr>
        <p:spPr>
          <a:xfrm rot="16200000">
            <a:off x="2448910" y="751621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Insights &amp; Summary</a:t>
            </a:r>
          </a:p>
        </p:txBody>
      </p:sp>
      <p:sp>
        <p:nvSpPr>
          <p:cNvPr id="33" name="Rectangle: Top Corners Rounded 32">
            <a:extLst>
              <a:ext uri="{FF2B5EF4-FFF2-40B4-BE49-F238E27FC236}">
                <a16:creationId xmlns:a16="http://schemas.microsoft.com/office/drawing/2014/main" id="{E9371848-07D6-EFE7-FE08-C9853BC7A47C}"/>
              </a:ext>
            </a:extLst>
          </p:cNvPr>
          <p:cNvSpPr/>
          <p:nvPr/>
        </p:nvSpPr>
        <p:spPr>
          <a:xfrm rot="5400000" flipH="1">
            <a:off x="7592410" y="-772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Rectangle: Top Corners Rounded 33">
            <a:extLst>
              <a:ext uri="{FF2B5EF4-FFF2-40B4-BE49-F238E27FC236}">
                <a16:creationId xmlns:a16="http://schemas.microsoft.com/office/drawing/2014/main" id="{8A2997B0-3E7D-A3B3-1C92-C311C0818EA4}"/>
              </a:ext>
            </a:extLst>
          </p:cNvPr>
          <p:cNvSpPr/>
          <p:nvPr/>
        </p:nvSpPr>
        <p:spPr>
          <a:xfrm rot="5400000" flipH="1">
            <a:off x="7592410" y="75674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Rectangle: Top Corners Rounded 34">
            <a:extLst>
              <a:ext uri="{FF2B5EF4-FFF2-40B4-BE49-F238E27FC236}">
                <a16:creationId xmlns:a16="http://schemas.microsoft.com/office/drawing/2014/main" id="{D49A45B6-6B6C-657F-0108-DA6356FEAC79}"/>
              </a:ext>
            </a:extLst>
          </p:cNvPr>
          <p:cNvSpPr/>
          <p:nvPr/>
        </p:nvSpPr>
        <p:spPr>
          <a:xfrm rot="5400000" flipH="1">
            <a:off x="7592410" y="228600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ectangle: Top Corners Rounded 35">
            <a:extLst>
              <a:ext uri="{FF2B5EF4-FFF2-40B4-BE49-F238E27FC236}">
                <a16:creationId xmlns:a16="http://schemas.microsoft.com/office/drawing/2014/main" id="{9268B980-9972-D5F4-8911-64B1121BCE32}"/>
              </a:ext>
            </a:extLst>
          </p:cNvPr>
          <p:cNvSpPr/>
          <p:nvPr/>
        </p:nvSpPr>
        <p:spPr>
          <a:xfrm rot="5400000" flipH="1">
            <a:off x="7592410" y="381525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ectangle: Top Corners Rounded 36">
            <a:extLst>
              <a:ext uri="{FF2B5EF4-FFF2-40B4-BE49-F238E27FC236}">
                <a16:creationId xmlns:a16="http://schemas.microsoft.com/office/drawing/2014/main" id="{A15ACC44-6F60-5F52-3D87-52BABB4A9463}"/>
              </a:ext>
            </a:extLst>
          </p:cNvPr>
          <p:cNvSpPr/>
          <p:nvPr/>
        </p:nvSpPr>
        <p:spPr>
          <a:xfrm rot="5400000" flipH="1">
            <a:off x="7592410" y="5344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96FC4207-2D6F-AE03-56F9-1BCED8027645}"/>
              </a:ext>
            </a:extLst>
          </p:cNvPr>
          <p:cNvSpPr txBox="1"/>
          <p:nvPr/>
        </p:nvSpPr>
        <p:spPr>
          <a:xfrm>
            <a:off x="4800600" y="2423425"/>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provide a high-level overview of the business problem we're tackling and the precise requirements, we will provide a summary of the entire project.</a:t>
            </a:r>
          </a:p>
        </p:txBody>
      </p:sp>
      <p:sp>
        <p:nvSpPr>
          <p:cNvPr id="38" name="TextBox 37">
            <a:extLst>
              <a:ext uri="{FF2B5EF4-FFF2-40B4-BE49-F238E27FC236}">
                <a16:creationId xmlns:a16="http://schemas.microsoft.com/office/drawing/2014/main" id="{D14B7190-67F6-2C38-B654-A20A7EFE9A84}"/>
              </a:ext>
            </a:extLst>
          </p:cNvPr>
          <p:cNvSpPr txBox="1"/>
          <p:nvPr/>
        </p:nvSpPr>
        <p:spPr>
          <a:xfrm>
            <a:off x="4800600" y="395268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will get into the particular issue that the Data Analytics team has been concentrating on and provide some context for why this is such a significant issue.</a:t>
            </a:r>
          </a:p>
        </p:txBody>
      </p:sp>
      <p:sp>
        <p:nvSpPr>
          <p:cNvPr id="39" name="TextBox 38">
            <a:extLst>
              <a:ext uri="{FF2B5EF4-FFF2-40B4-BE49-F238E27FC236}">
                <a16:creationId xmlns:a16="http://schemas.microsoft.com/office/drawing/2014/main" id="{BD7E8B89-2324-29FC-3906-C3420AF83446}"/>
              </a:ext>
            </a:extLst>
          </p:cNvPr>
          <p:cNvSpPr txBox="1"/>
          <p:nvPr/>
        </p:nvSpPr>
        <p:spPr>
          <a:xfrm>
            <a:off x="4800600" y="562043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I'll start by outlining the issue and then discuss the team that is in charge of handling this assignment on our end.</a:t>
            </a:r>
          </a:p>
        </p:txBody>
      </p:sp>
      <p:sp>
        <p:nvSpPr>
          <p:cNvPr id="40" name="TextBox 39">
            <a:extLst>
              <a:ext uri="{FF2B5EF4-FFF2-40B4-BE49-F238E27FC236}">
                <a16:creationId xmlns:a16="http://schemas.microsoft.com/office/drawing/2014/main" id="{1A3C0630-9C57-1095-54A1-262696FECBC4}"/>
              </a:ext>
            </a:extLst>
          </p:cNvPr>
          <p:cNvSpPr txBox="1"/>
          <p:nvPr/>
        </p:nvSpPr>
        <p:spPr>
          <a:xfrm>
            <a:off x="4800600" y="701119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After that, I'll go into the general steps we took to do this assignment so you can fully understand how we approach tasks of this nature.</a:t>
            </a:r>
          </a:p>
        </p:txBody>
      </p:sp>
      <p:sp>
        <p:nvSpPr>
          <p:cNvPr id="41" name="TextBox 40">
            <a:extLst>
              <a:ext uri="{FF2B5EF4-FFF2-40B4-BE49-F238E27FC236}">
                <a16:creationId xmlns:a16="http://schemas.microsoft.com/office/drawing/2014/main" id="{1DBDF3A1-27D8-FEC3-098D-725DCADAF92C}"/>
              </a:ext>
            </a:extLst>
          </p:cNvPr>
          <p:cNvSpPr txBox="1"/>
          <p:nvPr/>
        </p:nvSpPr>
        <p:spPr>
          <a:xfrm>
            <a:off x="4800600" y="867894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Lastly, I will review all significant findings and offer them as a collection of understandings and illustrations from our</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latin typeface="Arial" panose="020B0604020202020204" pitchFamily="34" charset="0"/>
              <a:cs typeface="Arial" panose="020B0604020202020204" pitchFamily="34"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Arial" panose="020B0604020202020204" pitchFamily="34" charset="0"/>
                <a:cs typeface="Arial" panose="020B0604020202020204" pitchFamily="34" charset="0"/>
              </a:rPr>
              <a:t>Project Recap</a:t>
            </a:r>
          </a:p>
        </p:txBody>
      </p:sp>
      <p:sp>
        <p:nvSpPr>
          <p:cNvPr id="34" name="TextBox 33">
            <a:extLst>
              <a:ext uri="{FF2B5EF4-FFF2-40B4-BE49-F238E27FC236}">
                <a16:creationId xmlns:a16="http://schemas.microsoft.com/office/drawing/2014/main" id="{992CAB0E-2C3A-76CE-521C-E6051D7CC947}"/>
              </a:ext>
            </a:extLst>
          </p:cNvPr>
          <p:cNvSpPr txBox="1"/>
          <p:nvPr/>
        </p:nvSpPr>
        <p:spPr>
          <a:xfrm>
            <a:off x="8686800" y="2628900"/>
            <a:ext cx="7391400" cy="4600042"/>
          </a:xfrm>
          <a:prstGeom prst="rect">
            <a:avLst/>
          </a:prstGeom>
          <a:noFill/>
        </p:spPr>
        <p:txBody>
          <a:bodyPr wrap="square" rtlCol="0">
            <a:spAutoFit/>
          </a:bodyPr>
          <a:lstStyle/>
          <a:p>
            <a:pPr>
              <a:lnSpc>
                <a:spcPct val="150000"/>
              </a:lnSpc>
            </a:pP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Social Buzz</a:t>
            </a:r>
            <a:r>
              <a:rPr lang="en-US" sz="2200" dirty="0">
                <a:latin typeface="Arial" panose="020B0604020202020204" pitchFamily="34" charset="0"/>
                <a:cs typeface="Arial" panose="020B0604020202020204" pitchFamily="34" charset="0"/>
              </a:rPr>
              <a:t>" is a rapidly expanding unicorn in the technology space that needs to quickly adjust to its global reach. </a:t>
            </a:r>
          </a:p>
          <a:p>
            <a:pPr>
              <a:lnSpc>
                <a:spcPct val="150000"/>
              </a:lnSpc>
            </a:pPr>
            <a:r>
              <a:rPr lang="en-US" sz="2200" dirty="0">
                <a:latin typeface="Arial" panose="020B0604020202020204" pitchFamily="34" charset="0"/>
                <a:cs typeface="Arial" panose="020B0604020202020204" pitchFamily="34" charset="0"/>
              </a:rPr>
              <a:t>Accenture has started working on the following activities during a three-month POC :</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of Social Buzz's use of big data</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Strategies for a prosperous IPO</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To determine the top 5 content categories on Social Buzz</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latin typeface="Arial" panose="020B0604020202020204" pitchFamily="34" charset="0"/>
              <a:cs typeface="Arial" panose="020B0604020202020204" pitchFamily="34" charset="0"/>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Arial" panose="020B0604020202020204" pitchFamily="34" charset="0"/>
                  <a:cs typeface="Arial" panose="020B0604020202020204" pitchFamily="34" charset="0"/>
                </a:endParaRPr>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b="1"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id="{4E7ED5B8-7D3A-0656-F440-D5F7D00130F2}"/>
              </a:ext>
            </a:extLst>
          </p:cNvPr>
          <p:cNvSpPr txBox="1"/>
          <p:nvPr/>
        </p:nvSpPr>
        <p:spPr>
          <a:xfrm>
            <a:off x="2286000" y="4914900"/>
            <a:ext cx="7543800" cy="465197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In recent years, the customer has grown to an enormous extent, and they lack the internal resources to manage it.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Every day, Social Buzz receives over 100,000 posts, totaling 36,500,000 posts annually. Since all of the content is unstructured, it might be challenging to make sense of it all.</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Determine the specifications that must be fulfilled for this project.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Combining tables from the sample data set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An analysis of their content categories that identifies the top five with the highest total popularity</a:t>
            </a:r>
            <a:endParaRPr lang="en-IN" sz="20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sp>
        <p:nvSpPr>
          <p:cNvPr id="31" name="TextBox 31"/>
          <p:cNvSpPr txBox="1"/>
          <p:nvPr/>
        </p:nvSpPr>
        <p:spPr>
          <a:xfrm>
            <a:off x="1971444" y="3912393"/>
            <a:ext cx="7010400" cy="2462213"/>
          </a:xfrm>
          <a:prstGeom prst="rect">
            <a:avLst/>
          </a:prstGeom>
        </p:spPr>
        <p:txBody>
          <a:bodyPr wrap="square" lIns="0" tIns="0" rIns="0" bIns="0" rtlCol="0" anchor="t">
            <a:spAutoFit/>
          </a:bodyPr>
          <a:lstStyle/>
          <a:p>
            <a:pPr algn="ctr">
              <a:lnSpc>
                <a:spcPts val="9600"/>
              </a:lnSpc>
            </a:pPr>
            <a:r>
              <a:rPr lang="en-US" sz="8000" b="1" spc="-80" dirty="0">
                <a:solidFill>
                  <a:srgbClr val="000000"/>
                </a:solidFill>
                <a:latin typeface="Arial" panose="020B0604020202020204" pitchFamily="34" charset="0"/>
                <a:cs typeface="Arial" panose="020B0604020202020204" pitchFamily="34" charset="0"/>
              </a:rPr>
              <a:t>The Analytics Team</a:t>
            </a:r>
          </a:p>
        </p:txBody>
      </p:sp>
      <p:sp>
        <p:nvSpPr>
          <p:cNvPr id="45" name="TextBox 44">
            <a:extLst>
              <a:ext uri="{FF2B5EF4-FFF2-40B4-BE49-F238E27FC236}">
                <a16:creationId xmlns:a16="http://schemas.microsoft.com/office/drawing/2014/main" id="{1D28C51A-6B2E-AB14-C6F7-104BA74AA285}"/>
              </a:ext>
            </a:extLst>
          </p:cNvPr>
          <p:cNvSpPr txBox="1"/>
          <p:nvPr/>
        </p:nvSpPr>
        <p:spPr>
          <a:xfrm>
            <a:off x="13988142" y="1928579"/>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Andrew Fleming</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Chief Technical Architect</a:t>
            </a:r>
          </a:p>
        </p:txBody>
      </p:sp>
      <p:sp>
        <p:nvSpPr>
          <p:cNvPr id="47" name="TextBox 46">
            <a:extLst>
              <a:ext uri="{FF2B5EF4-FFF2-40B4-BE49-F238E27FC236}">
                <a16:creationId xmlns:a16="http://schemas.microsoft.com/office/drawing/2014/main" id="{EBCC9F75-C176-04DC-90CD-6C3A749F3DAE}"/>
              </a:ext>
            </a:extLst>
          </p:cNvPr>
          <p:cNvSpPr txBox="1"/>
          <p:nvPr/>
        </p:nvSpPr>
        <p:spPr>
          <a:xfrm>
            <a:off x="13988142" y="4879795"/>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Marcus </a:t>
            </a:r>
            <a:r>
              <a:rPr lang="en-IN" sz="2400" b="1" dirty="0" err="1">
                <a:latin typeface="Arial" panose="020B0604020202020204" pitchFamily="34" charset="0"/>
                <a:cs typeface="Arial" panose="020B0604020202020204" pitchFamily="34" charset="0"/>
              </a:rPr>
              <a:t>Rompton</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Senior Principle</a:t>
            </a:r>
          </a:p>
        </p:txBody>
      </p:sp>
      <p:sp>
        <p:nvSpPr>
          <p:cNvPr id="48" name="TextBox 47">
            <a:extLst>
              <a:ext uri="{FF2B5EF4-FFF2-40B4-BE49-F238E27FC236}">
                <a16:creationId xmlns:a16="http://schemas.microsoft.com/office/drawing/2014/main" id="{71F3CF53-4840-15DB-631E-6FBB18552525}"/>
              </a:ext>
            </a:extLst>
          </p:cNvPr>
          <p:cNvSpPr txBox="1"/>
          <p:nvPr/>
        </p:nvSpPr>
        <p:spPr>
          <a:xfrm>
            <a:off x="13988142" y="7831011"/>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Allan Martis</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 Data Analyst</a:t>
            </a:r>
            <a:endParaRPr lang="en-IN" sz="2000" b="1" dirty="0">
              <a:latin typeface="Arial" panose="020B0604020202020204" pitchFamily="34" charset="0"/>
              <a:cs typeface="Arial" panose="020B0604020202020204" pitchFamily="34" charset="0"/>
            </a:endParaRPr>
          </a:p>
        </p:txBody>
      </p:sp>
      <p:grpSp>
        <p:nvGrpSpPr>
          <p:cNvPr id="18" name="Group 18">
            <a:extLst>
              <a:ext uri="{FF2B5EF4-FFF2-40B4-BE49-F238E27FC236}">
                <a16:creationId xmlns:a16="http://schemas.microsoft.com/office/drawing/2014/main" id="{DB7A614C-0CC3-903B-429F-0A5C1262E52A}"/>
              </a:ext>
            </a:extLst>
          </p:cNvPr>
          <p:cNvGrpSpPr>
            <a:grpSpLocks noChangeAspect="1"/>
          </p:cNvGrpSpPr>
          <p:nvPr/>
        </p:nvGrpSpPr>
        <p:grpSpPr>
          <a:xfrm>
            <a:off x="11408752" y="1028700"/>
            <a:ext cx="2187334" cy="2123082"/>
            <a:chOff x="-23042" y="66269"/>
            <a:chExt cx="6542158" cy="6349987"/>
          </a:xfrm>
        </p:grpSpPr>
        <p:sp>
          <p:nvSpPr>
            <p:cNvPr id="19" name="Freeform 19">
              <a:extLst>
                <a:ext uri="{FF2B5EF4-FFF2-40B4-BE49-F238E27FC236}">
                  <a16:creationId xmlns:a16="http://schemas.microsoft.com/office/drawing/2014/main" id="{31229CCE-0B6F-4002-543D-6585C772D4B4}"/>
                </a:ext>
              </a:extLst>
            </p:cNvPr>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3" name="Freeform 20">
              <a:extLst>
                <a:ext uri="{FF2B5EF4-FFF2-40B4-BE49-F238E27FC236}">
                  <a16:creationId xmlns:a16="http://schemas.microsoft.com/office/drawing/2014/main" id="{9806055E-8D20-9BE0-5886-D76A51A10C33}"/>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4" name="Group 23">
            <a:extLst>
              <a:ext uri="{FF2B5EF4-FFF2-40B4-BE49-F238E27FC236}">
                <a16:creationId xmlns:a16="http://schemas.microsoft.com/office/drawing/2014/main" id="{4D87FD75-EAF6-F902-1F26-6AD265DBA196}"/>
              </a:ext>
            </a:extLst>
          </p:cNvPr>
          <p:cNvGrpSpPr>
            <a:grpSpLocks noChangeAspect="1"/>
          </p:cNvGrpSpPr>
          <p:nvPr/>
        </p:nvGrpSpPr>
        <p:grpSpPr>
          <a:xfrm>
            <a:off x="11411515" y="4002073"/>
            <a:ext cx="2187334" cy="2123082"/>
            <a:chOff x="-23042" y="66269"/>
            <a:chExt cx="6542158" cy="6349987"/>
          </a:xfrm>
        </p:grpSpPr>
        <p:sp>
          <p:nvSpPr>
            <p:cNvPr id="28" name="Freeform 24">
              <a:extLst>
                <a:ext uri="{FF2B5EF4-FFF2-40B4-BE49-F238E27FC236}">
                  <a16:creationId xmlns:a16="http://schemas.microsoft.com/office/drawing/2014/main" id="{FEF92DAD-A605-451B-3569-1D5160AF46C0}"/>
                </a:ext>
              </a:extLst>
            </p:cNvPr>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9" name="Freeform 25">
              <a:extLst>
                <a:ext uri="{FF2B5EF4-FFF2-40B4-BE49-F238E27FC236}">
                  <a16:creationId xmlns:a16="http://schemas.microsoft.com/office/drawing/2014/main" id="{22EE5131-C793-B5E1-EE06-1EB024740ABE}"/>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32" name="Group 28">
            <a:extLst>
              <a:ext uri="{FF2B5EF4-FFF2-40B4-BE49-F238E27FC236}">
                <a16:creationId xmlns:a16="http://schemas.microsoft.com/office/drawing/2014/main" id="{EEA86140-D6E9-7956-B9B3-52E38088A48C}"/>
              </a:ext>
            </a:extLst>
          </p:cNvPr>
          <p:cNvGrpSpPr>
            <a:grpSpLocks noChangeAspect="1"/>
          </p:cNvGrpSpPr>
          <p:nvPr/>
        </p:nvGrpSpPr>
        <p:grpSpPr>
          <a:xfrm>
            <a:off x="11415398" y="6910823"/>
            <a:ext cx="2174041" cy="2165548"/>
            <a:chOff x="0" y="0"/>
            <a:chExt cx="6502400" cy="6477000"/>
          </a:xfrm>
        </p:grpSpPr>
        <p:sp>
          <p:nvSpPr>
            <p:cNvPr id="34" name="Freeform 29">
              <a:extLst>
                <a:ext uri="{FF2B5EF4-FFF2-40B4-BE49-F238E27FC236}">
                  <a16:creationId xmlns:a16="http://schemas.microsoft.com/office/drawing/2014/main" id="{5444A6F9-CB89-0275-A7E6-AA1C24C4F34C}"/>
                </a:ext>
              </a:extLst>
            </p:cNvPr>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6" name="Freeform 30">
              <a:extLst>
                <a:ext uri="{FF2B5EF4-FFF2-40B4-BE49-F238E27FC236}">
                  <a16:creationId xmlns:a16="http://schemas.microsoft.com/office/drawing/2014/main" id="{CD75A1A0-979B-0911-31E8-0481815471DF}"/>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b="1" spc="-640">
                <a:solidFill>
                  <a:srgbClr val="FFFFFF"/>
                </a:solidFill>
                <a:latin typeface="Arial" panose="020B0604020202020204" pitchFamily="34" charset="0"/>
                <a:cs typeface="Arial" panose="020B0604020202020204"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3</a:t>
            </a:r>
          </a:p>
        </p:txBody>
      </p:sp>
      <p:sp>
        <p:nvSpPr>
          <p:cNvPr id="46" name="Rectangle: Rounded Corners 45">
            <a:extLst>
              <a:ext uri="{FF2B5EF4-FFF2-40B4-BE49-F238E27FC236}">
                <a16:creationId xmlns:a16="http://schemas.microsoft.com/office/drawing/2014/main" id="{AB098BB3-7C49-AD72-FDD5-8BCF82FCB868}"/>
              </a:ext>
            </a:extLst>
          </p:cNvPr>
          <p:cNvSpPr/>
          <p:nvPr/>
        </p:nvSpPr>
        <p:spPr>
          <a:xfrm>
            <a:off x="11506200" y="7757268"/>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Uncover Insights</a:t>
            </a:r>
          </a:p>
        </p:txBody>
      </p:sp>
      <p:sp>
        <p:nvSpPr>
          <p:cNvPr id="47" name="Rectangle: Rounded Corners 46">
            <a:extLst>
              <a:ext uri="{FF2B5EF4-FFF2-40B4-BE49-F238E27FC236}">
                <a16:creationId xmlns:a16="http://schemas.microsoft.com/office/drawing/2014/main" id="{61F41796-D63A-4CA1-67EB-A93B7DAB0622}"/>
              </a:ext>
            </a:extLst>
          </p:cNvPr>
          <p:cNvSpPr/>
          <p:nvPr/>
        </p:nvSpPr>
        <p:spPr>
          <a:xfrm>
            <a:off x="9677400" y="6075126"/>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Analysis</a:t>
            </a:r>
          </a:p>
        </p:txBody>
      </p:sp>
      <p:sp>
        <p:nvSpPr>
          <p:cNvPr id="48" name="Rectangle: Rounded Corners 47">
            <a:extLst>
              <a:ext uri="{FF2B5EF4-FFF2-40B4-BE49-F238E27FC236}">
                <a16:creationId xmlns:a16="http://schemas.microsoft.com/office/drawing/2014/main" id="{8E95D8A2-9B20-654A-361F-949326C97C8E}"/>
              </a:ext>
            </a:extLst>
          </p:cNvPr>
          <p:cNvSpPr/>
          <p:nvPr/>
        </p:nvSpPr>
        <p:spPr>
          <a:xfrm>
            <a:off x="7848600" y="4392984"/>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Modelling</a:t>
            </a:r>
          </a:p>
        </p:txBody>
      </p:sp>
      <p:sp>
        <p:nvSpPr>
          <p:cNvPr id="49" name="Rectangle: Rounded Corners 48">
            <a:extLst>
              <a:ext uri="{FF2B5EF4-FFF2-40B4-BE49-F238E27FC236}">
                <a16:creationId xmlns:a16="http://schemas.microsoft.com/office/drawing/2014/main" id="{77F03FEA-91CE-6DDA-76A8-10A4BD6E01FD}"/>
              </a:ext>
            </a:extLst>
          </p:cNvPr>
          <p:cNvSpPr/>
          <p:nvPr/>
        </p:nvSpPr>
        <p:spPr>
          <a:xfrm>
            <a:off x="6019800" y="2710842"/>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Data Cleaning</a:t>
            </a:r>
          </a:p>
        </p:txBody>
      </p:sp>
      <p:sp>
        <p:nvSpPr>
          <p:cNvPr id="50" name="Rectangle: Rounded Corners 49">
            <a:extLst>
              <a:ext uri="{FF2B5EF4-FFF2-40B4-BE49-F238E27FC236}">
                <a16:creationId xmlns:a16="http://schemas.microsoft.com/office/drawing/2014/main" id="{5C8192C4-1B2F-ABBE-8AF6-161CD4669A34}"/>
              </a:ext>
            </a:extLst>
          </p:cNvPr>
          <p:cNvSpPr/>
          <p:nvPr/>
        </p:nvSpPr>
        <p:spPr>
          <a:xfrm>
            <a:off x="4191000" y="1028700"/>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Understanding Data</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Rectangle: Rounded Corners 13">
            <a:extLst>
              <a:ext uri="{FF2B5EF4-FFF2-40B4-BE49-F238E27FC236}">
                <a16:creationId xmlns:a16="http://schemas.microsoft.com/office/drawing/2014/main" id="{661F0BDC-A601-0B0B-76C8-467C359A6EC4}"/>
              </a:ext>
            </a:extLst>
          </p:cNvPr>
          <p:cNvSpPr/>
          <p:nvPr/>
        </p:nvSpPr>
        <p:spPr>
          <a:xfrm>
            <a:off x="2371708"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a:solidFill>
                  <a:srgbClr val="883C84"/>
                </a:solidFill>
                <a:latin typeface="Arial" panose="020B0604020202020204" pitchFamily="34" charset="0"/>
                <a:cs typeface="Arial" panose="020B0604020202020204" pitchFamily="34" charset="0"/>
              </a:rPr>
              <a:t>16</a:t>
            </a:r>
          </a:p>
        </p:txBody>
      </p:sp>
      <p:sp>
        <p:nvSpPr>
          <p:cNvPr id="15" name="Rectangle: Rounded Corners 14">
            <a:extLst>
              <a:ext uri="{FF2B5EF4-FFF2-40B4-BE49-F238E27FC236}">
                <a16:creationId xmlns:a16="http://schemas.microsoft.com/office/drawing/2014/main" id="{FCC7EA67-F4D0-8081-377E-522E64B76AAB}"/>
              </a:ext>
            </a:extLst>
          </p:cNvPr>
          <p:cNvSpPr/>
          <p:nvPr/>
        </p:nvSpPr>
        <p:spPr>
          <a:xfrm>
            <a:off x="75438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883C84"/>
                </a:solidFill>
                <a:latin typeface="Arial" panose="020B0604020202020204" pitchFamily="34" charset="0"/>
                <a:cs typeface="Arial" panose="020B0604020202020204" pitchFamily="34" charset="0"/>
              </a:rPr>
              <a:t>75K</a:t>
            </a:r>
          </a:p>
        </p:txBody>
      </p:sp>
      <p:sp>
        <p:nvSpPr>
          <p:cNvPr id="16" name="Rectangle: Rounded Corners 15">
            <a:extLst>
              <a:ext uri="{FF2B5EF4-FFF2-40B4-BE49-F238E27FC236}">
                <a16:creationId xmlns:a16="http://schemas.microsoft.com/office/drawing/2014/main" id="{F602F5C5-18A4-21C2-437D-8F95C28FA6BE}"/>
              </a:ext>
            </a:extLst>
          </p:cNvPr>
          <p:cNvSpPr/>
          <p:nvPr/>
        </p:nvSpPr>
        <p:spPr>
          <a:xfrm>
            <a:off x="129540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rgbClr val="883C84"/>
                </a:solidFill>
                <a:latin typeface="Arial" panose="020B0604020202020204" pitchFamily="34" charset="0"/>
                <a:cs typeface="Arial" panose="020B0604020202020204" pitchFamily="34" charset="0"/>
              </a:rPr>
              <a:t>MAY</a:t>
            </a:r>
          </a:p>
        </p:txBody>
      </p:sp>
      <p:sp>
        <p:nvSpPr>
          <p:cNvPr id="17" name="TextBox 16">
            <a:extLst>
              <a:ext uri="{FF2B5EF4-FFF2-40B4-BE49-F238E27FC236}">
                <a16:creationId xmlns:a16="http://schemas.microsoft.com/office/drawing/2014/main" id="{7614677F-E85E-7E41-C2EC-5BB4AFCF20E0}"/>
              </a:ext>
            </a:extLst>
          </p:cNvPr>
          <p:cNvSpPr txBox="1"/>
          <p:nvPr/>
        </p:nvSpPr>
        <p:spPr>
          <a:xfrm>
            <a:off x="2057855" y="3497878"/>
            <a:ext cx="3142306" cy="954107"/>
          </a:xfrm>
          <a:prstGeom prst="rect">
            <a:avLst/>
          </a:prstGeom>
          <a:noFill/>
        </p:spPr>
        <p:txBody>
          <a:bodyPr wrap="square">
            <a:spAutoFit/>
          </a:bodyPr>
          <a:lstStyle/>
          <a:p>
            <a:pPr algn="ctr"/>
            <a:r>
              <a:rPr lang="en-IN" sz="2800" b="1" i="0" dirty="0">
                <a:effectLst/>
                <a:latin typeface="Arial" panose="020B0604020202020204" pitchFamily="34" charset="0"/>
                <a:cs typeface="Arial" panose="020B0604020202020204" pitchFamily="34" charset="0"/>
              </a:rPr>
              <a:t>Unique Categories</a:t>
            </a:r>
          </a:p>
        </p:txBody>
      </p:sp>
      <p:sp>
        <p:nvSpPr>
          <p:cNvPr id="18" name="TextBox 17">
            <a:extLst>
              <a:ext uri="{FF2B5EF4-FFF2-40B4-BE49-F238E27FC236}">
                <a16:creationId xmlns:a16="http://schemas.microsoft.com/office/drawing/2014/main" id="{2FFC4134-9801-375D-8F10-B0AA90887EE6}"/>
              </a:ext>
            </a:extLst>
          </p:cNvPr>
          <p:cNvSpPr txBox="1"/>
          <p:nvPr/>
        </p:nvSpPr>
        <p:spPr>
          <a:xfrm>
            <a:off x="7297094" y="3314700"/>
            <a:ext cx="3142306" cy="954107"/>
          </a:xfrm>
          <a:prstGeom prst="rect">
            <a:avLst/>
          </a:prstGeom>
          <a:noFill/>
        </p:spPr>
        <p:txBody>
          <a:bodyPr wrap="square">
            <a:spAutoFit/>
          </a:bodyPr>
          <a:lstStyle/>
          <a:p>
            <a:pPr algn="ctr"/>
            <a:r>
              <a:rPr lang="en-IN" sz="2800" b="1" dirty="0">
                <a:latin typeface="Arial" panose="020B0604020202020204" pitchFamily="34" charset="0"/>
                <a:cs typeface="Arial" panose="020B0604020202020204" pitchFamily="34" charset="0"/>
              </a:rPr>
              <a:t>Category With Highest Score </a:t>
            </a:r>
            <a:endParaRPr lang="en-IN" sz="2800" b="1" i="0" dirty="0">
              <a:effectLst/>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5DCFF30-2336-A704-7840-685DB9FC5ADF}"/>
              </a:ext>
            </a:extLst>
          </p:cNvPr>
          <p:cNvSpPr txBox="1"/>
          <p:nvPr/>
        </p:nvSpPr>
        <p:spPr>
          <a:xfrm>
            <a:off x="12914990" y="3497878"/>
            <a:ext cx="2514600" cy="954107"/>
          </a:xfrm>
          <a:prstGeom prst="rect">
            <a:avLst/>
          </a:prstGeom>
          <a:noFill/>
        </p:spPr>
        <p:txBody>
          <a:bodyPr wrap="square">
            <a:spAutoFit/>
          </a:bodyPr>
          <a:lstStyle/>
          <a:p>
            <a:pPr algn="ctr"/>
            <a:r>
              <a:rPr lang="en-US" sz="2800" b="1" i="0" dirty="0">
                <a:effectLst/>
                <a:latin typeface="Arial" panose="020B0604020202020204" pitchFamily="34" charset="0"/>
                <a:cs typeface="Arial" panose="020B0604020202020204" pitchFamily="34" charset="0"/>
              </a:rPr>
              <a:t>Month with </a:t>
            </a:r>
          </a:p>
          <a:p>
            <a:pPr algn="ctr"/>
            <a:r>
              <a:rPr lang="en-US" sz="2800" b="1" i="0" dirty="0">
                <a:effectLst/>
                <a:latin typeface="Arial" panose="020B0604020202020204" pitchFamily="34" charset="0"/>
                <a:cs typeface="Arial" panose="020B0604020202020204" pitchFamily="34" charset="0"/>
              </a:rPr>
              <a:t>Most Posts</a:t>
            </a:r>
          </a:p>
        </p:txBody>
      </p:sp>
      <p:sp>
        <p:nvSpPr>
          <p:cNvPr id="20" name="TextBox 19">
            <a:extLst>
              <a:ext uri="{FF2B5EF4-FFF2-40B4-BE49-F238E27FC236}">
                <a16:creationId xmlns:a16="http://schemas.microsoft.com/office/drawing/2014/main" id="{D0C15546-E72D-8E65-018C-C63DCBF9E95D}"/>
              </a:ext>
            </a:extLst>
          </p:cNvPr>
          <p:cNvSpPr txBox="1"/>
          <p:nvPr/>
        </p:nvSpPr>
        <p:spPr>
          <a:xfrm>
            <a:off x="7297094" y="4229100"/>
            <a:ext cx="3142306" cy="523220"/>
          </a:xfrm>
          <a:prstGeom prst="rect">
            <a:avLst/>
          </a:prstGeom>
          <a:noFill/>
        </p:spPr>
        <p:txBody>
          <a:bodyPr wrap="square">
            <a:spAutoFit/>
          </a:bodyPr>
          <a:lstStyle/>
          <a:p>
            <a:pPr algn="ctr"/>
            <a:r>
              <a:rPr lang="en-IN" sz="2800" b="1" dirty="0">
                <a:solidFill>
                  <a:schemeClr val="accent6"/>
                </a:solidFill>
                <a:latin typeface="Arial" panose="020B0604020202020204" pitchFamily="34" charset="0"/>
                <a:cs typeface="Arial" panose="020B0604020202020204" pitchFamily="34" charset="0"/>
              </a:rPr>
              <a:t>Animals</a:t>
            </a:r>
            <a:endParaRPr lang="en-IN" sz="2800" b="1" i="0" dirty="0">
              <a:solidFill>
                <a:schemeClr val="accent6"/>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0" name="Picture 29">
            <a:extLst>
              <a:ext uri="{FF2B5EF4-FFF2-40B4-BE49-F238E27FC236}">
                <a16:creationId xmlns:a16="http://schemas.microsoft.com/office/drawing/2014/main" id="{A599269B-85F8-3B75-BD94-2780686A68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9359" y="2217053"/>
            <a:ext cx="13957264" cy="61431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0" name="Picture 29">
            <a:extLst>
              <a:ext uri="{FF2B5EF4-FFF2-40B4-BE49-F238E27FC236}">
                <a16:creationId xmlns:a16="http://schemas.microsoft.com/office/drawing/2014/main" id="{77BF9DFE-A227-A54A-506F-C40A28979B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25697" y="1710961"/>
            <a:ext cx="15681712" cy="7666076"/>
          </a:xfrm>
          <a:prstGeom prst="rect">
            <a:avLst/>
          </a:prstGeom>
        </p:spPr>
      </p:pic>
    </p:spTree>
    <p:extLst>
      <p:ext uri="{BB962C8B-B14F-4D97-AF65-F5344CB8AC3E}">
        <p14:creationId xmlns:p14="http://schemas.microsoft.com/office/powerpoint/2010/main" val="4036977125"/>
      </p:ext>
    </p:extLst>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530</Words>
  <Application>Microsoft Office PowerPoint</Application>
  <PresentationFormat>Custom</PresentationFormat>
  <Paragraphs>82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Allan Martis</cp:lastModifiedBy>
  <cp:revision>17</cp:revision>
  <dcterms:created xsi:type="dcterms:W3CDTF">2006-08-16T00:00:00Z</dcterms:created>
  <dcterms:modified xsi:type="dcterms:W3CDTF">2024-04-08T13:48:23Z</dcterms:modified>
  <dc:identifier>DAEhDyfaYKE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2023-12-24T14:12:05Z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4b6d6923-e376-4c24-8462-4110663a4f72</vt:lpwstr>
  </property>
  <property fmtid="{D5CDD505-2E9C-101B-9397-08002B2CF9AE}" pid="8" name="MSIP_Label_defa4170-0d19-0005-0004-bc88714345d2_ContentBits">
    <vt:lpwstr>0</vt:lpwstr>
  </property>
</Properties>
</file>