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9" r:id="rId4"/>
    <p:sldId id="286" r:id="rId5"/>
    <p:sldId id="279" r:id="rId6"/>
    <p:sldId id="274" r:id="rId7"/>
    <p:sldId id="270" r:id="rId8"/>
    <p:sldId id="271" r:id="rId9"/>
    <p:sldId id="272" r:id="rId10"/>
    <p:sldId id="285" r:id="rId11"/>
    <p:sldId id="281" r:id="rId12"/>
    <p:sldId id="282" r:id="rId13"/>
    <p:sldId id="287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2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4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3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2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8388E0-B79A-481F-91AC-09885D8151E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FE8C31-A15C-40CB-9E30-8212B1BFF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penn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hand-saw-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ngimg.com/download/1124" TargetMode="Externa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simple.com/2016/06/solsource-review-part-i-assembly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mons.wikimedia.org/wiki/File:Using_a_nail_gun.jpg" TargetMode="Externa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6697-281C-448F-8283-BB0ACDF93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Azure ML</a:t>
            </a:r>
          </a:p>
        </p:txBody>
      </p:sp>
    </p:spTree>
    <p:extLst>
      <p:ext uri="{BB962C8B-B14F-4D97-AF65-F5344CB8AC3E}">
        <p14:creationId xmlns:p14="http://schemas.microsoft.com/office/powerpoint/2010/main" val="286865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FC2D-400F-4765-8482-B489C788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Split Data Module (train and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2FEC-E8B0-4DF7-B227-BE005934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994EC-9455-4238-B651-7EF2B27E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96" y="1100831"/>
            <a:ext cx="10512632" cy="49730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B19875-ACCB-4496-B1E9-3C2A7919DC8C}"/>
              </a:ext>
            </a:extLst>
          </p:cNvPr>
          <p:cNvCxnSpPr>
            <a:cxnSpLocks/>
          </p:cNvCxnSpPr>
          <p:nvPr/>
        </p:nvCxnSpPr>
        <p:spPr>
          <a:xfrm flipH="1">
            <a:off x="11239130" y="1287262"/>
            <a:ext cx="603682" cy="114522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29D1-A622-44D9-B5FA-6A8F2188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0457"/>
          </a:xfrm>
        </p:spPr>
        <p:txBody>
          <a:bodyPr>
            <a:normAutofit/>
          </a:bodyPr>
          <a:lstStyle/>
          <a:p>
            <a:r>
              <a:rPr lang="en-US" sz="4400" dirty="0"/>
              <a:t>Solutions are Deployed as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F0194-E943-477B-A28D-936C93FD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433"/>
            <a:ext cx="10058400" cy="3702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Call like a function from all sorts of other systems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Prebuilt Docker images*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Monitor with “Application Insights”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Deploy encrypted inferencing service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Profile the service to determine resource utilization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4A430-EF13-4E4E-9AE3-CC7DC82286A0}"/>
              </a:ext>
            </a:extLst>
          </p:cNvPr>
          <p:cNvSpPr txBox="1"/>
          <p:nvPr/>
        </p:nvSpPr>
        <p:spPr>
          <a:xfrm>
            <a:off x="4270158" y="5096710"/>
            <a:ext cx="7730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*Docker is a set of platform as a service products that use OS-level virtualization </a:t>
            </a:r>
          </a:p>
          <a:p>
            <a:r>
              <a:rPr lang="en-US" dirty="0"/>
              <a:t>to deliver software in packages called containers. Containers are isolated from </a:t>
            </a:r>
          </a:p>
          <a:p>
            <a:r>
              <a:rPr lang="en-US" dirty="0"/>
              <a:t>one another and bundle their own software, libraries and configuration files.</a:t>
            </a:r>
          </a:p>
        </p:txBody>
      </p:sp>
    </p:spTree>
    <p:extLst>
      <p:ext uri="{BB962C8B-B14F-4D97-AF65-F5344CB8AC3E}">
        <p14:creationId xmlns:p14="http://schemas.microsoft.com/office/powerpoint/2010/main" val="286614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F655-50BF-4D87-8BCC-24EC37E8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69840"/>
          </a:xfrm>
        </p:spPr>
        <p:txBody>
          <a:bodyPr>
            <a:normAutofit fontScale="90000"/>
          </a:bodyPr>
          <a:lstStyle/>
          <a:p>
            <a:r>
              <a:rPr lang="en-US" dirty="0"/>
              <a:t> Get Started Here: </a:t>
            </a:r>
            <a:r>
              <a:rPr lang="en-US" sz="2000" dirty="0">
                <a:solidFill>
                  <a:schemeClr val="tx1"/>
                </a:solidFill>
              </a:rPr>
              <a:t>https://docs.microsoft.com/en-us/azure/machine-learning/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97AC5-74F4-492F-BACA-AD04AC3F5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7" y="1056445"/>
            <a:ext cx="10443691" cy="512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7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65756-A851-4801-8CDF-0A6288140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83433" y="2482365"/>
            <a:ext cx="2063256" cy="2053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E2BFD-9139-41C4-9613-F5DC223FF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76066" y="2402465"/>
            <a:ext cx="2063256" cy="2053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AFE04-4C6F-493F-8713-B822361465AD}"/>
              </a:ext>
            </a:extLst>
          </p:cNvPr>
          <p:cNvSpPr txBox="1"/>
          <p:nvPr/>
        </p:nvSpPr>
        <p:spPr>
          <a:xfrm>
            <a:off x="1471145" y="905523"/>
            <a:ext cx="7906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Just my opinion, my “two cents”  </a:t>
            </a:r>
          </a:p>
        </p:txBody>
      </p:sp>
    </p:spTree>
    <p:extLst>
      <p:ext uri="{BB962C8B-B14F-4D97-AF65-F5344CB8AC3E}">
        <p14:creationId xmlns:p14="http://schemas.microsoft.com/office/powerpoint/2010/main" val="422076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C30C4-B0A8-41AC-A0C5-98A1ECBB7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6553" y="1864313"/>
            <a:ext cx="3888110" cy="2361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5A1AD-EB1C-438C-898E-9F4AA9CD8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59986" y="1630505"/>
            <a:ext cx="3589538" cy="2829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7CBBCB-3683-4029-906E-371FA0C06219}"/>
              </a:ext>
            </a:extLst>
          </p:cNvPr>
          <p:cNvSpPr txBox="1"/>
          <p:nvPr/>
        </p:nvSpPr>
        <p:spPr>
          <a:xfrm>
            <a:off x="2725444" y="976543"/>
            <a:ext cx="561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Learn How to Use These First</a:t>
            </a:r>
          </a:p>
        </p:txBody>
      </p:sp>
    </p:spTree>
    <p:extLst>
      <p:ext uri="{BB962C8B-B14F-4D97-AF65-F5344CB8AC3E}">
        <p14:creationId xmlns:p14="http://schemas.microsoft.com/office/powerpoint/2010/main" val="18102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F7B7D-1CB7-44D9-8E12-D9359ED75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0709" y="2201662"/>
            <a:ext cx="3904356" cy="3031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B7E23-2183-4C52-BDA9-0FE8408F7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88919" y="2201662"/>
            <a:ext cx="3704991" cy="3218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8682A-4DF7-493D-A1AB-43223226BD03}"/>
              </a:ext>
            </a:extLst>
          </p:cNvPr>
          <p:cNvSpPr txBox="1"/>
          <p:nvPr/>
        </p:nvSpPr>
        <p:spPr>
          <a:xfrm>
            <a:off x="2832887" y="363983"/>
            <a:ext cx="5755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Then Learn How to Use These</a:t>
            </a:r>
          </a:p>
        </p:txBody>
      </p:sp>
    </p:spTree>
    <p:extLst>
      <p:ext uri="{BB962C8B-B14F-4D97-AF65-F5344CB8AC3E}">
        <p14:creationId xmlns:p14="http://schemas.microsoft.com/office/powerpoint/2010/main" val="182233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83BC-3447-410B-A832-5D25347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16C7-15C3-4F2D-9FF9-E4ACDE9F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7274"/>
            <a:ext cx="10058400" cy="29633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Azure is Microsoft’s Cloud Services solution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Dozens of services hosted on over 200 datacenters in </a:t>
            </a:r>
            <a:r>
              <a:rPr lang="en-US" sz="2400" dirty="0"/>
              <a:t>34 countries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Competes with Amazon Web Services (AWS), Google Cloud Platform, Oracle Cloud, etc.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1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06B8-B648-46DB-91F0-96FDCA83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93622"/>
          </a:xfrm>
        </p:spPr>
        <p:txBody>
          <a:bodyPr>
            <a:noAutofit/>
          </a:bodyPr>
          <a:lstStyle/>
          <a:p>
            <a:r>
              <a:rPr lang="en-US" sz="3200" dirty="0"/>
              <a:t>Azure ML, What It Is:</a:t>
            </a:r>
            <a:br>
              <a:rPr lang="en-US" sz="3200" dirty="0"/>
            </a:br>
            <a:r>
              <a:rPr lang="en-US" sz="3200" dirty="0"/>
              <a:t>One of the Four Components of Microsoft Azure AI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D93F-3A55-4E94-9F34-0BB68E75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9595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Azure Applied AI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Azure Cognitive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Azure Machine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AI Infrastructure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443378-CF92-46B1-84DC-D99247809C25}"/>
              </a:ext>
            </a:extLst>
          </p:cNvPr>
          <p:cNvCxnSpPr>
            <a:cxnSpLocks/>
          </p:cNvCxnSpPr>
          <p:nvPr/>
        </p:nvCxnSpPr>
        <p:spPr>
          <a:xfrm flipH="1">
            <a:off x="5086905" y="3098306"/>
            <a:ext cx="1188720" cy="0"/>
          </a:xfrm>
          <a:prstGeom prst="straightConnector1">
            <a:avLst/>
          </a:prstGeom>
          <a:ln w="53975">
            <a:solidFill>
              <a:schemeClr val="dk1"/>
            </a:solidFill>
            <a:headEnd w="lg" len="lg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8FFA04D0-D8B9-4B39-86EE-0D566B02DF52}"/>
              </a:ext>
            </a:extLst>
          </p:cNvPr>
          <p:cNvSpPr txBox="1">
            <a:spLocks/>
          </p:cNvSpPr>
          <p:nvPr/>
        </p:nvSpPr>
        <p:spPr>
          <a:xfrm>
            <a:off x="6761234" y="2733352"/>
            <a:ext cx="4087279" cy="10219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Cloud Service for Building, Deploying and Managing Machine Learning Solutions</a:t>
            </a:r>
          </a:p>
        </p:txBody>
      </p:sp>
    </p:spTree>
    <p:extLst>
      <p:ext uri="{BB962C8B-B14F-4D97-AF65-F5344CB8AC3E}">
        <p14:creationId xmlns:p14="http://schemas.microsoft.com/office/powerpoint/2010/main" val="357920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63C7-D839-46B7-8FE5-4A0BE57A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3600" dirty="0"/>
              <a:t>Azure ML, What It is Not:</a:t>
            </a:r>
            <a:br>
              <a:rPr lang="en-US" sz="3600" dirty="0"/>
            </a:br>
            <a:r>
              <a:rPr lang="en-US" sz="3600" dirty="0"/>
              <a:t>Database Services (21) and Analytic Services (19)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F7BBF4-C7F2-4F30-83D8-F6772425EC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03" y="1895660"/>
            <a:ext cx="4594734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91297A63-0FA8-4631-83BD-8B1CE01C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95660"/>
            <a:ext cx="5400583" cy="410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9A5D10-E1FE-4AD8-A5FE-D00393D43969}"/>
              </a:ext>
            </a:extLst>
          </p:cNvPr>
          <p:cNvCxnSpPr>
            <a:cxnSpLocks/>
          </p:cNvCxnSpPr>
          <p:nvPr/>
        </p:nvCxnSpPr>
        <p:spPr>
          <a:xfrm>
            <a:off x="157777" y="3813383"/>
            <a:ext cx="824094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DFDCFF-BEED-44F6-A8E6-ECD59997746B}"/>
              </a:ext>
            </a:extLst>
          </p:cNvPr>
          <p:cNvCxnSpPr>
            <a:cxnSpLocks/>
          </p:cNvCxnSpPr>
          <p:nvPr/>
        </p:nvCxnSpPr>
        <p:spPr>
          <a:xfrm>
            <a:off x="5453108" y="4154750"/>
            <a:ext cx="64289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2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8533-9D29-48D5-983C-D015B78B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85249"/>
          </a:xfrm>
        </p:spPr>
        <p:txBody>
          <a:bodyPr>
            <a:normAutofit/>
          </a:bodyPr>
          <a:lstStyle/>
          <a:p>
            <a:r>
              <a:rPr lang="en-US" sz="4400" dirty="0"/>
              <a:t>AI and Machine Learning Services (26)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6FC151-513E-41D3-A17A-9520A5B4F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25" y="1637928"/>
            <a:ext cx="10221749" cy="43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589292-072A-4CBE-A141-E7AD004C2892}"/>
              </a:ext>
            </a:extLst>
          </p:cNvPr>
          <p:cNvCxnSpPr>
            <a:cxnSpLocks/>
          </p:cNvCxnSpPr>
          <p:nvPr/>
        </p:nvCxnSpPr>
        <p:spPr>
          <a:xfrm>
            <a:off x="230819" y="4386418"/>
            <a:ext cx="70666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2EE48F-79FF-400B-BB8C-E53BA1F0F511}"/>
              </a:ext>
            </a:extLst>
          </p:cNvPr>
          <p:cNvCxnSpPr>
            <a:cxnSpLocks/>
          </p:cNvCxnSpPr>
          <p:nvPr/>
        </p:nvCxnSpPr>
        <p:spPr>
          <a:xfrm flipH="1">
            <a:off x="5021802" y="5220071"/>
            <a:ext cx="1787371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9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8ABB2-62E1-41F2-B745-E1FD5C260EF0}"/>
              </a:ext>
            </a:extLst>
          </p:cNvPr>
          <p:cNvSpPr txBox="1"/>
          <p:nvPr/>
        </p:nvSpPr>
        <p:spPr>
          <a:xfrm>
            <a:off x="2241830" y="1136142"/>
            <a:ext cx="81167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02124"/>
                </a:solidFill>
                <a:effectLst/>
              </a:rPr>
              <a:t>Azure ML is designed to help </a:t>
            </a:r>
            <a:r>
              <a:rPr lang="en-US" sz="2800" b="1" i="1" dirty="0">
                <a:solidFill>
                  <a:srgbClr val="202124"/>
                </a:solidFill>
                <a:effectLst/>
              </a:rPr>
              <a:t>data scientists </a:t>
            </a:r>
            <a:r>
              <a:rPr lang="en-US" sz="2800" b="0" dirty="0">
                <a:solidFill>
                  <a:srgbClr val="202124"/>
                </a:solidFill>
                <a:effectLst/>
              </a:rPr>
              <a:t>and </a:t>
            </a:r>
            <a:r>
              <a:rPr lang="en-US" sz="2800" b="1" i="1" dirty="0">
                <a:solidFill>
                  <a:srgbClr val="202124"/>
                </a:solidFill>
                <a:effectLst/>
              </a:rPr>
              <a:t>machine learning engineers leverage their existing data processing and model development skills</a:t>
            </a:r>
            <a:r>
              <a:rPr lang="en-US" sz="2800" b="0" i="0" dirty="0">
                <a:solidFill>
                  <a:srgbClr val="202124"/>
                </a:solidFill>
                <a:effectLst/>
              </a:rPr>
              <a:t> &amp; frameworks.</a:t>
            </a:r>
          </a:p>
          <a:p>
            <a:endParaRPr lang="en-US" sz="2800" dirty="0">
              <a:solidFill>
                <a:srgbClr val="202124"/>
              </a:solidFill>
            </a:endParaRPr>
          </a:p>
          <a:p>
            <a:r>
              <a:rPr lang="en-US" sz="2800" dirty="0">
                <a:solidFill>
                  <a:srgbClr val="202124"/>
                </a:solidFill>
              </a:rPr>
              <a:t>Productivity </a:t>
            </a:r>
            <a:r>
              <a:rPr lang="en-US" sz="2800" b="1" i="1" dirty="0">
                <a:solidFill>
                  <a:srgbClr val="202124"/>
                </a:solidFill>
              </a:rPr>
              <a:t>enhancement for those who already know what they are doing. 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05471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EE29-636A-4615-B6DF-7AF9D544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7393"/>
          </a:xfrm>
        </p:spPr>
        <p:txBody>
          <a:bodyPr>
            <a:noAutofit/>
          </a:bodyPr>
          <a:lstStyle/>
          <a:p>
            <a:r>
              <a:rPr lang="en-US" sz="3200" dirty="0"/>
              <a:t>Solutions are Developed in Azure ML Studio - </a:t>
            </a:r>
            <a:br>
              <a:rPr lang="en-US" sz="3200" dirty="0"/>
            </a:br>
            <a:r>
              <a:rPr lang="en-US" sz="3200" dirty="0"/>
              <a:t>A Web Based 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AAE8B-804E-4BA5-9129-6949D126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462152"/>
            <a:ext cx="10390425" cy="46368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34EF8F-5CC9-474C-8B99-0A698F1A216C}"/>
              </a:ext>
            </a:extLst>
          </p:cNvPr>
          <p:cNvCxnSpPr>
            <a:cxnSpLocks/>
          </p:cNvCxnSpPr>
          <p:nvPr/>
        </p:nvCxnSpPr>
        <p:spPr>
          <a:xfrm flipH="1">
            <a:off x="8780015" y="2077374"/>
            <a:ext cx="173736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2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EFAA-8572-4DCF-8DA0-E7988ED1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6455"/>
            <a:ext cx="10058400" cy="99836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Several Prebuilt Full Examples in Designer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29FE08-2541-43CF-B987-1ABE3BA76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814" y="1926162"/>
            <a:ext cx="907112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DF84-540A-4EAA-A787-8F07911D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727" y="484316"/>
            <a:ext cx="10058400" cy="973880"/>
          </a:xfrm>
        </p:spPr>
        <p:txBody>
          <a:bodyPr>
            <a:normAutofit/>
          </a:bodyPr>
          <a:lstStyle/>
          <a:p>
            <a:r>
              <a:rPr lang="en-US" sz="4400" dirty="0"/>
              <a:t>Example: Regression with Automobile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F06889-7957-4FFC-AB4B-2F62BD295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4019"/>
            <a:ext cx="8055598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210AD7-B0A1-4C94-833F-F7924259F53F}"/>
              </a:ext>
            </a:extLst>
          </p:cNvPr>
          <p:cNvSpPr txBox="1"/>
          <p:nvPr/>
        </p:nvSpPr>
        <p:spPr>
          <a:xfrm>
            <a:off x="9294921" y="2698812"/>
            <a:ext cx="256563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Drag and Drop Modules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Connect them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Configure them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Add R or Python code as</a:t>
            </a:r>
          </a:p>
          <a:p>
            <a:r>
              <a:rPr lang="en-US" sz="1600" dirty="0"/>
              <a:t>       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315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Microsoft Azure ML</vt:lpstr>
      <vt:lpstr>Azure  </vt:lpstr>
      <vt:lpstr>Azure ML, What It Is: One of the Four Components of Microsoft Azure AI </vt:lpstr>
      <vt:lpstr> Azure ML, What It is Not: Database Services (21) and Analytic Services (19)</vt:lpstr>
      <vt:lpstr>AI and Machine Learning Services (26)</vt:lpstr>
      <vt:lpstr>PowerPoint Presentation</vt:lpstr>
      <vt:lpstr>Solutions are Developed in Azure ML Studio -  A Web Based IDE</vt:lpstr>
      <vt:lpstr>Several Prebuilt Full Examples in Designer </vt:lpstr>
      <vt:lpstr>Example: Regression with Automobile Data</vt:lpstr>
      <vt:lpstr>Example: Split Data Module (train and test)</vt:lpstr>
      <vt:lpstr>Solutions are Deployed as Web Services</vt:lpstr>
      <vt:lpstr> Get Started Here: https://docs.microsoft.com/en-us/azure/machine-learning/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Noel</dc:creator>
  <cp:lastModifiedBy>Alan Noel</cp:lastModifiedBy>
  <cp:revision>67</cp:revision>
  <dcterms:created xsi:type="dcterms:W3CDTF">2021-08-26T14:50:28Z</dcterms:created>
  <dcterms:modified xsi:type="dcterms:W3CDTF">2021-09-12T11:26:56Z</dcterms:modified>
</cp:coreProperties>
</file>