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5"/>
  </p:notesMasterIdLst>
  <p:handoutMasterIdLst>
    <p:handoutMasterId r:id="rId46"/>
  </p:handoutMasterIdLst>
  <p:sldIdLst>
    <p:sldId id="257" r:id="rId3"/>
    <p:sldId id="312" r:id="rId4"/>
    <p:sldId id="363" r:id="rId5"/>
    <p:sldId id="343" r:id="rId6"/>
    <p:sldId id="353" r:id="rId7"/>
    <p:sldId id="357" r:id="rId8"/>
    <p:sldId id="355" r:id="rId9"/>
    <p:sldId id="317" r:id="rId10"/>
    <p:sldId id="341" r:id="rId11"/>
    <p:sldId id="318" r:id="rId12"/>
    <p:sldId id="316" r:id="rId13"/>
    <p:sldId id="319" r:id="rId14"/>
    <p:sldId id="359" r:id="rId15"/>
    <p:sldId id="360" r:id="rId16"/>
    <p:sldId id="320" r:id="rId17"/>
    <p:sldId id="321" r:id="rId18"/>
    <p:sldId id="322" r:id="rId19"/>
    <p:sldId id="323" r:id="rId20"/>
    <p:sldId id="324" r:id="rId21"/>
    <p:sldId id="326" r:id="rId22"/>
    <p:sldId id="330" r:id="rId23"/>
    <p:sldId id="364" r:id="rId24"/>
    <p:sldId id="365" r:id="rId25"/>
    <p:sldId id="327" r:id="rId26"/>
    <p:sldId id="329" r:id="rId27"/>
    <p:sldId id="331" r:id="rId28"/>
    <p:sldId id="332" r:id="rId29"/>
    <p:sldId id="333" r:id="rId30"/>
    <p:sldId id="334" r:id="rId31"/>
    <p:sldId id="335" r:id="rId32"/>
    <p:sldId id="354" r:id="rId33"/>
    <p:sldId id="336" r:id="rId34"/>
    <p:sldId id="352" r:id="rId35"/>
    <p:sldId id="337" r:id="rId36"/>
    <p:sldId id="344" r:id="rId37"/>
    <p:sldId id="350" r:id="rId38"/>
    <p:sldId id="361" r:id="rId39"/>
    <p:sldId id="362" r:id="rId40"/>
    <p:sldId id="339" r:id="rId41"/>
    <p:sldId id="368" r:id="rId42"/>
    <p:sldId id="340" r:id="rId43"/>
    <p:sldId id="342"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448">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9">
          <p15:clr>
            <a:srgbClr val="A4A3A4"/>
          </p15:clr>
        </p15:guide>
        <p15:guide id="10" pos="7350">
          <p15:clr>
            <a:srgbClr val="A4A3A4"/>
          </p15:clr>
        </p15:guide>
        <p15:guide id="11" pos="7063">
          <p15:clr>
            <a:srgbClr val="A4A3A4"/>
          </p15:clr>
        </p15:guide>
        <p15:guide id="12" pos="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861D00"/>
    <a:srgbClr val="962000"/>
    <a:srgbClr val="F3AF35"/>
    <a:srgbClr val="2D9CD3"/>
    <a:srgbClr val="15A4EB"/>
    <a:srgbClr val="1064B0"/>
    <a:srgbClr val="7AB8EC"/>
    <a:srgbClr val="0A1E3C"/>
    <a:srgbClr val="FF92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7" autoAdjust="0"/>
    <p:restoredTop sz="81439" autoAdjust="0"/>
  </p:normalViewPr>
  <p:slideViewPr>
    <p:cSldViewPr snapToGrid="0">
      <p:cViewPr varScale="1">
        <p:scale>
          <a:sx n="70" d="100"/>
          <a:sy n="70" d="100"/>
        </p:scale>
        <p:origin x="1258" y="53"/>
      </p:cViewPr>
      <p:guideLst>
        <p:guide orient="horz" pos="144"/>
        <p:guide orient="horz" pos="1200"/>
        <p:guide orient="horz" pos="2448"/>
        <p:guide orient="horz" pos="4176"/>
        <p:guide orient="horz" pos="1488"/>
        <p:guide orient="horz" pos="912"/>
        <p:guide pos="3839"/>
        <p:guide pos="327"/>
        <p:guide pos="1199"/>
        <p:guide pos="7350"/>
        <p:guide pos="7063"/>
        <p:guide pos="719"/>
      </p:guideLst>
    </p:cSldViewPr>
  </p:slideViewPr>
  <p:outlineViewPr>
    <p:cViewPr>
      <p:scale>
        <a:sx n="33" d="100"/>
        <a:sy n="33" d="100"/>
      </p:scale>
      <p:origin x="0" y="10110"/>
    </p:cViewPr>
  </p:outlineViewPr>
  <p:notesTextViewPr>
    <p:cViewPr>
      <p:scale>
        <a:sx n="100" d="100"/>
        <a:sy n="100" d="100"/>
      </p:scale>
      <p:origin x="0" y="0"/>
    </p:cViewPr>
  </p:notesTextViewPr>
  <p:sorterViewPr>
    <p:cViewPr>
      <p:scale>
        <a:sx n="100" d="100"/>
        <a:sy n="100" d="100"/>
      </p:scale>
      <p:origin x="0" y="14466"/>
    </p:cViewPr>
  </p:sorterViewPr>
  <p:notesViewPr>
    <p:cSldViewPr snapToGrid="0" showGuides="1">
      <p:cViewPr varScale="1">
        <p:scale>
          <a:sx n="85" d="100"/>
          <a:sy n="85" d="100"/>
        </p:scale>
        <p:origin x="-313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Noel" userId="e0e24bd334829745" providerId="LiveId" clId="{57A65602-AFDA-4DB5-90E7-95726A0C0D28}"/>
    <pc:docChg chg="modSld">
      <pc:chgData name="Alan Noel" userId="e0e24bd334829745" providerId="LiveId" clId="{57A65602-AFDA-4DB5-90E7-95726A0C0D28}" dt="2021-09-14T11:58:35.761" v="0" actId="20577"/>
      <pc:docMkLst>
        <pc:docMk/>
      </pc:docMkLst>
      <pc:sldChg chg="modSp mod">
        <pc:chgData name="Alan Noel" userId="e0e24bd334829745" providerId="LiveId" clId="{57A65602-AFDA-4DB5-90E7-95726A0C0D28}" dt="2021-09-14T11:58:35.761" v="0" actId="20577"/>
        <pc:sldMkLst>
          <pc:docMk/>
          <pc:sldMk cId="39127171" sldId="320"/>
        </pc:sldMkLst>
        <pc:spChg chg="mod">
          <ac:chgData name="Alan Noel" userId="e0e24bd334829745" providerId="LiveId" clId="{57A65602-AFDA-4DB5-90E7-95726A0C0D28}" dt="2021-09-14T11:58:35.761" v="0" actId="20577"/>
          <ac:spMkLst>
            <pc:docMk/>
            <pc:sldMk cId="39127171" sldId="320"/>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CED62-779E-4A85-AB11-9378DFFF3281}"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D5AAA5B2-1E18-4F57-9B2B-938371991772}">
      <dgm:prSet phldrT="[Text]"/>
      <dgm:spPr/>
      <dgm:t>
        <a:bodyPr/>
        <a:lstStyle/>
        <a:p>
          <a:r>
            <a:rPr lang="en-US" dirty="0"/>
            <a:t>Reviews</a:t>
          </a:r>
        </a:p>
      </dgm:t>
    </dgm:pt>
    <dgm:pt modelId="{5777A37A-0A7A-4766-AE0E-060BAF5D164A}" type="parTrans" cxnId="{C698FCE2-6C5D-4313-B837-6B1C53779F67}">
      <dgm:prSet/>
      <dgm:spPr/>
      <dgm:t>
        <a:bodyPr/>
        <a:lstStyle/>
        <a:p>
          <a:endParaRPr lang="en-US"/>
        </a:p>
      </dgm:t>
    </dgm:pt>
    <dgm:pt modelId="{3288053C-5431-451C-9888-78B07C0863F9}" type="sibTrans" cxnId="{C698FCE2-6C5D-4313-B837-6B1C53779F67}">
      <dgm:prSet/>
      <dgm:spPr/>
      <dgm:t>
        <a:bodyPr/>
        <a:lstStyle/>
        <a:p>
          <a:endParaRPr lang="en-US"/>
        </a:p>
      </dgm:t>
    </dgm:pt>
    <dgm:pt modelId="{E3E410A4-4AD9-4B99-8363-0ACA3F4489B2}">
      <dgm:prSet phldrT="[Text]"/>
      <dgm:spPr>
        <a:solidFill>
          <a:srgbClr val="FFC000"/>
        </a:solidFill>
      </dgm:spPr>
      <dgm:t>
        <a:bodyPr/>
        <a:lstStyle/>
        <a:p>
          <a:r>
            <a:rPr lang="en-US" dirty="0"/>
            <a:t>Inspections</a:t>
          </a:r>
        </a:p>
      </dgm:t>
    </dgm:pt>
    <dgm:pt modelId="{779FF88B-7D3E-43A0-AE2E-9F2F34388670}" type="parTrans" cxnId="{76535426-4681-424A-B856-7F2044358E1D}">
      <dgm:prSet/>
      <dgm:spPr/>
      <dgm:t>
        <a:bodyPr/>
        <a:lstStyle/>
        <a:p>
          <a:endParaRPr lang="en-US"/>
        </a:p>
      </dgm:t>
    </dgm:pt>
    <dgm:pt modelId="{164527C5-E321-4BB5-81B5-4E7A1F753B72}" type="sibTrans" cxnId="{76535426-4681-424A-B856-7F2044358E1D}">
      <dgm:prSet/>
      <dgm:spPr/>
      <dgm:t>
        <a:bodyPr/>
        <a:lstStyle/>
        <a:p>
          <a:endParaRPr lang="en-US"/>
        </a:p>
      </dgm:t>
    </dgm:pt>
    <dgm:pt modelId="{27AA087F-2C9B-4FF7-AA74-35BB0C05A421}">
      <dgm:prSet phldrT="[Text]"/>
      <dgm:spPr>
        <a:solidFill>
          <a:schemeClr val="accent2">
            <a:lumMod val="75000"/>
          </a:schemeClr>
        </a:solidFill>
      </dgm:spPr>
      <dgm:t>
        <a:bodyPr/>
        <a:lstStyle/>
        <a:p>
          <a:r>
            <a:rPr lang="en-US" dirty="0"/>
            <a:t>Peer Reviews</a:t>
          </a:r>
        </a:p>
      </dgm:t>
    </dgm:pt>
    <dgm:pt modelId="{70323B33-E5CF-4C61-BA40-70B77102F540}" type="parTrans" cxnId="{2DDE916C-30DB-49D9-92B1-16313771C1CA}">
      <dgm:prSet/>
      <dgm:spPr/>
      <dgm:t>
        <a:bodyPr/>
        <a:lstStyle/>
        <a:p>
          <a:endParaRPr lang="en-US"/>
        </a:p>
      </dgm:t>
    </dgm:pt>
    <dgm:pt modelId="{3688B793-A339-49CB-8F5D-29F63BEFB033}" type="sibTrans" cxnId="{2DDE916C-30DB-49D9-92B1-16313771C1CA}">
      <dgm:prSet/>
      <dgm:spPr/>
      <dgm:t>
        <a:bodyPr/>
        <a:lstStyle/>
        <a:p>
          <a:endParaRPr lang="en-US"/>
        </a:p>
      </dgm:t>
    </dgm:pt>
    <dgm:pt modelId="{A1901EBC-9ABB-44AA-BE4F-4875A5F78938}">
      <dgm:prSet phldrT="[Text]"/>
      <dgm:spPr>
        <a:solidFill>
          <a:schemeClr val="accent3">
            <a:lumMod val="60000"/>
            <a:lumOff val="40000"/>
            <a:alpha val="90000"/>
          </a:schemeClr>
        </a:solidFill>
      </dgm:spPr>
      <dgm:t>
        <a:bodyPr/>
        <a:lstStyle/>
        <a:p>
          <a:r>
            <a:rPr lang="en-US" dirty="0"/>
            <a:t>Testing</a:t>
          </a:r>
        </a:p>
      </dgm:t>
    </dgm:pt>
    <dgm:pt modelId="{6C9BABAC-7CA8-4068-9397-3FC0981CFDFB}" type="parTrans" cxnId="{ED7F8424-3FE2-4F92-8230-3D49431980B1}">
      <dgm:prSet/>
      <dgm:spPr/>
      <dgm:t>
        <a:bodyPr/>
        <a:lstStyle/>
        <a:p>
          <a:endParaRPr lang="en-US"/>
        </a:p>
      </dgm:t>
    </dgm:pt>
    <dgm:pt modelId="{C24F6A75-9CFD-4064-BC62-3569E012D683}" type="sibTrans" cxnId="{ED7F8424-3FE2-4F92-8230-3D49431980B1}">
      <dgm:prSet/>
      <dgm:spPr/>
      <dgm:t>
        <a:bodyPr/>
        <a:lstStyle/>
        <a:p>
          <a:endParaRPr lang="en-US"/>
        </a:p>
      </dgm:t>
    </dgm:pt>
    <dgm:pt modelId="{9A4E8AD3-D333-46E7-8425-D0C892338C95}">
      <dgm:prSet phldrT="[Text]"/>
      <dgm:spPr>
        <a:solidFill>
          <a:schemeClr val="accent6">
            <a:lumMod val="40000"/>
            <a:lumOff val="60000"/>
          </a:schemeClr>
        </a:solidFill>
      </dgm:spPr>
      <dgm:t>
        <a:bodyPr/>
        <a:lstStyle/>
        <a:p>
          <a:r>
            <a:rPr lang="en-US" dirty="0"/>
            <a:t>Unit</a:t>
          </a:r>
        </a:p>
      </dgm:t>
    </dgm:pt>
    <dgm:pt modelId="{26085087-78E3-4A9E-9C96-5E59F5656207}" type="parTrans" cxnId="{649C8AB1-D697-42C1-93A1-8D6E8F8A6FB9}">
      <dgm:prSet/>
      <dgm:spPr/>
      <dgm:t>
        <a:bodyPr/>
        <a:lstStyle/>
        <a:p>
          <a:endParaRPr lang="en-US"/>
        </a:p>
      </dgm:t>
    </dgm:pt>
    <dgm:pt modelId="{DF8D05EB-1290-45E7-8CB6-E8FFCB467DAB}" type="sibTrans" cxnId="{649C8AB1-D697-42C1-93A1-8D6E8F8A6FB9}">
      <dgm:prSet/>
      <dgm:spPr/>
      <dgm:t>
        <a:bodyPr/>
        <a:lstStyle/>
        <a:p>
          <a:endParaRPr lang="en-US"/>
        </a:p>
      </dgm:t>
    </dgm:pt>
    <dgm:pt modelId="{2036B7DD-178D-4252-9181-1D6590C8FD47}">
      <dgm:prSet phldrT="[Text]"/>
      <dgm:spPr>
        <a:solidFill>
          <a:schemeClr val="bg2">
            <a:lumMod val="75000"/>
          </a:schemeClr>
        </a:solidFill>
      </dgm:spPr>
      <dgm:t>
        <a:bodyPr/>
        <a:lstStyle/>
        <a:p>
          <a:r>
            <a:rPr lang="en-US" dirty="0"/>
            <a:t>Integration</a:t>
          </a:r>
        </a:p>
      </dgm:t>
    </dgm:pt>
    <dgm:pt modelId="{90B3B5E8-4FEB-4564-950D-C0070F86EC16}" type="parTrans" cxnId="{70071DCB-F6E1-4926-A80A-B38A3EF20B9A}">
      <dgm:prSet/>
      <dgm:spPr/>
      <dgm:t>
        <a:bodyPr/>
        <a:lstStyle/>
        <a:p>
          <a:endParaRPr lang="en-US"/>
        </a:p>
      </dgm:t>
    </dgm:pt>
    <dgm:pt modelId="{3A8353C3-1AAA-43BC-80B4-DF42B553CB23}" type="sibTrans" cxnId="{70071DCB-F6E1-4926-A80A-B38A3EF20B9A}">
      <dgm:prSet/>
      <dgm:spPr/>
      <dgm:t>
        <a:bodyPr/>
        <a:lstStyle/>
        <a:p>
          <a:endParaRPr lang="en-US"/>
        </a:p>
      </dgm:t>
    </dgm:pt>
    <dgm:pt modelId="{EC1753D6-FB28-4606-B2A0-34966023402A}">
      <dgm:prSet phldrT="[Text]"/>
      <dgm:spPr>
        <a:solidFill>
          <a:srgbClr val="0070C0"/>
        </a:solidFill>
      </dgm:spPr>
      <dgm:t>
        <a:bodyPr/>
        <a:lstStyle/>
        <a:p>
          <a:r>
            <a:rPr lang="en-US" dirty="0"/>
            <a:t>Performance</a:t>
          </a:r>
        </a:p>
      </dgm:t>
    </dgm:pt>
    <dgm:pt modelId="{EF5F7E29-3385-4511-97B7-3ECE48E5CF35}" type="parTrans" cxnId="{A4473292-0FF2-4874-8A26-6B6704553347}">
      <dgm:prSet/>
      <dgm:spPr/>
      <dgm:t>
        <a:bodyPr/>
        <a:lstStyle/>
        <a:p>
          <a:endParaRPr lang="en-US"/>
        </a:p>
      </dgm:t>
    </dgm:pt>
    <dgm:pt modelId="{72FBD1B6-1118-4379-AF8A-860BD5807EAC}" type="sibTrans" cxnId="{A4473292-0FF2-4874-8A26-6B6704553347}">
      <dgm:prSet/>
      <dgm:spPr/>
      <dgm:t>
        <a:bodyPr/>
        <a:lstStyle/>
        <a:p>
          <a:endParaRPr lang="en-US"/>
        </a:p>
      </dgm:t>
    </dgm:pt>
    <dgm:pt modelId="{36CF728F-E2FC-4DB5-962E-38C9651D5C3D}" type="pres">
      <dgm:prSet presAssocID="{0E6CED62-779E-4A85-AB11-9378DFFF3281}" presName="outerComposite" presStyleCnt="0">
        <dgm:presLayoutVars>
          <dgm:chMax val="2"/>
          <dgm:animLvl val="lvl"/>
          <dgm:resizeHandles val="exact"/>
        </dgm:presLayoutVars>
      </dgm:prSet>
      <dgm:spPr/>
    </dgm:pt>
    <dgm:pt modelId="{CABC3F1F-8ABF-466B-891D-B78D4B7672E3}" type="pres">
      <dgm:prSet presAssocID="{0E6CED62-779E-4A85-AB11-9378DFFF3281}" presName="dummyMaxCanvas" presStyleCnt="0"/>
      <dgm:spPr/>
    </dgm:pt>
    <dgm:pt modelId="{C9A7E414-E234-46D9-89AE-AD9114B4D7E1}" type="pres">
      <dgm:prSet presAssocID="{0E6CED62-779E-4A85-AB11-9378DFFF3281}" presName="parentComposite" presStyleCnt="0"/>
      <dgm:spPr/>
    </dgm:pt>
    <dgm:pt modelId="{29600E0D-F62D-49E1-B044-4145E4E5CA86}" type="pres">
      <dgm:prSet presAssocID="{0E6CED62-779E-4A85-AB11-9378DFFF3281}" presName="parent1" presStyleLbl="alignAccFollowNode1" presStyleIdx="0" presStyleCnt="4">
        <dgm:presLayoutVars>
          <dgm:chMax val="4"/>
        </dgm:presLayoutVars>
      </dgm:prSet>
      <dgm:spPr/>
    </dgm:pt>
    <dgm:pt modelId="{25C451B7-94EA-4902-9AD7-6399091F1625}" type="pres">
      <dgm:prSet presAssocID="{0E6CED62-779E-4A85-AB11-9378DFFF3281}" presName="parent2" presStyleLbl="alignAccFollowNode1" presStyleIdx="1" presStyleCnt="4" custLinFactNeighborX="7637" custLinFactNeighborY="3150">
        <dgm:presLayoutVars>
          <dgm:chMax val="4"/>
        </dgm:presLayoutVars>
      </dgm:prSet>
      <dgm:spPr/>
    </dgm:pt>
    <dgm:pt modelId="{B5DB9F99-6F5F-4DFE-8092-ED32247D12B3}" type="pres">
      <dgm:prSet presAssocID="{0E6CED62-779E-4A85-AB11-9378DFFF3281}" presName="childrenComposite" presStyleCnt="0"/>
      <dgm:spPr/>
    </dgm:pt>
    <dgm:pt modelId="{796EC6EA-749A-4CF8-B6B4-FB8C484C5B83}" type="pres">
      <dgm:prSet presAssocID="{0E6CED62-779E-4A85-AB11-9378DFFF3281}" presName="dummyMaxCanvas_ChildArea" presStyleCnt="0"/>
      <dgm:spPr/>
    </dgm:pt>
    <dgm:pt modelId="{13382292-02A9-4431-B6C9-7B1095A51B0E}" type="pres">
      <dgm:prSet presAssocID="{0E6CED62-779E-4A85-AB11-9378DFFF3281}" presName="fulcrum" presStyleLbl="alignAccFollowNode1" presStyleIdx="2" presStyleCnt="4"/>
      <dgm:spPr/>
    </dgm:pt>
    <dgm:pt modelId="{6116A5F1-E4ED-41BB-AD3B-EA483EE68747}" type="pres">
      <dgm:prSet presAssocID="{0E6CED62-779E-4A85-AB11-9378DFFF3281}" presName="balance_23" presStyleLbl="alignAccFollowNode1" presStyleIdx="3" presStyleCnt="4">
        <dgm:presLayoutVars>
          <dgm:bulletEnabled val="1"/>
        </dgm:presLayoutVars>
      </dgm:prSet>
      <dgm:spPr/>
    </dgm:pt>
    <dgm:pt modelId="{9AF6F662-55DE-4AB2-A815-A6BF57E4835F}" type="pres">
      <dgm:prSet presAssocID="{0E6CED62-779E-4A85-AB11-9378DFFF3281}" presName="right_23_1" presStyleLbl="node1" presStyleIdx="0" presStyleCnt="5">
        <dgm:presLayoutVars>
          <dgm:bulletEnabled val="1"/>
        </dgm:presLayoutVars>
      </dgm:prSet>
      <dgm:spPr/>
    </dgm:pt>
    <dgm:pt modelId="{DE48A56D-685D-47AA-932B-AA46E9126923}" type="pres">
      <dgm:prSet presAssocID="{0E6CED62-779E-4A85-AB11-9378DFFF3281}" presName="right_23_2" presStyleLbl="node1" presStyleIdx="1" presStyleCnt="5">
        <dgm:presLayoutVars>
          <dgm:bulletEnabled val="1"/>
        </dgm:presLayoutVars>
      </dgm:prSet>
      <dgm:spPr/>
    </dgm:pt>
    <dgm:pt modelId="{891F9380-3C8C-4CB5-8492-ABE8C8376A9A}" type="pres">
      <dgm:prSet presAssocID="{0E6CED62-779E-4A85-AB11-9378DFFF3281}" presName="right_23_3" presStyleLbl="node1" presStyleIdx="2" presStyleCnt="5">
        <dgm:presLayoutVars>
          <dgm:bulletEnabled val="1"/>
        </dgm:presLayoutVars>
      </dgm:prSet>
      <dgm:spPr/>
    </dgm:pt>
    <dgm:pt modelId="{993039C9-1755-4340-93DE-72F1D1044000}" type="pres">
      <dgm:prSet presAssocID="{0E6CED62-779E-4A85-AB11-9378DFFF3281}" presName="left_23_1" presStyleLbl="node1" presStyleIdx="3" presStyleCnt="5">
        <dgm:presLayoutVars>
          <dgm:bulletEnabled val="1"/>
        </dgm:presLayoutVars>
      </dgm:prSet>
      <dgm:spPr/>
    </dgm:pt>
    <dgm:pt modelId="{141ECDC9-0E8D-4AD7-82C0-65C31C1A065F}" type="pres">
      <dgm:prSet presAssocID="{0E6CED62-779E-4A85-AB11-9378DFFF3281}" presName="left_23_2" presStyleLbl="node1" presStyleIdx="4" presStyleCnt="5">
        <dgm:presLayoutVars>
          <dgm:bulletEnabled val="1"/>
        </dgm:presLayoutVars>
      </dgm:prSet>
      <dgm:spPr/>
    </dgm:pt>
  </dgm:ptLst>
  <dgm:cxnLst>
    <dgm:cxn modelId="{F4DC3020-58E8-4B64-85C2-7FCFD26C9A13}" type="presOf" srcId="{EC1753D6-FB28-4606-B2A0-34966023402A}" destId="{891F9380-3C8C-4CB5-8492-ABE8C8376A9A}" srcOrd="0" destOrd="0" presId="urn:microsoft.com/office/officeart/2005/8/layout/balance1"/>
    <dgm:cxn modelId="{ED7F8424-3FE2-4F92-8230-3D49431980B1}" srcId="{0E6CED62-779E-4A85-AB11-9378DFFF3281}" destId="{A1901EBC-9ABB-44AA-BE4F-4875A5F78938}" srcOrd="1" destOrd="0" parTransId="{6C9BABAC-7CA8-4068-9397-3FC0981CFDFB}" sibTransId="{C24F6A75-9CFD-4064-BC62-3569E012D683}"/>
    <dgm:cxn modelId="{76535426-4681-424A-B856-7F2044358E1D}" srcId="{D5AAA5B2-1E18-4F57-9B2B-938371991772}" destId="{E3E410A4-4AD9-4B99-8363-0ACA3F4489B2}" srcOrd="0" destOrd="0" parTransId="{779FF88B-7D3E-43A0-AE2E-9F2F34388670}" sibTransId="{164527C5-E321-4BB5-81B5-4E7A1F753B72}"/>
    <dgm:cxn modelId="{EA43D12E-90E7-4F31-988F-B99F22C9152D}" type="presOf" srcId="{D5AAA5B2-1E18-4F57-9B2B-938371991772}" destId="{29600E0D-F62D-49E1-B044-4145E4E5CA86}" srcOrd="0" destOrd="0" presId="urn:microsoft.com/office/officeart/2005/8/layout/balance1"/>
    <dgm:cxn modelId="{DD25893D-DFE8-4F1F-BA9C-537CDC0D6F7E}" type="presOf" srcId="{E3E410A4-4AD9-4B99-8363-0ACA3F4489B2}" destId="{993039C9-1755-4340-93DE-72F1D1044000}" srcOrd="0" destOrd="0" presId="urn:microsoft.com/office/officeart/2005/8/layout/balance1"/>
    <dgm:cxn modelId="{2DDE916C-30DB-49D9-92B1-16313771C1CA}" srcId="{D5AAA5B2-1E18-4F57-9B2B-938371991772}" destId="{27AA087F-2C9B-4FF7-AA74-35BB0C05A421}" srcOrd="1" destOrd="0" parTransId="{70323B33-E5CF-4C61-BA40-70B77102F540}" sibTransId="{3688B793-A339-49CB-8F5D-29F63BEFB033}"/>
    <dgm:cxn modelId="{06E0D151-7286-47B1-AE41-F6DDB6B5AEC0}" type="presOf" srcId="{27AA087F-2C9B-4FF7-AA74-35BB0C05A421}" destId="{141ECDC9-0E8D-4AD7-82C0-65C31C1A065F}" srcOrd="0" destOrd="0" presId="urn:microsoft.com/office/officeart/2005/8/layout/balance1"/>
    <dgm:cxn modelId="{CF918B53-3CC7-4E8D-8A2D-F847713FEDE3}" type="presOf" srcId="{9A4E8AD3-D333-46E7-8425-D0C892338C95}" destId="{9AF6F662-55DE-4AB2-A815-A6BF57E4835F}" srcOrd="0" destOrd="0" presId="urn:microsoft.com/office/officeart/2005/8/layout/balance1"/>
    <dgm:cxn modelId="{3402C078-335B-4DD6-973B-4CC50057FA5C}" type="presOf" srcId="{0E6CED62-779E-4A85-AB11-9378DFFF3281}" destId="{36CF728F-E2FC-4DB5-962E-38C9651D5C3D}" srcOrd="0" destOrd="0" presId="urn:microsoft.com/office/officeart/2005/8/layout/balance1"/>
    <dgm:cxn modelId="{A4473292-0FF2-4874-8A26-6B6704553347}" srcId="{A1901EBC-9ABB-44AA-BE4F-4875A5F78938}" destId="{EC1753D6-FB28-4606-B2A0-34966023402A}" srcOrd="2" destOrd="0" parTransId="{EF5F7E29-3385-4511-97B7-3ECE48E5CF35}" sibTransId="{72FBD1B6-1118-4379-AF8A-860BD5807EAC}"/>
    <dgm:cxn modelId="{649C8AB1-D697-42C1-93A1-8D6E8F8A6FB9}" srcId="{A1901EBC-9ABB-44AA-BE4F-4875A5F78938}" destId="{9A4E8AD3-D333-46E7-8425-D0C892338C95}" srcOrd="0" destOrd="0" parTransId="{26085087-78E3-4A9E-9C96-5E59F5656207}" sibTransId="{DF8D05EB-1290-45E7-8CB6-E8FFCB467DAB}"/>
    <dgm:cxn modelId="{B96DA4BB-CC5C-4952-A368-157BE3C5782C}" type="presOf" srcId="{A1901EBC-9ABB-44AA-BE4F-4875A5F78938}" destId="{25C451B7-94EA-4902-9AD7-6399091F1625}" srcOrd="0" destOrd="0" presId="urn:microsoft.com/office/officeart/2005/8/layout/balance1"/>
    <dgm:cxn modelId="{70071DCB-F6E1-4926-A80A-B38A3EF20B9A}" srcId="{A1901EBC-9ABB-44AA-BE4F-4875A5F78938}" destId="{2036B7DD-178D-4252-9181-1D6590C8FD47}" srcOrd="1" destOrd="0" parTransId="{90B3B5E8-4FEB-4564-950D-C0070F86EC16}" sibTransId="{3A8353C3-1AAA-43BC-80B4-DF42B553CB23}"/>
    <dgm:cxn modelId="{D2EE5CD4-7CFC-43E5-A09D-2F0811D24FDD}" type="presOf" srcId="{2036B7DD-178D-4252-9181-1D6590C8FD47}" destId="{DE48A56D-685D-47AA-932B-AA46E9126923}" srcOrd="0" destOrd="0" presId="urn:microsoft.com/office/officeart/2005/8/layout/balance1"/>
    <dgm:cxn modelId="{C698FCE2-6C5D-4313-B837-6B1C53779F67}" srcId="{0E6CED62-779E-4A85-AB11-9378DFFF3281}" destId="{D5AAA5B2-1E18-4F57-9B2B-938371991772}" srcOrd="0" destOrd="0" parTransId="{5777A37A-0A7A-4766-AE0E-060BAF5D164A}" sibTransId="{3288053C-5431-451C-9888-78B07C0863F9}"/>
    <dgm:cxn modelId="{501D9EEA-555E-4519-85A6-04D50F49F6B5}" type="presParOf" srcId="{36CF728F-E2FC-4DB5-962E-38C9651D5C3D}" destId="{CABC3F1F-8ABF-466B-891D-B78D4B7672E3}" srcOrd="0" destOrd="0" presId="urn:microsoft.com/office/officeart/2005/8/layout/balance1"/>
    <dgm:cxn modelId="{E6C4DC84-4272-4FD7-96B1-AB8C8DE39881}" type="presParOf" srcId="{36CF728F-E2FC-4DB5-962E-38C9651D5C3D}" destId="{C9A7E414-E234-46D9-89AE-AD9114B4D7E1}" srcOrd="1" destOrd="0" presId="urn:microsoft.com/office/officeart/2005/8/layout/balance1"/>
    <dgm:cxn modelId="{98579E30-7BD1-4458-BB8E-56626A48A7C3}" type="presParOf" srcId="{C9A7E414-E234-46D9-89AE-AD9114B4D7E1}" destId="{29600E0D-F62D-49E1-B044-4145E4E5CA86}" srcOrd="0" destOrd="0" presId="urn:microsoft.com/office/officeart/2005/8/layout/balance1"/>
    <dgm:cxn modelId="{4AFC542C-6ADC-4DEA-81C6-7E3119A396B9}" type="presParOf" srcId="{C9A7E414-E234-46D9-89AE-AD9114B4D7E1}" destId="{25C451B7-94EA-4902-9AD7-6399091F1625}" srcOrd="1" destOrd="0" presId="urn:microsoft.com/office/officeart/2005/8/layout/balance1"/>
    <dgm:cxn modelId="{0802BB54-98F5-4CCC-8E89-726E488609BE}" type="presParOf" srcId="{36CF728F-E2FC-4DB5-962E-38C9651D5C3D}" destId="{B5DB9F99-6F5F-4DFE-8092-ED32247D12B3}" srcOrd="2" destOrd="0" presId="urn:microsoft.com/office/officeart/2005/8/layout/balance1"/>
    <dgm:cxn modelId="{203DB451-8EA6-40E2-8F97-DC06CFFDE047}" type="presParOf" srcId="{B5DB9F99-6F5F-4DFE-8092-ED32247D12B3}" destId="{796EC6EA-749A-4CF8-B6B4-FB8C484C5B83}" srcOrd="0" destOrd="0" presId="urn:microsoft.com/office/officeart/2005/8/layout/balance1"/>
    <dgm:cxn modelId="{66C742A4-E383-4C5C-AD70-769CA6ADDCB5}" type="presParOf" srcId="{B5DB9F99-6F5F-4DFE-8092-ED32247D12B3}" destId="{13382292-02A9-4431-B6C9-7B1095A51B0E}" srcOrd="1" destOrd="0" presId="urn:microsoft.com/office/officeart/2005/8/layout/balance1"/>
    <dgm:cxn modelId="{D3514F56-2977-48AF-BFA6-E9F8B8CBEFBE}" type="presParOf" srcId="{B5DB9F99-6F5F-4DFE-8092-ED32247D12B3}" destId="{6116A5F1-E4ED-41BB-AD3B-EA483EE68747}" srcOrd="2" destOrd="0" presId="urn:microsoft.com/office/officeart/2005/8/layout/balance1"/>
    <dgm:cxn modelId="{C706CBB4-C930-4A61-88E5-C9EC756E4BBF}" type="presParOf" srcId="{B5DB9F99-6F5F-4DFE-8092-ED32247D12B3}" destId="{9AF6F662-55DE-4AB2-A815-A6BF57E4835F}" srcOrd="3" destOrd="0" presId="urn:microsoft.com/office/officeart/2005/8/layout/balance1"/>
    <dgm:cxn modelId="{91362A78-ACB5-4086-9683-7974E1AEFF19}" type="presParOf" srcId="{B5DB9F99-6F5F-4DFE-8092-ED32247D12B3}" destId="{DE48A56D-685D-47AA-932B-AA46E9126923}" srcOrd="4" destOrd="0" presId="urn:microsoft.com/office/officeart/2005/8/layout/balance1"/>
    <dgm:cxn modelId="{CF2D6B18-DD86-431C-A89D-F243E58EB5A7}" type="presParOf" srcId="{B5DB9F99-6F5F-4DFE-8092-ED32247D12B3}" destId="{891F9380-3C8C-4CB5-8492-ABE8C8376A9A}" srcOrd="5" destOrd="0" presId="urn:microsoft.com/office/officeart/2005/8/layout/balance1"/>
    <dgm:cxn modelId="{0AA3681D-2B7A-4191-92B8-B76CC14460CD}" type="presParOf" srcId="{B5DB9F99-6F5F-4DFE-8092-ED32247D12B3}" destId="{993039C9-1755-4340-93DE-72F1D1044000}" srcOrd="6" destOrd="0" presId="urn:microsoft.com/office/officeart/2005/8/layout/balance1"/>
    <dgm:cxn modelId="{3423235C-B285-4583-9938-A2BD6A677907}" type="presParOf" srcId="{B5DB9F99-6F5F-4DFE-8092-ED32247D12B3}" destId="{141ECDC9-0E8D-4AD7-82C0-65C31C1A065F}"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500F0B-79B5-4BCD-B2F3-7D769D55532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539D175-4C78-421E-98EF-5AA978059F4B}">
      <dgm:prSet phldrT="[Text]"/>
      <dgm:spPr/>
      <dgm:t>
        <a:bodyPr/>
        <a:lstStyle/>
        <a:p>
          <a:r>
            <a:rPr lang="en-US" dirty="0"/>
            <a:t>Moderator</a:t>
          </a:r>
        </a:p>
      </dgm:t>
    </dgm:pt>
    <dgm:pt modelId="{6523FE71-3CBB-4671-BC50-4E462B224369}" type="parTrans" cxnId="{822302B8-7CE0-4811-9996-5659E55E2D11}">
      <dgm:prSet/>
      <dgm:spPr/>
      <dgm:t>
        <a:bodyPr/>
        <a:lstStyle/>
        <a:p>
          <a:endParaRPr lang="en-US"/>
        </a:p>
      </dgm:t>
    </dgm:pt>
    <dgm:pt modelId="{AB7D3ED8-328F-4D31-8567-A280226AD1A8}" type="sibTrans" cxnId="{822302B8-7CE0-4811-9996-5659E55E2D11}">
      <dgm:prSet/>
      <dgm:spPr/>
      <dgm:t>
        <a:bodyPr/>
        <a:lstStyle/>
        <a:p>
          <a:endParaRPr lang="en-US"/>
        </a:p>
      </dgm:t>
    </dgm:pt>
    <dgm:pt modelId="{98D425B4-A993-4765-A5D8-3456B4F4F023}">
      <dgm:prSet phldrT="[Text]"/>
      <dgm:spPr/>
      <dgm:t>
        <a:bodyPr/>
        <a:lstStyle/>
        <a:p>
          <a:r>
            <a:rPr lang="en-US" dirty="0"/>
            <a:t>Keeps meeting moving</a:t>
          </a:r>
        </a:p>
      </dgm:t>
    </dgm:pt>
    <dgm:pt modelId="{0D5A1481-918B-49A6-8344-4F2727563E13}" type="parTrans" cxnId="{142EA147-B906-48CD-88DF-7D26D98488CB}">
      <dgm:prSet/>
      <dgm:spPr/>
      <dgm:t>
        <a:bodyPr/>
        <a:lstStyle/>
        <a:p>
          <a:endParaRPr lang="en-US"/>
        </a:p>
      </dgm:t>
    </dgm:pt>
    <dgm:pt modelId="{AB64BA11-C675-485D-850C-E43182B05225}" type="sibTrans" cxnId="{142EA147-B906-48CD-88DF-7D26D98488CB}">
      <dgm:prSet/>
      <dgm:spPr/>
      <dgm:t>
        <a:bodyPr/>
        <a:lstStyle/>
        <a:p>
          <a:endParaRPr lang="en-US"/>
        </a:p>
      </dgm:t>
    </dgm:pt>
    <dgm:pt modelId="{5DB0D6FD-61D1-438E-B882-980809DAE505}">
      <dgm:prSet phldrT="[Text]"/>
      <dgm:spPr/>
      <dgm:t>
        <a:bodyPr/>
        <a:lstStyle/>
        <a:p>
          <a:r>
            <a:rPr lang="en-US" dirty="0"/>
            <a:t>Distributes design or code to be reviewed and inspection checklist</a:t>
          </a:r>
        </a:p>
      </dgm:t>
    </dgm:pt>
    <dgm:pt modelId="{27E8510E-F44E-472E-9B92-2605FAC055A3}" type="parTrans" cxnId="{3DEAEB83-F20C-4E97-9335-42734CB5FBBC}">
      <dgm:prSet/>
      <dgm:spPr/>
      <dgm:t>
        <a:bodyPr/>
        <a:lstStyle/>
        <a:p>
          <a:endParaRPr lang="en-US"/>
        </a:p>
      </dgm:t>
    </dgm:pt>
    <dgm:pt modelId="{469E775A-89B4-4C27-948D-703A8C019103}" type="sibTrans" cxnId="{3DEAEB83-F20C-4E97-9335-42734CB5FBBC}">
      <dgm:prSet/>
      <dgm:spPr/>
      <dgm:t>
        <a:bodyPr/>
        <a:lstStyle/>
        <a:p>
          <a:endParaRPr lang="en-US"/>
        </a:p>
      </dgm:t>
    </dgm:pt>
    <dgm:pt modelId="{AFF0CF69-6114-4BE0-976E-856201948829}">
      <dgm:prSet phldrT="[Text]"/>
      <dgm:spPr/>
      <dgm:t>
        <a:bodyPr/>
        <a:lstStyle/>
        <a:p>
          <a:r>
            <a:rPr lang="en-US" dirty="0"/>
            <a:t>Author</a:t>
          </a:r>
        </a:p>
      </dgm:t>
    </dgm:pt>
    <dgm:pt modelId="{5448087E-E19B-4ED8-8986-1C7A1DC1C343}" type="parTrans" cxnId="{AAF2A954-0FEA-40C7-B9A5-F48798634BAE}">
      <dgm:prSet/>
      <dgm:spPr/>
      <dgm:t>
        <a:bodyPr/>
        <a:lstStyle/>
        <a:p>
          <a:endParaRPr lang="en-US"/>
        </a:p>
      </dgm:t>
    </dgm:pt>
    <dgm:pt modelId="{A1C49ECA-33BF-4229-85C0-E40B12F40F11}" type="sibTrans" cxnId="{AAF2A954-0FEA-40C7-B9A5-F48798634BAE}">
      <dgm:prSet/>
      <dgm:spPr/>
      <dgm:t>
        <a:bodyPr/>
        <a:lstStyle/>
        <a:p>
          <a:endParaRPr lang="en-US"/>
        </a:p>
      </dgm:t>
    </dgm:pt>
    <dgm:pt modelId="{27B2A68B-9714-49DD-A2D3-0FCEBC9A007B}">
      <dgm:prSet phldrT="[Text]"/>
      <dgm:spPr>
        <a:solidFill>
          <a:schemeClr val="accent3">
            <a:lumMod val="40000"/>
            <a:lumOff val="60000"/>
            <a:alpha val="90000"/>
          </a:schemeClr>
        </a:solidFill>
      </dgm:spPr>
      <dgm:t>
        <a:bodyPr/>
        <a:lstStyle/>
        <a:p>
          <a:r>
            <a:rPr lang="en-US" dirty="0"/>
            <a:t>Explains parts of the document or code that are unclear</a:t>
          </a:r>
        </a:p>
      </dgm:t>
    </dgm:pt>
    <dgm:pt modelId="{D73068BD-BBE7-44DC-9998-67876B234F2F}" type="parTrans" cxnId="{0D998723-894E-4C64-A1E9-D658B19AF1F0}">
      <dgm:prSet/>
      <dgm:spPr/>
      <dgm:t>
        <a:bodyPr/>
        <a:lstStyle/>
        <a:p>
          <a:endParaRPr lang="en-US"/>
        </a:p>
      </dgm:t>
    </dgm:pt>
    <dgm:pt modelId="{BC5122E9-701B-46FB-9C96-5F88096319ED}" type="sibTrans" cxnId="{0D998723-894E-4C64-A1E9-D658B19AF1F0}">
      <dgm:prSet/>
      <dgm:spPr/>
      <dgm:t>
        <a:bodyPr/>
        <a:lstStyle/>
        <a:p>
          <a:endParaRPr lang="en-US"/>
        </a:p>
      </dgm:t>
    </dgm:pt>
    <dgm:pt modelId="{A0668321-E082-46A3-A00F-395DB0BB49E7}">
      <dgm:prSet phldrT="[Text]"/>
      <dgm:spPr/>
      <dgm:t>
        <a:bodyPr/>
        <a:lstStyle/>
        <a:p>
          <a:r>
            <a:rPr lang="en-US" dirty="0"/>
            <a:t>Scribe</a:t>
          </a:r>
        </a:p>
      </dgm:t>
    </dgm:pt>
    <dgm:pt modelId="{1F97A43B-63D8-4592-8739-C8B161D13442}" type="parTrans" cxnId="{9AECC299-393F-4381-BD88-6121347603D4}">
      <dgm:prSet/>
      <dgm:spPr/>
      <dgm:t>
        <a:bodyPr/>
        <a:lstStyle/>
        <a:p>
          <a:endParaRPr lang="en-US"/>
        </a:p>
      </dgm:t>
    </dgm:pt>
    <dgm:pt modelId="{3CA48A49-EE6C-495C-846E-E942CC1E0385}" type="sibTrans" cxnId="{9AECC299-393F-4381-BD88-6121347603D4}">
      <dgm:prSet/>
      <dgm:spPr/>
      <dgm:t>
        <a:bodyPr/>
        <a:lstStyle/>
        <a:p>
          <a:endParaRPr lang="en-US"/>
        </a:p>
      </dgm:t>
    </dgm:pt>
    <dgm:pt modelId="{84A7CDF0-4498-4DE4-9BE3-1900E2DE4718}">
      <dgm:prSet phldrT="[Text]"/>
      <dgm:spPr>
        <a:solidFill>
          <a:schemeClr val="accent3">
            <a:lumMod val="60000"/>
            <a:lumOff val="40000"/>
            <a:alpha val="90000"/>
          </a:schemeClr>
        </a:solidFill>
      </dgm:spPr>
      <dgm:t>
        <a:bodyPr/>
        <a:lstStyle/>
        <a:p>
          <a:r>
            <a:rPr lang="en-US" dirty="0"/>
            <a:t>Records errors that are detected and assignment of action items made during the meeting</a:t>
          </a:r>
        </a:p>
      </dgm:t>
    </dgm:pt>
    <dgm:pt modelId="{23A94CF1-25FE-4336-A170-F0991204C7E1}" type="parTrans" cxnId="{03B845E2-8B24-4681-911B-DBC6A757ED7D}">
      <dgm:prSet/>
      <dgm:spPr/>
      <dgm:t>
        <a:bodyPr/>
        <a:lstStyle/>
        <a:p>
          <a:endParaRPr lang="en-US"/>
        </a:p>
      </dgm:t>
    </dgm:pt>
    <dgm:pt modelId="{43A4CA3C-9F6E-4EEB-827F-DD45684FCA12}" type="sibTrans" cxnId="{03B845E2-8B24-4681-911B-DBC6A757ED7D}">
      <dgm:prSet/>
      <dgm:spPr/>
      <dgm:t>
        <a:bodyPr/>
        <a:lstStyle/>
        <a:p>
          <a:endParaRPr lang="en-US"/>
        </a:p>
      </dgm:t>
    </dgm:pt>
    <dgm:pt modelId="{C159559F-F56B-4EBA-9A94-7BCB06F59EBA}">
      <dgm:prSet phldrT="[Text]"/>
      <dgm:spPr/>
      <dgm:t>
        <a:bodyPr/>
        <a:lstStyle/>
        <a:p>
          <a:r>
            <a:rPr lang="en-US" dirty="0"/>
            <a:t>Sets up meeting room</a:t>
          </a:r>
        </a:p>
      </dgm:t>
    </dgm:pt>
    <dgm:pt modelId="{CF8E8511-E015-4DB9-A246-097A8918D363}" type="parTrans" cxnId="{67D9D9CC-DE44-437B-B11D-9F9FFCA80F03}">
      <dgm:prSet/>
      <dgm:spPr/>
      <dgm:t>
        <a:bodyPr/>
        <a:lstStyle/>
        <a:p>
          <a:endParaRPr lang="en-US"/>
        </a:p>
      </dgm:t>
    </dgm:pt>
    <dgm:pt modelId="{D06BCD0B-FC3C-470F-9865-E22273781543}" type="sibTrans" cxnId="{67D9D9CC-DE44-437B-B11D-9F9FFCA80F03}">
      <dgm:prSet/>
      <dgm:spPr/>
      <dgm:t>
        <a:bodyPr/>
        <a:lstStyle/>
        <a:p>
          <a:endParaRPr lang="en-US"/>
        </a:p>
      </dgm:t>
    </dgm:pt>
    <dgm:pt modelId="{7B1F9844-4E64-45F5-A0E8-F36E455DECE3}">
      <dgm:prSet phldrT="[Text]"/>
      <dgm:spPr/>
      <dgm:t>
        <a:bodyPr/>
        <a:lstStyle/>
        <a:p>
          <a:r>
            <a:rPr lang="en-US" dirty="0"/>
            <a:t>Reports inspection results</a:t>
          </a:r>
        </a:p>
      </dgm:t>
    </dgm:pt>
    <dgm:pt modelId="{6EF65663-AAE6-492E-A7D3-2ABE04029376}" type="parTrans" cxnId="{EB984152-9F31-4782-8200-17484B20AC15}">
      <dgm:prSet/>
      <dgm:spPr/>
      <dgm:t>
        <a:bodyPr/>
        <a:lstStyle/>
        <a:p>
          <a:endParaRPr lang="en-US"/>
        </a:p>
      </dgm:t>
    </dgm:pt>
    <dgm:pt modelId="{EF954555-ADC3-46ED-BFD8-F787CCEC2F93}" type="sibTrans" cxnId="{EB984152-9F31-4782-8200-17484B20AC15}">
      <dgm:prSet/>
      <dgm:spPr/>
      <dgm:t>
        <a:bodyPr/>
        <a:lstStyle/>
        <a:p>
          <a:endParaRPr lang="en-US"/>
        </a:p>
      </dgm:t>
    </dgm:pt>
    <dgm:pt modelId="{84722838-EA3F-4010-AC00-5917784A600A}">
      <dgm:prSet phldrT="[Text]"/>
      <dgm:spPr/>
      <dgm:t>
        <a:bodyPr/>
        <a:lstStyle/>
        <a:p>
          <a:r>
            <a:rPr lang="en-US" dirty="0"/>
            <a:t>Management</a:t>
          </a:r>
        </a:p>
      </dgm:t>
    </dgm:pt>
    <dgm:pt modelId="{62F729B5-C9B9-41FA-85F2-344B7844B900}" type="parTrans" cxnId="{76D2982F-9FDF-45A9-A097-77BAB31DED85}">
      <dgm:prSet/>
      <dgm:spPr/>
      <dgm:t>
        <a:bodyPr/>
        <a:lstStyle/>
        <a:p>
          <a:endParaRPr lang="en-US"/>
        </a:p>
      </dgm:t>
    </dgm:pt>
    <dgm:pt modelId="{4F8C278D-39CF-4BED-8C54-087E60FB6C8A}" type="sibTrans" cxnId="{76D2982F-9FDF-45A9-A097-77BAB31DED85}">
      <dgm:prSet/>
      <dgm:spPr/>
      <dgm:t>
        <a:bodyPr/>
        <a:lstStyle/>
        <a:p>
          <a:endParaRPr lang="en-US"/>
        </a:p>
      </dgm:t>
    </dgm:pt>
    <dgm:pt modelId="{07DCCC4A-7F5F-45C5-A149-DD3413F55CB3}">
      <dgm:prSet phldrT="[Text]"/>
      <dgm:spPr/>
      <dgm:t>
        <a:bodyPr/>
        <a:lstStyle/>
        <a:p>
          <a:r>
            <a:rPr lang="en-US" dirty="0"/>
            <a:t>Reviewer</a:t>
          </a:r>
        </a:p>
      </dgm:t>
    </dgm:pt>
    <dgm:pt modelId="{9AA136EC-F77B-4F00-BF66-31D5E5ED2970}" type="parTrans" cxnId="{45FA14FD-0B2F-48AA-9C40-03803F8EE99E}">
      <dgm:prSet/>
      <dgm:spPr/>
      <dgm:t>
        <a:bodyPr/>
        <a:lstStyle/>
        <a:p>
          <a:endParaRPr lang="en-US"/>
        </a:p>
      </dgm:t>
    </dgm:pt>
    <dgm:pt modelId="{DFFEA7D6-F49D-47CF-9CAE-F0E41480275A}" type="sibTrans" cxnId="{45FA14FD-0B2F-48AA-9C40-03803F8EE99E}">
      <dgm:prSet/>
      <dgm:spPr/>
      <dgm:t>
        <a:bodyPr/>
        <a:lstStyle/>
        <a:p>
          <a:endParaRPr lang="en-US"/>
        </a:p>
      </dgm:t>
    </dgm:pt>
    <dgm:pt modelId="{D25515F4-92B8-4EF1-AD14-100E11CB7142}">
      <dgm:prSet phldrT="[Text]"/>
      <dgm:spPr>
        <a:solidFill>
          <a:srgbClr val="FFFF00">
            <a:alpha val="90000"/>
          </a:srgbClr>
        </a:solidFill>
      </dgm:spPr>
      <dgm:t>
        <a:bodyPr/>
        <a:lstStyle/>
        <a:p>
          <a:r>
            <a:rPr lang="en-US" dirty="0"/>
            <a:t>Finds defects</a:t>
          </a:r>
        </a:p>
      </dgm:t>
    </dgm:pt>
    <dgm:pt modelId="{A165983F-6B70-4CBD-A309-BF269FB3870B}" type="parTrans" cxnId="{F5468B27-4EEA-4135-86CB-4DEBF89BD1E4}">
      <dgm:prSet/>
      <dgm:spPr/>
      <dgm:t>
        <a:bodyPr/>
        <a:lstStyle/>
        <a:p>
          <a:endParaRPr lang="en-US"/>
        </a:p>
      </dgm:t>
    </dgm:pt>
    <dgm:pt modelId="{2F9A8101-F2B5-4056-8C37-146AC97BC6B4}" type="sibTrans" cxnId="{F5468B27-4EEA-4135-86CB-4DEBF89BD1E4}">
      <dgm:prSet/>
      <dgm:spPr/>
      <dgm:t>
        <a:bodyPr/>
        <a:lstStyle/>
        <a:p>
          <a:endParaRPr lang="en-US"/>
        </a:p>
      </dgm:t>
    </dgm:pt>
    <dgm:pt modelId="{42C14D42-A5B9-478E-B213-F9883341972E}">
      <dgm:prSet phldrT="[Text]"/>
      <dgm:spPr>
        <a:solidFill>
          <a:srgbClr val="FFFF00">
            <a:alpha val="90000"/>
          </a:srgbClr>
        </a:solidFill>
      </dgm:spPr>
      <dgm:t>
        <a:bodyPr/>
        <a:lstStyle/>
        <a:p>
          <a:r>
            <a:rPr lang="en-US" dirty="0"/>
            <a:t>Can be another programmer, a tester, a high level architect</a:t>
          </a:r>
        </a:p>
      </dgm:t>
    </dgm:pt>
    <dgm:pt modelId="{A5DC34E5-B6E5-4ACA-8FDC-A74763815753}" type="parTrans" cxnId="{9DEDB8FC-ED66-40C2-9DA4-7C0F62990F29}">
      <dgm:prSet/>
      <dgm:spPr/>
      <dgm:t>
        <a:bodyPr/>
        <a:lstStyle/>
        <a:p>
          <a:endParaRPr lang="en-US"/>
        </a:p>
      </dgm:t>
    </dgm:pt>
    <dgm:pt modelId="{354B8C3C-98C7-4BC4-B939-DE004A8BFABA}" type="sibTrans" cxnId="{9DEDB8FC-ED66-40C2-9DA4-7C0F62990F29}">
      <dgm:prSet/>
      <dgm:spPr/>
      <dgm:t>
        <a:bodyPr/>
        <a:lstStyle/>
        <a:p>
          <a:endParaRPr lang="en-US"/>
        </a:p>
      </dgm:t>
    </dgm:pt>
    <dgm:pt modelId="{5ED7E136-6D3C-4486-917F-3BB0B55A56BE}">
      <dgm:prSet phldrT="[Text]"/>
      <dgm:spPr>
        <a:solidFill>
          <a:srgbClr val="FFFF00">
            <a:alpha val="90000"/>
          </a:srgbClr>
        </a:solidFill>
      </dgm:spPr>
      <dgm:t>
        <a:bodyPr/>
        <a:lstStyle/>
        <a:p>
          <a:r>
            <a:rPr lang="en-US" b="0" dirty="0"/>
            <a:t>For inspections or reviews to be worthwhile reviewers must carefully review the work product before the meeting</a:t>
          </a:r>
        </a:p>
      </dgm:t>
    </dgm:pt>
    <dgm:pt modelId="{29E1BC57-3FA7-4EC7-AE44-C0790CE3A474}" type="parTrans" cxnId="{465E6D38-E847-4395-A005-288F3CDF2A2D}">
      <dgm:prSet/>
      <dgm:spPr/>
      <dgm:t>
        <a:bodyPr/>
        <a:lstStyle/>
        <a:p>
          <a:endParaRPr lang="en-US"/>
        </a:p>
      </dgm:t>
    </dgm:pt>
    <dgm:pt modelId="{01238118-700C-489B-84EB-19B315692C05}" type="sibTrans" cxnId="{465E6D38-E847-4395-A005-288F3CDF2A2D}">
      <dgm:prSet/>
      <dgm:spPr/>
      <dgm:t>
        <a:bodyPr/>
        <a:lstStyle/>
        <a:p>
          <a:endParaRPr lang="en-US"/>
        </a:p>
      </dgm:t>
    </dgm:pt>
    <dgm:pt modelId="{77EC2107-E917-44B6-B378-6A90E7023E9D}">
      <dgm:prSet phldrT="[Text]"/>
      <dgm:spPr>
        <a:solidFill>
          <a:schemeClr val="accent6">
            <a:lumMod val="60000"/>
            <a:lumOff val="40000"/>
            <a:alpha val="90000"/>
          </a:schemeClr>
        </a:solidFill>
      </dgm:spPr>
      <dgm:t>
        <a:bodyPr/>
        <a:lstStyle/>
        <a:p>
          <a:r>
            <a:rPr lang="en-US" dirty="0"/>
            <a:t>Stays away from meeting</a:t>
          </a:r>
        </a:p>
      </dgm:t>
    </dgm:pt>
    <dgm:pt modelId="{E149A44D-932B-4302-8F41-C2A9BCC336D4}" type="parTrans" cxnId="{E4A4ACF9-E8AD-4BE0-BF35-459518AF2E2D}">
      <dgm:prSet/>
      <dgm:spPr/>
      <dgm:t>
        <a:bodyPr/>
        <a:lstStyle/>
        <a:p>
          <a:endParaRPr lang="en-US"/>
        </a:p>
      </dgm:t>
    </dgm:pt>
    <dgm:pt modelId="{12266831-291C-4A8B-B4A6-8E6F7C193C13}" type="sibTrans" cxnId="{E4A4ACF9-E8AD-4BE0-BF35-459518AF2E2D}">
      <dgm:prSet/>
      <dgm:spPr/>
      <dgm:t>
        <a:bodyPr/>
        <a:lstStyle/>
        <a:p>
          <a:endParaRPr lang="en-US"/>
        </a:p>
      </dgm:t>
    </dgm:pt>
    <dgm:pt modelId="{BC6A4FCA-AF45-48ED-B8C2-A27C8A65033F}">
      <dgm:prSet phldrT="[Text]"/>
      <dgm:spPr>
        <a:solidFill>
          <a:schemeClr val="accent6">
            <a:lumMod val="60000"/>
            <a:lumOff val="40000"/>
            <a:alpha val="90000"/>
          </a:schemeClr>
        </a:solidFill>
      </dgm:spPr>
      <dgm:t>
        <a:bodyPr/>
        <a:lstStyle/>
        <a:p>
          <a:r>
            <a:rPr lang="en-US" dirty="0"/>
            <a:t>Reads report that is prepared following the meeting</a:t>
          </a:r>
        </a:p>
      </dgm:t>
    </dgm:pt>
    <dgm:pt modelId="{C5FD0677-05B1-4DE2-B387-0BC59FB8523F}" type="parTrans" cxnId="{A8EB079A-F61E-4031-B75B-2188D2B3C241}">
      <dgm:prSet/>
      <dgm:spPr/>
      <dgm:t>
        <a:bodyPr/>
        <a:lstStyle/>
        <a:p>
          <a:endParaRPr lang="en-US"/>
        </a:p>
      </dgm:t>
    </dgm:pt>
    <dgm:pt modelId="{A01BEFE7-D54E-4DAD-8907-12681B265418}" type="sibTrans" cxnId="{A8EB079A-F61E-4031-B75B-2188D2B3C241}">
      <dgm:prSet/>
      <dgm:spPr/>
      <dgm:t>
        <a:bodyPr/>
        <a:lstStyle/>
        <a:p>
          <a:endParaRPr lang="en-US"/>
        </a:p>
      </dgm:t>
    </dgm:pt>
    <dgm:pt modelId="{3C74D272-EAC1-4CA2-BEA8-3C38E59311B7}">
      <dgm:prSet phldrT="[Text]"/>
      <dgm:spPr/>
      <dgm:t>
        <a:bodyPr/>
        <a:lstStyle/>
        <a:p>
          <a:r>
            <a:rPr lang="en-US" dirty="0"/>
            <a:t>Meeting should never exceed 2 hours, ideally less than an hour</a:t>
          </a:r>
        </a:p>
      </dgm:t>
    </dgm:pt>
    <dgm:pt modelId="{96C4E620-AC73-4572-8583-73AC60D63BCD}" type="parTrans" cxnId="{2FFCD840-199D-469C-AE35-3A96A5C7BCD0}">
      <dgm:prSet/>
      <dgm:spPr/>
      <dgm:t>
        <a:bodyPr/>
        <a:lstStyle/>
        <a:p>
          <a:endParaRPr lang="en-US"/>
        </a:p>
      </dgm:t>
    </dgm:pt>
    <dgm:pt modelId="{E83FF732-6BE0-4D58-B8C6-5E44685EA5F5}" type="sibTrans" cxnId="{2FFCD840-199D-469C-AE35-3A96A5C7BCD0}">
      <dgm:prSet/>
      <dgm:spPr/>
      <dgm:t>
        <a:bodyPr/>
        <a:lstStyle/>
        <a:p>
          <a:endParaRPr lang="en-US"/>
        </a:p>
      </dgm:t>
    </dgm:pt>
    <dgm:pt modelId="{B0188FFC-0A2B-4336-A0A0-859EBED959BD}">
      <dgm:prSet phldrT="[Text]"/>
      <dgm:spPr>
        <a:solidFill>
          <a:srgbClr val="FFFF00">
            <a:alpha val="90000"/>
          </a:srgbClr>
        </a:solidFill>
      </dgm:spPr>
      <dgm:t>
        <a:bodyPr/>
        <a:lstStyle/>
        <a:p>
          <a:r>
            <a:rPr lang="en-US"/>
            <a:t>Unprepared reviewers should not be allowed.  </a:t>
          </a:r>
          <a:endParaRPr lang="en-US" b="0" dirty="0"/>
        </a:p>
      </dgm:t>
    </dgm:pt>
    <dgm:pt modelId="{B07B4634-84B9-489E-8167-42A46E67E183}" type="parTrans" cxnId="{6F862C7A-1538-4277-8D20-38E3474E7082}">
      <dgm:prSet/>
      <dgm:spPr/>
      <dgm:t>
        <a:bodyPr/>
        <a:lstStyle/>
        <a:p>
          <a:endParaRPr lang="en-US"/>
        </a:p>
      </dgm:t>
    </dgm:pt>
    <dgm:pt modelId="{AD4A0EF3-566C-4420-B83E-6CABF9761032}" type="sibTrans" cxnId="{6F862C7A-1538-4277-8D20-38E3474E7082}">
      <dgm:prSet/>
      <dgm:spPr/>
      <dgm:t>
        <a:bodyPr/>
        <a:lstStyle/>
        <a:p>
          <a:endParaRPr lang="en-US"/>
        </a:p>
      </dgm:t>
    </dgm:pt>
    <dgm:pt modelId="{A97F36EB-04C5-4F2E-8807-DB8C6BCF2E96}" type="pres">
      <dgm:prSet presAssocID="{75500F0B-79B5-4BCD-B2F3-7D769D555326}" presName="Name0" presStyleCnt="0">
        <dgm:presLayoutVars>
          <dgm:dir/>
          <dgm:animLvl val="lvl"/>
          <dgm:resizeHandles val="exact"/>
        </dgm:presLayoutVars>
      </dgm:prSet>
      <dgm:spPr/>
    </dgm:pt>
    <dgm:pt modelId="{B8C50A58-9066-4788-A406-A08EA2C11926}" type="pres">
      <dgm:prSet presAssocID="{5539D175-4C78-421E-98EF-5AA978059F4B}" presName="composite" presStyleCnt="0"/>
      <dgm:spPr/>
    </dgm:pt>
    <dgm:pt modelId="{ABE93751-589E-4140-B898-A38DB6165D7A}" type="pres">
      <dgm:prSet presAssocID="{5539D175-4C78-421E-98EF-5AA978059F4B}" presName="parTx" presStyleLbl="alignNode1" presStyleIdx="0" presStyleCnt="5">
        <dgm:presLayoutVars>
          <dgm:chMax val="0"/>
          <dgm:chPref val="0"/>
          <dgm:bulletEnabled val="1"/>
        </dgm:presLayoutVars>
      </dgm:prSet>
      <dgm:spPr/>
    </dgm:pt>
    <dgm:pt modelId="{71D67FE2-1124-4444-90E7-E68549534BDC}" type="pres">
      <dgm:prSet presAssocID="{5539D175-4C78-421E-98EF-5AA978059F4B}" presName="desTx" presStyleLbl="alignAccFollowNode1" presStyleIdx="0" presStyleCnt="5">
        <dgm:presLayoutVars>
          <dgm:bulletEnabled val="1"/>
        </dgm:presLayoutVars>
      </dgm:prSet>
      <dgm:spPr/>
    </dgm:pt>
    <dgm:pt modelId="{58A7F207-5237-4F3B-9FFE-D38F3F97F73E}" type="pres">
      <dgm:prSet presAssocID="{AB7D3ED8-328F-4D31-8567-A280226AD1A8}" presName="space" presStyleCnt="0"/>
      <dgm:spPr/>
    </dgm:pt>
    <dgm:pt modelId="{B5162B3D-B62C-459B-B6BA-463EF4AB5AAE}" type="pres">
      <dgm:prSet presAssocID="{AFF0CF69-6114-4BE0-976E-856201948829}" presName="composite" presStyleCnt="0"/>
      <dgm:spPr/>
    </dgm:pt>
    <dgm:pt modelId="{C4B7F934-3133-4122-8B87-9E8725869B41}" type="pres">
      <dgm:prSet presAssocID="{AFF0CF69-6114-4BE0-976E-856201948829}" presName="parTx" presStyleLbl="alignNode1" presStyleIdx="1" presStyleCnt="5">
        <dgm:presLayoutVars>
          <dgm:chMax val="0"/>
          <dgm:chPref val="0"/>
          <dgm:bulletEnabled val="1"/>
        </dgm:presLayoutVars>
      </dgm:prSet>
      <dgm:spPr/>
    </dgm:pt>
    <dgm:pt modelId="{A4729752-D8DD-4BB4-872E-4169121A0884}" type="pres">
      <dgm:prSet presAssocID="{AFF0CF69-6114-4BE0-976E-856201948829}" presName="desTx" presStyleLbl="alignAccFollowNode1" presStyleIdx="1" presStyleCnt="5">
        <dgm:presLayoutVars>
          <dgm:bulletEnabled val="1"/>
        </dgm:presLayoutVars>
      </dgm:prSet>
      <dgm:spPr/>
    </dgm:pt>
    <dgm:pt modelId="{64369991-E602-4230-B067-1AC87C6487F6}" type="pres">
      <dgm:prSet presAssocID="{A1C49ECA-33BF-4229-85C0-E40B12F40F11}" presName="space" presStyleCnt="0"/>
      <dgm:spPr/>
    </dgm:pt>
    <dgm:pt modelId="{8D577DA4-593C-4B18-A2C2-0334A1E36800}" type="pres">
      <dgm:prSet presAssocID="{A0668321-E082-46A3-A00F-395DB0BB49E7}" presName="composite" presStyleCnt="0"/>
      <dgm:spPr/>
    </dgm:pt>
    <dgm:pt modelId="{99FD6928-BE89-44E4-A530-BD059711EB22}" type="pres">
      <dgm:prSet presAssocID="{A0668321-E082-46A3-A00F-395DB0BB49E7}" presName="parTx" presStyleLbl="alignNode1" presStyleIdx="2" presStyleCnt="5">
        <dgm:presLayoutVars>
          <dgm:chMax val="0"/>
          <dgm:chPref val="0"/>
          <dgm:bulletEnabled val="1"/>
        </dgm:presLayoutVars>
      </dgm:prSet>
      <dgm:spPr/>
    </dgm:pt>
    <dgm:pt modelId="{28FE38FB-FED4-43EE-A05A-8E99A36C7C20}" type="pres">
      <dgm:prSet presAssocID="{A0668321-E082-46A3-A00F-395DB0BB49E7}" presName="desTx" presStyleLbl="alignAccFollowNode1" presStyleIdx="2" presStyleCnt="5">
        <dgm:presLayoutVars>
          <dgm:bulletEnabled val="1"/>
        </dgm:presLayoutVars>
      </dgm:prSet>
      <dgm:spPr/>
    </dgm:pt>
    <dgm:pt modelId="{B45D4734-78CE-428D-A1E6-A04FBD0BA20C}" type="pres">
      <dgm:prSet presAssocID="{3CA48A49-EE6C-495C-846E-E942CC1E0385}" presName="space" presStyleCnt="0"/>
      <dgm:spPr/>
    </dgm:pt>
    <dgm:pt modelId="{AE0B32D4-8001-4A97-A4DB-17FBCB692049}" type="pres">
      <dgm:prSet presAssocID="{84722838-EA3F-4010-AC00-5917784A600A}" presName="composite" presStyleCnt="0"/>
      <dgm:spPr/>
    </dgm:pt>
    <dgm:pt modelId="{038EF88E-4861-452B-9004-DC847420E025}" type="pres">
      <dgm:prSet presAssocID="{84722838-EA3F-4010-AC00-5917784A600A}" presName="parTx" presStyleLbl="alignNode1" presStyleIdx="3" presStyleCnt="5">
        <dgm:presLayoutVars>
          <dgm:chMax val="0"/>
          <dgm:chPref val="0"/>
          <dgm:bulletEnabled val="1"/>
        </dgm:presLayoutVars>
      </dgm:prSet>
      <dgm:spPr/>
    </dgm:pt>
    <dgm:pt modelId="{7DE9982F-57A1-48C1-AAEC-299CB0A60D3D}" type="pres">
      <dgm:prSet presAssocID="{84722838-EA3F-4010-AC00-5917784A600A}" presName="desTx" presStyleLbl="alignAccFollowNode1" presStyleIdx="3" presStyleCnt="5">
        <dgm:presLayoutVars>
          <dgm:bulletEnabled val="1"/>
        </dgm:presLayoutVars>
      </dgm:prSet>
      <dgm:spPr/>
    </dgm:pt>
    <dgm:pt modelId="{F0DB963C-0811-4D1D-81B1-3A79021720BC}" type="pres">
      <dgm:prSet presAssocID="{4F8C278D-39CF-4BED-8C54-087E60FB6C8A}" presName="space" presStyleCnt="0"/>
      <dgm:spPr/>
    </dgm:pt>
    <dgm:pt modelId="{54B255DC-6B94-4580-86BB-AFA55D3286F3}" type="pres">
      <dgm:prSet presAssocID="{07DCCC4A-7F5F-45C5-A149-DD3413F55CB3}" presName="composite" presStyleCnt="0"/>
      <dgm:spPr/>
    </dgm:pt>
    <dgm:pt modelId="{21453AF2-8619-41FB-8A57-336EEAA690F1}" type="pres">
      <dgm:prSet presAssocID="{07DCCC4A-7F5F-45C5-A149-DD3413F55CB3}" presName="parTx" presStyleLbl="alignNode1" presStyleIdx="4" presStyleCnt="5">
        <dgm:presLayoutVars>
          <dgm:chMax val="0"/>
          <dgm:chPref val="0"/>
          <dgm:bulletEnabled val="1"/>
        </dgm:presLayoutVars>
      </dgm:prSet>
      <dgm:spPr/>
    </dgm:pt>
    <dgm:pt modelId="{8B40F111-D378-4C40-B1D9-291969F13C80}" type="pres">
      <dgm:prSet presAssocID="{07DCCC4A-7F5F-45C5-A149-DD3413F55CB3}" presName="desTx" presStyleLbl="alignAccFollowNode1" presStyleIdx="4" presStyleCnt="5">
        <dgm:presLayoutVars>
          <dgm:bulletEnabled val="1"/>
        </dgm:presLayoutVars>
      </dgm:prSet>
      <dgm:spPr/>
    </dgm:pt>
  </dgm:ptLst>
  <dgm:cxnLst>
    <dgm:cxn modelId="{0D998723-894E-4C64-A1E9-D658B19AF1F0}" srcId="{AFF0CF69-6114-4BE0-976E-856201948829}" destId="{27B2A68B-9714-49DD-A2D3-0FCEBC9A007B}" srcOrd="0" destOrd="0" parTransId="{D73068BD-BBE7-44DC-9998-67876B234F2F}" sibTransId="{BC5122E9-701B-46FB-9C96-5F88096319ED}"/>
    <dgm:cxn modelId="{F5468B27-4EEA-4135-86CB-4DEBF89BD1E4}" srcId="{07DCCC4A-7F5F-45C5-A149-DD3413F55CB3}" destId="{D25515F4-92B8-4EF1-AD14-100E11CB7142}" srcOrd="0" destOrd="0" parTransId="{A165983F-6B70-4CBD-A309-BF269FB3870B}" sibTransId="{2F9A8101-F2B5-4056-8C37-146AC97BC6B4}"/>
    <dgm:cxn modelId="{AEDF522D-BFAC-4502-8785-9EFB06D0A10A}" type="presOf" srcId="{84A7CDF0-4498-4DE4-9BE3-1900E2DE4718}" destId="{28FE38FB-FED4-43EE-A05A-8E99A36C7C20}" srcOrd="0" destOrd="0" presId="urn:microsoft.com/office/officeart/2005/8/layout/hList1"/>
    <dgm:cxn modelId="{76D2982F-9FDF-45A9-A097-77BAB31DED85}" srcId="{75500F0B-79B5-4BCD-B2F3-7D769D555326}" destId="{84722838-EA3F-4010-AC00-5917784A600A}" srcOrd="3" destOrd="0" parTransId="{62F729B5-C9B9-41FA-85F2-344B7844B900}" sibTransId="{4F8C278D-39CF-4BED-8C54-087E60FB6C8A}"/>
    <dgm:cxn modelId="{AEC69936-2B9B-4789-B53B-937C31E47D3B}" type="presOf" srcId="{3C74D272-EAC1-4CA2-BEA8-3C38E59311B7}" destId="{71D67FE2-1124-4444-90E7-E68549534BDC}" srcOrd="0" destOrd="4" presId="urn:microsoft.com/office/officeart/2005/8/layout/hList1"/>
    <dgm:cxn modelId="{92D37B37-9099-4765-BB81-D6895F95E760}" type="presOf" srcId="{BC6A4FCA-AF45-48ED-B8C2-A27C8A65033F}" destId="{7DE9982F-57A1-48C1-AAEC-299CB0A60D3D}" srcOrd="0" destOrd="1" presId="urn:microsoft.com/office/officeart/2005/8/layout/hList1"/>
    <dgm:cxn modelId="{465E6D38-E847-4395-A005-288F3CDF2A2D}" srcId="{07DCCC4A-7F5F-45C5-A149-DD3413F55CB3}" destId="{5ED7E136-6D3C-4486-917F-3BB0B55A56BE}" srcOrd="2" destOrd="0" parTransId="{29E1BC57-3FA7-4EC7-AE44-C0790CE3A474}" sibTransId="{01238118-700C-489B-84EB-19B315692C05}"/>
    <dgm:cxn modelId="{2FFCD840-199D-469C-AE35-3A96A5C7BCD0}" srcId="{5539D175-4C78-421E-98EF-5AA978059F4B}" destId="{3C74D272-EAC1-4CA2-BEA8-3C38E59311B7}" srcOrd="4" destOrd="0" parTransId="{96C4E620-AC73-4572-8583-73AC60D63BCD}" sibTransId="{E83FF732-6BE0-4D58-B8C6-5E44685EA5F5}"/>
    <dgm:cxn modelId="{142EA147-B906-48CD-88DF-7D26D98488CB}" srcId="{5539D175-4C78-421E-98EF-5AA978059F4B}" destId="{98D425B4-A993-4765-A5D8-3456B4F4F023}" srcOrd="0" destOrd="0" parTransId="{0D5A1481-918B-49A6-8344-4F2727563E13}" sibTransId="{AB64BA11-C675-485D-850C-E43182B05225}"/>
    <dgm:cxn modelId="{6A09DD49-118B-4022-B6AC-F2920308FEED}" type="presOf" srcId="{B0188FFC-0A2B-4336-A0A0-859EBED959BD}" destId="{8B40F111-D378-4C40-B1D9-291969F13C80}" srcOrd="0" destOrd="3" presId="urn:microsoft.com/office/officeart/2005/8/layout/hList1"/>
    <dgm:cxn modelId="{10ECD74C-5564-4171-AF92-64160EEFC810}" type="presOf" srcId="{42C14D42-A5B9-478E-B213-F9883341972E}" destId="{8B40F111-D378-4C40-B1D9-291969F13C80}" srcOrd="0" destOrd="1" presId="urn:microsoft.com/office/officeart/2005/8/layout/hList1"/>
    <dgm:cxn modelId="{0876536E-8FCA-43EB-A11E-9FCD480457DF}" type="presOf" srcId="{5DB0D6FD-61D1-438E-B882-980809DAE505}" destId="{71D67FE2-1124-4444-90E7-E68549534BDC}" srcOrd="0" destOrd="1" presId="urn:microsoft.com/office/officeart/2005/8/layout/hList1"/>
    <dgm:cxn modelId="{3E495F70-1EFE-4AFB-BE38-170D5CD1A7AB}" type="presOf" srcId="{77EC2107-E917-44B6-B378-6A90E7023E9D}" destId="{7DE9982F-57A1-48C1-AAEC-299CB0A60D3D}" srcOrd="0" destOrd="0" presId="urn:microsoft.com/office/officeart/2005/8/layout/hList1"/>
    <dgm:cxn modelId="{50727650-3837-4919-9F4E-FBEB6A549496}" type="presOf" srcId="{7B1F9844-4E64-45F5-A0E8-F36E455DECE3}" destId="{71D67FE2-1124-4444-90E7-E68549534BDC}" srcOrd="0" destOrd="3" presId="urn:microsoft.com/office/officeart/2005/8/layout/hList1"/>
    <dgm:cxn modelId="{329FDC50-6809-4CF5-BA39-24FCA1460D40}" type="presOf" srcId="{07DCCC4A-7F5F-45C5-A149-DD3413F55CB3}" destId="{21453AF2-8619-41FB-8A57-336EEAA690F1}" srcOrd="0" destOrd="0" presId="urn:microsoft.com/office/officeart/2005/8/layout/hList1"/>
    <dgm:cxn modelId="{EB984152-9F31-4782-8200-17484B20AC15}" srcId="{5539D175-4C78-421E-98EF-5AA978059F4B}" destId="{7B1F9844-4E64-45F5-A0E8-F36E455DECE3}" srcOrd="3" destOrd="0" parTransId="{6EF65663-AAE6-492E-A7D3-2ABE04029376}" sibTransId="{EF954555-ADC3-46ED-BFD8-F787CCEC2F93}"/>
    <dgm:cxn modelId="{AAF2A954-0FEA-40C7-B9A5-F48798634BAE}" srcId="{75500F0B-79B5-4BCD-B2F3-7D769D555326}" destId="{AFF0CF69-6114-4BE0-976E-856201948829}" srcOrd="1" destOrd="0" parTransId="{5448087E-E19B-4ED8-8986-1C7A1DC1C343}" sibTransId="{A1C49ECA-33BF-4229-85C0-E40B12F40F11}"/>
    <dgm:cxn modelId="{9BD45376-129C-42D2-A7F1-192CE5F35560}" type="presOf" srcId="{5ED7E136-6D3C-4486-917F-3BB0B55A56BE}" destId="{8B40F111-D378-4C40-B1D9-291969F13C80}" srcOrd="0" destOrd="2" presId="urn:microsoft.com/office/officeart/2005/8/layout/hList1"/>
    <dgm:cxn modelId="{6F862C7A-1538-4277-8D20-38E3474E7082}" srcId="{07DCCC4A-7F5F-45C5-A149-DD3413F55CB3}" destId="{B0188FFC-0A2B-4336-A0A0-859EBED959BD}" srcOrd="3" destOrd="0" parTransId="{B07B4634-84B9-489E-8167-42A46E67E183}" sibTransId="{AD4A0EF3-566C-4420-B83E-6CABF9761032}"/>
    <dgm:cxn modelId="{3DEAEB83-F20C-4E97-9335-42734CB5FBBC}" srcId="{5539D175-4C78-421E-98EF-5AA978059F4B}" destId="{5DB0D6FD-61D1-438E-B882-980809DAE505}" srcOrd="1" destOrd="0" parTransId="{27E8510E-F44E-472E-9B92-2605FAC055A3}" sibTransId="{469E775A-89B4-4C27-948D-703A8C019103}"/>
    <dgm:cxn modelId="{9AECC299-393F-4381-BD88-6121347603D4}" srcId="{75500F0B-79B5-4BCD-B2F3-7D769D555326}" destId="{A0668321-E082-46A3-A00F-395DB0BB49E7}" srcOrd="2" destOrd="0" parTransId="{1F97A43B-63D8-4592-8739-C8B161D13442}" sibTransId="{3CA48A49-EE6C-495C-846E-E942CC1E0385}"/>
    <dgm:cxn modelId="{A8EB079A-F61E-4031-B75B-2188D2B3C241}" srcId="{84722838-EA3F-4010-AC00-5917784A600A}" destId="{BC6A4FCA-AF45-48ED-B8C2-A27C8A65033F}" srcOrd="1" destOrd="0" parTransId="{C5FD0677-05B1-4DE2-B387-0BC59FB8523F}" sibTransId="{A01BEFE7-D54E-4DAD-8907-12681B265418}"/>
    <dgm:cxn modelId="{1745E6A0-0978-4EF3-B013-24EC39EF7992}" type="presOf" srcId="{84722838-EA3F-4010-AC00-5917784A600A}" destId="{038EF88E-4861-452B-9004-DC847420E025}" srcOrd="0" destOrd="0" presId="urn:microsoft.com/office/officeart/2005/8/layout/hList1"/>
    <dgm:cxn modelId="{2EEFA6A2-4823-4041-89DA-D31DEC19DF45}" type="presOf" srcId="{5539D175-4C78-421E-98EF-5AA978059F4B}" destId="{ABE93751-589E-4140-B898-A38DB6165D7A}" srcOrd="0" destOrd="0" presId="urn:microsoft.com/office/officeart/2005/8/layout/hList1"/>
    <dgm:cxn modelId="{C483E6A2-323F-4C76-A595-3A00D5CE5E72}" type="presOf" srcId="{27B2A68B-9714-49DD-A2D3-0FCEBC9A007B}" destId="{A4729752-D8DD-4BB4-872E-4169121A0884}" srcOrd="0" destOrd="0" presId="urn:microsoft.com/office/officeart/2005/8/layout/hList1"/>
    <dgm:cxn modelId="{9748C9AE-0A35-432E-9361-1A58CFD258F0}" type="presOf" srcId="{A0668321-E082-46A3-A00F-395DB0BB49E7}" destId="{99FD6928-BE89-44E4-A530-BD059711EB22}" srcOrd="0" destOrd="0" presId="urn:microsoft.com/office/officeart/2005/8/layout/hList1"/>
    <dgm:cxn modelId="{822302B8-7CE0-4811-9996-5659E55E2D11}" srcId="{75500F0B-79B5-4BCD-B2F3-7D769D555326}" destId="{5539D175-4C78-421E-98EF-5AA978059F4B}" srcOrd="0" destOrd="0" parTransId="{6523FE71-3CBB-4671-BC50-4E462B224369}" sibTransId="{AB7D3ED8-328F-4D31-8567-A280226AD1A8}"/>
    <dgm:cxn modelId="{67D9D9CC-DE44-437B-B11D-9F9FFCA80F03}" srcId="{5539D175-4C78-421E-98EF-5AA978059F4B}" destId="{C159559F-F56B-4EBA-9A94-7BCB06F59EBA}" srcOrd="2" destOrd="0" parTransId="{CF8E8511-E015-4DB9-A246-097A8918D363}" sibTransId="{D06BCD0B-FC3C-470F-9865-E22273781543}"/>
    <dgm:cxn modelId="{063D9BDC-7CC6-41DD-B2C5-C09A3CA72E0E}" type="presOf" srcId="{AFF0CF69-6114-4BE0-976E-856201948829}" destId="{C4B7F934-3133-4122-8B87-9E8725869B41}" srcOrd="0" destOrd="0" presId="urn:microsoft.com/office/officeart/2005/8/layout/hList1"/>
    <dgm:cxn modelId="{5D5CD6DE-AD82-4390-99BD-7582D73A39BF}" type="presOf" srcId="{C159559F-F56B-4EBA-9A94-7BCB06F59EBA}" destId="{71D67FE2-1124-4444-90E7-E68549534BDC}" srcOrd="0" destOrd="2" presId="urn:microsoft.com/office/officeart/2005/8/layout/hList1"/>
    <dgm:cxn modelId="{03B845E2-8B24-4681-911B-DBC6A757ED7D}" srcId="{A0668321-E082-46A3-A00F-395DB0BB49E7}" destId="{84A7CDF0-4498-4DE4-9BE3-1900E2DE4718}" srcOrd="0" destOrd="0" parTransId="{23A94CF1-25FE-4336-A170-F0991204C7E1}" sibTransId="{43A4CA3C-9F6E-4EEB-827F-DD45684FCA12}"/>
    <dgm:cxn modelId="{8BA229F4-650A-4DF4-9055-DEB18B89D543}" type="presOf" srcId="{75500F0B-79B5-4BCD-B2F3-7D769D555326}" destId="{A97F36EB-04C5-4F2E-8807-DB8C6BCF2E96}" srcOrd="0" destOrd="0" presId="urn:microsoft.com/office/officeart/2005/8/layout/hList1"/>
    <dgm:cxn modelId="{E4A4ACF9-E8AD-4BE0-BF35-459518AF2E2D}" srcId="{84722838-EA3F-4010-AC00-5917784A600A}" destId="{77EC2107-E917-44B6-B378-6A90E7023E9D}" srcOrd="0" destOrd="0" parTransId="{E149A44D-932B-4302-8F41-C2A9BCC336D4}" sibTransId="{12266831-291C-4A8B-B4A6-8E6F7C193C13}"/>
    <dgm:cxn modelId="{31F9CFF9-7332-43E6-B578-42EE7D3B4A73}" type="presOf" srcId="{98D425B4-A993-4765-A5D8-3456B4F4F023}" destId="{71D67FE2-1124-4444-90E7-E68549534BDC}" srcOrd="0" destOrd="0" presId="urn:microsoft.com/office/officeart/2005/8/layout/hList1"/>
    <dgm:cxn modelId="{4566A7FC-1DAC-44D4-BD5D-597148BDA52F}" type="presOf" srcId="{D25515F4-92B8-4EF1-AD14-100E11CB7142}" destId="{8B40F111-D378-4C40-B1D9-291969F13C80}" srcOrd="0" destOrd="0" presId="urn:microsoft.com/office/officeart/2005/8/layout/hList1"/>
    <dgm:cxn modelId="{9DEDB8FC-ED66-40C2-9DA4-7C0F62990F29}" srcId="{07DCCC4A-7F5F-45C5-A149-DD3413F55CB3}" destId="{42C14D42-A5B9-478E-B213-F9883341972E}" srcOrd="1" destOrd="0" parTransId="{A5DC34E5-B6E5-4ACA-8FDC-A74763815753}" sibTransId="{354B8C3C-98C7-4BC4-B939-DE004A8BFABA}"/>
    <dgm:cxn modelId="{45FA14FD-0B2F-48AA-9C40-03803F8EE99E}" srcId="{75500F0B-79B5-4BCD-B2F3-7D769D555326}" destId="{07DCCC4A-7F5F-45C5-A149-DD3413F55CB3}" srcOrd="4" destOrd="0" parTransId="{9AA136EC-F77B-4F00-BF66-31D5E5ED2970}" sibTransId="{DFFEA7D6-F49D-47CF-9CAE-F0E41480275A}"/>
    <dgm:cxn modelId="{DD44BBB4-00D4-4F0F-B9F7-4FA3AF923335}" type="presParOf" srcId="{A97F36EB-04C5-4F2E-8807-DB8C6BCF2E96}" destId="{B8C50A58-9066-4788-A406-A08EA2C11926}" srcOrd="0" destOrd="0" presId="urn:microsoft.com/office/officeart/2005/8/layout/hList1"/>
    <dgm:cxn modelId="{123CA66B-7D70-4F1F-BFA7-C3D031590599}" type="presParOf" srcId="{B8C50A58-9066-4788-A406-A08EA2C11926}" destId="{ABE93751-589E-4140-B898-A38DB6165D7A}" srcOrd="0" destOrd="0" presId="urn:microsoft.com/office/officeart/2005/8/layout/hList1"/>
    <dgm:cxn modelId="{BEC48371-4B5D-4CB0-A1E0-38027BBE2741}" type="presParOf" srcId="{B8C50A58-9066-4788-A406-A08EA2C11926}" destId="{71D67FE2-1124-4444-90E7-E68549534BDC}" srcOrd="1" destOrd="0" presId="urn:microsoft.com/office/officeart/2005/8/layout/hList1"/>
    <dgm:cxn modelId="{EBE38225-72A7-43E3-9E7C-9932FA3B43F8}" type="presParOf" srcId="{A97F36EB-04C5-4F2E-8807-DB8C6BCF2E96}" destId="{58A7F207-5237-4F3B-9FFE-D38F3F97F73E}" srcOrd="1" destOrd="0" presId="urn:microsoft.com/office/officeart/2005/8/layout/hList1"/>
    <dgm:cxn modelId="{B102EB02-1920-4411-9F22-1B991C1B34EA}" type="presParOf" srcId="{A97F36EB-04C5-4F2E-8807-DB8C6BCF2E96}" destId="{B5162B3D-B62C-459B-B6BA-463EF4AB5AAE}" srcOrd="2" destOrd="0" presId="urn:microsoft.com/office/officeart/2005/8/layout/hList1"/>
    <dgm:cxn modelId="{702E755C-99C4-4479-826A-5334C44870EB}" type="presParOf" srcId="{B5162B3D-B62C-459B-B6BA-463EF4AB5AAE}" destId="{C4B7F934-3133-4122-8B87-9E8725869B41}" srcOrd="0" destOrd="0" presId="urn:microsoft.com/office/officeart/2005/8/layout/hList1"/>
    <dgm:cxn modelId="{283FB31F-3EA3-417F-80F6-FA6CAB8633A4}" type="presParOf" srcId="{B5162B3D-B62C-459B-B6BA-463EF4AB5AAE}" destId="{A4729752-D8DD-4BB4-872E-4169121A0884}" srcOrd="1" destOrd="0" presId="urn:microsoft.com/office/officeart/2005/8/layout/hList1"/>
    <dgm:cxn modelId="{1D47ABA1-2B23-4FF8-B92D-8E9801DC1839}" type="presParOf" srcId="{A97F36EB-04C5-4F2E-8807-DB8C6BCF2E96}" destId="{64369991-E602-4230-B067-1AC87C6487F6}" srcOrd="3" destOrd="0" presId="urn:microsoft.com/office/officeart/2005/8/layout/hList1"/>
    <dgm:cxn modelId="{6E0E7593-E684-431C-99BF-2CE9803A1E14}" type="presParOf" srcId="{A97F36EB-04C5-4F2E-8807-DB8C6BCF2E96}" destId="{8D577DA4-593C-4B18-A2C2-0334A1E36800}" srcOrd="4" destOrd="0" presId="urn:microsoft.com/office/officeart/2005/8/layout/hList1"/>
    <dgm:cxn modelId="{5D813CE6-DC62-459D-842E-8AE9B9CCFC4A}" type="presParOf" srcId="{8D577DA4-593C-4B18-A2C2-0334A1E36800}" destId="{99FD6928-BE89-44E4-A530-BD059711EB22}" srcOrd="0" destOrd="0" presId="urn:microsoft.com/office/officeart/2005/8/layout/hList1"/>
    <dgm:cxn modelId="{1FB64D9B-348F-46FE-BD44-31D838916097}" type="presParOf" srcId="{8D577DA4-593C-4B18-A2C2-0334A1E36800}" destId="{28FE38FB-FED4-43EE-A05A-8E99A36C7C20}" srcOrd="1" destOrd="0" presId="urn:microsoft.com/office/officeart/2005/8/layout/hList1"/>
    <dgm:cxn modelId="{A91A77FD-DC2F-4A54-AC8D-852C0C805D71}" type="presParOf" srcId="{A97F36EB-04C5-4F2E-8807-DB8C6BCF2E96}" destId="{B45D4734-78CE-428D-A1E6-A04FBD0BA20C}" srcOrd="5" destOrd="0" presId="urn:microsoft.com/office/officeart/2005/8/layout/hList1"/>
    <dgm:cxn modelId="{577A806A-A9A0-42A9-86D2-86E1372E2CD1}" type="presParOf" srcId="{A97F36EB-04C5-4F2E-8807-DB8C6BCF2E96}" destId="{AE0B32D4-8001-4A97-A4DB-17FBCB692049}" srcOrd="6" destOrd="0" presId="urn:microsoft.com/office/officeart/2005/8/layout/hList1"/>
    <dgm:cxn modelId="{0257D26B-A239-4CCD-9B14-8008594786AB}" type="presParOf" srcId="{AE0B32D4-8001-4A97-A4DB-17FBCB692049}" destId="{038EF88E-4861-452B-9004-DC847420E025}" srcOrd="0" destOrd="0" presId="urn:microsoft.com/office/officeart/2005/8/layout/hList1"/>
    <dgm:cxn modelId="{E2E37F00-2EB1-44B4-8B3C-51F8F30D23D1}" type="presParOf" srcId="{AE0B32D4-8001-4A97-A4DB-17FBCB692049}" destId="{7DE9982F-57A1-48C1-AAEC-299CB0A60D3D}" srcOrd="1" destOrd="0" presId="urn:microsoft.com/office/officeart/2005/8/layout/hList1"/>
    <dgm:cxn modelId="{0BD3B0A3-1B7D-4A5E-91EB-26BCAC0DF44A}" type="presParOf" srcId="{A97F36EB-04C5-4F2E-8807-DB8C6BCF2E96}" destId="{F0DB963C-0811-4D1D-81B1-3A79021720BC}" srcOrd="7" destOrd="0" presId="urn:microsoft.com/office/officeart/2005/8/layout/hList1"/>
    <dgm:cxn modelId="{42A6728E-82CE-41BA-B2EB-3E6E841C8501}" type="presParOf" srcId="{A97F36EB-04C5-4F2E-8807-DB8C6BCF2E96}" destId="{54B255DC-6B94-4580-86BB-AFA55D3286F3}" srcOrd="8" destOrd="0" presId="urn:microsoft.com/office/officeart/2005/8/layout/hList1"/>
    <dgm:cxn modelId="{2906E387-0AE3-4B8A-906F-E7889A567A01}" type="presParOf" srcId="{54B255DC-6B94-4580-86BB-AFA55D3286F3}" destId="{21453AF2-8619-41FB-8A57-336EEAA690F1}" srcOrd="0" destOrd="0" presId="urn:microsoft.com/office/officeart/2005/8/layout/hList1"/>
    <dgm:cxn modelId="{C7312D20-2E71-41ED-9EA5-5D8293FCB6AE}" type="presParOf" srcId="{54B255DC-6B94-4580-86BB-AFA55D3286F3}" destId="{8B40F111-D378-4C40-B1D9-291969F13C8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00E0D-F62D-49E1-B044-4145E4E5CA86}">
      <dsp:nvSpPr>
        <dsp:cNvPr id="0" name=""/>
        <dsp:cNvSpPr/>
      </dsp:nvSpPr>
      <dsp:spPr>
        <a:xfrm>
          <a:off x="2123376" y="0"/>
          <a:ext cx="1629346" cy="905192"/>
        </a:xfrm>
        <a:prstGeom prst="roundRect">
          <a:avLst>
            <a:gd name="adj" fmla="val 10000"/>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Reviews</a:t>
          </a:r>
        </a:p>
      </dsp:txBody>
      <dsp:txXfrm>
        <a:off x="2149888" y="26512"/>
        <a:ext cx="1576322" cy="852168"/>
      </dsp:txXfrm>
    </dsp:sp>
    <dsp:sp modelId="{25C451B7-94EA-4902-9AD7-6399091F1625}">
      <dsp:nvSpPr>
        <dsp:cNvPr id="0" name=""/>
        <dsp:cNvSpPr/>
      </dsp:nvSpPr>
      <dsp:spPr>
        <a:xfrm>
          <a:off x="4601310" y="28513"/>
          <a:ext cx="1629346" cy="905192"/>
        </a:xfrm>
        <a:prstGeom prst="roundRect">
          <a:avLst>
            <a:gd name="adj" fmla="val 10000"/>
          </a:avLst>
        </a:prstGeom>
        <a:solidFill>
          <a:schemeClr val="accent3">
            <a:lumMod val="60000"/>
            <a:lumOff val="40000"/>
            <a:alpha val="9000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Testing</a:t>
          </a:r>
        </a:p>
      </dsp:txBody>
      <dsp:txXfrm>
        <a:off x="4627822" y="55025"/>
        <a:ext cx="1576322" cy="852168"/>
      </dsp:txXfrm>
    </dsp:sp>
    <dsp:sp modelId="{13382292-02A9-4431-B6C9-7B1095A51B0E}">
      <dsp:nvSpPr>
        <dsp:cNvPr id="0" name=""/>
        <dsp:cNvSpPr/>
      </dsp:nvSpPr>
      <dsp:spPr>
        <a:xfrm>
          <a:off x="3775352" y="3847067"/>
          <a:ext cx="678894" cy="678894"/>
        </a:xfrm>
        <a:prstGeom prst="triangle">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16A5F1-E4ED-41BB-AD3B-EA483EE68747}">
      <dsp:nvSpPr>
        <dsp:cNvPr id="0" name=""/>
        <dsp:cNvSpPr/>
      </dsp:nvSpPr>
      <dsp:spPr>
        <a:xfrm rot="240000">
          <a:off x="2077495" y="3556153"/>
          <a:ext cx="4074609" cy="284924"/>
        </a:xfrm>
        <a:prstGeom prst="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F6F662-55DE-4AB2-A815-A6BF57E4835F}">
      <dsp:nvSpPr>
        <dsp:cNvPr id="0" name=""/>
        <dsp:cNvSpPr/>
      </dsp:nvSpPr>
      <dsp:spPr>
        <a:xfrm rot="240000">
          <a:off x="4523944" y="2843772"/>
          <a:ext cx="1625730" cy="757424"/>
        </a:xfrm>
        <a:prstGeom prst="roundRect">
          <a:avLst/>
        </a:prstGeom>
        <a:solidFill>
          <a:schemeClr val="accent6">
            <a:lumMod val="40000"/>
            <a:lumOff val="60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Unit</a:t>
          </a:r>
        </a:p>
      </dsp:txBody>
      <dsp:txXfrm>
        <a:off x="4560918" y="2880746"/>
        <a:ext cx="1551782" cy="683476"/>
      </dsp:txXfrm>
    </dsp:sp>
    <dsp:sp modelId="{DE48A56D-685D-47AA-932B-AA46E9126923}">
      <dsp:nvSpPr>
        <dsp:cNvPr id="0" name=""/>
        <dsp:cNvSpPr/>
      </dsp:nvSpPr>
      <dsp:spPr>
        <a:xfrm rot="240000">
          <a:off x="4582781" y="2029099"/>
          <a:ext cx="1625730" cy="757424"/>
        </a:xfrm>
        <a:prstGeom prst="roundRect">
          <a:avLst/>
        </a:prstGeom>
        <a:solidFill>
          <a:schemeClr val="bg2">
            <a:lumMod val="75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Integration</a:t>
          </a:r>
        </a:p>
      </dsp:txBody>
      <dsp:txXfrm>
        <a:off x="4619755" y="2066073"/>
        <a:ext cx="1551782" cy="683476"/>
      </dsp:txXfrm>
    </dsp:sp>
    <dsp:sp modelId="{891F9380-3C8C-4CB5-8492-ABE8C8376A9A}">
      <dsp:nvSpPr>
        <dsp:cNvPr id="0" name=""/>
        <dsp:cNvSpPr/>
      </dsp:nvSpPr>
      <dsp:spPr>
        <a:xfrm rot="240000">
          <a:off x="4641619" y="1232530"/>
          <a:ext cx="1625730" cy="757424"/>
        </a:xfrm>
        <a:prstGeom prst="roundRect">
          <a:avLst/>
        </a:prstGeom>
        <a:solidFill>
          <a:srgbClr val="0070C0"/>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Performance</a:t>
          </a:r>
        </a:p>
      </dsp:txBody>
      <dsp:txXfrm>
        <a:off x="4678593" y="1269504"/>
        <a:ext cx="1551782" cy="683476"/>
      </dsp:txXfrm>
    </dsp:sp>
    <dsp:sp modelId="{993039C9-1755-4340-93DE-72F1D1044000}">
      <dsp:nvSpPr>
        <dsp:cNvPr id="0" name=""/>
        <dsp:cNvSpPr/>
      </dsp:nvSpPr>
      <dsp:spPr>
        <a:xfrm rot="240000">
          <a:off x="2193073" y="2680838"/>
          <a:ext cx="1625730" cy="757424"/>
        </a:xfrm>
        <a:prstGeom prst="roundRect">
          <a:avLst/>
        </a:prstGeom>
        <a:solidFill>
          <a:srgbClr val="FFC000"/>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Inspections</a:t>
          </a:r>
        </a:p>
      </dsp:txBody>
      <dsp:txXfrm>
        <a:off x="2230047" y="2717812"/>
        <a:ext cx="1551782" cy="683476"/>
      </dsp:txXfrm>
    </dsp:sp>
    <dsp:sp modelId="{141ECDC9-0E8D-4AD7-82C0-65C31C1A065F}">
      <dsp:nvSpPr>
        <dsp:cNvPr id="0" name=""/>
        <dsp:cNvSpPr/>
      </dsp:nvSpPr>
      <dsp:spPr>
        <a:xfrm rot="240000">
          <a:off x="2251911" y="1866164"/>
          <a:ext cx="1625730" cy="757424"/>
        </a:xfrm>
        <a:prstGeom prst="roundRect">
          <a:avLst/>
        </a:prstGeom>
        <a:solidFill>
          <a:schemeClr val="accent2">
            <a:lumMod val="7500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Peer Reviews</a:t>
          </a:r>
        </a:p>
      </dsp:txBody>
      <dsp:txXfrm>
        <a:off x="2288885" y="1903138"/>
        <a:ext cx="1551782" cy="6834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93751-589E-4140-B898-A38DB6165D7A}">
      <dsp:nvSpPr>
        <dsp:cNvPr id="0" name=""/>
        <dsp:cNvSpPr/>
      </dsp:nvSpPr>
      <dsp:spPr>
        <a:xfrm>
          <a:off x="4211" y="63021"/>
          <a:ext cx="1614447" cy="403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Moderator</a:t>
          </a:r>
        </a:p>
      </dsp:txBody>
      <dsp:txXfrm>
        <a:off x="4211" y="63021"/>
        <a:ext cx="1614447" cy="403200"/>
      </dsp:txXfrm>
    </dsp:sp>
    <dsp:sp modelId="{71D67FE2-1124-4444-90E7-E68549534BDC}">
      <dsp:nvSpPr>
        <dsp:cNvPr id="0" name=""/>
        <dsp:cNvSpPr/>
      </dsp:nvSpPr>
      <dsp:spPr>
        <a:xfrm>
          <a:off x="4211" y="466221"/>
          <a:ext cx="1614447" cy="3996719"/>
        </a:xfrm>
        <a:prstGeom prst="rect">
          <a:avLst/>
        </a:prstGeom>
        <a:solidFill>
          <a:schemeClr val="accent1">
            <a:alpha val="90000"/>
            <a:tint val="40000"/>
            <a:hueOff val="0"/>
            <a:satOff val="0"/>
            <a:lumOff val="0"/>
            <a:alphaOff val="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Keeps meeting moving</a:t>
          </a:r>
        </a:p>
        <a:p>
          <a:pPr marL="114300" lvl="1" indent="-114300" algn="l" defTabSz="622300">
            <a:lnSpc>
              <a:spcPct val="90000"/>
            </a:lnSpc>
            <a:spcBef>
              <a:spcPct val="0"/>
            </a:spcBef>
            <a:spcAft>
              <a:spcPct val="15000"/>
            </a:spcAft>
            <a:buChar char="•"/>
          </a:pPr>
          <a:r>
            <a:rPr lang="en-US" sz="1400" kern="1200" dirty="0"/>
            <a:t>Distributes design or code to be reviewed and inspection checklist</a:t>
          </a:r>
        </a:p>
        <a:p>
          <a:pPr marL="114300" lvl="1" indent="-114300" algn="l" defTabSz="622300">
            <a:lnSpc>
              <a:spcPct val="90000"/>
            </a:lnSpc>
            <a:spcBef>
              <a:spcPct val="0"/>
            </a:spcBef>
            <a:spcAft>
              <a:spcPct val="15000"/>
            </a:spcAft>
            <a:buChar char="•"/>
          </a:pPr>
          <a:r>
            <a:rPr lang="en-US" sz="1400" kern="1200" dirty="0"/>
            <a:t>Sets up meeting room</a:t>
          </a:r>
        </a:p>
        <a:p>
          <a:pPr marL="114300" lvl="1" indent="-114300" algn="l" defTabSz="622300">
            <a:lnSpc>
              <a:spcPct val="90000"/>
            </a:lnSpc>
            <a:spcBef>
              <a:spcPct val="0"/>
            </a:spcBef>
            <a:spcAft>
              <a:spcPct val="15000"/>
            </a:spcAft>
            <a:buChar char="•"/>
          </a:pPr>
          <a:r>
            <a:rPr lang="en-US" sz="1400" kern="1200" dirty="0"/>
            <a:t>Reports inspection results</a:t>
          </a:r>
        </a:p>
        <a:p>
          <a:pPr marL="114300" lvl="1" indent="-114300" algn="l" defTabSz="622300">
            <a:lnSpc>
              <a:spcPct val="90000"/>
            </a:lnSpc>
            <a:spcBef>
              <a:spcPct val="0"/>
            </a:spcBef>
            <a:spcAft>
              <a:spcPct val="15000"/>
            </a:spcAft>
            <a:buChar char="•"/>
          </a:pPr>
          <a:r>
            <a:rPr lang="en-US" sz="1400" kern="1200" dirty="0"/>
            <a:t>Meeting should never exceed 2 hours, ideally less than an hour</a:t>
          </a:r>
        </a:p>
      </dsp:txBody>
      <dsp:txXfrm>
        <a:off x="4211" y="466221"/>
        <a:ext cx="1614447" cy="3996719"/>
      </dsp:txXfrm>
    </dsp:sp>
    <dsp:sp modelId="{C4B7F934-3133-4122-8B87-9E8725869B41}">
      <dsp:nvSpPr>
        <dsp:cNvPr id="0" name=""/>
        <dsp:cNvSpPr/>
      </dsp:nvSpPr>
      <dsp:spPr>
        <a:xfrm>
          <a:off x="1844681" y="63021"/>
          <a:ext cx="1614447" cy="403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Author</a:t>
          </a:r>
        </a:p>
      </dsp:txBody>
      <dsp:txXfrm>
        <a:off x="1844681" y="63021"/>
        <a:ext cx="1614447" cy="403200"/>
      </dsp:txXfrm>
    </dsp:sp>
    <dsp:sp modelId="{A4729752-D8DD-4BB4-872E-4169121A0884}">
      <dsp:nvSpPr>
        <dsp:cNvPr id="0" name=""/>
        <dsp:cNvSpPr/>
      </dsp:nvSpPr>
      <dsp:spPr>
        <a:xfrm>
          <a:off x="1844681" y="466221"/>
          <a:ext cx="1614447" cy="3996719"/>
        </a:xfrm>
        <a:prstGeom prst="rect">
          <a:avLst/>
        </a:prstGeom>
        <a:solidFill>
          <a:schemeClr val="accent3">
            <a:lumMod val="40000"/>
            <a:lumOff val="60000"/>
            <a:alpha val="9000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Explains parts of the document or code that are unclear</a:t>
          </a:r>
        </a:p>
      </dsp:txBody>
      <dsp:txXfrm>
        <a:off x="1844681" y="466221"/>
        <a:ext cx="1614447" cy="3996719"/>
      </dsp:txXfrm>
    </dsp:sp>
    <dsp:sp modelId="{99FD6928-BE89-44E4-A530-BD059711EB22}">
      <dsp:nvSpPr>
        <dsp:cNvPr id="0" name=""/>
        <dsp:cNvSpPr/>
      </dsp:nvSpPr>
      <dsp:spPr>
        <a:xfrm>
          <a:off x="3685151" y="63021"/>
          <a:ext cx="1614447" cy="403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Scribe</a:t>
          </a:r>
        </a:p>
      </dsp:txBody>
      <dsp:txXfrm>
        <a:off x="3685151" y="63021"/>
        <a:ext cx="1614447" cy="403200"/>
      </dsp:txXfrm>
    </dsp:sp>
    <dsp:sp modelId="{28FE38FB-FED4-43EE-A05A-8E99A36C7C20}">
      <dsp:nvSpPr>
        <dsp:cNvPr id="0" name=""/>
        <dsp:cNvSpPr/>
      </dsp:nvSpPr>
      <dsp:spPr>
        <a:xfrm>
          <a:off x="3685151" y="466221"/>
          <a:ext cx="1614447" cy="3996719"/>
        </a:xfrm>
        <a:prstGeom prst="rect">
          <a:avLst/>
        </a:prstGeom>
        <a:solidFill>
          <a:schemeClr val="accent3">
            <a:lumMod val="60000"/>
            <a:lumOff val="40000"/>
            <a:alpha val="9000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Records errors that are detected and assignment of action items made during the meeting</a:t>
          </a:r>
        </a:p>
      </dsp:txBody>
      <dsp:txXfrm>
        <a:off x="3685151" y="466221"/>
        <a:ext cx="1614447" cy="3996719"/>
      </dsp:txXfrm>
    </dsp:sp>
    <dsp:sp modelId="{038EF88E-4861-452B-9004-DC847420E025}">
      <dsp:nvSpPr>
        <dsp:cNvPr id="0" name=""/>
        <dsp:cNvSpPr/>
      </dsp:nvSpPr>
      <dsp:spPr>
        <a:xfrm>
          <a:off x="5525621" y="63021"/>
          <a:ext cx="1614447" cy="403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Management</a:t>
          </a:r>
        </a:p>
      </dsp:txBody>
      <dsp:txXfrm>
        <a:off x="5525621" y="63021"/>
        <a:ext cx="1614447" cy="403200"/>
      </dsp:txXfrm>
    </dsp:sp>
    <dsp:sp modelId="{7DE9982F-57A1-48C1-AAEC-299CB0A60D3D}">
      <dsp:nvSpPr>
        <dsp:cNvPr id="0" name=""/>
        <dsp:cNvSpPr/>
      </dsp:nvSpPr>
      <dsp:spPr>
        <a:xfrm>
          <a:off x="5525621" y="466221"/>
          <a:ext cx="1614447" cy="3996719"/>
        </a:xfrm>
        <a:prstGeom prst="rect">
          <a:avLst/>
        </a:prstGeom>
        <a:solidFill>
          <a:schemeClr val="accent6">
            <a:lumMod val="60000"/>
            <a:lumOff val="40000"/>
            <a:alpha val="90000"/>
          </a:scheme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Stays away from meeting</a:t>
          </a:r>
        </a:p>
        <a:p>
          <a:pPr marL="114300" lvl="1" indent="-114300" algn="l" defTabSz="622300">
            <a:lnSpc>
              <a:spcPct val="90000"/>
            </a:lnSpc>
            <a:spcBef>
              <a:spcPct val="0"/>
            </a:spcBef>
            <a:spcAft>
              <a:spcPct val="15000"/>
            </a:spcAft>
            <a:buChar char="•"/>
          </a:pPr>
          <a:r>
            <a:rPr lang="en-US" sz="1400" kern="1200" dirty="0"/>
            <a:t>Reads report that is prepared following the meeting</a:t>
          </a:r>
        </a:p>
      </dsp:txBody>
      <dsp:txXfrm>
        <a:off x="5525621" y="466221"/>
        <a:ext cx="1614447" cy="3996719"/>
      </dsp:txXfrm>
    </dsp:sp>
    <dsp:sp modelId="{21453AF2-8619-41FB-8A57-336EEAA690F1}">
      <dsp:nvSpPr>
        <dsp:cNvPr id="0" name=""/>
        <dsp:cNvSpPr/>
      </dsp:nvSpPr>
      <dsp:spPr>
        <a:xfrm>
          <a:off x="7366091" y="63021"/>
          <a:ext cx="1614447" cy="403200"/>
        </a:xfrm>
        <a:prstGeom prst="rect">
          <a:avLst/>
        </a:prstGeom>
        <a:solidFill>
          <a:schemeClr val="accent1">
            <a:hueOff val="0"/>
            <a:satOff val="0"/>
            <a:lumOff val="0"/>
            <a:alphaOff val="0"/>
          </a:schemeClr>
        </a:solidFill>
        <a:ln w="425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Reviewer</a:t>
          </a:r>
        </a:p>
      </dsp:txBody>
      <dsp:txXfrm>
        <a:off x="7366091" y="63021"/>
        <a:ext cx="1614447" cy="403200"/>
      </dsp:txXfrm>
    </dsp:sp>
    <dsp:sp modelId="{8B40F111-D378-4C40-B1D9-291969F13C80}">
      <dsp:nvSpPr>
        <dsp:cNvPr id="0" name=""/>
        <dsp:cNvSpPr/>
      </dsp:nvSpPr>
      <dsp:spPr>
        <a:xfrm>
          <a:off x="7366091" y="466221"/>
          <a:ext cx="1614447" cy="3996719"/>
        </a:xfrm>
        <a:prstGeom prst="rect">
          <a:avLst/>
        </a:prstGeom>
        <a:solidFill>
          <a:srgbClr val="FFFF00">
            <a:alpha val="90000"/>
          </a:srgbClr>
        </a:solidFill>
        <a:ln w="425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Finds defects</a:t>
          </a:r>
        </a:p>
        <a:p>
          <a:pPr marL="114300" lvl="1" indent="-114300" algn="l" defTabSz="622300">
            <a:lnSpc>
              <a:spcPct val="90000"/>
            </a:lnSpc>
            <a:spcBef>
              <a:spcPct val="0"/>
            </a:spcBef>
            <a:spcAft>
              <a:spcPct val="15000"/>
            </a:spcAft>
            <a:buChar char="•"/>
          </a:pPr>
          <a:r>
            <a:rPr lang="en-US" sz="1400" kern="1200" dirty="0"/>
            <a:t>Can be another programmer, a tester, a high level architect</a:t>
          </a:r>
        </a:p>
        <a:p>
          <a:pPr marL="114300" lvl="1" indent="-114300" algn="l" defTabSz="622300">
            <a:lnSpc>
              <a:spcPct val="90000"/>
            </a:lnSpc>
            <a:spcBef>
              <a:spcPct val="0"/>
            </a:spcBef>
            <a:spcAft>
              <a:spcPct val="15000"/>
            </a:spcAft>
            <a:buChar char="•"/>
          </a:pPr>
          <a:r>
            <a:rPr lang="en-US" sz="1400" b="0" kern="1200" dirty="0"/>
            <a:t>For inspections or reviews to be worthwhile reviewers must carefully review the work product before the meeting</a:t>
          </a:r>
        </a:p>
        <a:p>
          <a:pPr marL="114300" lvl="1" indent="-114300" algn="l" defTabSz="622300">
            <a:lnSpc>
              <a:spcPct val="90000"/>
            </a:lnSpc>
            <a:spcBef>
              <a:spcPct val="0"/>
            </a:spcBef>
            <a:spcAft>
              <a:spcPct val="15000"/>
            </a:spcAft>
            <a:buChar char="•"/>
          </a:pPr>
          <a:r>
            <a:rPr lang="en-US" sz="1400" kern="1200"/>
            <a:t>Unprepared reviewers should not be allowed.  </a:t>
          </a:r>
          <a:endParaRPr lang="en-US" sz="1400" b="0" kern="1200" dirty="0"/>
        </a:p>
      </dsp:txBody>
      <dsp:txXfrm>
        <a:off x="7366091" y="466221"/>
        <a:ext cx="1614447" cy="3996719"/>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TechReady12</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9/14/2021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9880548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TechReady12</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9/14/2021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33284963"/>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r>
              <a:rPr lang="en-US" dirty="0"/>
              <a:t>SQL Guy talking</a:t>
            </a:r>
            <a:r>
              <a:rPr lang="en-US" baseline="0" dirty="0"/>
              <a:t> about process</a:t>
            </a:r>
          </a:p>
          <a:p>
            <a:r>
              <a:rPr lang="en-US" baseline="0" dirty="0"/>
              <a:t>Work way up the stack – then get to root cause of other problems – </a:t>
            </a:r>
            <a:r>
              <a:rPr lang="en-US" baseline="0" dirty="0" err="1"/>
              <a:t>mgt</a:t>
            </a:r>
            <a:r>
              <a:rPr lang="en-US" baseline="0" dirty="0"/>
              <a:t> and process</a:t>
            </a:r>
          </a:p>
          <a:p>
            <a:r>
              <a:rPr lang="en-US" baseline="0" dirty="0"/>
              <a:t>Evangelizing here unapologetically</a:t>
            </a:r>
            <a:endParaRPr lang="en-US" dirty="0"/>
          </a:p>
        </p:txBody>
      </p:sp>
      <p:sp>
        <p:nvSpPr>
          <p:cNvPr id="12" name="Date Placeholder 11"/>
          <p:cNvSpPr>
            <a:spLocks noGrp="1"/>
          </p:cNvSpPr>
          <p:nvPr>
            <p:ph type="dt" idx="10"/>
          </p:nvPr>
        </p:nvSpPr>
        <p:spPr/>
        <p:txBody>
          <a:bodyPr/>
          <a:lstStyle/>
          <a:p>
            <a:fld id="{1ACEDB75-BA1A-4259-BCFC-AC4801F1A263}" type="datetime1">
              <a:rPr lang="en-US" smtClean="0"/>
              <a:pPr/>
              <a:t>9/14/2021</a:t>
            </a:fld>
            <a:endParaRPr lang="en-US" dirty="0"/>
          </a:p>
        </p:txBody>
      </p:sp>
      <p:sp>
        <p:nvSpPr>
          <p:cNvPr id="13" name="Footer Placeholder 12"/>
          <p:cNvSpPr>
            <a:spLocks noGrp="1"/>
          </p:cNvSpPr>
          <p:nvPr>
            <p:ph type="ftr" sz="quarter" idx="11"/>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14" name="Slide Number Placeholder 13"/>
          <p:cNvSpPr>
            <a:spLocks noGrp="1"/>
          </p:cNvSpPr>
          <p:nvPr>
            <p:ph type="sldNum" sz="quarter" idx="12"/>
          </p:nvPr>
        </p:nvSpPr>
        <p:spPr/>
        <p:txBody>
          <a:bodyPr/>
          <a:lstStyle/>
          <a:p>
            <a:fld id="{8B263312-38AA-4E1E-B2B5-0F8F122B24FE}" type="slidenum">
              <a:rPr lang="en-US" smtClean="0"/>
              <a:pPr/>
              <a:t>1</a:t>
            </a:fld>
            <a:endParaRPr lang="en-US" dirty="0"/>
          </a:p>
        </p:txBody>
      </p:sp>
      <p:sp>
        <p:nvSpPr>
          <p:cNvPr id="15" name="Header Placeholder 14"/>
          <p:cNvSpPr>
            <a:spLocks noGrp="1"/>
          </p:cNvSpPr>
          <p:nvPr>
            <p:ph type="hdr" sz="quarter" idx="13"/>
          </p:nvPr>
        </p:nvSpPr>
        <p:spPr/>
        <p:txBody>
          <a:bodyPr/>
          <a:lstStyle/>
          <a:p>
            <a:r>
              <a:rPr lang="en-US"/>
              <a:t>TechReady12</a:t>
            </a:r>
            <a:endParaRPr lang="en-US" dirty="0"/>
          </a:p>
        </p:txBody>
      </p:sp>
    </p:spTree>
    <p:extLst>
      <p:ext uri="{BB962C8B-B14F-4D97-AF65-F5344CB8AC3E}">
        <p14:creationId xmlns:p14="http://schemas.microsoft.com/office/powerpoint/2010/main" val="662195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buNone/>
            </a:pPr>
            <a:endParaRPr lang="en-US" sz="1200" dirty="0"/>
          </a:p>
        </p:txBody>
      </p:sp>
      <p:sp>
        <p:nvSpPr>
          <p:cNvPr id="4" name="Header Placeholder 3"/>
          <p:cNvSpPr>
            <a:spLocks noGrp="1"/>
          </p:cNvSpPr>
          <p:nvPr>
            <p:ph type="hdr" sz="quarter" idx="10"/>
          </p:nvPr>
        </p:nvSpPr>
        <p:spPr/>
        <p:txBody>
          <a:bodyPr/>
          <a:lstStyle/>
          <a:p>
            <a:r>
              <a:rPr lang="en-US"/>
              <a:t>TechReady12</a:t>
            </a:r>
            <a:endParaRPr lang="en-US" dirty="0"/>
          </a:p>
        </p:txBody>
      </p:sp>
      <p:sp>
        <p:nvSpPr>
          <p:cNvPr id="5" name="Date Placeholder 4"/>
          <p:cNvSpPr>
            <a:spLocks noGrp="1"/>
          </p:cNvSpPr>
          <p:nvPr>
            <p:ph type="dt" idx="11"/>
          </p:nvPr>
        </p:nvSpPr>
        <p:spPr/>
        <p:txBody>
          <a:bodyPr/>
          <a:lstStyle/>
          <a:p>
            <a:fld id="{70B10680-0FF9-4EED-863E-730C980F8893}" type="datetime1">
              <a:rPr lang="en-US" smtClean="0"/>
              <a:pPr/>
              <a:t>9/14/2021</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022131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say Best Practices</a:t>
            </a:r>
            <a:r>
              <a:rPr lang="en-US" baseline="0" dirty="0"/>
              <a:t> – </a:t>
            </a:r>
            <a:r>
              <a:rPr lang="en-US" baseline="0"/>
              <a:t>I intentionally </a:t>
            </a:r>
            <a:r>
              <a:rPr lang="en-US" baseline="0" dirty="0"/>
              <a:t>emphasize a different term. Proven, Skeptical Empiricism from Black Swan</a:t>
            </a:r>
          </a:p>
          <a:p>
            <a:r>
              <a:rPr lang="en-US" baseline="0" dirty="0"/>
              <a:t>Robert Glass book on how academia in IT doing research that is not empirical and therefore not useful</a:t>
            </a:r>
            <a:endParaRPr lang="en-US" dirty="0"/>
          </a:p>
        </p:txBody>
      </p:sp>
      <p:sp>
        <p:nvSpPr>
          <p:cNvPr id="4" name="Header Placeholder 3"/>
          <p:cNvSpPr>
            <a:spLocks noGrp="1"/>
          </p:cNvSpPr>
          <p:nvPr>
            <p:ph type="hdr" sz="quarter" idx="10"/>
          </p:nvPr>
        </p:nvSpPr>
        <p:spPr/>
        <p:txBody>
          <a:bodyPr/>
          <a:lstStyle/>
          <a:p>
            <a:r>
              <a:rPr lang="en-US"/>
              <a:t>TechReady12</a:t>
            </a:r>
            <a:endParaRPr lang="en-US" dirty="0"/>
          </a:p>
        </p:txBody>
      </p:sp>
      <p:sp>
        <p:nvSpPr>
          <p:cNvPr id="5" name="Date Placeholder 4"/>
          <p:cNvSpPr>
            <a:spLocks noGrp="1"/>
          </p:cNvSpPr>
          <p:nvPr>
            <p:ph type="dt" idx="11"/>
          </p:nvPr>
        </p:nvSpPr>
        <p:spPr/>
        <p:txBody>
          <a:bodyPr/>
          <a:lstStyle/>
          <a:p>
            <a:fld id="{826CA05C-9E0E-4711-8A7D-99007F90F0AA}" type="datetime1">
              <a:rPr lang="en-US" smtClean="0"/>
              <a:t>9/14/2021</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10410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McConnell</a:t>
            </a:r>
            <a:r>
              <a:rPr lang="en-US" baseline="0" dirty="0"/>
              <a:t> – </a:t>
            </a:r>
          </a:p>
          <a:p>
            <a:endParaRPr lang="en-US" dirty="0"/>
          </a:p>
        </p:txBody>
      </p:sp>
      <p:sp>
        <p:nvSpPr>
          <p:cNvPr id="4" name="Header Placeholder 3"/>
          <p:cNvSpPr>
            <a:spLocks noGrp="1"/>
          </p:cNvSpPr>
          <p:nvPr>
            <p:ph type="hdr" sz="quarter" idx="10"/>
          </p:nvPr>
        </p:nvSpPr>
        <p:spPr/>
        <p:txBody>
          <a:bodyPr/>
          <a:lstStyle/>
          <a:p>
            <a:r>
              <a:rPr lang="en-US"/>
              <a:t>TechReady12</a:t>
            </a:r>
            <a:endParaRPr lang="en-US" dirty="0"/>
          </a:p>
        </p:txBody>
      </p:sp>
      <p:sp>
        <p:nvSpPr>
          <p:cNvPr id="5" name="Date Placeholder 4"/>
          <p:cNvSpPr>
            <a:spLocks noGrp="1"/>
          </p:cNvSpPr>
          <p:nvPr>
            <p:ph type="dt" idx="11"/>
          </p:nvPr>
        </p:nvSpPr>
        <p:spPr/>
        <p:txBody>
          <a:bodyPr/>
          <a:lstStyle/>
          <a:p>
            <a:fld id="{9A9B27BD-44D9-4168-9055-62626039EDE0}" type="datetime1">
              <a:rPr lang="en-US" smtClean="0"/>
              <a:t>9/14/2021</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1451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TechReady12</a:t>
            </a:r>
            <a:endParaRPr lang="en-US" dirty="0"/>
          </a:p>
        </p:txBody>
      </p:sp>
      <p:sp>
        <p:nvSpPr>
          <p:cNvPr id="5" name="Date Placeholder 4"/>
          <p:cNvSpPr>
            <a:spLocks noGrp="1"/>
          </p:cNvSpPr>
          <p:nvPr>
            <p:ph type="dt" idx="11"/>
          </p:nvPr>
        </p:nvSpPr>
        <p:spPr/>
        <p:txBody>
          <a:bodyPr/>
          <a:lstStyle/>
          <a:p>
            <a:fld id="{FEE88298-1FF1-4699-A5E3-C981534B2B73}" type="datetime1">
              <a:rPr lang="en-US" smtClean="0"/>
              <a:t>9/14/2021</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12030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TechReady12</a:t>
            </a:r>
            <a:endParaRPr lang="en-US" dirty="0"/>
          </a:p>
        </p:txBody>
      </p:sp>
      <p:sp>
        <p:nvSpPr>
          <p:cNvPr id="5" name="Date Placeholder 4"/>
          <p:cNvSpPr>
            <a:spLocks noGrp="1"/>
          </p:cNvSpPr>
          <p:nvPr>
            <p:ph type="dt" idx="11"/>
          </p:nvPr>
        </p:nvSpPr>
        <p:spPr/>
        <p:txBody>
          <a:bodyPr/>
          <a:lstStyle/>
          <a:p>
            <a:fld id="{5C01BEEC-F732-4547-8AE6-1F17A78A18B4}" type="datetime1">
              <a:rPr lang="en-US" smtClean="0"/>
              <a:t>9/14/2021</a:t>
            </a:fld>
            <a:endParaRPr lang="en-US" dirty="0"/>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endParaRPr lang="en-US"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227091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413" y="2362200"/>
            <a:ext cx="10242549" cy="1524000"/>
          </a:xfrm>
        </p:spPr>
        <p:txBody>
          <a:bodyPr>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141413" y="3886200"/>
            <a:ext cx="10242550" cy="46325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tx2"/>
                    </a:gs>
                    <a:gs pos="100000">
                      <a:schemeClr val="tx2"/>
                    </a:gs>
                  </a:gsLst>
                  <a:path path="rect">
                    <a:fillToRect l="100000" t="100000"/>
                  </a:path>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8F57B"/>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8F57B"/>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o Camera Layout 9">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914363" rtl="0" eaLnBrk="1" fontAlgn="auto" latinLnBrk="0" hangingPunct="1">
              <a:lnSpc>
                <a:spcPct val="90000"/>
              </a:lnSpc>
              <a:spcBef>
                <a:spcPct val="0"/>
              </a:spcBef>
              <a:spcAft>
                <a:spcPts val="0"/>
              </a:spcAft>
              <a:buClrTx/>
              <a:buSzTx/>
              <a:buFontTx/>
              <a:buNone/>
              <a:tabLst/>
              <a:defRPr/>
            </a:lvl1pPr>
          </a:lstStyle>
          <a:p>
            <a:r>
              <a:rPr lang="en-US" dirty="0"/>
              <a:t>Microsoft Confidential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78114"/>
            <a:ext cx="12190937" cy="5979886"/>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1413" y="2362200"/>
            <a:ext cx="9323388" cy="1524000"/>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a:t>Click to edit Master title style</a:t>
            </a:r>
            <a:endParaRPr lang="en-US" dirty="0"/>
          </a:p>
        </p:txBody>
      </p:sp>
      <p:sp>
        <p:nvSpPr>
          <p:cNvPr id="3" name="Subtitle 2"/>
          <p:cNvSpPr>
            <a:spLocks noGrp="1"/>
          </p:cNvSpPr>
          <p:nvPr>
            <p:ph type="subTitle" idx="1"/>
          </p:nvPr>
        </p:nvSpPr>
        <p:spPr>
          <a:xfrm>
            <a:off x="1141413" y="3886200"/>
            <a:ext cx="4419599"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tx2"/>
                    </a:gs>
                    <a:gs pos="100000">
                      <a:schemeClr val="tx2"/>
                    </a:gs>
                  </a:gsLst>
                  <a:path path="rect">
                    <a:fillToRect l="100000" t="100000"/>
                  </a:path>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519113" y="228600"/>
            <a:ext cx="11149012"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4400" b="1" i="1" u="none" strike="noStrike" kern="1200" cap="none" spc="-642" normalizeH="0" baseline="0" noProof="0" dirty="0" smtClean="0">
                <a:ln w="11430"/>
                <a:gradFill>
                  <a:gsLst>
                    <a:gs pos="0">
                      <a:schemeClr val="tx1"/>
                    </a:gs>
                    <a:gs pos="88000">
                      <a:schemeClr val="tx1">
                        <a:alpha val="35000"/>
                      </a:schemeClr>
                    </a:gs>
                  </a:gsLst>
                  <a:lin ang="5400000"/>
                </a:gradFill>
                <a:effectLst/>
                <a:uLnTx/>
                <a:uFillTx/>
                <a:latin typeface="Segoe UI" pitchFamily="34" charset="0"/>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MSconfidential.png"/>
          <p:cNvPicPr>
            <a:picLocks noChangeAspect="1"/>
          </p:cNvPicPr>
          <p:nvPr userDrawn="1"/>
        </p:nvPicPr>
        <p:blipFill>
          <a:blip r:embed="rId2"/>
          <a:stretch>
            <a:fillRect/>
          </a:stretch>
        </p:blipFill>
        <p:spPr bwMode="black">
          <a:xfrm>
            <a:off x="4863222" y="6416070"/>
            <a:ext cx="2450390" cy="365730"/>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MSconfidential.png"/>
          <p:cNvPicPr>
            <a:picLocks noChangeAspect="1"/>
          </p:cNvPicPr>
          <p:nvPr userDrawn="1"/>
        </p:nvPicPr>
        <p:blipFill>
          <a:blip r:embed="rId2"/>
          <a:stretch>
            <a:fillRect/>
          </a:stretch>
        </p:blipFill>
        <p:spPr bwMode="black">
          <a:xfrm>
            <a:off x="4863222" y="6416070"/>
            <a:ext cx="2450390" cy="36573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Picture 3" descr="MSconfidential.png"/>
          <p:cNvPicPr>
            <a:picLocks noChangeAspect="1"/>
          </p:cNvPicPr>
          <p:nvPr userDrawn="1"/>
        </p:nvPicPr>
        <p:blipFill>
          <a:blip r:embed="rId2"/>
          <a:stretch>
            <a:fillRect/>
          </a:stretch>
        </p:blipFill>
        <p:spPr bwMode="black">
          <a:xfrm>
            <a:off x="4863222" y="6416070"/>
            <a:ext cx="2450390" cy="365730"/>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6638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marL="460375" lvl="0" indent="-460375" algn="l" defTabSz="914363" rtl="0" eaLnBrk="1" latinLnBrk="0" hangingPunct="1">
              <a:lnSpc>
                <a:spcPct val="90000"/>
              </a:lnSpc>
              <a:spcBef>
                <a:spcPct val="20000"/>
              </a:spcBef>
              <a:buSzPct val="85000"/>
              <a:buFontTx/>
              <a:buBlip>
                <a:blip r:embed="rId15"/>
              </a:buBlip>
            </a:pPr>
            <a:r>
              <a:rPr lang="en-US"/>
              <a:t>Click to edit Master text styles</a:t>
            </a:r>
          </a:p>
          <a:p>
            <a:pPr marL="460375" lvl="1" indent="-460375" algn="l" defTabSz="914363" rtl="0" eaLnBrk="1" latinLnBrk="0" hangingPunct="1">
              <a:lnSpc>
                <a:spcPct val="90000"/>
              </a:lnSpc>
              <a:spcBef>
                <a:spcPct val="20000"/>
              </a:spcBef>
              <a:buSzPct val="85000"/>
              <a:buFontTx/>
              <a:buBlip>
                <a:blip r:embed="rId15"/>
              </a:buBlip>
            </a:pPr>
            <a:r>
              <a:rPr lang="en-US"/>
              <a:t>Second level</a:t>
            </a:r>
          </a:p>
          <a:p>
            <a:pPr marL="460375" lvl="2" indent="-460375" algn="l" defTabSz="914363" rtl="0" eaLnBrk="1" latinLnBrk="0" hangingPunct="1">
              <a:lnSpc>
                <a:spcPct val="90000"/>
              </a:lnSpc>
              <a:spcBef>
                <a:spcPct val="20000"/>
              </a:spcBef>
              <a:buSzPct val="85000"/>
              <a:buFontTx/>
              <a:buBlip>
                <a:blip r:embed="rId15"/>
              </a:buBlip>
            </a:pPr>
            <a:r>
              <a:rPr lang="en-US"/>
              <a:t>Third level</a:t>
            </a:r>
          </a:p>
          <a:p>
            <a:pPr marL="460375" lvl="3" indent="-460375" algn="l" defTabSz="914363" rtl="0" eaLnBrk="1" latinLnBrk="0" hangingPunct="1">
              <a:lnSpc>
                <a:spcPct val="90000"/>
              </a:lnSpc>
              <a:spcBef>
                <a:spcPct val="20000"/>
              </a:spcBef>
              <a:buSzPct val="85000"/>
              <a:buFontTx/>
              <a:buBlip>
                <a:blip r:embed="rId15"/>
              </a:buBlip>
            </a:pPr>
            <a:r>
              <a:rPr lang="en-US"/>
              <a:t>Fourth level</a:t>
            </a:r>
          </a:p>
          <a:p>
            <a:pPr marL="460375" lvl="4" indent="-460375" algn="l" defTabSz="914363" rtl="0" eaLnBrk="1" latinLnBrk="0" hangingPunct="1">
              <a:lnSpc>
                <a:spcPct val="90000"/>
              </a:lnSpc>
              <a:spcBef>
                <a:spcPct val="20000"/>
              </a:spcBef>
              <a:buSzPct val="85000"/>
              <a:buFontTx/>
              <a:buBlip>
                <a:blip r:embed="rId15"/>
              </a:buBlip>
            </a:pPr>
            <a:r>
              <a:rPr lang="en-US"/>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23"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5"/>
        </a:buBlip>
        <a:defRPr lang="en-US" sz="3200" kern="1200" dirty="0" smtClean="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5"/>
        </a:buBlip>
        <a:defRPr lang="en-US" sz="2800" kern="1200" dirty="0" smtClean="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5"/>
        </a:buBlip>
        <a:defRPr lang="en-US" sz="2400" kern="1200" dirty="0" smtClean="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5"/>
        </a:buBlip>
        <a:defRPr lang="en-US" sz="2000" kern="1200" dirty="0" smtClean="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5"/>
        </a:buBlip>
        <a:defRPr lang="en-US" sz="2000" kern="1200" dirty="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12188825" cy="5558294"/>
          </a:xfrm>
          <a:prstGeom prst="rect">
            <a:avLst/>
          </a:prstGeom>
        </p:spPr>
      </p:pic>
      <p:sp>
        <p:nvSpPr>
          <p:cNvPr id="2" name="Title Placeholder 1"/>
          <p:cNvSpPr>
            <a:spLocks noGrp="1"/>
          </p:cNvSpPr>
          <p:nvPr>
            <p:ph type="title"/>
          </p:nvPr>
        </p:nvSpPr>
        <p:spPr>
          <a:xfrm>
            <a:off x="519112" y="228601"/>
            <a:ext cx="11149013" cy="666386"/>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dk1" tx1="lt1" bg2="dk2" tx2="lt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3.xml"/><Relationship Id="rId5" Type="http://schemas.openxmlformats.org/officeDocument/2006/relationships/image" Target="../media/image14.gi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w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8.xml"/><Relationship Id="rId5" Type="http://schemas.openxmlformats.org/officeDocument/2006/relationships/image" Target="../media/image42.png"/><Relationship Id="rId4" Type="http://schemas.openxmlformats.org/officeDocument/2006/relationships/image" Target="../media/image41.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Inspections And Reviews</a:t>
            </a:r>
            <a:br>
              <a:rPr lang="en-US" dirty="0"/>
            </a:br>
            <a:r>
              <a:rPr lang="en-US" sz="3600" dirty="0">
                <a:solidFill>
                  <a:schemeClr val="tx2"/>
                </a:solidFill>
              </a:rPr>
              <a:t>The Other Half of QA, Defect Prevention</a:t>
            </a:r>
          </a:p>
        </p:txBody>
      </p:sp>
      <p:sp>
        <p:nvSpPr>
          <p:cNvPr id="3" name="Subtitle 2"/>
          <p:cNvSpPr>
            <a:spLocks noGrp="1"/>
          </p:cNvSpPr>
          <p:nvPr>
            <p:ph type="subTitle" idx="1"/>
          </p:nvPr>
        </p:nvSpPr>
        <p:spPr/>
        <p:txBody>
          <a:bodyPr/>
          <a:lstStyle/>
          <a:p>
            <a:r>
              <a:rPr lang="en-US" dirty="0"/>
              <a:t>Al Noel</a:t>
            </a:r>
          </a:p>
          <a:p>
            <a:r>
              <a:rPr lang="en-US" dirty="0"/>
              <a:t>Principal Consultant</a:t>
            </a:r>
          </a:p>
          <a:p>
            <a:r>
              <a:rPr lang="en-US" dirty="0"/>
              <a:t>Microsoft Consulting Services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Both Test and Review?</a:t>
            </a:r>
          </a:p>
        </p:txBody>
      </p:sp>
      <p:sp>
        <p:nvSpPr>
          <p:cNvPr id="3" name="Text Placeholder 2"/>
          <p:cNvSpPr>
            <a:spLocks noGrp="1"/>
          </p:cNvSpPr>
          <p:nvPr>
            <p:ph type="body" sz="quarter" idx="10"/>
          </p:nvPr>
        </p:nvSpPr>
        <p:spPr>
          <a:xfrm>
            <a:off x="519112" y="1447799"/>
            <a:ext cx="11149013" cy="4358116"/>
          </a:xfrm>
        </p:spPr>
        <p:txBody>
          <a:bodyPr/>
          <a:lstStyle/>
          <a:p>
            <a:r>
              <a:rPr lang="en-US" dirty="0"/>
              <a:t>Reviews find different kinds of errors</a:t>
            </a:r>
          </a:p>
          <a:p>
            <a:r>
              <a:rPr lang="en-US" dirty="0"/>
              <a:t>Many work products cannot be tested</a:t>
            </a:r>
          </a:p>
          <a:p>
            <a:r>
              <a:rPr lang="en-US" dirty="0"/>
              <a:t>People are more careful when they know their work will be scrutinized</a:t>
            </a:r>
          </a:p>
          <a:p>
            <a:r>
              <a:rPr lang="en-US" dirty="0"/>
              <a:t>Reviews prevent defects from getting into code</a:t>
            </a:r>
          </a:p>
          <a:p>
            <a:pPr lvl="1"/>
            <a:r>
              <a:rPr lang="en-US" dirty="0"/>
              <a:t>Easier and cheaper to avoid the mistake versus finding and fixing it later</a:t>
            </a:r>
          </a:p>
          <a:p>
            <a:r>
              <a:rPr lang="en-US" dirty="0"/>
              <a:t>Studies have shown every dollar spent to prevent defects will reduce repair by three to ten dollars</a:t>
            </a:r>
          </a:p>
        </p:txBody>
      </p:sp>
    </p:spTree>
    <p:extLst>
      <p:ext uri="{BB962C8B-B14F-4D97-AF65-F5344CB8AC3E}">
        <p14:creationId xmlns:p14="http://schemas.microsoft.com/office/powerpoint/2010/main" val="3939638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Software Testing Alone Has Limited Effectiveness</a:t>
            </a:r>
          </a:p>
        </p:txBody>
      </p:sp>
      <p:sp>
        <p:nvSpPr>
          <p:cNvPr id="3" name="Text Placeholder 2"/>
          <p:cNvSpPr>
            <a:spLocks noGrp="1"/>
          </p:cNvSpPr>
          <p:nvPr>
            <p:ph type="body" sz="quarter" idx="10"/>
          </p:nvPr>
        </p:nvSpPr>
        <p:spPr>
          <a:xfrm>
            <a:off x="507682" y="1588102"/>
            <a:ext cx="11149013" cy="4542782"/>
          </a:xfrm>
        </p:spPr>
        <p:txBody>
          <a:bodyPr/>
          <a:lstStyle/>
          <a:p>
            <a:r>
              <a:rPr lang="en-US" sz="2000" dirty="0"/>
              <a:t>Average defect detection rate*</a:t>
            </a:r>
          </a:p>
          <a:p>
            <a:pPr lvl="1"/>
            <a:r>
              <a:rPr lang="en-US" sz="2000" dirty="0"/>
              <a:t>25% for regression testing </a:t>
            </a:r>
          </a:p>
          <a:p>
            <a:pPr lvl="1"/>
            <a:r>
              <a:rPr lang="en-US" sz="2000" dirty="0"/>
              <a:t>30% for unit testing</a:t>
            </a:r>
          </a:p>
          <a:p>
            <a:pPr lvl="1"/>
            <a:r>
              <a:rPr lang="en-US" sz="2000" dirty="0"/>
              <a:t>35% for integration testing</a:t>
            </a:r>
          </a:p>
          <a:p>
            <a:pPr lvl="1"/>
            <a:endParaRPr lang="en-US" sz="2000" dirty="0"/>
          </a:p>
          <a:p>
            <a:pPr lvl="1">
              <a:buFont typeface="Arial" pitchFamily="34" charset="0"/>
              <a:buChar char="•"/>
            </a:pPr>
            <a:endParaRPr lang="en-US" sz="2000" dirty="0"/>
          </a:p>
          <a:p>
            <a:r>
              <a:rPr lang="en-US" sz="2000" dirty="0"/>
              <a:t>Average effectiveness of formal code inspections is 60%* </a:t>
            </a:r>
          </a:p>
          <a:p>
            <a:endParaRPr lang="en-US" sz="2000" dirty="0"/>
          </a:p>
          <a:p>
            <a:pPr>
              <a:buFont typeface="Arial" pitchFamily="34" charset="0"/>
              <a:buChar char="•"/>
            </a:pPr>
            <a:endParaRPr lang="en-US" sz="2000" dirty="0"/>
          </a:p>
          <a:p>
            <a:r>
              <a:rPr lang="en-US" sz="2000" dirty="0"/>
              <a:t>Testing is looking for bugs/defects that have gone so far they are now in the code</a:t>
            </a:r>
          </a:p>
          <a:p>
            <a:r>
              <a:rPr lang="en-US" sz="2000" dirty="0"/>
              <a:t>Testing provides no information about the clarity of maintainability of the code</a:t>
            </a:r>
          </a:p>
          <a:p>
            <a:r>
              <a:rPr lang="en-US" sz="2000" dirty="0"/>
              <a:t>Testing often reveals a symptom, not the real problem</a:t>
            </a:r>
          </a:p>
          <a:p>
            <a:endParaRPr lang="en-US" dirty="0"/>
          </a:p>
        </p:txBody>
      </p:sp>
      <p:sp>
        <p:nvSpPr>
          <p:cNvPr id="4" name="TextBox 3"/>
          <p:cNvSpPr txBox="1"/>
          <p:nvPr/>
        </p:nvSpPr>
        <p:spPr>
          <a:xfrm>
            <a:off x="1440180" y="5976996"/>
            <a:ext cx="5052665"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a:t>
            </a:r>
            <a:r>
              <a:rPr lang="en-US" sz="1600" dirty="0">
                <a:gradFill>
                  <a:gsLst>
                    <a:gs pos="0">
                      <a:schemeClr val="tx1"/>
                    </a:gs>
                    <a:gs pos="86000">
                      <a:schemeClr val="tx1"/>
                    </a:gs>
                  </a:gsLst>
                  <a:lin ang="5400000" scaled="0"/>
                </a:gradFill>
              </a:rPr>
              <a:t>Page 470, Code Complete 2</a:t>
            </a:r>
            <a:r>
              <a:rPr lang="en-US" sz="1600" baseline="30000" dirty="0">
                <a:gradFill>
                  <a:gsLst>
                    <a:gs pos="0">
                      <a:schemeClr val="tx1"/>
                    </a:gs>
                    <a:gs pos="86000">
                      <a:schemeClr val="tx1"/>
                    </a:gs>
                  </a:gsLst>
                  <a:lin ang="5400000" scaled="0"/>
                </a:gradFill>
              </a:rPr>
              <a:t>nd</a:t>
            </a:r>
            <a:r>
              <a:rPr lang="en-US" sz="1600" dirty="0">
                <a:gradFill>
                  <a:gsLst>
                    <a:gs pos="0">
                      <a:schemeClr val="tx1"/>
                    </a:gs>
                    <a:gs pos="86000">
                      <a:schemeClr val="tx1"/>
                    </a:gs>
                  </a:gsLst>
                  <a:lin ang="5400000" scaled="0"/>
                </a:gradFill>
              </a:rPr>
              <a:t> Edition, Steve McConnell</a:t>
            </a:r>
          </a:p>
        </p:txBody>
      </p:sp>
      <p:pic>
        <p:nvPicPr>
          <p:cNvPr id="5" name="Picture 2" descr="C:\Users\alann\AppData\Local\Microsoft\Windows\Temporary Internet Files\Content.IE5\BSUPMSEL\MC900441527[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226" y="1777179"/>
            <a:ext cx="1911350" cy="1108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alann\AppData\Local\Microsoft\Windows\Temporary Internet Files\Content.IE5\XTY5FIPX\MC900441517[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2429" y="3229424"/>
            <a:ext cx="1914525" cy="11080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9632" y="5326380"/>
            <a:ext cx="1295400" cy="143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2201" y="5326380"/>
            <a:ext cx="1184659" cy="1437392"/>
          </a:xfrm>
          <a:prstGeom prst="rect">
            <a:avLst/>
          </a:prstGeom>
        </p:spPr>
      </p:pic>
    </p:spTree>
    <p:extLst>
      <p:ext uri="{BB962C8B-B14F-4D97-AF65-F5344CB8AC3E}">
        <p14:creationId xmlns:p14="http://schemas.microsoft.com/office/powerpoint/2010/main" val="813181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Conduct Any Kind of  Review?</a:t>
            </a:r>
          </a:p>
        </p:txBody>
      </p:sp>
      <p:sp>
        <p:nvSpPr>
          <p:cNvPr id="3" name="Text Placeholder 2"/>
          <p:cNvSpPr>
            <a:spLocks noGrp="1"/>
          </p:cNvSpPr>
          <p:nvPr>
            <p:ph type="body" sz="quarter" idx="10"/>
          </p:nvPr>
        </p:nvSpPr>
        <p:spPr>
          <a:xfrm>
            <a:off x="587692" y="1973579"/>
            <a:ext cx="11149013" cy="3176254"/>
          </a:xfrm>
        </p:spPr>
        <p:txBody>
          <a:bodyPr/>
          <a:lstStyle/>
          <a:p>
            <a:r>
              <a:rPr lang="en-US" dirty="0"/>
              <a:t>Developers are human and thus blind to trouble spots in their work</a:t>
            </a:r>
          </a:p>
          <a:p>
            <a:r>
              <a:rPr lang="en-US" dirty="0"/>
              <a:t>Others don’t have the same blind spots</a:t>
            </a:r>
          </a:p>
          <a:p>
            <a:r>
              <a:rPr lang="en-US" dirty="0"/>
              <a:t>Others will find, often quickly, trouble spots in your work</a:t>
            </a:r>
          </a:p>
          <a:p>
            <a:r>
              <a:rPr lang="en-US" dirty="0"/>
              <a:t>“Authors have editors, accountants have auditors and scientists have peer review journals.” </a:t>
            </a:r>
            <a:r>
              <a:rPr lang="en-US" sz="1600" dirty="0"/>
              <a:t>Page 16 Best Kept Secrets of Peer Code Review</a:t>
            </a:r>
          </a:p>
        </p:txBody>
      </p:sp>
    </p:spTree>
    <p:extLst>
      <p:ext uri="{BB962C8B-B14F-4D97-AF65-F5344CB8AC3E}">
        <p14:creationId xmlns:p14="http://schemas.microsoft.com/office/powerpoint/2010/main" val="1308836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5" dur="10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74195"/>
          </a:xfrm>
        </p:spPr>
        <p:txBody>
          <a:bodyPr/>
          <a:lstStyle/>
          <a:p>
            <a:r>
              <a:rPr lang="en-US" dirty="0"/>
              <a:t>Lack of Reviews</a:t>
            </a:r>
            <a:br>
              <a:rPr lang="en-US" dirty="0"/>
            </a:br>
            <a:r>
              <a:rPr lang="en-US" sz="4400" dirty="0">
                <a:solidFill>
                  <a:schemeClr val="tx2"/>
                </a:solidFill>
              </a:rPr>
              <a:t>Can Be Obvious</a:t>
            </a:r>
          </a:p>
        </p:txBody>
      </p:sp>
      <p:sp>
        <p:nvSpPr>
          <p:cNvPr id="4" name="TextBox 3"/>
          <p:cNvSpPr txBox="1"/>
          <p:nvPr/>
        </p:nvSpPr>
        <p:spPr>
          <a:xfrm>
            <a:off x="400050" y="1623060"/>
            <a:ext cx="11241924" cy="3262432"/>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“As consultants, we visit dozens of installations every year. The best</a:t>
            </a:r>
          </a:p>
          <a:p>
            <a:r>
              <a:rPr lang="en-US" sz="2800" dirty="0">
                <a:gradFill>
                  <a:gsLst>
                    <a:gs pos="0">
                      <a:schemeClr val="tx1"/>
                    </a:gs>
                    <a:gs pos="86000">
                      <a:schemeClr val="tx1"/>
                    </a:gs>
                  </a:gsLst>
                  <a:lin ang="5400000" scaled="0"/>
                </a:gradFill>
              </a:rPr>
              <a:t>way to summarize the effects of properly instituted reviews is to </a:t>
            </a:r>
          </a:p>
          <a:p>
            <a:r>
              <a:rPr lang="en-US" sz="2800" dirty="0">
                <a:gradFill>
                  <a:gsLst>
                    <a:gs pos="0">
                      <a:schemeClr val="tx1"/>
                    </a:gs>
                    <a:gs pos="86000">
                      <a:schemeClr val="tx1"/>
                    </a:gs>
                  </a:gsLst>
                  <a:lin ang="5400000" scaled="0"/>
                </a:gradFill>
              </a:rPr>
              <a:t>report that </a:t>
            </a:r>
            <a:r>
              <a:rPr lang="en-US" sz="2800" b="1" i="1" dirty="0">
                <a:gradFill>
                  <a:gsLst>
                    <a:gs pos="0">
                      <a:schemeClr val="tx1"/>
                    </a:gs>
                    <a:gs pos="86000">
                      <a:schemeClr val="tx1"/>
                    </a:gs>
                  </a:gsLst>
                  <a:lin ang="5400000" scaled="0"/>
                </a:gradFill>
              </a:rPr>
              <a:t>after five minutes in an installation, we can tell-without</a:t>
            </a:r>
          </a:p>
          <a:p>
            <a:r>
              <a:rPr lang="en-US" sz="2800" b="1" i="1" dirty="0">
                <a:gradFill>
                  <a:gsLst>
                    <a:gs pos="0">
                      <a:schemeClr val="tx1"/>
                    </a:gs>
                    <a:gs pos="86000">
                      <a:schemeClr val="tx1"/>
                    </a:gs>
                  </a:gsLst>
                  <a:lin ang="5400000" scaled="0"/>
                </a:gradFill>
              </a:rPr>
              <a:t>asking directly-to what extent there is an effective review practice</a:t>
            </a:r>
            <a:r>
              <a:rPr lang="en-US" sz="2800" dirty="0">
                <a:gradFill>
                  <a:gsLst>
                    <a:gs pos="0">
                      <a:schemeClr val="tx1"/>
                    </a:gs>
                    <a:gs pos="86000">
                      <a:schemeClr val="tx1"/>
                    </a:gs>
                  </a:gsLst>
                  <a:lin ang="5400000" scaled="0"/>
                </a:gradFill>
              </a:rPr>
              <a:t>.</a:t>
            </a:r>
          </a:p>
          <a:p>
            <a:r>
              <a:rPr lang="en-US" sz="2800" dirty="0">
                <a:gradFill>
                  <a:gsLst>
                    <a:gs pos="0">
                      <a:schemeClr val="tx1"/>
                    </a:gs>
                    <a:gs pos="86000">
                      <a:schemeClr val="tx1"/>
                    </a:gs>
                  </a:gsLst>
                  <a:lin ang="5400000" scaled="0"/>
                </a:gradFill>
              </a:rPr>
              <a:t>how do we tell? Metaphorically, we tell in the same way an FDA </a:t>
            </a:r>
          </a:p>
          <a:p>
            <a:r>
              <a:rPr lang="en-US" sz="2800" dirty="0">
                <a:gradFill>
                  <a:gsLst>
                    <a:gs pos="0">
                      <a:schemeClr val="tx1"/>
                    </a:gs>
                    <a:gs pos="86000">
                      <a:schemeClr val="tx1"/>
                    </a:gs>
                  </a:gsLst>
                  <a:lin ang="5400000" scaled="0"/>
                </a:gradFill>
              </a:rPr>
              <a:t>inspector tells about a food-processing plant-by the way it smells. It’s </a:t>
            </a:r>
          </a:p>
          <a:p>
            <a:r>
              <a:rPr lang="en-US" sz="2800" dirty="0">
                <a:gradFill>
                  <a:gsLst>
                    <a:gs pos="0">
                      <a:schemeClr val="tx1"/>
                    </a:gs>
                    <a:gs pos="86000">
                      <a:schemeClr val="tx1"/>
                    </a:gs>
                  </a:gsLst>
                  <a:lin ang="5400000" scaled="0"/>
                </a:gradFill>
              </a:rPr>
              <a:t>hard to describe, but when you smell the difference, you know it!” </a:t>
            </a:r>
            <a:r>
              <a:rPr lang="en-US" sz="1600" dirty="0">
                <a:gradFill>
                  <a:gsLst>
                    <a:gs pos="0">
                      <a:schemeClr val="tx1"/>
                    </a:gs>
                    <a:gs pos="86000">
                      <a:schemeClr val="tx1"/>
                    </a:gs>
                  </a:gsLst>
                  <a:lin ang="5400000" scaled="0"/>
                </a:gradFill>
              </a:rPr>
              <a:t>Page 13</a:t>
            </a:r>
          </a:p>
          <a:p>
            <a:r>
              <a:rPr lang="en-US" sz="1600" dirty="0">
                <a:gradFill>
                  <a:gsLst>
                    <a:gs pos="0">
                      <a:schemeClr val="tx1"/>
                    </a:gs>
                    <a:gs pos="86000">
                      <a:schemeClr val="tx1"/>
                    </a:gs>
                  </a:gsLst>
                  <a:lin ang="5400000" scaled="0"/>
                </a:gradFill>
              </a:rPr>
              <a:t>Handbook of Walkthroughs, Inspections, and Technical Reviews.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452" y="4697730"/>
            <a:ext cx="1981200" cy="2005132"/>
          </a:xfrm>
          <a:prstGeom prst="rect">
            <a:avLst/>
          </a:prstGeom>
        </p:spPr>
      </p:pic>
    </p:spTree>
    <p:extLst>
      <p:ext uri="{BB962C8B-B14F-4D97-AF65-F5344CB8AC3E}">
        <p14:creationId xmlns:p14="http://schemas.microsoft.com/office/powerpoint/2010/main" val="33731202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07996"/>
          </a:xfrm>
        </p:spPr>
        <p:txBody>
          <a:bodyPr/>
          <a:lstStyle/>
          <a:p>
            <a:r>
              <a:rPr lang="en-US" dirty="0"/>
              <a:t>Benefits of Reviews</a:t>
            </a:r>
            <a:br>
              <a:rPr lang="en-US" dirty="0"/>
            </a:br>
            <a:r>
              <a:rPr lang="en-US" sz="3200" dirty="0">
                <a:solidFill>
                  <a:schemeClr val="tx2"/>
                </a:solidFill>
              </a:rPr>
              <a:t>Gerald Weinberg</a:t>
            </a:r>
          </a:p>
        </p:txBody>
      </p:sp>
      <p:sp>
        <p:nvSpPr>
          <p:cNvPr id="4" name="TextBox 3"/>
          <p:cNvSpPr txBox="1"/>
          <p:nvPr/>
        </p:nvSpPr>
        <p:spPr>
          <a:xfrm>
            <a:off x="525780" y="1657350"/>
            <a:ext cx="11032123" cy="3693319"/>
          </a:xfrm>
          <a:prstGeom prst="rect">
            <a:avLst/>
          </a:prstGeom>
          <a:noFill/>
        </p:spPr>
        <p:txBody>
          <a:bodyPr wrap="none" lIns="0" tIns="0" rIns="0" bIns="0" rtlCol="0">
            <a:spAutoFit/>
          </a:bodyPr>
          <a:lstStyle/>
          <a:p>
            <a:r>
              <a:rPr lang="en-US" sz="2800" dirty="0">
                <a:gradFill>
                  <a:gsLst>
                    <a:gs pos="0">
                      <a:schemeClr val="tx1"/>
                    </a:gs>
                    <a:gs pos="86000">
                      <a:schemeClr val="tx1"/>
                    </a:gs>
                  </a:gsLst>
                  <a:lin ang="5400000" scaled="0"/>
                </a:gradFill>
              </a:rPr>
              <a:t>“In the long run, reviews have a remarkable effect on staff </a:t>
            </a:r>
          </a:p>
          <a:p>
            <a:r>
              <a:rPr lang="en-US" sz="2800" dirty="0">
                <a:gradFill>
                  <a:gsLst>
                    <a:gs pos="0">
                      <a:schemeClr val="tx1"/>
                    </a:gs>
                    <a:gs pos="86000">
                      <a:schemeClr val="tx1"/>
                    </a:gs>
                  </a:gsLst>
                  <a:lin ang="5400000" scaled="0"/>
                </a:gradFill>
              </a:rPr>
              <a:t>competence, a difficult effect to quantify. In general, we see</a:t>
            </a:r>
          </a:p>
          <a:p>
            <a:r>
              <a:rPr lang="en-US" sz="2800" dirty="0">
                <a:gradFill>
                  <a:gsLst>
                    <a:gs pos="0">
                      <a:schemeClr val="tx1"/>
                    </a:gs>
                    <a:gs pos="86000">
                      <a:schemeClr val="tx1"/>
                    </a:gs>
                  </a:gsLst>
                  <a:lin ang="5400000" scaled="0"/>
                </a:gradFill>
              </a:rPr>
              <a:t>increased moral and professional attitude, reduced turnover,</a:t>
            </a:r>
          </a:p>
          <a:p>
            <a:r>
              <a:rPr lang="en-US" sz="2800" dirty="0">
                <a:gradFill>
                  <a:gsLst>
                    <a:gs pos="0">
                      <a:schemeClr val="tx1"/>
                    </a:gs>
                    <a:gs pos="86000">
                      <a:schemeClr val="tx1"/>
                    </a:gs>
                  </a:gsLst>
                  <a:lin ang="5400000" scaled="0"/>
                </a:gradFill>
              </a:rPr>
              <a:t>more reliable estimating and scheduling, and better appreciation</a:t>
            </a:r>
          </a:p>
          <a:p>
            <a:r>
              <a:rPr lang="en-US" sz="2800" dirty="0">
                <a:gradFill>
                  <a:gsLst>
                    <a:gs pos="0">
                      <a:schemeClr val="tx1"/>
                    </a:gs>
                    <a:gs pos="86000">
                      <a:schemeClr val="tx1"/>
                    </a:gs>
                  </a:gsLst>
                  <a:lin ang="5400000" scaled="0"/>
                </a:gradFill>
              </a:rPr>
              <a:t>for the management role in project success. At the same time, reviews</a:t>
            </a:r>
          </a:p>
          <a:p>
            <a:r>
              <a:rPr lang="en-US" sz="2800" dirty="0">
                <a:gradFill>
                  <a:gsLst>
                    <a:gs pos="0">
                      <a:schemeClr val="tx1"/>
                    </a:gs>
                    <a:gs pos="86000">
                      <a:schemeClr val="tx1"/>
                    </a:gs>
                  </a:gsLst>
                  <a:lin ang="5400000" scaled="0"/>
                </a:gradFill>
              </a:rPr>
              <a:t>provide management with a better appreciation for staff competence,</a:t>
            </a:r>
          </a:p>
          <a:p>
            <a:r>
              <a:rPr lang="en-US" sz="2800" dirty="0">
                <a:gradFill>
                  <a:gsLst>
                    <a:gs pos="0">
                      <a:schemeClr val="tx1"/>
                    </a:gs>
                    <a:gs pos="86000">
                      <a:schemeClr val="tx1"/>
                    </a:gs>
                  </a:gsLst>
                  <a:lin ang="5400000" scaled="0"/>
                </a:gradFill>
              </a:rPr>
              <a:t>both individually and collectively.” </a:t>
            </a:r>
            <a:r>
              <a:rPr lang="en-US" sz="1600" dirty="0">
                <a:gradFill>
                  <a:gsLst>
                    <a:gs pos="0">
                      <a:schemeClr val="tx1"/>
                    </a:gs>
                    <a:gs pos="86000">
                      <a:schemeClr val="tx1"/>
                    </a:gs>
                  </a:gsLst>
                  <a:lin ang="5400000" scaled="0"/>
                </a:gradFill>
              </a:rPr>
              <a:t>Page 13 Handbook of Walkthroughs, Inspections, </a:t>
            </a:r>
          </a:p>
          <a:p>
            <a:r>
              <a:rPr lang="en-US" sz="1600" dirty="0">
                <a:gradFill>
                  <a:gsLst>
                    <a:gs pos="0">
                      <a:schemeClr val="tx1"/>
                    </a:gs>
                    <a:gs pos="86000">
                      <a:schemeClr val="tx1"/>
                    </a:gs>
                  </a:gsLst>
                  <a:lin ang="5400000" scaled="0"/>
                </a:gradFill>
              </a:rPr>
              <a:t>and Technical Reviews. </a:t>
            </a:r>
          </a:p>
          <a:p>
            <a:endParaRPr lang="en-US" sz="2800" dirty="0">
              <a:gradFill>
                <a:gsLst>
                  <a:gs pos="0">
                    <a:schemeClr val="tx1"/>
                  </a:gs>
                  <a:gs pos="86000">
                    <a:schemeClr val="tx1"/>
                  </a:gs>
                </a:gsLst>
                <a:lin ang="5400000" scaled="0"/>
              </a:gra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7575" y="4857750"/>
            <a:ext cx="1818005" cy="1813560"/>
          </a:xfrm>
          <a:prstGeom prst="rect">
            <a:avLst/>
          </a:prstGeom>
        </p:spPr>
      </p:pic>
    </p:spTree>
    <p:extLst>
      <p:ext uri="{BB962C8B-B14F-4D97-AF65-F5344CB8AC3E}">
        <p14:creationId xmlns:p14="http://schemas.microsoft.com/office/powerpoint/2010/main" val="28776618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Reviews Don’t Slow Down Projects,</a:t>
            </a:r>
            <a:br>
              <a:rPr lang="en-US" dirty="0"/>
            </a:br>
            <a:r>
              <a:rPr lang="en-US" dirty="0"/>
              <a:t>Defects Slow Down Projects</a:t>
            </a:r>
          </a:p>
        </p:txBody>
      </p:sp>
      <p:sp>
        <p:nvSpPr>
          <p:cNvPr id="4" name="TextBox 3"/>
          <p:cNvSpPr txBox="1"/>
          <p:nvPr/>
        </p:nvSpPr>
        <p:spPr>
          <a:xfrm>
            <a:off x="1054375" y="4880610"/>
            <a:ext cx="10186250" cy="1477328"/>
          </a:xfrm>
          <a:prstGeom prst="rect">
            <a:avLst/>
          </a:prstGeom>
          <a:noFill/>
        </p:spPr>
        <p:txBody>
          <a:bodyPr wrap="none" lIns="0" tIns="0" rIns="0" bIns="0" rtlCol="0">
            <a:spAutoFit/>
          </a:bodyPr>
          <a:lstStyle/>
          <a:p>
            <a:endParaRPr lang="en-US" sz="3200" dirty="0">
              <a:gradFill>
                <a:gsLst>
                  <a:gs pos="0">
                    <a:schemeClr val="tx1"/>
                  </a:gs>
                  <a:gs pos="86000">
                    <a:schemeClr val="tx1"/>
                  </a:gs>
                </a:gsLst>
                <a:lin ang="5400000" scaled="0"/>
              </a:gradFill>
            </a:endParaRPr>
          </a:p>
          <a:p>
            <a:r>
              <a:rPr lang="en-US" sz="3200" dirty="0">
                <a:gradFill>
                  <a:gsLst>
                    <a:gs pos="0">
                      <a:schemeClr val="tx1"/>
                    </a:gs>
                    <a:gs pos="86000">
                      <a:schemeClr val="tx1"/>
                    </a:gs>
                  </a:gsLst>
                  <a:lin ang="5400000" scaled="0"/>
                </a:gradFill>
              </a:rPr>
              <a:t>Diagnosing and fixing </a:t>
            </a:r>
            <a:r>
              <a:rPr lang="en-US" sz="3200">
                <a:gradFill>
                  <a:gsLst>
                    <a:gs pos="0">
                      <a:schemeClr val="tx1"/>
                    </a:gs>
                    <a:gs pos="86000">
                      <a:schemeClr val="tx1"/>
                    </a:gs>
                  </a:gsLst>
                  <a:lin ang="5400000" scaled="0"/>
                </a:gradFill>
              </a:rPr>
              <a:t>defects slows </a:t>
            </a:r>
            <a:r>
              <a:rPr lang="en-US" sz="3200" dirty="0">
                <a:gradFill>
                  <a:gsLst>
                    <a:gs pos="0">
                      <a:schemeClr val="tx1"/>
                    </a:gs>
                    <a:gs pos="86000">
                      <a:schemeClr val="tx1"/>
                    </a:gs>
                  </a:gsLst>
                  <a:lin ang="5400000" scaled="0"/>
                </a:gradFill>
              </a:rPr>
              <a:t>down development,</a:t>
            </a:r>
          </a:p>
          <a:p>
            <a:r>
              <a:rPr lang="en-US" sz="3200" dirty="0">
                <a:gradFill>
                  <a:gsLst>
                    <a:gs pos="0">
                      <a:schemeClr val="tx1"/>
                    </a:gs>
                    <a:gs pos="86000">
                      <a:schemeClr val="tx1"/>
                    </a:gs>
                  </a:gsLst>
                  <a:lin ang="5400000" scaled="0"/>
                </a:gradFill>
              </a:rPr>
              <a:t>not reviews or testing.</a:t>
            </a:r>
          </a:p>
        </p:txBody>
      </p:sp>
    </p:spTree>
    <p:extLst>
      <p:ext uri="{BB962C8B-B14F-4D97-AF65-F5344CB8AC3E}">
        <p14:creationId xmlns:p14="http://schemas.microsoft.com/office/powerpoint/2010/main" val="3912717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Review? </a:t>
            </a:r>
          </a:p>
        </p:txBody>
      </p:sp>
      <p:sp>
        <p:nvSpPr>
          <p:cNvPr id="3" name="Text Placeholder 2"/>
          <p:cNvSpPr>
            <a:spLocks noGrp="1"/>
          </p:cNvSpPr>
          <p:nvPr>
            <p:ph type="body" sz="quarter" idx="10"/>
          </p:nvPr>
        </p:nvSpPr>
        <p:spPr>
          <a:xfrm>
            <a:off x="610552" y="3139439"/>
            <a:ext cx="11149013" cy="1969770"/>
          </a:xfrm>
        </p:spPr>
        <p:txBody>
          <a:bodyPr/>
          <a:lstStyle/>
          <a:p>
            <a:r>
              <a:rPr lang="en-US" dirty="0"/>
              <a:t>Early and often</a:t>
            </a:r>
          </a:p>
          <a:p>
            <a:r>
              <a:rPr lang="en-US" dirty="0"/>
              <a:t>The sooner you find the problem, the easier and cheaper it is to fix it</a:t>
            </a:r>
          </a:p>
          <a:p>
            <a:r>
              <a:rPr lang="en-US" dirty="0"/>
              <a:t>Pay now or pay later</a:t>
            </a:r>
          </a:p>
        </p:txBody>
      </p:sp>
      <p:pic>
        <p:nvPicPr>
          <p:cNvPr id="4" name="Picture 3" descr="C:\Users\alann\AppData\Local\Microsoft\Windows\Temporary Internet Files\Content.IE5\P61XE0RA\MCj0432664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9372" y="388620"/>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69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772793"/>
          </a:xfrm>
        </p:spPr>
        <p:txBody>
          <a:bodyPr/>
          <a:lstStyle/>
          <a:p>
            <a:r>
              <a:rPr lang="en-US" dirty="0"/>
              <a:t>What to Review?</a:t>
            </a:r>
            <a:br>
              <a:rPr lang="en-US" dirty="0"/>
            </a:br>
            <a:r>
              <a:rPr lang="en-US" sz="3200" dirty="0">
                <a:solidFill>
                  <a:schemeClr val="tx2"/>
                </a:solidFill>
              </a:rPr>
              <a:t>Any Work Product for Any Phase</a:t>
            </a:r>
            <a:br>
              <a:rPr lang="en-US" dirty="0"/>
            </a:br>
            <a:endParaRPr lang="en-US" dirty="0"/>
          </a:p>
        </p:txBody>
      </p:sp>
      <p:sp>
        <p:nvSpPr>
          <p:cNvPr id="3" name="Text Placeholder 2"/>
          <p:cNvSpPr>
            <a:spLocks noGrp="1"/>
          </p:cNvSpPr>
          <p:nvPr>
            <p:ph type="body" sz="quarter" idx="10"/>
          </p:nvPr>
        </p:nvSpPr>
        <p:spPr>
          <a:xfrm>
            <a:off x="3479483" y="1874520"/>
            <a:ext cx="6121718" cy="4122264"/>
          </a:xfrm>
        </p:spPr>
        <p:txBody>
          <a:bodyPr/>
          <a:lstStyle/>
          <a:p>
            <a:pPr lvl="1"/>
            <a:r>
              <a:rPr lang="en-US" sz="2400" dirty="0"/>
              <a:t>Architectures</a:t>
            </a:r>
          </a:p>
          <a:p>
            <a:pPr lvl="1"/>
            <a:r>
              <a:rPr lang="en-US" sz="2400" dirty="0"/>
              <a:t>Schedules</a:t>
            </a:r>
          </a:p>
          <a:p>
            <a:pPr lvl="1"/>
            <a:r>
              <a:rPr lang="en-US" sz="2400" dirty="0"/>
              <a:t>Vision Scope documents</a:t>
            </a:r>
          </a:p>
          <a:p>
            <a:pPr lvl="1"/>
            <a:r>
              <a:rPr lang="en-US" sz="2400" dirty="0"/>
              <a:t>Application designs</a:t>
            </a:r>
          </a:p>
          <a:p>
            <a:pPr lvl="1"/>
            <a:r>
              <a:rPr lang="en-US" sz="2400" dirty="0"/>
              <a:t>Test plans</a:t>
            </a:r>
          </a:p>
          <a:p>
            <a:pPr lvl="1"/>
            <a:r>
              <a:rPr lang="en-US" sz="2400" dirty="0"/>
              <a:t>Logical database designs</a:t>
            </a:r>
          </a:p>
          <a:p>
            <a:pPr lvl="1"/>
            <a:r>
              <a:rPr lang="en-US" sz="2400" dirty="0"/>
              <a:t>GUI designs</a:t>
            </a:r>
          </a:p>
          <a:p>
            <a:pPr lvl="1"/>
            <a:r>
              <a:rPr lang="en-US" sz="2400" dirty="0"/>
              <a:t>Code </a:t>
            </a:r>
          </a:p>
          <a:p>
            <a:pPr lvl="1"/>
            <a:r>
              <a:rPr lang="en-US" sz="2400" dirty="0"/>
              <a:t>On Line help</a:t>
            </a:r>
          </a:p>
          <a:p>
            <a:pPr lvl="1"/>
            <a:r>
              <a:rPr lang="en-US" sz="2400" dirty="0"/>
              <a:t>Deployment plans</a:t>
            </a:r>
          </a:p>
          <a:p>
            <a:pPr lvl="1"/>
            <a:r>
              <a:rPr lang="en-US" sz="2400" dirty="0"/>
              <a:t>Functional Specifications</a:t>
            </a:r>
          </a:p>
          <a:p>
            <a:pPr lvl="1"/>
            <a:endParaRPr lang="en-US" dirty="0"/>
          </a:p>
        </p:txBody>
      </p:sp>
    </p:spTree>
    <p:extLst>
      <p:ext uri="{BB962C8B-B14F-4D97-AF65-F5344CB8AC3E}">
        <p14:creationId xmlns:p14="http://schemas.microsoft.com/office/powerpoint/2010/main" val="2552237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2000"/>
                                        <p:tgtEl>
                                          <p:spTgt spid="3">
                                            <p:txEl>
                                              <p:pRg st="5" end="5"/>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ircle(in)">
                                      <p:cBhvr>
                                        <p:cTn id="34" dur="2000"/>
                                        <p:tgtEl>
                                          <p:spTgt spid="3">
                                            <p:txEl>
                                              <p:pRg st="6" end="6"/>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ircle(in)">
                                      <p:cBhvr>
                                        <p:cTn id="37" dur="2000"/>
                                        <p:tgtEl>
                                          <p:spTgt spid="3">
                                            <p:txEl>
                                              <p:pRg st="7" end="7"/>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circle(in)">
                                      <p:cBhvr>
                                        <p:cTn id="40" dur="2000"/>
                                        <p:tgtEl>
                                          <p:spTgt spid="3">
                                            <p:txEl>
                                              <p:pRg st="8" end="8"/>
                                            </p:txEl>
                                          </p:spTgt>
                                        </p:tgtEl>
                                      </p:cBhvr>
                                    </p:animEffect>
                                  </p:childTnLst>
                                </p:cTn>
                              </p:par>
                              <p:par>
                                <p:cTn id="41" presetID="6" presetClass="entr" presetSubtype="16"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ircle(in)">
                                      <p:cBhvr>
                                        <p:cTn id="43" dur="2000"/>
                                        <p:tgtEl>
                                          <p:spTgt spid="3">
                                            <p:txEl>
                                              <p:pRg st="9" end="9"/>
                                            </p:txEl>
                                          </p:spTgt>
                                        </p:tgtEl>
                                      </p:cBhvr>
                                    </p:animEffect>
                                  </p:childTnLst>
                                </p:cTn>
                              </p:par>
                              <p:par>
                                <p:cTn id="44" presetID="6" presetClass="entr" presetSubtype="16" fill="hold" nodeType="with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circle(in)">
                                      <p:cBhvr>
                                        <p:cTn id="46"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Some of the Types of Reviews Available</a:t>
            </a:r>
            <a:br>
              <a:rPr lang="en-US" dirty="0"/>
            </a:br>
            <a:r>
              <a:rPr lang="en-US" dirty="0"/>
              <a:t> </a:t>
            </a:r>
          </a:p>
        </p:txBody>
      </p:sp>
      <p:sp>
        <p:nvSpPr>
          <p:cNvPr id="3" name="Text Placeholder 2"/>
          <p:cNvSpPr>
            <a:spLocks noGrp="1"/>
          </p:cNvSpPr>
          <p:nvPr>
            <p:ph type="body" sz="quarter" idx="10"/>
          </p:nvPr>
        </p:nvSpPr>
        <p:spPr>
          <a:xfrm>
            <a:off x="519112" y="1447799"/>
            <a:ext cx="11149013" cy="3231654"/>
          </a:xfrm>
        </p:spPr>
        <p:txBody>
          <a:bodyPr/>
          <a:lstStyle/>
          <a:p>
            <a:r>
              <a:rPr lang="en-US" sz="2800" dirty="0"/>
              <a:t>Architecture</a:t>
            </a:r>
          </a:p>
          <a:p>
            <a:r>
              <a:rPr lang="en-US" sz="2800" dirty="0"/>
              <a:t>Peer Reviews</a:t>
            </a:r>
          </a:p>
          <a:p>
            <a:r>
              <a:rPr lang="en-US" sz="2800" dirty="0"/>
              <a:t>Walkthroughs</a:t>
            </a:r>
          </a:p>
          <a:p>
            <a:r>
              <a:rPr lang="en-US" sz="2800" dirty="0"/>
              <a:t>Code Reading</a:t>
            </a:r>
          </a:p>
          <a:p>
            <a:r>
              <a:rPr lang="en-US" sz="2800" dirty="0"/>
              <a:t>Pre-deployment</a:t>
            </a:r>
          </a:p>
          <a:p>
            <a:r>
              <a:rPr lang="en-US" sz="2800" dirty="0"/>
              <a:t>Post Mortem/Retrospective/Lessons Learned</a:t>
            </a:r>
          </a:p>
          <a:p>
            <a:r>
              <a:rPr lang="en-US" sz="2800" dirty="0"/>
              <a:t>Pair Programming </a:t>
            </a:r>
          </a:p>
        </p:txBody>
      </p:sp>
    </p:spTree>
    <p:extLst>
      <p:ext uri="{BB962C8B-B14F-4D97-AF65-F5344CB8AC3E}">
        <p14:creationId xmlns:p14="http://schemas.microsoft.com/office/powerpoint/2010/main" val="12018505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Architecture</a:t>
            </a:r>
            <a:br>
              <a:rPr lang="en-US" dirty="0"/>
            </a:br>
            <a:r>
              <a:rPr lang="en-US" sz="3200" dirty="0">
                <a:solidFill>
                  <a:schemeClr val="tx2"/>
                </a:solidFill>
              </a:rPr>
              <a:t>All the Major Pieces and Parts</a:t>
            </a:r>
            <a:r>
              <a:rPr lang="en-US" dirty="0"/>
              <a:t>	</a:t>
            </a:r>
          </a:p>
        </p:txBody>
      </p:sp>
      <p:sp>
        <p:nvSpPr>
          <p:cNvPr id="3" name="Text Placeholder 2"/>
          <p:cNvSpPr>
            <a:spLocks noGrp="1"/>
          </p:cNvSpPr>
          <p:nvPr>
            <p:ph type="body" sz="quarter" idx="10"/>
          </p:nvPr>
        </p:nvSpPr>
        <p:spPr>
          <a:xfrm>
            <a:off x="541972" y="1710689"/>
            <a:ext cx="11149013" cy="5909310"/>
          </a:xfrm>
        </p:spPr>
        <p:txBody>
          <a:bodyPr/>
          <a:lstStyle/>
          <a:p>
            <a:r>
              <a:rPr lang="en-US" dirty="0"/>
              <a:t>Most valuable of all reviews - strategic direction</a:t>
            </a:r>
          </a:p>
          <a:p>
            <a:pPr lvl="1"/>
            <a:r>
              <a:rPr lang="en-US" dirty="0"/>
              <a:t>Steer a project wrong architecturally and everything else does not matter, you are sunk</a:t>
            </a:r>
          </a:p>
          <a:p>
            <a:endParaRPr lang="en-US" dirty="0"/>
          </a:p>
          <a:p>
            <a:endParaRPr lang="en-US" dirty="0"/>
          </a:p>
          <a:p>
            <a:r>
              <a:rPr lang="en-US" dirty="0"/>
              <a:t>Can be more difficult</a:t>
            </a:r>
          </a:p>
          <a:p>
            <a:pPr lvl="1"/>
            <a:r>
              <a:rPr lang="en-US" dirty="0"/>
              <a:t>What is a “defect”?</a:t>
            </a:r>
          </a:p>
          <a:p>
            <a:pPr lvl="1"/>
            <a:r>
              <a:rPr lang="en-US" dirty="0"/>
              <a:t>Subjective issues sometimes</a:t>
            </a:r>
          </a:p>
          <a:p>
            <a:pPr lvl="1"/>
            <a:r>
              <a:rPr lang="en-US" dirty="0"/>
              <a:t>Legitimate ways to achieve same goal or objective</a:t>
            </a:r>
          </a:p>
          <a:p>
            <a:pPr lvl="1"/>
            <a:endParaRPr lang="en-US" dirty="0"/>
          </a:p>
          <a:p>
            <a:endParaRPr lang="en-US" dirty="0"/>
          </a:p>
          <a:p>
            <a:endParaRPr lang="en-US" dirty="0"/>
          </a:p>
        </p:txBody>
      </p:sp>
      <p:pic>
        <p:nvPicPr>
          <p:cNvPr id="5" name="Picture 13" descr="C:\Users\alann\AppData\Local\Microsoft\Windows\Temporary Internet Files\Content.IE5\7OXV8FUM\MC900290351[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350" y="2657280"/>
            <a:ext cx="1481875" cy="12123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865" y="682847"/>
            <a:ext cx="1324836" cy="1397414"/>
          </a:xfrm>
          <a:prstGeom prst="rect">
            <a:avLst/>
          </a:prstGeom>
        </p:spPr>
      </p:pic>
    </p:spTree>
    <p:extLst>
      <p:ext uri="{BB962C8B-B14F-4D97-AF65-F5344CB8AC3E}">
        <p14:creationId xmlns:p14="http://schemas.microsoft.com/office/powerpoint/2010/main" val="226854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circle(in)">
                                      <p:cBhvr>
                                        <p:cTn id="36" dur="2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circle(in)">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Takeaways</a:t>
            </a:r>
          </a:p>
        </p:txBody>
      </p:sp>
      <p:sp>
        <p:nvSpPr>
          <p:cNvPr id="6" name="Text Placeholder 5"/>
          <p:cNvSpPr>
            <a:spLocks noGrp="1"/>
          </p:cNvSpPr>
          <p:nvPr>
            <p:ph type="body" sz="quarter" idx="10"/>
          </p:nvPr>
        </p:nvSpPr>
        <p:spPr>
          <a:xfrm>
            <a:off x="519112" y="1447799"/>
            <a:ext cx="11149013" cy="4567404"/>
          </a:xfrm>
        </p:spPr>
        <p:txBody>
          <a:bodyPr/>
          <a:lstStyle/>
          <a:p>
            <a:r>
              <a:rPr lang="en-US" dirty="0"/>
              <a:t>Session Objective(s):  </a:t>
            </a:r>
          </a:p>
          <a:p>
            <a:pPr lvl="1"/>
            <a:r>
              <a:rPr lang="en-US" dirty="0"/>
              <a:t>Assist with understanding a balanced approach to Quality Assurance</a:t>
            </a:r>
          </a:p>
          <a:p>
            <a:pPr lvl="1"/>
            <a:r>
              <a:rPr lang="en-US" dirty="0"/>
              <a:t>Pick the approprite type of review for a situation amongst the choices of: Inspections, Peer Reviews, Walkthroughs,Code Reading and “Dog and Pony” Shows</a:t>
            </a:r>
            <a:br>
              <a:rPr lang="en-US" dirty="0"/>
            </a:br>
            <a:endParaRPr lang="en-US" dirty="0"/>
          </a:p>
          <a:p>
            <a:r>
              <a:rPr lang="en-US" dirty="0"/>
              <a:t>Balance is often missing in software development</a:t>
            </a:r>
          </a:p>
          <a:p>
            <a:r>
              <a:rPr lang="en-US" dirty="0"/>
              <a:t>Using reviews correctly can counter act the imbalance</a:t>
            </a:r>
          </a:p>
          <a:p>
            <a:endParaRPr lang="en-US" dirty="0"/>
          </a:p>
        </p:txBody>
      </p:sp>
    </p:spTree>
    <p:extLst>
      <p:ext uri="{BB962C8B-B14F-4D97-AF65-F5344CB8AC3E}">
        <p14:creationId xmlns:p14="http://schemas.microsoft.com/office/powerpoint/2010/main" val="134110604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a:t>
            </a:r>
          </a:p>
        </p:txBody>
      </p:sp>
      <p:sp>
        <p:nvSpPr>
          <p:cNvPr id="3" name="Text Placeholder 2"/>
          <p:cNvSpPr>
            <a:spLocks noGrp="1"/>
          </p:cNvSpPr>
          <p:nvPr>
            <p:ph type="body" sz="quarter" idx="10"/>
          </p:nvPr>
        </p:nvSpPr>
        <p:spPr>
          <a:xfrm>
            <a:off x="519112" y="1447799"/>
            <a:ext cx="11149013" cy="2708434"/>
          </a:xfrm>
        </p:spPr>
        <p:txBody>
          <a:bodyPr/>
          <a:lstStyle/>
          <a:p>
            <a:r>
              <a:rPr lang="en-US" dirty="0"/>
              <a:t>Special, very rigorous kind of review</a:t>
            </a:r>
          </a:p>
          <a:p>
            <a:r>
              <a:rPr lang="en-US" dirty="0"/>
              <a:t>Done properly have proven extremely effective in detecting defects</a:t>
            </a:r>
          </a:p>
          <a:p>
            <a:pPr marL="863600" lvl="2" indent="0">
              <a:buNone/>
            </a:pPr>
            <a:r>
              <a:rPr lang="en-US" dirty="0"/>
              <a:t>Companies have measured savings of ten hours of work for every hour invested in inspecting requirements or other items</a:t>
            </a:r>
          </a:p>
          <a:p>
            <a:r>
              <a:rPr lang="en-US" dirty="0"/>
              <a:t>Developed at IBM in early 70’s by Michael Fagan</a:t>
            </a:r>
          </a:p>
        </p:txBody>
      </p:sp>
      <p:pic>
        <p:nvPicPr>
          <p:cNvPr id="4" name="Picture 3" descr="C:\Users\alann\AppData\Local\Microsoft\Windows\Temporary Internet Files\Content.IE5\KP9TYGRX\MPj044293900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2288" y="323507"/>
            <a:ext cx="1293683" cy="146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280" y="4594478"/>
            <a:ext cx="1226462" cy="1582217"/>
          </a:xfrm>
          <a:prstGeom prst="rect">
            <a:avLst/>
          </a:prstGeom>
        </p:spPr>
      </p:pic>
    </p:spTree>
    <p:extLst>
      <p:ext uri="{BB962C8B-B14F-4D97-AF65-F5344CB8AC3E}">
        <p14:creationId xmlns:p14="http://schemas.microsoft.com/office/powerpoint/2010/main" val="31568506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down)">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circle(in)">
                                      <p:cBhvr>
                                        <p:cTn id="4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of Inspections to Software Industry</a:t>
            </a:r>
          </a:p>
        </p:txBody>
      </p:sp>
      <p:sp>
        <p:nvSpPr>
          <p:cNvPr id="3" name="TextBox 2"/>
          <p:cNvSpPr txBox="1"/>
          <p:nvPr/>
        </p:nvSpPr>
        <p:spPr>
          <a:xfrm>
            <a:off x="948690" y="1267777"/>
            <a:ext cx="9574288" cy="984885"/>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 . . if there were a Nobel Prize for Software Michael </a:t>
            </a:r>
          </a:p>
          <a:p>
            <a:r>
              <a:rPr lang="en-US" sz="3200" dirty="0">
                <a:gradFill>
                  <a:gsLst>
                    <a:gs pos="0">
                      <a:schemeClr val="tx1"/>
                    </a:gs>
                    <a:gs pos="86000">
                      <a:schemeClr val="tx1"/>
                    </a:gs>
                  </a:gsLst>
                  <a:lin ang="5400000" scaled="0"/>
                </a:gradFill>
              </a:rPr>
              <a:t>would deserve it for introducing formal inspections.”</a:t>
            </a:r>
          </a:p>
        </p:txBody>
      </p:sp>
      <p:pic>
        <p:nvPicPr>
          <p:cNvPr id="4" name="Picture 6" descr="WattsHumphre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74720" y="4697730"/>
            <a:ext cx="1394460" cy="163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5150694" y="4789168"/>
            <a:ext cx="4200894" cy="1538883"/>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Watts Humphrey</a:t>
            </a:r>
          </a:p>
          <a:p>
            <a:r>
              <a:rPr lang="en-US" sz="2000" dirty="0">
                <a:gradFill>
                  <a:gsLst>
                    <a:gs pos="0">
                      <a:schemeClr val="tx1"/>
                    </a:gs>
                    <a:gs pos="86000">
                      <a:schemeClr val="tx1"/>
                    </a:gs>
                  </a:gsLst>
                  <a:lin ang="5400000" scaled="0"/>
                </a:gradFill>
              </a:rPr>
              <a:t>Software Engineering Institute Fellow</a:t>
            </a:r>
          </a:p>
          <a:p>
            <a:r>
              <a:rPr lang="en-US" sz="2000" dirty="0">
                <a:gradFill>
                  <a:gsLst>
                    <a:gs pos="0">
                      <a:schemeClr val="tx1"/>
                    </a:gs>
                    <a:gs pos="86000">
                      <a:schemeClr val="tx1"/>
                    </a:gs>
                  </a:gsLst>
                  <a:lin ang="5400000" scaled="0"/>
                </a:gradFill>
              </a:rPr>
              <a:t>The Software Engineering Institute</a:t>
            </a:r>
          </a:p>
          <a:p>
            <a:r>
              <a:rPr lang="en-US" sz="2000" dirty="0">
                <a:gradFill>
                  <a:gsLst>
                    <a:gs pos="0">
                      <a:schemeClr val="tx1"/>
                    </a:gs>
                    <a:gs pos="86000">
                      <a:schemeClr val="tx1"/>
                    </a:gs>
                  </a:gsLst>
                  <a:lin ang="5400000" scaled="0"/>
                </a:gradFill>
              </a:rPr>
              <a:t>Carnegie Mellon University</a:t>
            </a:r>
          </a:p>
          <a:p>
            <a:r>
              <a:rPr lang="en-US" sz="2000" dirty="0">
                <a:gradFill>
                  <a:gsLst>
                    <a:gs pos="0">
                      <a:schemeClr val="tx1"/>
                    </a:gs>
                    <a:gs pos="86000">
                      <a:schemeClr val="tx1"/>
                    </a:gs>
                  </a:gsLst>
                  <a:lin ang="5400000" scaled="0"/>
                </a:gradFill>
              </a:rPr>
              <a:t>Pittsburgh, PA</a:t>
            </a:r>
          </a:p>
        </p:txBody>
      </p:sp>
      <p:pic>
        <p:nvPicPr>
          <p:cNvPr id="6" name="Picture 4" descr="C:\Users\alann\AppData\Local\Microsoft\Windows\Temporary Internet Files\Content.IE5\56RO66OY\MC900352603[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580" y="2376380"/>
            <a:ext cx="1430448" cy="178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4767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63395"/>
          </a:xfrm>
        </p:spPr>
        <p:txBody>
          <a:bodyPr/>
          <a:lstStyle/>
          <a:p>
            <a:r>
              <a:rPr lang="en-US" dirty="0"/>
              <a:t>Watts Humphrey</a:t>
            </a:r>
            <a:br>
              <a:rPr lang="en-US" dirty="0"/>
            </a:br>
            <a:r>
              <a:rPr lang="en-US" sz="3600" dirty="0">
                <a:solidFill>
                  <a:schemeClr val="tx2"/>
                </a:solidFill>
              </a:rPr>
              <a:t>What Does He Know?</a:t>
            </a:r>
          </a:p>
        </p:txBody>
      </p:sp>
      <p:sp>
        <p:nvSpPr>
          <p:cNvPr id="3" name="TextBox 2"/>
          <p:cNvSpPr txBox="1"/>
          <p:nvPr/>
        </p:nvSpPr>
        <p:spPr>
          <a:xfrm>
            <a:off x="1245870" y="2228850"/>
            <a:ext cx="9970230" cy="3447098"/>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Awarded by the President of the United States</a:t>
            </a:r>
          </a:p>
          <a:p>
            <a:r>
              <a:rPr lang="en-US" sz="3200" dirty="0">
                <a:gradFill>
                  <a:gsLst>
                    <a:gs pos="0">
                      <a:schemeClr val="tx1"/>
                    </a:gs>
                    <a:gs pos="86000">
                      <a:schemeClr val="tx1"/>
                    </a:gs>
                  </a:gsLst>
                  <a:lin ang="5400000" scaled="0"/>
                </a:gradFill>
              </a:rPr>
              <a:t>at the White House in 2005 the United States </a:t>
            </a:r>
          </a:p>
          <a:p>
            <a:r>
              <a:rPr lang="en-US" sz="3200" dirty="0">
                <a:gradFill>
                  <a:gsLst>
                    <a:gs pos="0">
                      <a:schemeClr val="tx1"/>
                    </a:gs>
                    <a:gs pos="86000">
                      <a:schemeClr val="tx1"/>
                    </a:gs>
                  </a:gsLst>
                  <a:lin ang="5400000" scaled="0"/>
                </a:gradFill>
              </a:rPr>
              <a:t>National Medal of Technology "for his vision of </a:t>
            </a:r>
          </a:p>
          <a:p>
            <a:r>
              <a:rPr lang="en-US" sz="3200" dirty="0">
                <a:gradFill>
                  <a:gsLst>
                    <a:gs pos="0">
                      <a:schemeClr val="tx1"/>
                    </a:gs>
                    <a:gs pos="86000">
                      <a:schemeClr val="tx1"/>
                    </a:gs>
                  </a:gsLst>
                  <a:lin ang="5400000" scaled="0"/>
                </a:gradFill>
              </a:rPr>
              <a:t>a discipline for software engineering,</a:t>
            </a:r>
          </a:p>
          <a:p>
            <a:r>
              <a:rPr lang="en-US" sz="3200" dirty="0">
                <a:gradFill>
                  <a:gsLst>
                    <a:gs pos="0">
                      <a:schemeClr val="tx1"/>
                    </a:gs>
                    <a:gs pos="86000">
                      <a:schemeClr val="tx1"/>
                    </a:gs>
                  </a:gsLst>
                  <a:lin ang="5400000" scaled="0"/>
                </a:gradFill>
              </a:rPr>
              <a:t>for his work toward meeting that vision, and for the</a:t>
            </a:r>
          </a:p>
          <a:p>
            <a:r>
              <a:rPr lang="en-US" sz="3200" dirty="0">
                <a:gradFill>
                  <a:gsLst>
                    <a:gs pos="0">
                      <a:schemeClr val="tx1"/>
                    </a:gs>
                    <a:gs pos="86000">
                      <a:schemeClr val="tx1"/>
                    </a:gs>
                  </a:gsLst>
                  <a:lin ang="5400000" scaled="0"/>
                </a:gradFill>
              </a:rPr>
              <a:t>resultant impact on the U.S. government, industry, and </a:t>
            </a:r>
          </a:p>
          <a:p>
            <a:r>
              <a:rPr lang="en-US" sz="3200" dirty="0">
                <a:gradFill>
                  <a:gsLst>
                    <a:gs pos="0">
                      <a:schemeClr val="tx1"/>
                    </a:gs>
                    <a:gs pos="86000">
                      <a:schemeClr val="tx1"/>
                    </a:gs>
                  </a:gsLst>
                  <a:lin ang="5400000" scaled="0"/>
                </a:gradFill>
              </a:rPr>
              <a:t>academic communities."  </a:t>
            </a:r>
          </a:p>
        </p:txBody>
      </p:sp>
    </p:spTree>
    <p:extLst>
      <p:ext uri="{BB962C8B-B14F-4D97-AF65-F5344CB8AC3E}">
        <p14:creationId xmlns:p14="http://schemas.microsoft.com/office/powerpoint/2010/main" val="22271673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63395"/>
          </a:xfrm>
        </p:spPr>
        <p:txBody>
          <a:bodyPr/>
          <a:lstStyle/>
          <a:p>
            <a:r>
              <a:rPr lang="en-US" dirty="0"/>
              <a:t>Watts Humphrey</a:t>
            </a:r>
            <a:br>
              <a:rPr lang="en-US" dirty="0"/>
            </a:br>
            <a:r>
              <a:rPr lang="en-US" sz="3600" dirty="0">
                <a:solidFill>
                  <a:schemeClr val="tx2"/>
                </a:solidFill>
              </a:rPr>
              <a:t>What Does He Think About Reviews and Inspections?</a:t>
            </a:r>
          </a:p>
        </p:txBody>
      </p:sp>
      <p:sp>
        <p:nvSpPr>
          <p:cNvPr id="3" name="Text Placeholder 2"/>
          <p:cNvSpPr>
            <a:spLocks noGrp="1"/>
          </p:cNvSpPr>
          <p:nvPr>
            <p:ph type="body" sz="quarter" idx="10"/>
          </p:nvPr>
        </p:nvSpPr>
        <p:spPr>
          <a:xfrm>
            <a:off x="519112" y="1573529"/>
            <a:ext cx="11149013" cy="4475071"/>
          </a:xfrm>
        </p:spPr>
        <p:txBody>
          <a:bodyPr/>
          <a:lstStyle/>
          <a:p>
            <a:pPr marL="0" indent="0">
              <a:buNone/>
            </a:pPr>
            <a:r>
              <a:rPr lang="en-US" dirty="0"/>
              <a:t>The eight steps required to </a:t>
            </a:r>
            <a:r>
              <a:rPr lang="en-US"/>
              <a:t>consistently produce </a:t>
            </a:r>
            <a:r>
              <a:rPr lang="en-US" dirty="0"/>
              <a:t>quality software are:</a:t>
            </a:r>
          </a:p>
          <a:p>
            <a:pPr marL="514350" indent="-514350">
              <a:buFont typeface="+mj-lt"/>
              <a:buAutoNum type="arabicPeriod"/>
            </a:pPr>
            <a:r>
              <a:rPr lang="en-US" sz="2000" dirty="0"/>
              <a:t>Establish quality policies, goals, and plans.</a:t>
            </a:r>
          </a:p>
          <a:p>
            <a:pPr marL="514350" indent="-514350">
              <a:buFont typeface="+mj-lt"/>
              <a:buAutoNum type="arabicPeriod"/>
            </a:pPr>
            <a:r>
              <a:rPr lang="en-US" sz="2000" dirty="0"/>
              <a:t>Properly train, coach, and support the developers and their teams.</a:t>
            </a:r>
          </a:p>
          <a:p>
            <a:pPr marL="514350" indent="-514350">
              <a:buFont typeface="+mj-lt"/>
              <a:buAutoNum type="arabicPeriod"/>
            </a:pPr>
            <a:r>
              <a:rPr lang="en-US" sz="2000" dirty="0"/>
              <a:t>Establish and maintain a requirements quality-management process.</a:t>
            </a:r>
          </a:p>
          <a:p>
            <a:pPr marL="514350" indent="-514350">
              <a:buFont typeface="+mj-lt"/>
              <a:buAutoNum type="arabicPeriod"/>
            </a:pPr>
            <a:r>
              <a:rPr lang="en-US" sz="2000" dirty="0"/>
              <a:t>Establish and maintain statistical control of the software engineering process.</a:t>
            </a:r>
          </a:p>
          <a:p>
            <a:pPr marL="514350" indent="-514350">
              <a:buFont typeface="+mj-lt"/>
              <a:buAutoNum type="arabicPeriod"/>
            </a:pPr>
            <a:r>
              <a:rPr lang="en-US" sz="2000" b="1" i="1" u="sng" dirty="0"/>
              <a:t>Review, inspect, and evaluate all product artifacts.</a:t>
            </a:r>
          </a:p>
          <a:p>
            <a:pPr marL="514350" indent="-514350">
              <a:buFont typeface="+mj-lt"/>
              <a:buAutoNum type="arabicPeriod"/>
            </a:pPr>
            <a:r>
              <a:rPr lang="en-US" sz="2000" dirty="0"/>
              <a:t>Evaluate all defects for correction and to identify, fix, and prevent similar problems.</a:t>
            </a:r>
          </a:p>
          <a:p>
            <a:pPr marL="514350" indent="-514350">
              <a:buFont typeface="+mj-lt"/>
              <a:buAutoNum type="arabicPeriod"/>
            </a:pPr>
            <a:r>
              <a:rPr lang="en-US" sz="2000" dirty="0"/>
              <a:t> Establish and maintain a configuration management and change control system.</a:t>
            </a:r>
          </a:p>
          <a:p>
            <a:pPr marL="514350" indent="-514350">
              <a:buFont typeface="+mj-lt"/>
              <a:buAutoNum type="arabicPeriod"/>
            </a:pPr>
            <a:r>
              <a:rPr lang="en-US" sz="2000" dirty="0"/>
              <a:t>Continually improve the development process. </a:t>
            </a:r>
          </a:p>
          <a:p>
            <a:pPr marL="514350" indent="-514350">
              <a:buFont typeface="+mj-lt"/>
              <a:buAutoNum type="arabicPeriod"/>
            </a:pPr>
            <a:endParaRPr lang="en-US" sz="2000" dirty="0"/>
          </a:p>
          <a:p>
            <a:pPr>
              <a:buFont typeface="Arial" pitchFamily="34" charset="0"/>
              <a:buChar char="•"/>
            </a:pPr>
            <a:endParaRPr lang="en-US" dirty="0"/>
          </a:p>
        </p:txBody>
      </p:sp>
      <p:sp>
        <p:nvSpPr>
          <p:cNvPr id="4" name="TextBox 3"/>
          <p:cNvSpPr txBox="1"/>
          <p:nvPr/>
        </p:nvSpPr>
        <p:spPr>
          <a:xfrm>
            <a:off x="1600200" y="5383530"/>
            <a:ext cx="10082375" cy="246221"/>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Page 5 Reflections on Management: How to Manage Your Software Projects, Your Teams, Your Boss and Yourself</a:t>
            </a:r>
          </a:p>
        </p:txBody>
      </p:sp>
    </p:spTree>
    <p:extLst>
      <p:ext uri="{BB962C8B-B14F-4D97-AF65-F5344CB8AC3E}">
        <p14:creationId xmlns:p14="http://schemas.microsoft.com/office/powerpoint/2010/main" val="34899855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ANSI/IEEE Standard 729-1983 Definition of Inspections</a:t>
            </a:r>
          </a:p>
        </p:txBody>
      </p:sp>
      <p:sp>
        <p:nvSpPr>
          <p:cNvPr id="3" name="TextBox 2"/>
          <p:cNvSpPr txBox="1"/>
          <p:nvPr/>
        </p:nvSpPr>
        <p:spPr>
          <a:xfrm>
            <a:off x="960120" y="2300763"/>
            <a:ext cx="9786269" cy="246221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 . . a formal evaluation technique in which software </a:t>
            </a:r>
          </a:p>
          <a:p>
            <a:r>
              <a:rPr lang="en-US" sz="3200" dirty="0">
                <a:gradFill>
                  <a:gsLst>
                    <a:gs pos="0">
                      <a:schemeClr val="tx1"/>
                    </a:gs>
                    <a:gs pos="86000">
                      <a:schemeClr val="tx1"/>
                    </a:gs>
                  </a:gsLst>
                  <a:lin ang="5400000" scaled="0"/>
                </a:gradFill>
              </a:rPr>
              <a:t>requirements, design, or code are </a:t>
            </a:r>
            <a:r>
              <a:rPr lang="en-US" sz="3200" b="1" i="1" u="sng" dirty="0">
                <a:gradFill>
                  <a:gsLst>
                    <a:gs pos="0">
                      <a:schemeClr val="tx1"/>
                    </a:gs>
                    <a:gs pos="86000">
                      <a:schemeClr val="tx1"/>
                    </a:gs>
                  </a:gsLst>
                  <a:lin ang="5400000" scaled="0"/>
                </a:gradFill>
              </a:rPr>
              <a:t>examined in detail </a:t>
            </a:r>
          </a:p>
          <a:p>
            <a:r>
              <a:rPr lang="en-US" sz="3200" dirty="0">
                <a:gradFill>
                  <a:gsLst>
                    <a:gs pos="0">
                      <a:schemeClr val="tx1"/>
                    </a:gs>
                    <a:gs pos="86000">
                      <a:schemeClr val="tx1"/>
                    </a:gs>
                  </a:gsLst>
                  <a:lin ang="5400000" scaled="0"/>
                </a:gradFill>
              </a:rPr>
              <a:t>by a person or group other than the author </a:t>
            </a:r>
            <a:r>
              <a:rPr lang="en-US" sz="3200" b="1" i="1" u="sng" dirty="0">
                <a:gradFill>
                  <a:gsLst>
                    <a:gs pos="0">
                      <a:schemeClr val="tx1"/>
                    </a:gs>
                    <a:gs pos="86000">
                      <a:schemeClr val="tx1"/>
                    </a:gs>
                  </a:gsLst>
                  <a:lin ang="5400000" scaled="0"/>
                </a:gradFill>
              </a:rPr>
              <a:t>to detect</a:t>
            </a:r>
          </a:p>
          <a:p>
            <a:r>
              <a:rPr lang="en-US" sz="3200" dirty="0">
                <a:gradFill>
                  <a:gsLst>
                    <a:gs pos="0">
                      <a:schemeClr val="tx1"/>
                    </a:gs>
                    <a:gs pos="86000">
                      <a:schemeClr val="tx1"/>
                    </a:gs>
                  </a:gsLst>
                  <a:lin ang="5400000" scaled="0"/>
                </a:gradFill>
              </a:rPr>
              <a:t>faults, violations of development standards, and other</a:t>
            </a:r>
          </a:p>
          <a:p>
            <a:r>
              <a:rPr lang="en-US" sz="3200" dirty="0">
                <a:gradFill>
                  <a:gsLst>
                    <a:gs pos="0">
                      <a:schemeClr val="tx1"/>
                    </a:gs>
                    <a:gs pos="86000">
                      <a:schemeClr val="tx1"/>
                    </a:gs>
                  </a:gsLst>
                  <a:lin ang="5400000" scaled="0"/>
                </a:gradFill>
              </a:rPr>
              <a:t>problems . . . “</a:t>
            </a:r>
          </a:p>
        </p:txBody>
      </p:sp>
      <p:pic>
        <p:nvPicPr>
          <p:cNvPr id="4" name="Picture 2" descr="C:\Users\alann\AppData\Local\Microsoft\Windows\Temporary Internet Files\Content.IE5\56RO66OY\MP90017496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4954" y="4598328"/>
            <a:ext cx="3034856" cy="1768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17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What Distinguishes an Inspection From Most Reviews?</a:t>
            </a:r>
          </a:p>
        </p:txBody>
      </p:sp>
      <p:sp>
        <p:nvSpPr>
          <p:cNvPr id="3" name="Text Placeholder 2"/>
          <p:cNvSpPr>
            <a:spLocks noGrp="1"/>
          </p:cNvSpPr>
          <p:nvPr>
            <p:ph type="body" sz="quarter" idx="10"/>
          </p:nvPr>
        </p:nvSpPr>
        <p:spPr>
          <a:xfrm>
            <a:off x="553402" y="1710689"/>
            <a:ext cx="11149013" cy="4727448"/>
          </a:xfrm>
        </p:spPr>
        <p:txBody>
          <a:bodyPr/>
          <a:lstStyle/>
          <a:p>
            <a:pPr>
              <a:buFont typeface="+mj-lt"/>
              <a:buAutoNum type="arabicPeriod"/>
            </a:pPr>
            <a:r>
              <a:rPr lang="en-US" sz="2400" b="1" i="1" dirty="0"/>
              <a:t>Data is collected </a:t>
            </a:r>
            <a:r>
              <a:rPr lang="en-US" sz="2400" dirty="0"/>
              <a:t>to feed future inspections to guide and improve them</a:t>
            </a:r>
          </a:p>
          <a:p>
            <a:pPr>
              <a:buFont typeface="+mj-lt"/>
              <a:buAutoNum type="arabicPeriod"/>
            </a:pPr>
            <a:endParaRPr lang="en-US" sz="2400" dirty="0"/>
          </a:p>
          <a:p>
            <a:pPr>
              <a:buFont typeface="+mj-lt"/>
              <a:buAutoNum type="arabicPeriod"/>
            </a:pPr>
            <a:endParaRPr lang="en-US" sz="2400" b="1" i="1" dirty="0"/>
          </a:p>
          <a:p>
            <a:pPr>
              <a:buFont typeface="+mj-lt"/>
              <a:buAutoNum type="arabicPeriod"/>
            </a:pPr>
            <a:r>
              <a:rPr lang="en-US" sz="2400" b="1" i="1" dirty="0"/>
              <a:t>Checklists</a:t>
            </a:r>
            <a:r>
              <a:rPr lang="en-US" sz="2400" dirty="0"/>
              <a:t> to focus reviewers’ attention on areas that have been problems in the past </a:t>
            </a:r>
          </a:p>
          <a:p>
            <a:pPr>
              <a:buFont typeface="+mj-lt"/>
              <a:buAutoNum type="arabicPeriod"/>
            </a:pPr>
            <a:endParaRPr lang="en-US" sz="2400" dirty="0"/>
          </a:p>
          <a:p>
            <a:pPr>
              <a:buFont typeface="+mj-lt"/>
              <a:buAutoNum type="arabicPeriod"/>
            </a:pPr>
            <a:endParaRPr lang="en-US" sz="2400" dirty="0"/>
          </a:p>
          <a:p>
            <a:pPr>
              <a:buFont typeface="+mj-lt"/>
              <a:buAutoNum type="arabicPeriod"/>
            </a:pPr>
            <a:r>
              <a:rPr lang="en-US" sz="2400" b="1" i="1" dirty="0"/>
              <a:t>Defect detection </a:t>
            </a:r>
            <a:r>
              <a:rPr lang="en-US" sz="2400" dirty="0"/>
              <a:t>emphasis, not correction</a:t>
            </a:r>
          </a:p>
          <a:p>
            <a:pPr>
              <a:buFont typeface="+mj-lt"/>
              <a:buAutoNum type="arabicPeriod"/>
            </a:pPr>
            <a:r>
              <a:rPr lang="en-US" sz="2400" b="1" i="1" dirty="0"/>
              <a:t>Material reviewed before </a:t>
            </a:r>
            <a:r>
              <a:rPr lang="en-US" sz="2400" dirty="0"/>
              <a:t>meeting</a:t>
            </a:r>
          </a:p>
          <a:p>
            <a:pPr>
              <a:buFont typeface="+mj-lt"/>
              <a:buAutoNum type="arabicPeriod"/>
            </a:pPr>
            <a:r>
              <a:rPr lang="en-US" sz="2400" b="1" i="1" dirty="0"/>
              <a:t>Moderator not the author </a:t>
            </a:r>
            <a:r>
              <a:rPr lang="en-US" sz="2400" dirty="0"/>
              <a:t>of the work product</a:t>
            </a:r>
          </a:p>
          <a:p>
            <a:pPr>
              <a:buFont typeface="+mj-lt"/>
              <a:buAutoNum type="arabicPeriod"/>
            </a:pPr>
            <a:r>
              <a:rPr lang="en-US" sz="2400" b="1" i="1" dirty="0"/>
              <a:t>Management does not attend</a:t>
            </a:r>
          </a:p>
          <a:p>
            <a:pPr>
              <a:buFont typeface="+mj-lt"/>
              <a:buAutoNum type="arabicPeriod"/>
            </a:pPr>
            <a:r>
              <a:rPr lang="en-US" sz="2400" b="1" i="1" dirty="0"/>
              <a:t>Moderator is trained </a:t>
            </a:r>
            <a:r>
              <a:rPr lang="en-US" sz="2400" dirty="0"/>
              <a:t>in conducting inspections</a:t>
            </a:r>
          </a:p>
        </p:txBody>
      </p:sp>
      <p:pic>
        <p:nvPicPr>
          <p:cNvPr id="5" name="Picture 4" descr="C:\Users\alann\AppData\Local\Microsoft\Windows\Temporary Internet Files\Content.IE5\MG8XUO76\MCj043482500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133" y="5892229"/>
            <a:ext cx="1023135" cy="965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C:\Users\alann\AppData\Local\Microsoft\Windows\Temporary Internet Files\Content.IE5\XTY5FIPX\MC90043478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418" y="3238457"/>
            <a:ext cx="1035738" cy="124976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Users\alann\AppData\Local\Microsoft\Windows\Temporary Internet Files\Content.IE5\56RO66OY\MP900406774[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509" y="2043025"/>
            <a:ext cx="1096382" cy="780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63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An Example – Imperial Chemical Industries, Manchester, UK</a:t>
            </a:r>
          </a:p>
        </p:txBody>
      </p:sp>
      <p:sp>
        <p:nvSpPr>
          <p:cNvPr id="3" name="Text Placeholder 2"/>
          <p:cNvSpPr>
            <a:spLocks noGrp="1"/>
          </p:cNvSpPr>
          <p:nvPr>
            <p:ph type="body" sz="quarter" idx="10"/>
          </p:nvPr>
        </p:nvSpPr>
        <p:spPr>
          <a:xfrm>
            <a:off x="473392" y="2396489"/>
            <a:ext cx="11149013" cy="3010055"/>
          </a:xfrm>
        </p:spPr>
        <p:txBody>
          <a:bodyPr/>
          <a:lstStyle/>
          <a:p>
            <a:r>
              <a:rPr lang="en-US" sz="2800" dirty="0"/>
              <a:t>800 programs written for production planning system</a:t>
            </a:r>
          </a:p>
          <a:p>
            <a:r>
              <a:rPr lang="en-US" sz="2800" dirty="0"/>
              <a:t>Middle of project, after 400 programs written and inspected -inspections stopped – don’t see the value</a:t>
            </a:r>
          </a:p>
          <a:p>
            <a:r>
              <a:rPr lang="en-US" sz="2800" dirty="0"/>
              <a:t>Year later maintenance cost of two groups of programs measured</a:t>
            </a:r>
          </a:p>
          <a:p>
            <a:pPr lvl="1"/>
            <a:r>
              <a:rPr lang="en-US" sz="2400" dirty="0"/>
              <a:t>Inspected programs average .6 minutes per line of code per year</a:t>
            </a:r>
          </a:p>
          <a:p>
            <a:pPr lvl="1"/>
            <a:r>
              <a:rPr lang="en-US" sz="2400" dirty="0"/>
              <a:t>Un-inspected programs cost 7 minutes per line of code per year</a:t>
            </a:r>
          </a:p>
          <a:p>
            <a:r>
              <a:rPr lang="en-US" sz="2800" b="1" i="1" u="sng" dirty="0"/>
              <a:t>10 times cheaper to maintain the inspected programs</a:t>
            </a:r>
          </a:p>
        </p:txBody>
      </p:sp>
      <p:pic>
        <p:nvPicPr>
          <p:cNvPr id="4" name="Picture 4" descr="C:\Users\alann\AppData\Local\Microsoft\Windows\Temporary Internet Files\Content.IE5\7OXV8FUM\MP900401959[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4354" y="970834"/>
            <a:ext cx="1627177" cy="129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65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5"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anim calcmode="lin" valueType="num">
                                      <p:cBhvr>
                                        <p:cTn id="33"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4"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Roles in Inspections</a:t>
            </a:r>
          </a:p>
        </p:txBody>
      </p:sp>
      <p:graphicFrame>
        <p:nvGraphicFramePr>
          <p:cNvPr id="6" name="Content Placeholder 4"/>
          <p:cNvGraphicFramePr>
            <a:graphicFrameLocks/>
          </p:cNvGraphicFramePr>
          <p:nvPr>
            <p:extLst>
              <p:ext uri="{D42A27DB-BD31-4B8C-83A1-F6EECF244321}">
                <p14:modId xmlns:p14="http://schemas.microsoft.com/office/powerpoint/2010/main" val="404169087"/>
              </p:ext>
            </p:extLst>
          </p:nvPr>
        </p:nvGraphicFramePr>
        <p:xfrm>
          <a:off x="1207214" y="1573606"/>
          <a:ext cx="898475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8097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Important Role - Moderators</a:t>
            </a:r>
          </a:p>
        </p:txBody>
      </p:sp>
      <p:sp>
        <p:nvSpPr>
          <p:cNvPr id="3" name="TextBox 2"/>
          <p:cNvSpPr txBox="1"/>
          <p:nvPr/>
        </p:nvSpPr>
        <p:spPr>
          <a:xfrm>
            <a:off x="388620" y="1771650"/>
            <a:ext cx="11109195" cy="246221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“One organization found that code inspections led by </a:t>
            </a:r>
          </a:p>
          <a:p>
            <a:r>
              <a:rPr lang="en-US" sz="3200" b="1" i="1" u="sng" dirty="0">
                <a:gradFill>
                  <a:gsLst>
                    <a:gs pos="0">
                      <a:schemeClr val="tx1"/>
                    </a:gs>
                    <a:gs pos="86000">
                      <a:schemeClr val="tx1"/>
                    </a:gs>
                  </a:gsLst>
                  <a:lin ang="5400000" scaled="0"/>
                </a:gradFill>
              </a:rPr>
              <a:t>trained moderators </a:t>
            </a:r>
            <a:r>
              <a:rPr lang="en-US" sz="3200" dirty="0">
                <a:gradFill>
                  <a:gsLst>
                    <a:gs pos="0">
                      <a:schemeClr val="tx1"/>
                    </a:gs>
                    <a:gs pos="86000">
                      <a:schemeClr val="tx1"/>
                    </a:gs>
                  </a:gsLst>
                  <a:lin ang="5400000" scaled="0"/>
                </a:gradFill>
              </a:rPr>
              <a:t>with strong facilitation skills found an</a:t>
            </a:r>
          </a:p>
          <a:p>
            <a:r>
              <a:rPr lang="en-US" sz="3200" dirty="0">
                <a:gradFill>
                  <a:gsLst>
                    <a:gs pos="0">
                      <a:schemeClr val="tx1"/>
                    </a:gs>
                    <a:gs pos="86000">
                      <a:schemeClr val="tx1"/>
                    </a:gs>
                  </a:gsLst>
                  <a:lin ang="5400000" scaled="0"/>
                </a:gradFill>
              </a:rPr>
              <a:t>average of </a:t>
            </a:r>
            <a:r>
              <a:rPr lang="en-US" sz="3200" b="1" i="1" u="sng" dirty="0">
                <a:gradFill>
                  <a:gsLst>
                    <a:gs pos="0">
                      <a:schemeClr val="tx1"/>
                    </a:gs>
                    <a:gs pos="86000">
                      <a:schemeClr val="tx1"/>
                    </a:gs>
                  </a:gsLst>
                  <a:lin ang="5400000" scaled="0"/>
                </a:gradFill>
              </a:rPr>
              <a:t>39 defects per thousand </a:t>
            </a:r>
            <a:r>
              <a:rPr lang="en-US" sz="3200" dirty="0">
                <a:gradFill>
                  <a:gsLst>
                    <a:gs pos="0">
                      <a:schemeClr val="tx1"/>
                    </a:gs>
                    <a:gs pos="86000">
                      <a:schemeClr val="tx1"/>
                    </a:gs>
                  </a:gsLst>
                  <a:lin ang="5400000" scaled="0"/>
                </a:gradFill>
              </a:rPr>
              <a:t>lines of code, where as</a:t>
            </a:r>
          </a:p>
          <a:p>
            <a:r>
              <a:rPr lang="en-US" sz="3200" dirty="0">
                <a:gradFill>
                  <a:gsLst>
                    <a:gs pos="0">
                      <a:schemeClr val="tx1"/>
                    </a:gs>
                    <a:gs pos="86000">
                      <a:schemeClr val="tx1"/>
                    </a:gs>
                  </a:gsLst>
                  <a:lin ang="5400000" scaled="0"/>
                </a:gradFill>
              </a:rPr>
              <a:t>inspections by </a:t>
            </a:r>
            <a:r>
              <a:rPr lang="en-US" sz="3200" b="1" i="1" u="sng" dirty="0">
                <a:gradFill>
                  <a:gsLst>
                    <a:gs pos="0">
                      <a:schemeClr val="tx1"/>
                    </a:gs>
                    <a:gs pos="86000">
                      <a:schemeClr val="tx1"/>
                    </a:gs>
                  </a:gsLst>
                  <a:lin ang="5400000" scaled="0"/>
                </a:gradFill>
              </a:rPr>
              <a:t>untrained moderators </a:t>
            </a:r>
            <a:r>
              <a:rPr lang="en-US" sz="3200" dirty="0">
                <a:gradFill>
                  <a:gsLst>
                    <a:gs pos="0">
                      <a:schemeClr val="tx1"/>
                    </a:gs>
                    <a:gs pos="86000">
                      <a:schemeClr val="tx1"/>
                    </a:gs>
                  </a:gsLst>
                  <a:lin ang="5400000" scaled="0"/>
                </a:gradFill>
              </a:rPr>
              <a:t>detected </a:t>
            </a:r>
            <a:r>
              <a:rPr lang="en-US" sz="3200" b="1" i="1" u="sng" dirty="0">
                <a:gradFill>
                  <a:gsLst>
                    <a:gs pos="0">
                      <a:schemeClr val="tx1"/>
                    </a:gs>
                    <a:gs pos="86000">
                      <a:schemeClr val="tx1"/>
                    </a:gs>
                  </a:gsLst>
                  <a:lin ang="5400000" scaled="0"/>
                </a:gradFill>
              </a:rPr>
              <a:t>only nine to </a:t>
            </a:r>
          </a:p>
          <a:p>
            <a:r>
              <a:rPr lang="en-US" sz="3200" b="1" i="1" u="sng" dirty="0">
                <a:gradFill>
                  <a:gsLst>
                    <a:gs pos="0">
                      <a:schemeClr val="tx1"/>
                    </a:gs>
                    <a:gs pos="86000">
                      <a:schemeClr val="tx1"/>
                    </a:gs>
                  </a:gsLst>
                  <a:lin ang="5400000" scaled="0"/>
                </a:gradFill>
              </a:rPr>
              <a:t>twelve defects per thousand</a:t>
            </a:r>
            <a:r>
              <a:rPr lang="en-US" sz="3200" dirty="0">
                <a:gradFill>
                  <a:gsLst>
                    <a:gs pos="0">
                      <a:schemeClr val="tx1"/>
                    </a:gs>
                    <a:gs pos="86000">
                      <a:schemeClr val="tx1"/>
                    </a:gs>
                  </a:gsLst>
                  <a:lin ang="5400000" scaled="0"/>
                </a:gradFill>
              </a:rPr>
              <a:t> lines of code. “</a:t>
            </a:r>
          </a:p>
        </p:txBody>
      </p:sp>
      <p:sp>
        <p:nvSpPr>
          <p:cNvPr id="4" name="TextBox 3"/>
          <p:cNvSpPr txBox="1"/>
          <p:nvPr/>
        </p:nvSpPr>
        <p:spPr>
          <a:xfrm>
            <a:off x="1943100" y="5463540"/>
            <a:ext cx="5375574" cy="307777"/>
          </a:xfrm>
          <a:prstGeom prst="rect">
            <a:avLst/>
          </a:prstGeom>
          <a:noFill/>
        </p:spPr>
        <p:txBody>
          <a:bodyPr wrap="none" lIns="0" tIns="0" rIns="0" bIns="0" rtlCol="0">
            <a:spAutoFit/>
          </a:bodyPr>
          <a:lstStyle/>
          <a:p>
            <a:r>
              <a:rPr lang="en-US" sz="2000" dirty="0">
                <a:gradFill>
                  <a:gsLst>
                    <a:gs pos="0">
                      <a:schemeClr val="tx1"/>
                    </a:gs>
                    <a:gs pos="86000">
                      <a:schemeClr val="tx1"/>
                    </a:gs>
                  </a:gsLst>
                  <a:lin ang="5400000" scaled="0"/>
                </a:gradFill>
              </a:rPr>
              <a:t>Page 65, Peer Reviews in Software, Karl </a:t>
            </a:r>
            <a:r>
              <a:rPr lang="en-US" sz="2000" dirty="0" err="1">
                <a:gradFill>
                  <a:gsLst>
                    <a:gs pos="0">
                      <a:schemeClr val="tx1"/>
                    </a:gs>
                    <a:gs pos="86000">
                      <a:schemeClr val="tx1"/>
                    </a:gs>
                  </a:gsLst>
                  <a:lin ang="5400000" scaled="0"/>
                </a:gradFill>
              </a:rPr>
              <a:t>Wiegers</a:t>
            </a:r>
            <a:endParaRPr lang="en-US" sz="2000" dirty="0">
              <a:gradFill>
                <a:gsLst>
                  <a:gs pos="0">
                    <a:schemeClr val="tx1"/>
                  </a:gs>
                  <a:gs pos="86000">
                    <a:schemeClr val="tx1"/>
                  </a:gs>
                </a:gsLst>
                <a:lin ang="5400000" scaled="0"/>
              </a:gradFill>
            </a:endParaRPr>
          </a:p>
        </p:txBody>
      </p:sp>
      <p:pic>
        <p:nvPicPr>
          <p:cNvPr id="5" name="Picture 2" descr="C:\Users\alann\Desktop\PeerReviewsBoo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797" y="4669637"/>
            <a:ext cx="1828800" cy="189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3955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Not For Everyone</a:t>
            </a:r>
          </a:p>
        </p:txBody>
      </p:sp>
      <p:sp>
        <p:nvSpPr>
          <p:cNvPr id="3" name="Text Placeholder 2"/>
          <p:cNvSpPr>
            <a:spLocks noGrp="1"/>
          </p:cNvSpPr>
          <p:nvPr>
            <p:ph type="body" sz="quarter" idx="10"/>
          </p:nvPr>
        </p:nvSpPr>
        <p:spPr>
          <a:xfrm>
            <a:off x="450532" y="1516379"/>
            <a:ext cx="11149013" cy="2850011"/>
          </a:xfrm>
        </p:spPr>
        <p:txBody>
          <a:bodyPr/>
          <a:lstStyle/>
          <a:p>
            <a:r>
              <a:rPr lang="en-US" dirty="0"/>
              <a:t>Inspections Require </a:t>
            </a:r>
          </a:p>
          <a:p>
            <a:pPr lvl="1"/>
            <a:r>
              <a:rPr lang="en-US" dirty="0"/>
              <a:t>significant time and </a:t>
            </a:r>
          </a:p>
          <a:p>
            <a:pPr lvl="1"/>
            <a:r>
              <a:rPr lang="en-US" dirty="0"/>
              <a:t>expertise </a:t>
            </a:r>
          </a:p>
          <a:p>
            <a:pPr marL="460375" lvl="1" indent="0">
              <a:buNone/>
            </a:pPr>
            <a:r>
              <a:rPr lang="en-US" dirty="0"/>
              <a:t>	to implement properly</a:t>
            </a:r>
          </a:p>
          <a:p>
            <a:r>
              <a:rPr lang="en-US" dirty="0"/>
              <a:t>Other, less rigorous reviews, less effective but easier to start doing</a:t>
            </a:r>
          </a:p>
        </p:txBody>
      </p:sp>
    </p:spTree>
    <p:extLst>
      <p:ext uri="{BB962C8B-B14F-4D97-AF65-F5344CB8AC3E}">
        <p14:creationId xmlns:p14="http://schemas.microsoft.com/office/powerpoint/2010/main" val="33855530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661993"/>
          </a:xfrm>
        </p:spPr>
        <p:txBody>
          <a:bodyPr/>
          <a:lstStyle/>
          <a:p>
            <a:r>
              <a:rPr lang="en-US" dirty="0"/>
              <a:t>Proven Practices</a:t>
            </a:r>
            <a:br>
              <a:rPr lang="en-US" dirty="0"/>
            </a:br>
            <a:r>
              <a:rPr lang="en-US" sz="3600" dirty="0">
                <a:solidFill>
                  <a:schemeClr val="tx2"/>
                </a:solidFill>
              </a:rPr>
              <a:t>Proven to Work in Real World, the “Trenches”, not Academic, “Ivory Tower” Stuff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2750820"/>
            <a:ext cx="2594610" cy="269748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30" y="2750820"/>
            <a:ext cx="5932170" cy="2697480"/>
          </a:xfrm>
          <a:prstGeom prst="rect">
            <a:avLst/>
          </a:prstGeom>
        </p:spPr>
      </p:pic>
    </p:spTree>
    <p:extLst>
      <p:ext uri="{BB962C8B-B14F-4D97-AF65-F5344CB8AC3E}">
        <p14:creationId xmlns:p14="http://schemas.microsoft.com/office/powerpoint/2010/main" val="27493474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07996"/>
          </a:xfrm>
        </p:spPr>
        <p:txBody>
          <a:bodyPr/>
          <a:lstStyle/>
          <a:p>
            <a:r>
              <a:rPr lang="en-US" dirty="0"/>
              <a:t>Peer Reviews</a:t>
            </a:r>
            <a:br>
              <a:rPr lang="en-US" dirty="0"/>
            </a:br>
            <a:r>
              <a:rPr lang="en-US" sz="3200" dirty="0">
                <a:solidFill>
                  <a:schemeClr val="tx2"/>
                </a:solidFill>
              </a:rPr>
              <a:t>A Little Help From Your Friends</a:t>
            </a:r>
          </a:p>
        </p:txBody>
      </p:sp>
      <p:pic>
        <p:nvPicPr>
          <p:cNvPr id="3" name="Picture 2" descr="C:\Users\alann\AppData\Local\Microsoft\Windows\Temporary Internet Files\Content.IE5\IGX72Z2G\MCj0089004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0780" y="582930"/>
            <a:ext cx="2971800" cy="1623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05790" y="2788920"/>
            <a:ext cx="11092139" cy="1846659"/>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rPr>
              <a:t>“We all take pride in the work we do. We don’t like to admit we make mistakes,</a:t>
            </a:r>
          </a:p>
          <a:p>
            <a:r>
              <a:rPr lang="en-US" sz="2400" dirty="0">
                <a:gradFill>
                  <a:gsLst>
                    <a:gs pos="0">
                      <a:schemeClr val="tx1"/>
                    </a:gs>
                    <a:gs pos="86000">
                      <a:schemeClr val="tx1"/>
                    </a:gs>
                  </a:gsLst>
                  <a:lin ang="5400000" scaled="0"/>
                </a:gradFill>
              </a:rPr>
              <a:t>we don’t realize how many we make (or we would correct them ourselves), and </a:t>
            </a:r>
          </a:p>
          <a:p>
            <a:r>
              <a:rPr lang="en-US" sz="2400" dirty="0">
                <a:gradFill>
                  <a:gsLst>
                    <a:gs pos="0">
                      <a:schemeClr val="tx1"/>
                    </a:gs>
                    <a:gs pos="86000">
                      <a:schemeClr val="tx1"/>
                    </a:gs>
                  </a:gsLst>
                  <a:lin ang="5400000" scaled="0"/>
                </a:gradFill>
              </a:rPr>
              <a:t>we don’t like to ask someone else to find them. If you’re going to hold successful</a:t>
            </a:r>
          </a:p>
          <a:p>
            <a:r>
              <a:rPr lang="en-US" sz="2400" dirty="0">
                <a:gradFill>
                  <a:gsLst>
                    <a:gs pos="0">
                      <a:schemeClr val="tx1"/>
                    </a:gs>
                    <a:gs pos="86000">
                      <a:schemeClr val="tx1"/>
                    </a:gs>
                  </a:gsLst>
                  <a:lin ang="5400000" scaled="0"/>
                </a:gradFill>
              </a:rPr>
              <a:t>Peer Reviews, </a:t>
            </a:r>
            <a:r>
              <a:rPr lang="en-US" sz="2400" b="1" i="1" u="sng" dirty="0">
                <a:gradFill>
                  <a:gsLst>
                    <a:gs pos="0">
                      <a:schemeClr val="tx1"/>
                    </a:gs>
                    <a:gs pos="86000">
                      <a:schemeClr val="tx1"/>
                    </a:gs>
                  </a:gsLst>
                  <a:lin ang="5400000" scaled="0"/>
                </a:gradFill>
              </a:rPr>
              <a:t>you have to overcome this natural resistance to outside critique</a:t>
            </a:r>
          </a:p>
          <a:p>
            <a:r>
              <a:rPr lang="en-US" sz="2400" b="1" i="1" u="sng" dirty="0">
                <a:gradFill>
                  <a:gsLst>
                    <a:gs pos="0">
                      <a:schemeClr val="tx1"/>
                    </a:gs>
                    <a:gs pos="86000">
                      <a:schemeClr val="tx1"/>
                    </a:gs>
                  </a:gsLst>
                  <a:lin ang="5400000" scaled="0"/>
                </a:gradFill>
              </a:rPr>
              <a:t>of your work.”</a:t>
            </a:r>
          </a:p>
        </p:txBody>
      </p:sp>
      <p:sp>
        <p:nvSpPr>
          <p:cNvPr id="5" name="TextBox 4"/>
          <p:cNvSpPr txBox="1"/>
          <p:nvPr/>
        </p:nvSpPr>
        <p:spPr>
          <a:xfrm>
            <a:off x="1268632" y="5599360"/>
            <a:ext cx="4820422" cy="276999"/>
          </a:xfrm>
          <a:prstGeom prst="rect">
            <a:avLst/>
          </a:prstGeom>
          <a:noFill/>
        </p:spPr>
        <p:txBody>
          <a:bodyPr wrap="none" lIns="0" tIns="0" rIns="0" bIns="0" rtlCol="0">
            <a:spAutoFit/>
          </a:bodyPr>
          <a:lstStyle/>
          <a:p>
            <a:r>
              <a:rPr lang="en-US" dirty="0">
                <a:gradFill>
                  <a:gsLst>
                    <a:gs pos="0">
                      <a:schemeClr val="tx1"/>
                    </a:gs>
                    <a:gs pos="86000">
                      <a:schemeClr val="tx1"/>
                    </a:gs>
                  </a:gsLst>
                  <a:lin ang="5400000" scaled="0"/>
                </a:gradFill>
              </a:rPr>
              <a:t>Page 13, Peer Reviews in Software, Karl </a:t>
            </a:r>
            <a:r>
              <a:rPr lang="en-US" dirty="0" err="1">
                <a:gradFill>
                  <a:gsLst>
                    <a:gs pos="0">
                      <a:schemeClr val="tx1"/>
                    </a:gs>
                    <a:gs pos="86000">
                      <a:schemeClr val="tx1"/>
                    </a:gs>
                  </a:gsLst>
                  <a:lin ang="5400000" scaled="0"/>
                </a:gradFill>
              </a:rPr>
              <a:t>Wiegers</a:t>
            </a:r>
            <a:endParaRPr lang="en-US" dirty="0">
              <a:gradFill>
                <a:gsLst>
                  <a:gs pos="0">
                    <a:schemeClr val="tx1"/>
                  </a:gs>
                  <a:gs pos="86000">
                    <a:schemeClr val="tx1"/>
                  </a:gs>
                </a:gsLst>
                <a:lin ang="5400000" scaled="0"/>
              </a:gradFill>
            </a:endParaRPr>
          </a:p>
        </p:txBody>
      </p:sp>
      <p:pic>
        <p:nvPicPr>
          <p:cNvPr id="6" name="Picture 5" descr="KarlWieger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3882" y="4897292"/>
            <a:ext cx="1482818" cy="140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8740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80">
                                          <p:stCondLst>
                                            <p:cond delay="0"/>
                                          </p:stCondLst>
                                        </p:cTn>
                                        <p:tgtEl>
                                          <p:spTgt spid="4"/>
                                        </p:tgtEl>
                                      </p:cBhvr>
                                    </p:animEffect>
                                    <p:anim calcmode="lin" valueType="num">
                                      <p:cBhvr>
                                        <p:cTn id="2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0" dur="26">
                                          <p:stCondLst>
                                            <p:cond delay="650"/>
                                          </p:stCondLst>
                                        </p:cTn>
                                        <p:tgtEl>
                                          <p:spTgt spid="4"/>
                                        </p:tgtEl>
                                      </p:cBhvr>
                                      <p:to x="100000" y="60000"/>
                                    </p:animScale>
                                    <p:animScale>
                                      <p:cBhvr>
                                        <p:cTn id="31" dur="166" decel="50000">
                                          <p:stCondLst>
                                            <p:cond delay="676"/>
                                          </p:stCondLst>
                                        </p:cTn>
                                        <p:tgtEl>
                                          <p:spTgt spid="4"/>
                                        </p:tgtEl>
                                      </p:cBhvr>
                                      <p:to x="100000" y="100000"/>
                                    </p:animScale>
                                    <p:animScale>
                                      <p:cBhvr>
                                        <p:cTn id="32" dur="26">
                                          <p:stCondLst>
                                            <p:cond delay="1312"/>
                                          </p:stCondLst>
                                        </p:cTn>
                                        <p:tgtEl>
                                          <p:spTgt spid="4"/>
                                        </p:tgtEl>
                                      </p:cBhvr>
                                      <p:to x="100000" y="80000"/>
                                    </p:animScale>
                                    <p:animScale>
                                      <p:cBhvr>
                                        <p:cTn id="33" dur="166" decel="50000">
                                          <p:stCondLst>
                                            <p:cond delay="1338"/>
                                          </p:stCondLst>
                                        </p:cTn>
                                        <p:tgtEl>
                                          <p:spTgt spid="4"/>
                                        </p:tgtEl>
                                      </p:cBhvr>
                                      <p:to x="100000" y="100000"/>
                                    </p:animScale>
                                    <p:animScale>
                                      <p:cBhvr>
                                        <p:cTn id="34" dur="26">
                                          <p:stCondLst>
                                            <p:cond delay="1642"/>
                                          </p:stCondLst>
                                        </p:cTn>
                                        <p:tgtEl>
                                          <p:spTgt spid="4"/>
                                        </p:tgtEl>
                                      </p:cBhvr>
                                      <p:to x="100000" y="90000"/>
                                    </p:animScale>
                                    <p:animScale>
                                      <p:cBhvr>
                                        <p:cTn id="35" dur="166" decel="50000">
                                          <p:stCondLst>
                                            <p:cond delay="1668"/>
                                          </p:stCondLst>
                                        </p:cTn>
                                        <p:tgtEl>
                                          <p:spTgt spid="4"/>
                                        </p:tgtEl>
                                      </p:cBhvr>
                                      <p:to x="100000" y="100000"/>
                                    </p:animScale>
                                    <p:animScale>
                                      <p:cBhvr>
                                        <p:cTn id="36" dur="26">
                                          <p:stCondLst>
                                            <p:cond delay="1808"/>
                                          </p:stCondLst>
                                        </p:cTn>
                                        <p:tgtEl>
                                          <p:spTgt spid="4"/>
                                        </p:tgtEl>
                                      </p:cBhvr>
                                      <p:to x="100000" y="95000"/>
                                    </p:animScale>
                                    <p:animScale>
                                      <p:cBhvr>
                                        <p:cTn id="3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a:t>Questions When Introducing Peer Review</a:t>
            </a:r>
          </a:p>
        </p:txBody>
      </p:sp>
      <p:sp>
        <p:nvSpPr>
          <p:cNvPr id="3" name="Text Placeholder 2"/>
          <p:cNvSpPr>
            <a:spLocks noGrp="1"/>
          </p:cNvSpPr>
          <p:nvPr>
            <p:ph type="body" sz="quarter" idx="10"/>
          </p:nvPr>
        </p:nvSpPr>
        <p:spPr>
          <a:xfrm>
            <a:off x="519112" y="1447800"/>
            <a:ext cx="11149013" cy="5055870"/>
          </a:xfrm>
        </p:spPr>
        <p:txBody>
          <a:bodyPr/>
          <a:lstStyle/>
          <a:p>
            <a:r>
              <a:rPr lang="en-US" sz="2800" dirty="0"/>
              <a:t>What are the goals of review?</a:t>
            </a:r>
          </a:p>
          <a:p>
            <a:r>
              <a:rPr lang="en-US" sz="2800" dirty="0"/>
              <a:t>How will you improve the process over time?</a:t>
            </a:r>
          </a:p>
          <a:p>
            <a:r>
              <a:rPr lang="en-US" sz="2800" dirty="0"/>
              <a:t>How will you collect metrics?</a:t>
            </a:r>
          </a:p>
          <a:p>
            <a:pPr lvl="1"/>
            <a:r>
              <a:rPr lang="en-US" dirty="0"/>
              <a:t>Developers hate collecting metrics</a:t>
            </a:r>
          </a:p>
          <a:p>
            <a:pPr lvl="1"/>
            <a:endParaRPr lang="en-US" dirty="0"/>
          </a:p>
          <a:p>
            <a:pPr lvl="1"/>
            <a:endParaRPr lang="en-US" dirty="0"/>
          </a:p>
          <a:p>
            <a:pPr lvl="1"/>
            <a:r>
              <a:rPr lang="en-US" dirty="0"/>
              <a:t>Developers often make up numbers to make themselves look good</a:t>
            </a:r>
          </a:p>
          <a:p>
            <a:endParaRPr lang="en-US" sz="2800" dirty="0"/>
          </a:p>
          <a:p>
            <a:r>
              <a:rPr lang="en-US" sz="2800" dirty="0"/>
              <a:t>How will you manage negative emotions?</a:t>
            </a:r>
          </a:p>
          <a:p>
            <a:r>
              <a:rPr lang="en-US" sz="2800" dirty="0"/>
              <a:t>How will you develop the review checklist</a:t>
            </a:r>
            <a:r>
              <a:rPr lang="en-US" dirty="0"/>
              <a:t>?</a:t>
            </a:r>
          </a:p>
          <a:p>
            <a:endParaRPr lang="en-US" dirty="0"/>
          </a:p>
        </p:txBody>
      </p:sp>
      <p:pic>
        <p:nvPicPr>
          <p:cNvPr id="1026" name="Picture 2" descr="C:\Users\alann\AppData\Local\Microsoft\Windows\Temporary Internet Files\Content.IE5\QQ10YKK3\MP90026288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580" y="2695194"/>
            <a:ext cx="1474470" cy="110185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lann\AppData\Local\Microsoft\Windows\Temporary Internet Files\Content.IE5\QQ10YKK3\MC900237101[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4919" y="4589144"/>
            <a:ext cx="1147678" cy="141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749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7"/>
                                        </p:tgtEl>
                                        <p:attrNameLst>
                                          <p:attrName>style.visibility</p:attrName>
                                        </p:attrNameLst>
                                      </p:cBhvr>
                                      <p:to>
                                        <p:strVal val="visible"/>
                                      </p:to>
                                    </p:set>
                                    <p:animEffect transition="in" filter="wipe(down)">
                                      <p:cBhvr>
                                        <p:cTn id="37" dur="500"/>
                                        <p:tgtEl>
                                          <p:spTgt spid="10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Walkthroughs	</a:t>
            </a:r>
          </a:p>
        </p:txBody>
      </p:sp>
      <p:sp>
        <p:nvSpPr>
          <p:cNvPr id="3" name="Text Placeholder 2"/>
          <p:cNvSpPr>
            <a:spLocks noGrp="1"/>
          </p:cNvSpPr>
          <p:nvPr>
            <p:ph type="body" sz="quarter" idx="10"/>
          </p:nvPr>
        </p:nvSpPr>
        <p:spPr>
          <a:xfrm>
            <a:off x="519112" y="1447799"/>
            <a:ext cx="11149013" cy="2609945"/>
          </a:xfrm>
        </p:spPr>
        <p:txBody>
          <a:bodyPr/>
          <a:lstStyle/>
          <a:p>
            <a:r>
              <a:rPr lang="en-US" dirty="0"/>
              <a:t>Been around since late 1970’s</a:t>
            </a:r>
          </a:p>
          <a:p>
            <a:r>
              <a:rPr lang="en-US" dirty="0"/>
              <a:t>Hosted or moderated by author of the work product</a:t>
            </a:r>
          </a:p>
          <a:p>
            <a:r>
              <a:rPr lang="en-US" dirty="0"/>
              <a:t>Participants prepare by reading the product </a:t>
            </a:r>
          </a:p>
          <a:p>
            <a:r>
              <a:rPr lang="en-US" dirty="0"/>
              <a:t>No more than 60 minutes*</a:t>
            </a:r>
          </a:p>
          <a:p>
            <a:r>
              <a:rPr lang="en-US" dirty="0"/>
              <a:t>Management does not attend</a:t>
            </a:r>
          </a:p>
        </p:txBody>
      </p:sp>
      <p:pic>
        <p:nvPicPr>
          <p:cNvPr id="4" name="Picture 9" descr="C:\Users\alann\AppData\Local\Microsoft\Windows\Temporary Internet Files\Content.IE5\MG8XUO76\MCj023325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5180" y="3280410"/>
            <a:ext cx="3720529" cy="31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9520" y="357759"/>
            <a:ext cx="1121664" cy="1384554"/>
          </a:xfrm>
          <a:prstGeom prst="rect">
            <a:avLst/>
          </a:prstGeom>
        </p:spPr>
      </p:pic>
      <p:sp>
        <p:nvSpPr>
          <p:cNvPr id="6" name="TextBox 5"/>
          <p:cNvSpPr txBox="1"/>
          <p:nvPr/>
        </p:nvSpPr>
        <p:spPr>
          <a:xfrm>
            <a:off x="628650" y="5783580"/>
            <a:ext cx="5611857" cy="492443"/>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*Focus Fatigue – find a defect every 10 minutes on average up</a:t>
            </a:r>
          </a:p>
          <a:p>
            <a:r>
              <a:rPr lang="en-US" sz="1600" dirty="0">
                <a:gradFill>
                  <a:gsLst>
                    <a:gs pos="0">
                      <a:schemeClr val="tx1"/>
                    </a:gs>
                    <a:gs pos="86000">
                      <a:schemeClr val="tx1"/>
                    </a:gs>
                  </a:gsLst>
                  <a:lin ang="5400000" scaled="0"/>
                </a:gradFill>
              </a:rPr>
              <a:t>to 60 minutes and then sudden drop off</a:t>
            </a:r>
          </a:p>
        </p:txBody>
      </p:sp>
    </p:spTree>
    <p:extLst>
      <p:ext uri="{BB962C8B-B14F-4D97-AF65-F5344CB8AC3E}">
        <p14:creationId xmlns:p14="http://schemas.microsoft.com/office/powerpoint/2010/main" val="4148323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 Meeting Work Importance</a:t>
            </a:r>
          </a:p>
        </p:txBody>
      </p:sp>
      <p:sp>
        <p:nvSpPr>
          <p:cNvPr id="3" name="Text Placeholder 2"/>
          <p:cNvSpPr>
            <a:spLocks noGrp="1"/>
          </p:cNvSpPr>
          <p:nvPr>
            <p:ph type="body" sz="quarter" idx="10"/>
          </p:nvPr>
        </p:nvSpPr>
        <p:spPr>
          <a:xfrm>
            <a:off x="496252" y="1962149"/>
            <a:ext cx="11149013" cy="984885"/>
          </a:xfrm>
        </p:spPr>
        <p:txBody>
          <a:bodyPr/>
          <a:lstStyle/>
          <a:p>
            <a:pPr marL="0" indent="0">
              <a:buNone/>
            </a:pPr>
            <a:r>
              <a:rPr lang="en-US" dirty="0"/>
              <a:t>96% of defects found looking at code before the meeting</a:t>
            </a:r>
          </a:p>
          <a:p>
            <a:pPr marL="0" indent="0">
              <a:buNone/>
            </a:pPr>
            <a:r>
              <a:rPr lang="en-US" dirty="0"/>
              <a:t>Study by Lawrence </a:t>
            </a:r>
            <a:r>
              <a:rPr lang="en-US" dirty="0" err="1"/>
              <a:t>Votta</a:t>
            </a:r>
            <a:r>
              <a:rPr lang="en-US" dirty="0"/>
              <a:t>, 1993</a:t>
            </a:r>
          </a:p>
        </p:txBody>
      </p:sp>
    </p:spTree>
    <p:extLst>
      <p:ext uri="{BB962C8B-B14F-4D97-AF65-F5344CB8AC3E}">
        <p14:creationId xmlns:p14="http://schemas.microsoft.com/office/powerpoint/2010/main" val="75836660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From Walkthroughs</a:t>
            </a:r>
          </a:p>
        </p:txBody>
      </p:sp>
      <p:sp>
        <p:nvSpPr>
          <p:cNvPr id="3" name="Text Placeholder 2"/>
          <p:cNvSpPr>
            <a:spLocks noGrp="1"/>
          </p:cNvSpPr>
          <p:nvPr>
            <p:ph type="body" sz="quarter" idx="10"/>
          </p:nvPr>
        </p:nvSpPr>
        <p:spPr>
          <a:xfrm>
            <a:off x="519112" y="1447799"/>
            <a:ext cx="11149013" cy="5219891"/>
          </a:xfrm>
        </p:spPr>
        <p:txBody>
          <a:bodyPr/>
          <a:lstStyle/>
          <a:p>
            <a:r>
              <a:rPr lang="en-US" dirty="0"/>
              <a:t>Used intelligently, typically find between 30 to 70 percent of the errors in program</a:t>
            </a:r>
          </a:p>
          <a:p>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r>
              <a:rPr lang="en-US" dirty="0"/>
              <a:t>Used unintelligently, more trouble than they are worth</a:t>
            </a:r>
          </a:p>
          <a:p>
            <a:endParaRPr lang="en-US" dirty="0"/>
          </a:p>
          <a:p>
            <a:endParaRPr lang="en-US" dirty="0"/>
          </a:p>
          <a:p>
            <a:endParaRPr lang="en-US" dirty="0"/>
          </a:p>
        </p:txBody>
      </p:sp>
      <p:pic>
        <p:nvPicPr>
          <p:cNvPr id="4" name="Picture 6" descr="C:\Users\alann\AppData\Local\Microsoft\Windows\Temporary Internet Files\Content.IE5\P61XE0RA\MCj04282610000[1].wmf"/>
          <p:cNvPicPr>
            <a:picLocks noChangeAspect="1" noChangeArrowheads="1"/>
          </p:cNvPicPr>
          <p:nvPr/>
        </p:nvPicPr>
        <p:blipFill>
          <a:blip r:embed="rId2" cstate="print">
            <a:lum bright="100000" contrast="100000"/>
            <a:extLst>
              <a:ext uri="{28A0092B-C50C-407E-A947-70E740481C1C}">
                <a14:useLocalDpi xmlns:a14="http://schemas.microsoft.com/office/drawing/2010/main" val="0"/>
              </a:ext>
            </a:extLst>
          </a:blip>
          <a:srcRect/>
          <a:stretch>
            <a:fillRect/>
          </a:stretch>
        </p:blipFill>
        <p:spPr bwMode="auto">
          <a:xfrm>
            <a:off x="4944548" y="2463094"/>
            <a:ext cx="1468218" cy="1468826"/>
          </a:xfrm>
          <a:prstGeom prst="rect">
            <a:avLst/>
          </a:prstGeom>
          <a:noFill/>
          <a:ln w="9525">
            <a:noFill/>
            <a:miter lim="800000"/>
            <a:headEnd/>
            <a:tailEnd/>
          </a:ln>
          <a:effectLst>
            <a:glow rad="228600">
              <a:schemeClr val="accent4">
                <a:satMod val="175000"/>
                <a:alpha val="40000"/>
              </a:schemeClr>
            </a:glow>
            <a:outerShdw blurRad="50800" dist="50800" dir="5400000" algn="ctr" rotWithShape="0">
              <a:schemeClr val="tx2">
                <a:lumMod val="75000"/>
              </a:schemeClr>
            </a:outerShdw>
          </a:effectLst>
          <a:extLst>
            <a:ext uri="{909E8E84-426E-40DD-AFC4-6F175D3DCCD1}">
              <a14:hiddenFill xmlns:a14="http://schemas.microsoft.com/office/drawing/2010/main">
                <a:solidFill>
                  <a:srgbClr val="FFFFFF"/>
                </a:solidFill>
              </a14:hiddenFill>
            </a:ext>
          </a:extLst>
        </p:spPr>
      </p:pic>
      <p:pic>
        <p:nvPicPr>
          <p:cNvPr id="5" name="Picture 4" descr="C:\Users\alann\AppData\Local\Microsoft\Windows\Temporary Internet Files\Content.IE5\IGX72Z2G\MCj0232100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514" y="5125649"/>
            <a:ext cx="1030287"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90274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ppt_w</p:attrName>
                                        </p:attrNameLst>
                                      </p:cBhvr>
                                      <p:tavLst>
                                        <p:tav tm="0" fmla="#ppt_w*sin(2.5*pi*$)">
                                          <p:val>
                                            <p:fltVal val="0"/>
                                          </p:val>
                                        </p:tav>
                                        <p:tav tm="100000">
                                          <p:val>
                                            <p:fltVal val="1"/>
                                          </p:val>
                                        </p:tav>
                                      </p:tavLst>
                                    </p:anim>
                                    <p:anim calcmode="lin" valueType="num">
                                      <p:cBhvr>
                                        <p:cTn id="1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07996"/>
          </a:xfrm>
        </p:spPr>
        <p:txBody>
          <a:bodyPr/>
          <a:lstStyle/>
          <a:p>
            <a:r>
              <a:rPr lang="en-US" dirty="0"/>
              <a:t>Pre-Deployment Review</a:t>
            </a:r>
            <a:br>
              <a:rPr lang="en-US" dirty="0"/>
            </a:br>
            <a:r>
              <a:rPr lang="en-US" sz="3200" dirty="0">
                <a:solidFill>
                  <a:schemeClr val="tx2"/>
                </a:solidFill>
              </a:rPr>
              <a:t>Most Recent Good Experience with Reviews</a:t>
            </a:r>
          </a:p>
        </p:txBody>
      </p:sp>
      <p:sp>
        <p:nvSpPr>
          <p:cNvPr id="3" name="Text Placeholder 2"/>
          <p:cNvSpPr>
            <a:spLocks noGrp="1"/>
          </p:cNvSpPr>
          <p:nvPr>
            <p:ph type="body" sz="quarter" idx="10"/>
          </p:nvPr>
        </p:nvSpPr>
        <p:spPr>
          <a:xfrm>
            <a:off x="519112" y="1447799"/>
            <a:ext cx="11149013" cy="5675400"/>
          </a:xfrm>
        </p:spPr>
        <p:txBody>
          <a:bodyPr/>
          <a:lstStyle/>
          <a:p>
            <a:r>
              <a:rPr lang="en-US" dirty="0"/>
              <a:t>Going over in detail the steps for some change to production</a:t>
            </a:r>
          </a:p>
          <a:p>
            <a:r>
              <a:rPr lang="en-US" dirty="0"/>
              <a:t>Answer just four questions:</a:t>
            </a:r>
          </a:p>
          <a:p>
            <a:pPr marL="974725" lvl="1" indent="-514350">
              <a:buFont typeface="+mj-lt"/>
              <a:buAutoNum type="arabicPeriod"/>
            </a:pPr>
            <a:r>
              <a:rPr lang="en-US" dirty="0"/>
              <a:t>What needs to go right?</a:t>
            </a:r>
          </a:p>
          <a:p>
            <a:pPr marL="974725" lvl="1" indent="-514350">
              <a:buFont typeface="+mj-lt"/>
              <a:buAutoNum type="arabicPeriod"/>
            </a:pPr>
            <a:r>
              <a:rPr lang="en-US" dirty="0"/>
              <a:t>What could go wrong?</a:t>
            </a:r>
          </a:p>
          <a:p>
            <a:pPr marL="974725" lvl="1" indent="-514350">
              <a:buFont typeface="+mj-lt"/>
              <a:buAutoNum type="arabicPeriod"/>
            </a:pPr>
            <a:r>
              <a:rPr lang="en-US" dirty="0"/>
              <a:t>How could things go wrong?</a:t>
            </a:r>
          </a:p>
          <a:p>
            <a:pPr marL="974725" lvl="1" indent="-514350">
              <a:buFont typeface="+mj-lt"/>
              <a:buAutoNum type="arabicPeriod"/>
            </a:pPr>
            <a:r>
              <a:rPr lang="en-US" dirty="0"/>
              <a:t>What things have gone wrong in the past?</a:t>
            </a:r>
          </a:p>
          <a:p>
            <a:pPr lvl="1">
              <a:buFont typeface="Arial" pitchFamily="34" charset="0"/>
              <a:buChar char="•"/>
            </a:pPr>
            <a:endParaRPr lang="en-US" dirty="0"/>
          </a:p>
          <a:p>
            <a:pPr marL="460375" lvl="1" indent="0">
              <a:buNone/>
            </a:pPr>
            <a:r>
              <a:rPr lang="en-US" dirty="0"/>
              <a:t>Never fails to uncover something missing, out of order or assumed, etc. Avoided all sorts of disasters</a:t>
            </a:r>
          </a:p>
          <a:p>
            <a:pPr>
              <a:buFont typeface="Arial" pitchFamily="34" charset="0"/>
              <a:buChar char="•"/>
            </a:pPr>
            <a:endParaRPr lang="en-US" dirty="0"/>
          </a:p>
          <a:p>
            <a:pPr lvl="1">
              <a:buFont typeface="Arial" pitchFamily="34" charset="0"/>
              <a:buChar char="•"/>
            </a:pPr>
            <a:endParaRPr lang="en-US" dirty="0"/>
          </a:p>
        </p:txBody>
      </p:sp>
    </p:spTree>
    <p:extLst>
      <p:ext uri="{BB962C8B-B14F-4D97-AF65-F5344CB8AC3E}">
        <p14:creationId xmlns:p14="http://schemas.microsoft.com/office/powerpoint/2010/main" val="232126826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z="4400" dirty="0"/>
              <a:t>Post Mortems/Retrospectives/Lessons Learned</a:t>
            </a:r>
          </a:p>
        </p:txBody>
      </p:sp>
      <p:sp>
        <p:nvSpPr>
          <p:cNvPr id="3" name="Text Placeholder 2"/>
          <p:cNvSpPr>
            <a:spLocks noGrp="1"/>
          </p:cNvSpPr>
          <p:nvPr>
            <p:ph type="body" sz="quarter" idx="10"/>
          </p:nvPr>
        </p:nvSpPr>
        <p:spPr>
          <a:xfrm>
            <a:off x="427672" y="1379219"/>
            <a:ext cx="11149013" cy="5189113"/>
          </a:xfrm>
        </p:spPr>
        <p:txBody>
          <a:bodyPr/>
          <a:lstStyle/>
          <a:p>
            <a:r>
              <a:rPr lang="en-US" sz="2400" dirty="0"/>
              <a:t>Three kinds of people:</a:t>
            </a:r>
          </a:p>
          <a:p>
            <a:pPr marL="917575" lvl="1" indent="-457200">
              <a:buFont typeface="+mj-lt"/>
              <a:buAutoNum type="arabicPeriod"/>
            </a:pPr>
            <a:r>
              <a:rPr lang="en-US" sz="2000" dirty="0"/>
              <a:t>Learn from others experiences and mistakes</a:t>
            </a:r>
          </a:p>
          <a:p>
            <a:pPr marL="917575" lvl="1" indent="-457200">
              <a:buFont typeface="+mj-lt"/>
              <a:buAutoNum type="arabicPeriod"/>
            </a:pPr>
            <a:r>
              <a:rPr lang="en-US" sz="2000" dirty="0"/>
              <a:t>Learn from your own experiences</a:t>
            </a:r>
          </a:p>
          <a:p>
            <a:pPr marL="917575" lvl="1" indent="-457200">
              <a:buFont typeface="+mj-lt"/>
              <a:buAutoNum type="arabicPeriod"/>
            </a:pPr>
            <a:r>
              <a:rPr lang="en-US" sz="2000" dirty="0"/>
              <a:t>Don’t learn from others or your experiences</a:t>
            </a:r>
          </a:p>
          <a:p>
            <a:r>
              <a:rPr lang="en-US" sz="2400" dirty="0"/>
              <a:t>Simply answer three questions:</a:t>
            </a:r>
          </a:p>
          <a:p>
            <a:pPr lvl="1"/>
            <a:r>
              <a:rPr lang="en-US" sz="2400" dirty="0"/>
              <a:t>What went well?</a:t>
            </a:r>
          </a:p>
          <a:p>
            <a:pPr lvl="1"/>
            <a:r>
              <a:rPr lang="en-US" sz="2400" dirty="0"/>
              <a:t>What did we struggle with?</a:t>
            </a:r>
          </a:p>
          <a:p>
            <a:pPr lvl="1"/>
            <a:r>
              <a:rPr lang="en-US" sz="2400" dirty="0"/>
              <a:t>What should we do different next time?</a:t>
            </a:r>
          </a:p>
          <a:p>
            <a:r>
              <a:rPr lang="en-US" sz="2400" dirty="0"/>
              <a:t>Best to let someone outside the team gather the answers on a non-attribution basis via email</a:t>
            </a:r>
          </a:p>
          <a:p>
            <a:r>
              <a:rPr lang="en-US" sz="2400" dirty="0"/>
              <a:t>Review meeting goes over the feed back that has been assembled into a single document</a:t>
            </a:r>
          </a:p>
          <a:p>
            <a:r>
              <a:rPr lang="en-US" sz="2400" dirty="0"/>
              <a:t>Do not, repeat, do not start doing these, or continue them, if management does not make any changes – people will quickly stop responding</a:t>
            </a:r>
          </a:p>
        </p:txBody>
      </p:sp>
    </p:spTree>
    <p:extLst>
      <p:ext uri="{BB962C8B-B14F-4D97-AF65-F5344CB8AC3E}">
        <p14:creationId xmlns:p14="http://schemas.microsoft.com/office/powerpoint/2010/main" val="655366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heel(1)">
                                      <p:cBhvr>
                                        <p:cTn id="44" dur="20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63395"/>
          </a:xfrm>
        </p:spPr>
        <p:txBody>
          <a:bodyPr/>
          <a:lstStyle/>
          <a:p>
            <a:r>
              <a:rPr lang="en-US" dirty="0"/>
              <a:t>Pair Programming</a:t>
            </a:r>
            <a:br>
              <a:rPr lang="en-US" dirty="0"/>
            </a:br>
            <a:r>
              <a:rPr lang="en-US" sz="3600" dirty="0">
                <a:solidFill>
                  <a:schemeClr val="tx2"/>
                </a:solidFill>
              </a:rPr>
              <a:t>Real Time Code Review</a:t>
            </a:r>
          </a:p>
        </p:txBody>
      </p:sp>
      <p:sp>
        <p:nvSpPr>
          <p:cNvPr id="3" name="Text Placeholder 2"/>
          <p:cNvSpPr>
            <a:spLocks noGrp="1"/>
          </p:cNvSpPr>
          <p:nvPr>
            <p:ph type="body" sz="quarter" idx="10"/>
          </p:nvPr>
        </p:nvSpPr>
        <p:spPr>
          <a:xfrm>
            <a:off x="519112" y="2465069"/>
            <a:ext cx="11149013" cy="2345257"/>
          </a:xfrm>
        </p:spPr>
        <p:txBody>
          <a:bodyPr/>
          <a:lstStyle/>
          <a:p>
            <a:r>
              <a:rPr lang="en-US" dirty="0"/>
              <a:t>Two programmers work together at one computer on the same task</a:t>
            </a:r>
          </a:p>
          <a:p>
            <a:r>
              <a:rPr lang="en-US" dirty="0"/>
              <a:t>Continually collaborating on the same design, algorithm, code, or test.</a:t>
            </a:r>
          </a:p>
          <a:p>
            <a:pPr lvl="1"/>
            <a:endParaRPr lang="en-US" dirty="0"/>
          </a:p>
        </p:txBody>
      </p:sp>
    </p:spTree>
    <p:extLst>
      <p:ext uri="{BB962C8B-B14F-4D97-AF65-F5344CB8AC3E}">
        <p14:creationId xmlns:p14="http://schemas.microsoft.com/office/powerpoint/2010/main" val="391733417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329595"/>
          </a:xfrm>
        </p:spPr>
        <p:txBody>
          <a:bodyPr/>
          <a:lstStyle/>
          <a:p>
            <a:r>
              <a:rPr lang="en-US" dirty="0"/>
              <a:t>Benefits of Pair Programming</a:t>
            </a:r>
            <a:br>
              <a:rPr lang="en-US" dirty="0"/>
            </a:br>
            <a:endParaRPr lang="en-US" dirty="0"/>
          </a:p>
        </p:txBody>
      </p:sp>
      <p:sp>
        <p:nvSpPr>
          <p:cNvPr id="3" name="Text Placeholder 2"/>
          <p:cNvSpPr>
            <a:spLocks noGrp="1"/>
          </p:cNvSpPr>
          <p:nvPr>
            <p:ph type="body" sz="quarter" idx="10"/>
          </p:nvPr>
        </p:nvSpPr>
        <p:spPr>
          <a:xfrm>
            <a:off x="519112" y="1744979"/>
            <a:ext cx="11149013" cy="3145476"/>
          </a:xfrm>
        </p:spPr>
        <p:txBody>
          <a:bodyPr/>
          <a:lstStyle/>
          <a:p>
            <a:pPr lvl="1"/>
            <a:r>
              <a:rPr lang="en-US" dirty="0"/>
              <a:t>Quality – fewer defects</a:t>
            </a:r>
          </a:p>
          <a:p>
            <a:pPr lvl="1"/>
            <a:r>
              <a:rPr lang="en-US" dirty="0"/>
              <a:t>Time- higher quality code in half the time as individuals</a:t>
            </a:r>
          </a:p>
          <a:p>
            <a:pPr lvl="1"/>
            <a:r>
              <a:rPr lang="en-US" dirty="0"/>
              <a:t>Morale- usually happier and feel get more done</a:t>
            </a:r>
          </a:p>
          <a:p>
            <a:pPr lvl="1"/>
            <a:r>
              <a:rPr lang="en-US" dirty="0"/>
              <a:t>Trust and team work – result of working closer together</a:t>
            </a:r>
          </a:p>
          <a:p>
            <a:pPr lvl="1"/>
            <a:r>
              <a:rPr lang="en-US" dirty="0"/>
              <a:t>Knowledge Transfer- know more about the overall system</a:t>
            </a:r>
          </a:p>
          <a:p>
            <a:pPr lvl="1"/>
            <a:r>
              <a:rPr lang="en-US" dirty="0"/>
              <a:t>Enhanced Learning- pairs continually learn by watching each other</a:t>
            </a:r>
          </a:p>
        </p:txBody>
      </p:sp>
      <p:sp>
        <p:nvSpPr>
          <p:cNvPr id="4" name="TextBox 3"/>
          <p:cNvSpPr txBox="1"/>
          <p:nvPr/>
        </p:nvSpPr>
        <p:spPr>
          <a:xfrm>
            <a:off x="1303020" y="5554980"/>
            <a:ext cx="7725705" cy="246221"/>
          </a:xfrm>
          <a:prstGeom prst="rect">
            <a:avLst/>
          </a:prstGeom>
          <a:noFill/>
        </p:spPr>
        <p:txBody>
          <a:bodyPr wrap="none" lIns="0" tIns="0" rIns="0" bIns="0" rtlCol="0">
            <a:spAutoFit/>
          </a:bodyPr>
          <a:lstStyle/>
          <a:p>
            <a:r>
              <a:rPr lang="en-US" sz="1600" dirty="0">
                <a:gradFill>
                  <a:gsLst>
                    <a:gs pos="0">
                      <a:schemeClr val="tx1"/>
                    </a:gs>
                    <a:gs pos="86000">
                      <a:schemeClr val="tx1"/>
                    </a:gs>
                  </a:gsLst>
                  <a:lin ang="5400000" scaled="0"/>
                </a:gradFill>
              </a:rPr>
              <a:t>Only book on this </a:t>
            </a:r>
            <a:r>
              <a:rPr lang="en-US" sz="1600" i="1" dirty="0">
                <a:gradFill>
                  <a:gsLst>
                    <a:gs pos="0">
                      <a:schemeClr val="tx1"/>
                    </a:gs>
                    <a:gs pos="86000">
                      <a:schemeClr val="tx1"/>
                    </a:gs>
                  </a:gsLst>
                  <a:lin ang="5400000" scaled="0"/>
                </a:gradFill>
              </a:rPr>
              <a:t>Pair Programming Illuminated </a:t>
            </a:r>
            <a:r>
              <a:rPr lang="en-US" sz="1600" dirty="0">
                <a:gradFill>
                  <a:gsLst>
                    <a:gs pos="0">
                      <a:schemeClr val="tx1"/>
                    </a:gs>
                    <a:gs pos="86000">
                      <a:schemeClr val="tx1"/>
                    </a:gs>
                  </a:gsLst>
                  <a:lin ang="5400000" scaled="0"/>
                </a:gradFill>
              </a:rPr>
              <a:t>by Laurie Williams and Robert Kessler</a:t>
            </a:r>
          </a:p>
        </p:txBody>
      </p:sp>
    </p:spTree>
    <p:extLst>
      <p:ext uri="{BB962C8B-B14F-4D97-AF65-F5344CB8AC3E}">
        <p14:creationId xmlns:p14="http://schemas.microsoft.com/office/powerpoint/2010/main" val="1505781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Traps to Avoid </a:t>
            </a:r>
          </a:p>
        </p:txBody>
      </p:sp>
      <p:sp>
        <p:nvSpPr>
          <p:cNvPr id="3" name="Text Placeholder 2"/>
          <p:cNvSpPr>
            <a:spLocks noGrp="1"/>
          </p:cNvSpPr>
          <p:nvPr>
            <p:ph type="body" sz="quarter" idx="10"/>
          </p:nvPr>
        </p:nvSpPr>
        <p:spPr>
          <a:xfrm>
            <a:off x="475553" y="2054066"/>
            <a:ext cx="11149013" cy="5176802"/>
          </a:xfrm>
        </p:spPr>
        <p:txBody>
          <a:bodyPr/>
          <a:lstStyle/>
          <a:p>
            <a:pPr marL="514350" indent="-514350">
              <a:buFont typeface="+mj-lt"/>
              <a:buAutoNum type="arabicPeriod"/>
            </a:pPr>
            <a:r>
              <a:rPr lang="en-US" sz="2800" dirty="0"/>
              <a:t>Participants don’t understand the review process</a:t>
            </a:r>
          </a:p>
          <a:p>
            <a:pPr marL="514350" indent="-514350">
              <a:buFont typeface="+mj-lt"/>
              <a:buAutoNum type="arabicPeriod"/>
            </a:pPr>
            <a:r>
              <a:rPr lang="en-US" sz="2800" dirty="0"/>
              <a:t>Process not followed</a:t>
            </a:r>
          </a:p>
          <a:p>
            <a:pPr marL="514350" indent="-514350">
              <a:buFont typeface="+mj-lt"/>
              <a:buAutoNum type="arabicPeriod"/>
            </a:pPr>
            <a:r>
              <a:rPr lang="en-US" sz="2800" dirty="0"/>
              <a:t>Right people not involved</a:t>
            </a:r>
          </a:p>
          <a:p>
            <a:pPr marL="514350" indent="-514350">
              <a:buFont typeface="+mj-lt"/>
              <a:buAutoNum type="arabicPeriod"/>
            </a:pPr>
            <a:r>
              <a:rPr lang="en-US" sz="2800" dirty="0"/>
              <a:t>Meetings drift into problem solving sessions</a:t>
            </a:r>
          </a:p>
          <a:p>
            <a:pPr marL="514350" indent="-514350">
              <a:buFont typeface="+mj-lt"/>
              <a:buAutoNum type="arabicPeriod"/>
            </a:pPr>
            <a:r>
              <a:rPr lang="en-US" sz="2800" dirty="0"/>
              <a:t>Pre-meeting work not done thoroughly</a:t>
            </a:r>
          </a:p>
          <a:p>
            <a:pPr marL="514350" indent="-514350">
              <a:buFont typeface="+mj-lt"/>
              <a:buAutoNum type="arabicPeriod"/>
            </a:pPr>
            <a:r>
              <a:rPr lang="en-US" sz="2800" dirty="0"/>
              <a:t>Untrained or inexperienced facilitators  </a:t>
            </a:r>
          </a:p>
          <a:p>
            <a:r>
              <a:rPr lang="en-US" sz="2800" dirty="0"/>
              <a:t>Reviews are very much a social interaction</a:t>
            </a:r>
          </a:p>
          <a:p>
            <a:r>
              <a:rPr lang="en-US" sz="2800" dirty="0"/>
              <a:t>Looking to improve software quality by finding defects in work products, </a:t>
            </a:r>
            <a:r>
              <a:rPr lang="en-US" sz="2800" i="1" dirty="0"/>
              <a:t>not the individual</a:t>
            </a:r>
          </a:p>
          <a:p>
            <a:endParaRPr lang="en-US" i="1" dirty="0"/>
          </a:p>
          <a:p>
            <a:endParaRPr lang="en-US" dirty="0"/>
          </a:p>
        </p:txBody>
      </p:sp>
      <p:pic>
        <p:nvPicPr>
          <p:cNvPr id="4" name="Picture 5" descr="C:\Users\alann\AppData\Local\Microsoft\Windows\Temporary Internet Files\Content.IE5\7OXV8FUM\MC900215881[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1" y="117870"/>
            <a:ext cx="1920239" cy="1798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2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heel(1)">
                                      <p:cBhvr>
                                        <p:cTn id="39" dur="20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fade">
                                      <p:cBhvr>
                                        <p:cTn id="44" dur="1000"/>
                                        <p:tgtEl>
                                          <p:spTgt spid="3">
                                            <p:txEl>
                                              <p:pRg st="5" end="5"/>
                                            </p:txEl>
                                          </p:spTgt>
                                        </p:tgtEl>
                                      </p:cBhvr>
                                    </p:animEffect>
                                    <p:anim calcmode="lin" valueType="num">
                                      <p:cBhvr>
                                        <p:cTn id="4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5" presetClass="emph" presetSubtype="0" fill="hold" nodeType="clickEffect">
                                  <p:stCondLst>
                                    <p:cond delay="0"/>
                                  </p:stCondLst>
                                  <p:childTnLst>
                                    <p:animClr clrSpc="hsl" dir="cw">
                                      <p:cBhvr override="childStyle">
                                        <p:cTn id="50" dur="500" fill="hold"/>
                                        <p:tgtEl>
                                          <p:spTgt spid="3">
                                            <p:txEl>
                                              <p:pRg st="6" end="6"/>
                                            </p:txEl>
                                          </p:spTgt>
                                        </p:tgtEl>
                                        <p:attrNameLst>
                                          <p:attrName>style.color</p:attrName>
                                        </p:attrNameLst>
                                      </p:cBhvr>
                                      <p:by>
                                        <p:hsl h="0" s="-70588" l="0"/>
                                      </p:by>
                                    </p:animClr>
                                    <p:animClr clrSpc="hsl" dir="cw">
                                      <p:cBhvr>
                                        <p:cTn id="51" dur="500" fill="hold"/>
                                        <p:tgtEl>
                                          <p:spTgt spid="3">
                                            <p:txEl>
                                              <p:pRg st="6" end="6"/>
                                            </p:txEl>
                                          </p:spTgt>
                                        </p:tgtEl>
                                        <p:attrNameLst>
                                          <p:attrName>fillcolor</p:attrName>
                                        </p:attrNameLst>
                                      </p:cBhvr>
                                      <p:by>
                                        <p:hsl h="0" s="-70588" l="0"/>
                                      </p:by>
                                    </p:animClr>
                                    <p:animClr clrSpc="hsl" dir="cw">
                                      <p:cBhvr>
                                        <p:cTn id="52" dur="500" fill="hold"/>
                                        <p:tgtEl>
                                          <p:spTgt spid="3">
                                            <p:txEl>
                                              <p:pRg st="6" end="6"/>
                                            </p:txEl>
                                          </p:spTgt>
                                        </p:tgtEl>
                                        <p:attrNameLst>
                                          <p:attrName>stroke.color</p:attrName>
                                        </p:attrNameLst>
                                      </p:cBhvr>
                                      <p:by>
                                        <p:hsl h="0" s="-70588" l="0"/>
                                      </p:by>
                                    </p:animClr>
                                    <p:set>
                                      <p:cBhvr>
                                        <p:cTn id="53" dur="500" fill="hold"/>
                                        <p:tgtEl>
                                          <p:spTgt spid="3">
                                            <p:txEl>
                                              <p:pRg st="6" end="6"/>
                                            </p:txEl>
                                          </p:spTgt>
                                        </p:tgtEl>
                                        <p:attrNameLst>
                                          <p:attrName>fill.type</p:attrName>
                                        </p:attrNameLst>
                                      </p:cBhvr>
                                      <p:to>
                                        <p:strVal val="solid"/>
                                      </p:to>
                                    </p:set>
                                  </p:childTnLst>
                                </p:cTn>
                              </p:par>
                              <p:par>
                                <p:cTn id="54" presetID="25" presetClass="emph" presetSubtype="0" fill="hold" nodeType="withEffect">
                                  <p:stCondLst>
                                    <p:cond delay="0"/>
                                  </p:stCondLst>
                                  <p:childTnLst>
                                    <p:animClr clrSpc="hsl" dir="cw">
                                      <p:cBhvr override="childStyle">
                                        <p:cTn id="55" dur="500" fill="hold"/>
                                        <p:tgtEl>
                                          <p:spTgt spid="3">
                                            <p:txEl>
                                              <p:pRg st="7" end="7"/>
                                            </p:txEl>
                                          </p:spTgt>
                                        </p:tgtEl>
                                        <p:attrNameLst>
                                          <p:attrName>style.color</p:attrName>
                                        </p:attrNameLst>
                                      </p:cBhvr>
                                      <p:by>
                                        <p:hsl h="0" s="-70588" l="0"/>
                                      </p:by>
                                    </p:animClr>
                                    <p:animClr clrSpc="hsl" dir="cw">
                                      <p:cBhvr>
                                        <p:cTn id="56" dur="500" fill="hold"/>
                                        <p:tgtEl>
                                          <p:spTgt spid="3">
                                            <p:txEl>
                                              <p:pRg st="7" end="7"/>
                                            </p:txEl>
                                          </p:spTgt>
                                        </p:tgtEl>
                                        <p:attrNameLst>
                                          <p:attrName>fillcolor</p:attrName>
                                        </p:attrNameLst>
                                      </p:cBhvr>
                                      <p:by>
                                        <p:hsl h="0" s="-70588" l="0"/>
                                      </p:by>
                                    </p:animClr>
                                    <p:animClr clrSpc="hsl" dir="cw">
                                      <p:cBhvr>
                                        <p:cTn id="57" dur="500" fill="hold"/>
                                        <p:tgtEl>
                                          <p:spTgt spid="3">
                                            <p:txEl>
                                              <p:pRg st="7" end="7"/>
                                            </p:txEl>
                                          </p:spTgt>
                                        </p:tgtEl>
                                        <p:attrNameLst>
                                          <p:attrName>stroke.color</p:attrName>
                                        </p:attrNameLst>
                                      </p:cBhvr>
                                      <p:by>
                                        <p:hsl h="0" s="-70588" l="0"/>
                                      </p:by>
                                    </p:animClr>
                                    <p:set>
                                      <p:cBhvr>
                                        <p:cTn id="58" dur="500" fill="hold"/>
                                        <p:tgtEl>
                                          <p:spTgt spid="3">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07996"/>
          </a:xfrm>
        </p:spPr>
        <p:txBody>
          <a:bodyPr/>
          <a:lstStyle/>
          <a:p>
            <a:r>
              <a:rPr lang="en-US" dirty="0"/>
              <a:t>Many Proven Practices Available</a:t>
            </a:r>
            <a:br>
              <a:rPr lang="en-US" dirty="0"/>
            </a:br>
            <a:r>
              <a:rPr lang="en-US" sz="3200" dirty="0">
                <a:solidFill>
                  <a:schemeClr val="tx2"/>
                </a:solidFill>
              </a:rPr>
              <a:t>State of the Art Exceeds State of Practice</a:t>
            </a:r>
          </a:p>
        </p:txBody>
      </p:sp>
      <p:sp>
        <p:nvSpPr>
          <p:cNvPr id="3" name="Text Placeholder 2"/>
          <p:cNvSpPr>
            <a:spLocks noGrp="1"/>
          </p:cNvSpPr>
          <p:nvPr>
            <p:ph type="body" sz="quarter" idx="10"/>
          </p:nvPr>
        </p:nvSpPr>
        <p:spPr>
          <a:xfrm>
            <a:off x="496252" y="1744979"/>
            <a:ext cx="11149013" cy="4936736"/>
          </a:xfrm>
        </p:spPr>
        <p:txBody>
          <a:bodyPr/>
          <a:lstStyle/>
          <a:p>
            <a:r>
              <a:rPr lang="en-US" sz="2400" dirty="0"/>
              <a:t>Test Driven Development</a:t>
            </a:r>
          </a:p>
          <a:p>
            <a:r>
              <a:rPr lang="en-US" sz="2400" dirty="0"/>
              <a:t>Frequent  Builds</a:t>
            </a:r>
          </a:p>
          <a:p>
            <a:r>
              <a:rPr lang="en-US" sz="2400" dirty="0"/>
              <a:t>Pair Programming</a:t>
            </a:r>
          </a:p>
          <a:p>
            <a:r>
              <a:rPr lang="en-US" sz="2400" dirty="0"/>
              <a:t>Daily stand up meetings</a:t>
            </a:r>
          </a:p>
          <a:p>
            <a:r>
              <a:rPr lang="en-US" sz="2400" dirty="0"/>
              <a:t>Incremental delivery </a:t>
            </a:r>
          </a:p>
          <a:p>
            <a:r>
              <a:rPr lang="en-US" sz="2400" dirty="0"/>
              <a:t>Refactoring</a:t>
            </a:r>
          </a:p>
          <a:p>
            <a:r>
              <a:rPr lang="en-US" sz="2400" dirty="0"/>
              <a:t>Post mortems/Retrospectives/Lessons Learned Sessions</a:t>
            </a:r>
          </a:p>
          <a:p>
            <a:r>
              <a:rPr lang="en-US" sz="2400" dirty="0"/>
              <a:t>Risk Assessments</a:t>
            </a:r>
          </a:p>
          <a:p>
            <a:r>
              <a:rPr lang="en-US" sz="2400" dirty="0"/>
              <a:t>Collocated, cross functional teams</a:t>
            </a:r>
          </a:p>
          <a:p>
            <a:r>
              <a:rPr lang="en-US" sz="2400" dirty="0" err="1"/>
              <a:t>Kanban</a:t>
            </a:r>
            <a:r>
              <a:rPr lang="en-US" sz="2400" dirty="0"/>
              <a:t> boards</a:t>
            </a:r>
          </a:p>
          <a:p>
            <a:r>
              <a:rPr lang="en-US" sz="2400" dirty="0"/>
              <a:t>Pre-deployment checks</a:t>
            </a:r>
          </a:p>
          <a:p>
            <a:endParaRPr lang="en-US" dirty="0"/>
          </a:p>
        </p:txBody>
      </p:sp>
    </p:spTree>
    <p:extLst>
      <p:ext uri="{BB962C8B-B14F-4D97-AF65-F5344CB8AC3E}">
        <p14:creationId xmlns:p14="http://schemas.microsoft.com/office/powerpoint/2010/main" val="146671328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673" y="308610"/>
            <a:ext cx="11149013" cy="1163395"/>
          </a:xfrm>
        </p:spPr>
        <p:txBody>
          <a:bodyPr/>
          <a:lstStyle/>
          <a:p>
            <a:r>
              <a:rPr lang="en-US" dirty="0"/>
              <a:t>Process Improvement</a:t>
            </a:r>
            <a:br>
              <a:rPr lang="en-US" dirty="0"/>
            </a:br>
            <a:r>
              <a:rPr lang="en-US" sz="3600" dirty="0">
                <a:solidFill>
                  <a:schemeClr val="tx2"/>
                </a:solidFill>
              </a:rPr>
              <a:t>Productivity Declines At First, Must Stay the Course</a:t>
            </a:r>
          </a:p>
        </p:txBody>
      </p:sp>
      <p:cxnSp>
        <p:nvCxnSpPr>
          <p:cNvPr id="4" name="Straight Connector 3"/>
          <p:cNvCxnSpPr/>
          <p:nvPr/>
        </p:nvCxnSpPr>
        <p:spPr>
          <a:xfrm>
            <a:off x="1223010" y="2091690"/>
            <a:ext cx="0" cy="3783330"/>
          </a:xfrm>
          <a:prstGeom prst="line">
            <a:avLst/>
          </a:prstGeom>
          <a:ln w="476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5870" y="5875020"/>
            <a:ext cx="8766810" cy="0"/>
          </a:xfrm>
          <a:prstGeom prst="line">
            <a:avLst/>
          </a:prstGeom>
          <a:ln w="4762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57350" y="4629150"/>
            <a:ext cx="147447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a:xfrm>
            <a:off x="3143250" y="4640580"/>
            <a:ext cx="2205990" cy="617228"/>
          </a:xfrm>
          <a:custGeom>
            <a:avLst/>
            <a:gdLst>
              <a:gd name="connsiteX0" fmla="*/ 0 w 2205990"/>
              <a:gd name="connsiteY0" fmla="*/ 11430 h 617228"/>
              <a:gd name="connsiteX1" fmla="*/ 1348740 w 2205990"/>
              <a:gd name="connsiteY1" fmla="*/ 617220 h 617228"/>
              <a:gd name="connsiteX2" fmla="*/ 2205990 w 2205990"/>
              <a:gd name="connsiteY2" fmla="*/ 0 h 617228"/>
              <a:gd name="connsiteX3" fmla="*/ 2205990 w 2205990"/>
              <a:gd name="connsiteY3" fmla="*/ 0 h 617228"/>
              <a:gd name="connsiteX4" fmla="*/ 2205990 w 2205990"/>
              <a:gd name="connsiteY4" fmla="*/ 0 h 61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5990" h="617228">
                <a:moveTo>
                  <a:pt x="0" y="11430"/>
                </a:moveTo>
                <a:cubicBezTo>
                  <a:pt x="490537" y="315277"/>
                  <a:pt x="981075" y="619125"/>
                  <a:pt x="1348740" y="617220"/>
                </a:cubicBezTo>
                <a:cubicBezTo>
                  <a:pt x="1716405" y="615315"/>
                  <a:pt x="2205990" y="0"/>
                  <a:pt x="2205990" y="0"/>
                </a:cubicBezTo>
                <a:lnTo>
                  <a:pt x="2205990" y="0"/>
                </a:lnTo>
                <a:lnTo>
                  <a:pt x="2205990" y="0"/>
                </a:lnTo>
              </a:path>
            </a:pathLst>
          </a:cu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p:cNvCxnSpPr/>
          <p:nvPr/>
        </p:nvCxnSpPr>
        <p:spPr>
          <a:xfrm flipV="1">
            <a:off x="5349240" y="3840480"/>
            <a:ext cx="1943100" cy="78867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292340" y="3840480"/>
            <a:ext cx="948690"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995160" y="5011586"/>
            <a:ext cx="4741106" cy="492443"/>
          </a:xfrm>
          <a:prstGeom prst="rect">
            <a:avLst/>
          </a:prstGeom>
          <a:noFill/>
        </p:spPr>
        <p:txBody>
          <a:bodyPr wrap="none" lIns="0" tIns="0" rIns="0" bIns="0" rtlCol="0">
            <a:spAutoFit/>
          </a:bodyPr>
          <a:lstStyle/>
          <a:p>
            <a:r>
              <a:rPr lang="en-US" sz="3200" dirty="0">
                <a:gradFill>
                  <a:gsLst>
                    <a:gs pos="0">
                      <a:schemeClr val="tx1"/>
                    </a:gs>
                    <a:gs pos="86000">
                      <a:schemeClr val="tx1"/>
                    </a:gs>
                  </a:gsLst>
                  <a:lin ang="5400000" scaled="0"/>
                </a:gradFill>
              </a:rPr>
              <a:t>Tendency to quit too soon</a:t>
            </a:r>
          </a:p>
        </p:txBody>
      </p:sp>
      <p:cxnSp>
        <p:nvCxnSpPr>
          <p:cNvPr id="20" name="Straight Arrow Connector 19"/>
          <p:cNvCxnSpPr/>
          <p:nvPr/>
        </p:nvCxnSpPr>
        <p:spPr>
          <a:xfrm flipH="1">
            <a:off x="4983480" y="5257808"/>
            <a:ext cx="17145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8735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219201" y="2514606"/>
            <a:ext cx="7467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dirty="0"/>
          </a:p>
          <a:p>
            <a:pPr eaLnBrk="0" hangingPunct="0"/>
            <a:r>
              <a:rPr lang="en-US" sz="2800" dirty="0"/>
              <a:t>		</a:t>
            </a:r>
            <a:r>
              <a:rPr lang="en-US" sz="2800" dirty="0" err="1"/>
              <a:t>Ya</a:t>
            </a:r>
            <a:r>
              <a:rPr lang="en-US" sz="2800" dirty="0"/>
              <a:t> </a:t>
            </a:r>
            <a:r>
              <a:rPr lang="en-US" sz="2800" dirty="0" err="1"/>
              <a:t>Gotta</a:t>
            </a:r>
            <a:r>
              <a:rPr lang="en-US" sz="2800" dirty="0"/>
              <a:t> Brush </a:t>
            </a:r>
            <a:r>
              <a:rPr lang="en-US" sz="2800" i="1" dirty="0"/>
              <a:t>and</a:t>
            </a:r>
            <a:r>
              <a:rPr lang="en-US" sz="2800" dirty="0"/>
              <a:t> Floss,</a:t>
            </a:r>
          </a:p>
          <a:p>
            <a:pPr eaLnBrk="0" hangingPunct="0"/>
            <a:endParaRPr lang="en-US" sz="2800" dirty="0"/>
          </a:p>
          <a:p>
            <a:pPr eaLnBrk="0" hangingPunct="0"/>
            <a:endParaRPr lang="en-US" sz="2800" dirty="0"/>
          </a:p>
          <a:p>
            <a:pPr eaLnBrk="0" hangingPunct="0"/>
            <a:endParaRPr lang="en-US" sz="2800" dirty="0"/>
          </a:p>
          <a:p>
            <a:pPr eaLnBrk="0" hangingPunct="0"/>
            <a:r>
              <a:rPr lang="en-US" sz="2800" dirty="0"/>
              <a:t>		</a:t>
            </a:r>
            <a:r>
              <a:rPr lang="en-US" sz="2800" dirty="0" err="1"/>
              <a:t>Ya</a:t>
            </a:r>
            <a:r>
              <a:rPr lang="en-US" sz="2800" dirty="0"/>
              <a:t> </a:t>
            </a:r>
            <a:r>
              <a:rPr lang="en-US" sz="2800" dirty="0" err="1"/>
              <a:t>Gotta</a:t>
            </a:r>
            <a:r>
              <a:rPr lang="en-US" sz="2800" dirty="0"/>
              <a:t> Test </a:t>
            </a:r>
            <a:r>
              <a:rPr lang="en-US" sz="2800" i="1" dirty="0"/>
              <a:t>and</a:t>
            </a:r>
            <a:r>
              <a:rPr lang="en-US" sz="2800" dirty="0"/>
              <a:t> Review</a:t>
            </a:r>
          </a:p>
          <a:p>
            <a:pPr eaLnBrk="0" hangingPunct="0"/>
            <a:endParaRPr lang="en-US" sz="2800" dirty="0"/>
          </a:p>
          <a:p>
            <a:pPr eaLnBrk="0" hangingPunct="0"/>
            <a:endParaRPr lang="en-US" sz="4800" dirty="0"/>
          </a:p>
        </p:txBody>
      </p:sp>
      <p:pic>
        <p:nvPicPr>
          <p:cNvPr id="3" name="Picture 3" descr="C:\Users\alann\AppData\Local\Microsoft\Windows\Temporary Internet Files\Content.IE5\P61XE0RA\MCj0389920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0866" y="2321960"/>
            <a:ext cx="12192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C:\Users\alann\AppData\Local\Microsoft\Windows\Temporary Internet Files\Content.IE5\KP9TYGRX\MCj0442036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5544" y="438365"/>
            <a:ext cx="2213207" cy="188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Users\alann\AppData\Local\Microsoft\Windows\Temporary Internet Files\Content.IE5\MG8XUO76\MCj0417518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8737" y="4464404"/>
            <a:ext cx="177165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C:\Users\alann\AppData\Local\Microsoft\Windows\Temporary Internet Files\Content.IE5\56RO66OY\MC900441808[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9560" y="2434590"/>
            <a:ext cx="1087312" cy="143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8413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a:t>
            </a:r>
          </a:p>
        </p:txBody>
      </p:sp>
      <p:sp>
        <p:nvSpPr>
          <p:cNvPr id="3" name="Text Placeholder 2"/>
          <p:cNvSpPr>
            <a:spLocks noGrp="1"/>
          </p:cNvSpPr>
          <p:nvPr>
            <p:ph type="body" sz="quarter" idx="10"/>
          </p:nvPr>
        </p:nvSpPr>
        <p:spPr>
          <a:xfrm>
            <a:off x="519112" y="1177290"/>
            <a:ext cx="11149013" cy="6678417"/>
          </a:xfrm>
        </p:spPr>
        <p:txBody>
          <a:bodyPr/>
          <a:lstStyle/>
          <a:p>
            <a:r>
              <a:rPr lang="en-US" sz="2400" dirty="0"/>
              <a:t>Code Complete 2</a:t>
            </a:r>
            <a:r>
              <a:rPr lang="en-US" sz="2400" baseline="30000" dirty="0"/>
              <a:t>nd</a:t>
            </a:r>
            <a:r>
              <a:rPr lang="en-US" sz="2400" dirty="0"/>
              <a:t> Edition, ISBN 0-7356-1967-0, Steve McConnell.</a:t>
            </a:r>
          </a:p>
          <a:p>
            <a:r>
              <a:rPr lang="en-US" sz="2400" dirty="0"/>
              <a:t>Software Project Survival Guide, ISBN 1-57231-621-7, Steve McConnell.</a:t>
            </a:r>
          </a:p>
          <a:p>
            <a:r>
              <a:rPr lang="en-US" sz="2400" dirty="0"/>
              <a:t>Software Requirements, ISBN 0-7356-0631-5, Karl </a:t>
            </a:r>
            <a:r>
              <a:rPr lang="en-US" sz="2400" dirty="0" err="1"/>
              <a:t>Wiegers</a:t>
            </a:r>
            <a:r>
              <a:rPr lang="en-US" sz="2400" dirty="0"/>
              <a:t>.</a:t>
            </a:r>
          </a:p>
          <a:p>
            <a:r>
              <a:rPr lang="en-US" sz="2400" dirty="0"/>
              <a:t>Software Inspection, ISBN 0-201-63191-4, Tom </a:t>
            </a:r>
            <a:r>
              <a:rPr lang="en-US" sz="2400" dirty="0" err="1"/>
              <a:t>Gilb</a:t>
            </a:r>
            <a:r>
              <a:rPr lang="en-US" sz="2400" dirty="0"/>
              <a:t> and Dorothy Graham.</a:t>
            </a:r>
          </a:p>
          <a:p>
            <a:r>
              <a:rPr lang="en-US" sz="2400" dirty="0"/>
              <a:t>Walkthroughs, Inspections, and Technical Reviews, ISBN 0-932633-19-6, Daniel P. Freedman and Gerald M. Weinberg</a:t>
            </a:r>
          </a:p>
          <a:p>
            <a:r>
              <a:rPr lang="en-US" sz="2400" dirty="0"/>
              <a:t>Peer Reviews in Software A Practical Guide, ISBN 0-201-73485-0, Karl E. </a:t>
            </a:r>
            <a:r>
              <a:rPr lang="en-US" sz="2400" dirty="0" err="1"/>
              <a:t>Wiegers</a:t>
            </a:r>
            <a:endParaRPr lang="en-US" sz="2400" dirty="0"/>
          </a:p>
          <a:p>
            <a:r>
              <a:rPr lang="en-US" sz="2400" dirty="0"/>
              <a:t>The Practical Guide to Defect Prevention, ISBN 978-0735622531, Marc McDonald, Robert </a:t>
            </a:r>
            <a:r>
              <a:rPr lang="en-US" sz="2400" dirty="0" err="1"/>
              <a:t>Musson</a:t>
            </a:r>
            <a:r>
              <a:rPr lang="en-US" sz="2400" dirty="0"/>
              <a:t> and Ross Smith</a:t>
            </a:r>
          </a:p>
          <a:p>
            <a:r>
              <a:rPr lang="en-US" sz="2400" dirty="0"/>
              <a:t>I. M. Wright’s “Hard Code”, ISBN 978-0735624351 , Eric </a:t>
            </a:r>
            <a:r>
              <a:rPr lang="en-US" sz="2400" dirty="0" err="1"/>
              <a:t>Brechner</a:t>
            </a:r>
            <a:endParaRPr lang="en-US" sz="2400" dirty="0"/>
          </a:p>
          <a:p>
            <a:r>
              <a:rPr lang="en-US" sz="2400" dirty="0"/>
              <a:t>Best Kept Secrets of Peer Code Review, ISBN 978-1599160672, Jason Cohen</a:t>
            </a:r>
          </a:p>
          <a:p>
            <a:endParaRPr lang="en-US" sz="2400" dirty="0"/>
          </a:p>
          <a:p>
            <a:endParaRPr lang="en-US" sz="2400" dirty="0"/>
          </a:p>
          <a:p>
            <a:endParaRPr lang="en-US" sz="2800" dirty="0"/>
          </a:p>
          <a:p>
            <a:endParaRPr lang="en-US" dirty="0"/>
          </a:p>
        </p:txBody>
      </p:sp>
    </p:spTree>
    <p:extLst>
      <p:ext uri="{BB962C8B-B14F-4D97-AF65-F5344CB8AC3E}">
        <p14:creationId xmlns:p14="http://schemas.microsoft.com/office/powerpoint/2010/main" val="41724164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63395"/>
          </a:xfrm>
        </p:spPr>
        <p:txBody>
          <a:bodyPr/>
          <a:lstStyle/>
          <a:p>
            <a:r>
              <a:rPr lang="en-US" dirty="0"/>
              <a:t>What is a Defect?</a:t>
            </a:r>
            <a:br>
              <a:rPr lang="en-US" dirty="0"/>
            </a:br>
            <a:r>
              <a:rPr lang="en-US" sz="3600" dirty="0">
                <a:solidFill>
                  <a:schemeClr val="tx2"/>
                </a:solidFill>
              </a:rPr>
              <a:t>Definitions Vary But I Know One When I See One</a:t>
            </a:r>
          </a:p>
        </p:txBody>
      </p:sp>
      <p:sp>
        <p:nvSpPr>
          <p:cNvPr id="3" name="Text Placeholder 2"/>
          <p:cNvSpPr>
            <a:spLocks noGrp="1"/>
          </p:cNvSpPr>
          <p:nvPr>
            <p:ph type="body" sz="quarter" idx="10"/>
          </p:nvPr>
        </p:nvSpPr>
        <p:spPr>
          <a:xfrm>
            <a:off x="553402" y="1424939"/>
            <a:ext cx="11149013" cy="5293757"/>
          </a:xfrm>
        </p:spPr>
        <p:txBody>
          <a:bodyPr/>
          <a:lstStyle/>
          <a:p>
            <a:pPr marL="0" indent="0">
              <a:buNone/>
            </a:pPr>
            <a:endParaRPr lang="en-US" dirty="0"/>
          </a:p>
          <a:p>
            <a:pPr marL="0" indent="0">
              <a:buNone/>
            </a:pPr>
            <a:r>
              <a:rPr lang="en-US" dirty="0"/>
              <a:t>“</a:t>
            </a:r>
            <a:r>
              <a:rPr lang="en-US" sz="2400" dirty="0"/>
              <a:t>A deficiency in a software product that causes it to perform unexpectedly. From a software user’s perspective, a defect is anything that causes the software to not meet their expectations. “  A user can be either a person or another piece of software.  </a:t>
            </a:r>
            <a:r>
              <a:rPr lang="en-US" sz="1600" dirty="0"/>
              <a:t>Page 4 The Practical Guide to Defect Prevention</a:t>
            </a:r>
          </a:p>
          <a:p>
            <a:pPr marL="0" indent="0">
              <a:buNone/>
            </a:pPr>
            <a:endParaRPr lang="en-US" sz="1600" dirty="0"/>
          </a:p>
          <a:p>
            <a:pPr marL="0" indent="0">
              <a:buNone/>
            </a:pPr>
            <a:r>
              <a:rPr lang="en-US" sz="2400" dirty="0"/>
              <a:t>Sometimes called bugs, anomalies, or even “Opportunity For Improvement “(OFI) </a:t>
            </a:r>
          </a:p>
          <a:p>
            <a:pPr marL="0" indent="0">
              <a:buNone/>
            </a:pPr>
            <a:endParaRPr lang="en-US" sz="1600" dirty="0"/>
          </a:p>
          <a:p>
            <a:pPr marL="0" indent="0">
              <a:buNone/>
            </a:pPr>
            <a:endParaRPr lang="en-US" sz="1600" dirty="0"/>
          </a:p>
          <a:p>
            <a:pPr marL="0" indent="0">
              <a:buNone/>
            </a:pPr>
            <a:r>
              <a:rPr lang="en-US" sz="2400" dirty="0"/>
              <a:t>From a review point of view: </a:t>
            </a:r>
          </a:p>
          <a:p>
            <a:pPr marL="0" indent="0">
              <a:buNone/>
            </a:pPr>
            <a:r>
              <a:rPr lang="en-US" sz="2400" dirty="0"/>
              <a:t>When a reviewer, or consensus of reviews, determines that something must be changed in a work product it is a defect</a:t>
            </a:r>
          </a:p>
          <a:p>
            <a:pPr marL="460375" lvl="1" indent="0">
              <a:buNone/>
            </a:pPr>
            <a:endParaRPr lang="en-US" sz="2400" dirty="0"/>
          </a:p>
          <a:p>
            <a:pPr marL="0" indent="0">
              <a:buNone/>
            </a:pPr>
            <a:endParaRPr lang="en-US" sz="1600" dirty="0"/>
          </a:p>
          <a:p>
            <a:pPr>
              <a:buFont typeface="Arial" pitchFamily="34" charset="0"/>
              <a:buChar char="•"/>
            </a:pPr>
            <a:endParaRPr lang="en-US" sz="1600" dirty="0"/>
          </a:p>
        </p:txBody>
      </p:sp>
    </p:spTree>
    <p:extLst>
      <p:ext uri="{BB962C8B-B14F-4D97-AF65-F5344CB8AC3E}">
        <p14:creationId xmlns:p14="http://schemas.microsoft.com/office/powerpoint/2010/main" val="989009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Defect Prevention</a:t>
            </a:r>
          </a:p>
        </p:txBody>
      </p:sp>
      <p:sp>
        <p:nvSpPr>
          <p:cNvPr id="3" name="Text Placeholder 2"/>
          <p:cNvSpPr>
            <a:spLocks noGrp="1"/>
          </p:cNvSpPr>
          <p:nvPr>
            <p:ph type="body" sz="quarter" idx="10"/>
          </p:nvPr>
        </p:nvSpPr>
        <p:spPr>
          <a:xfrm>
            <a:off x="541972" y="2236469"/>
            <a:ext cx="11149013" cy="1107996"/>
          </a:xfrm>
        </p:spPr>
        <p:txBody>
          <a:bodyPr/>
          <a:lstStyle/>
          <a:p>
            <a:pPr marL="0" indent="0">
              <a:buNone/>
            </a:pPr>
            <a:r>
              <a:rPr lang="en-US" dirty="0"/>
              <a:t>“. . .anticipate and prevent defects proactively before they can occur and cause failures or confuse users.” </a:t>
            </a:r>
            <a:r>
              <a:rPr lang="en-US" sz="1600" dirty="0"/>
              <a:t>Page 12 Practical Guide to Defect Prevention</a:t>
            </a:r>
          </a:p>
        </p:txBody>
      </p:sp>
    </p:spTree>
    <p:extLst>
      <p:ext uri="{BB962C8B-B14F-4D97-AF65-F5344CB8AC3E}">
        <p14:creationId xmlns:p14="http://schemas.microsoft.com/office/powerpoint/2010/main" val="35076454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Software Defects Occur</a:t>
            </a:r>
          </a:p>
        </p:txBody>
      </p:sp>
      <p:sp>
        <p:nvSpPr>
          <p:cNvPr id="3" name="Text Placeholder 2"/>
          <p:cNvSpPr>
            <a:spLocks noGrp="1"/>
          </p:cNvSpPr>
          <p:nvPr>
            <p:ph type="body" sz="quarter" idx="10"/>
          </p:nvPr>
        </p:nvSpPr>
        <p:spPr>
          <a:xfrm>
            <a:off x="519112" y="1447799"/>
            <a:ext cx="11149013" cy="1526572"/>
          </a:xfrm>
        </p:spPr>
        <p:txBody>
          <a:bodyPr/>
          <a:lstStyle/>
          <a:p>
            <a:r>
              <a:rPr lang="en-US" dirty="0"/>
              <a:t>Usually the result of human error</a:t>
            </a:r>
          </a:p>
          <a:p>
            <a:r>
              <a:rPr lang="en-US" dirty="0"/>
              <a:t>Also caused by systemic errors in the development process</a:t>
            </a:r>
          </a:p>
          <a:p>
            <a:r>
              <a:rPr lang="en-US" dirty="0"/>
              <a:t>Not every mistake leads to a defect</a:t>
            </a:r>
          </a:p>
        </p:txBody>
      </p:sp>
    </p:spTree>
    <p:extLst>
      <p:ext uri="{BB962C8B-B14F-4D97-AF65-F5344CB8AC3E}">
        <p14:creationId xmlns:p14="http://schemas.microsoft.com/office/powerpoint/2010/main" val="87139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163395"/>
          </a:xfrm>
        </p:spPr>
        <p:txBody>
          <a:bodyPr/>
          <a:lstStyle/>
          <a:p>
            <a:r>
              <a:rPr lang="en-US" dirty="0"/>
              <a:t>Often Things Are Out of Balance</a:t>
            </a:r>
            <a:br>
              <a:rPr lang="en-US" dirty="0"/>
            </a:br>
            <a:r>
              <a:rPr lang="en-US" sz="3600" dirty="0">
                <a:solidFill>
                  <a:schemeClr val="tx2"/>
                </a:solidFill>
              </a:rPr>
              <a:t>Lots of Testing, Not Enough Reviewing</a:t>
            </a:r>
          </a:p>
        </p:txBody>
      </p:sp>
      <p:graphicFrame>
        <p:nvGraphicFramePr>
          <p:cNvPr id="3" name="Content Placeholder 4"/>
          <p:cNvGraphicFramePr>
            <a:graphicFrameLocks/>
          </p:cNvGraphicFramePr>
          <p:nvPr>
            <p:extLst>
              <p:ext uri="{D42A27DB-BD31-4B8C-83A1-F6EECF244321}">
                <p14:modId xmlns:p14="http://schemas.microsoft.com/office/powerpoint/2010/main" val="4254349923"/>
              </p:ext>
            </p:extLst>
          </p:nvPr>
        </p:nvGraphicFramePr>
        <p:xfrm>
          <a:off x="1885386" y="186741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94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Myth of Complete Testability</a:t>
            </a:r>
          </a:p>
        </p:txBody>
      </p:sp>
      <p:sp>
        <p:nvSpPr>
          <p:cNvPr id="3" name="Content Placeholder 2"/>
          <p:cNvSpPr>
            <a:spLocks noGrp="1"/>
          </p:cNvSpPr>
          <p:nvPr>
            <p:ph idx="1"/>
          </p:nvPr>
        </p:nvSpPr>
        <p:spPr>
          <a:xfrm>
            <a:off x="519112" y="1447799"/>
            <a:ext cx="11149013" cy="2511457"/>
          </a:xfrm>
        </p:spPr>
        <p:txBody>
          <a:bodyPr/>
          <a:lstStyle/>
          <a:p>
            <a:r>
              <a:rPr lang="en-US" dirty="0"/>
              <a:t>We can’t completely test software</a:t>
            </a:r>
          </a:p>
          <a:p>
            <a:r>
              <a:rPr lang="en-US" dirty="0"/>
              <a:t>We can test only an infinitesimal percentage of software functionality</a:t>
            </a:r>
          </a:p>
          <a:p>
            <a:r>
              <a:rPr lang="en-US" dirty="0"/>
              <a:t>We cannot only test and have true quality, no way</a:t>
            </a:r>
          </a:p>
          <a:p>
            <a:endParaRPr lang="en-US" dirty="0"/>
          </a:p>
        </p:txBody>
      </p:sp>
    </p:spTree>
    <p:extLst>
      <p:ext uri="{BB962C8B-B14F-4D97-AF65-F5344CB8AC3E}">
        <p14:creationId xmlns:p14="http://schemas.microsoft.com/office/powerpoint/2010/main" val="8464705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viewsAndInspections">
  <a:themeElements>
    <a:clrScheme name="BREAKOUT_CHALKTALK">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32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REAKOUT_CHALKTALK">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ReviewsAndInspections</Template>
  <TotalTime>1827</TotalTime>
  <Words>3208</Words>
  <Application>Microsoft Office PowerPoint</Application>
  <PresentationFormat>Custom</PresentationFormat>
  <Paragraphs>356</Paragraphs>
  <Slides>42</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Consolas</vt:lpstr>
      <vt:lpstr>Segoe UI</vt:lpstr>
      <vt:lpstr>Wingdings</vt:lpstr>
      <vt:lpstr>ReviewsAndInspections</vt:lpstr>
      <vt:lpstr>White with Consolas font for code slides</vt:lpstr>
      <vt:lpstr>Inspections And Reviews The Other Half of QA, Defect Prevention</vt:lpstr>
      <vt:lpstr>Takeaways</vt:lpstr>
      <vt:lpstr>Proven Practices Proven to Work in Real World, the “Trenches”, not Academic, “Ivory Tower” Stuff</vt:lpstr>
      <vt:lpstr>Many Proven Practices Available State of the Art Exceeds State of Practice</vt:lpstr>
      <vt:lpstr>What is a Defect? Definitions Vary But I Know One When I See One</vt:lpstr>
      <vt:lpstr>Defect Prevention</vt:lpstr>
      <vt:lpstr>Why Software Defects Occur</vt:lpstr>
      <vt:lpstr>Often Things Are Out of Balance Lots of Testing, Not Enough Reviewing</vt:lpstr>
      <vt:lpstr>The Myth of Complete Testability</vt:lpstr>
      <vt:lpstr>Why Both Test and Review?</vt:lpstr>
      <vt:lpstr>Software Testing Alone Has Limited Effectiveness</vt:lpstr>
      <vt:lpstr>Why Conduct Any Kind of  Review?</vt:lpstr>
      <vt:lpstr>Lack of Reviews Can Be Obvious</vt:lpstr>
      <vt:lpstr>Benefits of Reviews Gerald Weinberg</vt:lpstr>
      <vt:lpstr>Reviews Don’t Slow Down Projects, Defects Slow Down Projects</vt:lpstr>
      <vt:lpstr>When to Review? </vt:lpstr>
      <vt:lpstr>What to Review? Any Work Product for Any Phase </vt:lpstr>
      <vt:lpstr>Some of the Types of Reviews Available  </vt:lpstr>
      <vt:lpstr>Architecture All the Major Pieces and Parts </vt:lpstr>
      <vt:lpstr>Inspections</vt:lpstr>
      <vt:lpstr>Value of Inspections to Software Industry</vt:lpstr>
      <vt:lpstr>Watts Humphrey What Does He Know?</vt:lpstr>
      <vt:lpstr>Watts Humphrey What Does He Think About Reviews and Inspections?</vt:lpstr>
      <vt:lpstr>ANSI/IEEE Standard 729-1983 Definition of Inspections</vt:lpstr>
      <vt:lpstr>What Distinguishes an Inspection From Most Reviews?</vt:lpstr>
      <vt:lpstr>An Example – Imperial Chemical Industries, Manchester, UK</vt:lpstr>
      <vt:lpstr>Five Roles in Inspections</vt:lpstr>
      <vt:lpstr>Most Important Role - Moderators</vt:lpstr>
      <vt:lpstr>Inspections Not For Everyone</vt:lpstr>
      <vt:lpstr>Peer Reviews A Little Help From Your Friends</vt:lpstr>
      <vt:lpstr>Questions When Introducing Peer Review</vt:lpstr>
      <vt:lpstr>Structured Walkthroughs </vt:lpstr>
      <vt:lpstr>Pre Meeting Work Importance</vt:lpstr>
      <vt:lpstr>Results From Walkthroughs</vt:lpstr>
      <vt:lpstr>Pre-Deployment Review Most Recent Good Experience with Reviews</vt:lpstr>
      <vt:lpstr>Post Mortems/Retrospectives/Lessons Learned</vt:lpstr>
      <vt:lpstr>Pair Programming Real Time Code Review</vt:lpstr>
      <vt:lpstr>Benefits of Pair Programming </vt:lpstr>
      <vt:lpstr>Traps to Avoid </vt:lpstr>
      <vt:lpstr>Process Improvement Productivity Declines At First, Must Stay the Course</vt:lpstr>
      <vt:lpstr>PowerPoint Presentation</vt:lpstr>
      <vt:lpstr>Sources of Information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TechReady12</dc:subject>
  <dc:creator>Al</dc:creator>
  <cp:keywords>TechReady12</cp:keywords>
  <dc:description>Template: Jeremy Jenkins, Silver Fox Productions
Formatting:
Event Date: 14 February – 18 February, 2011
Event Location: Washington State Convention and Trade Center, Seattle, WA
Audience Type: internal</dc:description>
  <cp:lastModifiedBy>Alan Noel</cp:lastModifiedBy>
  <cp:revision>174</cp:revision>
  <dcterms:created xsi:type="dcterms:W3CDTF">2011-01-01T17:39:53Z</dcterms:created>
  <dcterms:modified xsi:type="dcterms:W3CDTF">2021-09-14T11:58:38Z</dcterms:modified>
</cp:coreProperties>
</file>