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256" r:id="rId2"/>
    <p:sldId id="287" r:id="rId3"/>
    <p:sldId id="299" r:id="rId4"/>
    <p:sldId id="313" r:id="rId5"/>
    <p:sldId id="302" r:id="rId6"/>
    <p:sldId id="301" r:id="rId7"/>
    <p:sldId id="288" r:id="rId8"/>
    <p:sldId id="289" r:id="rId9"/>
    <p:sldId id="290" r:id="rId10"/>
    <p:sldId id="291" r:id="rId11"/>
    <p:sldId id="257" r:id="rId12"/>
    <p:sldId id="258" r:id="rId13"/>
    <p:sldId id="259" r:id="rId14"/>
    <p:sldId id="262" r:id="rId15"/>
    <p:sldId id="292" r:id="rId16"/>
    <p:sldId id="268" r:id="rId17"/>
    <p:sldId id="293" r:id="rId18"/>
    <p:sldId id="294" r:id="rId19"/>
    <p:sldId id="272" r:id="rId20"/>
    <p:sldId id="269" r:id="rId21"/>
    <p:sldId id="271" r:id="rId22"/>
    <p:sldId id="270" r:id="rId23"/>
    <p:sldId id="305" r:id="rId24"/>
    <p:sldId id="312" r:id="rId25"/>
    <p:sldId id="307" r:id="rId26"/>
    <p:sldId id="315" r:id="rId27"/>
    <p:sldId id="286" r:id="rId28"/>
    <p:sldId id="306" r:id="rId29"/>
    <p:sldId id="295" r:id="rId30"/>
    <p:sldId id="296" r:id="rId31"/>
    <p:sldId id="266" r:id="rId32"/>
    <p:sldId id="30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Noel" userId="e0e24bd334829745" providerId="LiveId" clId="{7D5C2056-18C2-4C41-AF03-89ABC5BBEC76}"/>
    <pc:docChg chg="custSel delSld modSld">
      <pc:chgData name="Alan Noel" userId="e0e24bd334829745" providerId="LiveId" clId="{7D5C2056-18C2-4C41-AF03-89ABC5BBEC76}" dt="2021-09-25T13:02:12.268" v="3" actId="27636"/>
      <pc:docMkLst>
        <pc:docMk/>
      </pc:docMkLst>
      <pc:sldChg chg="modSp mod">
        <pc:chgData name="Alan Noel" userId="e0e24bd334829745" providerId="LiveId" clId="{7D5C2056-18C2-4C41-AF03-89ABC5BBEC76}" dt="2021-09-25T13:02:12.268" v="3" actId="27636"/>
        <pc:sldMkLst>
          <pc:docMk/>
          <pc:sldMk cId="840752358" sldId="266"/>
        </pc:sldMkLst>
        <pc:spChg chg="mod">
          <ac:chgData name="Alan Noel" userId="e0e24bd334829745" providerId="LiveId" clId="{7D5C2056-18C2-4C41-AF03-89ABC5BBEC76}" dt="2021-09-25T13:02:12.268" v="3" actId="27636"/>
          <ac:spMkLst>
            <pc:docMk/>
            <pc:sldMk cId="840752358" sldId="266"/>
            <ac:spMk id="2" creationId="{00000000-0000-0000-0000-000000000000}"/>
          </ac:spMkLst>
        </pc:spChg>
      </pc:sldChg>
      <pc:sldChg chg="del">
        <pc:chgData name="Alan Noel" userId="e0e24bd334829745" providerId="LiveId" clId="{7D5C2056-18C2-4C41-AF03-89ABC5BBEC76}" dt="2021-09-25T13:00:07.931" v="0" actId="47"/>
        <pc:sldMkLst>
          <pc:docMk/>
          <pc:sldMk cId="3111913011" sldId="297"/>
        </pc:sldMkLst>
      </pc:sldChg>
      <pc:sldChg chg="del">
        <pc:chgData name="Alan Noel" userId="e0e24bd334829745" providerId="LiveId" clId="{7D5C2056-18C2-4C41-AF03-89ABC5BBEC76}" dt="2021-09-25T13:00:09.409" v="1" actId="47"/>
        <pc:sldMkLst>
          <pc:docMk/>
          <pc:sldMk cId="242567410" sldId="30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Communication Process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Writing</c:v>
                </c:pt>
                <c:pt idx="1">
                  <c:v>Listening</c:v>
                </c:pt>
                <c:pt idx="2">
                  <c:v>Reading</c:v>
                </c:pt>
                <c:pt idx="3">
                  <c:v>Talking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40</c:v>
                </c:pt>
                <c:pt idx="2">
                  <c:v>16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E8-4F33-BE97-BF5BBA44F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FBB3E-D73B-494B-94CE-315F2D9779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DE5FB15-373B-4C35-8BD4-B11D40C5970F}">
      <dgm:prSet phldrT="[Text]"/>
      <dgm:spPr/>
      <dgm:t>
        <a:bodyPr/>
        <a:lstStyle/>
        <a:p>
          <a:r>
            <a:rPr lang="en-US" dirty="0"/>
            <a:t>Want it</a:t>
          </a:r>
        </a:p>
      </dgm:t>
    </dgm:pt>
    <dgm:pt modelId="{56C107C0-84CC-4B0E-95FC-995CDA5BE7D8}" type="parTrans" cxnId="{D232A0B7-1DE9-452B-9C38-320F702C9FA1}">
      <dgm:prSet/>
      <dgm:spPr/>
      <dgm:t>
        <a:bodyPr/>
        <a:lstStyle/>
        <a:p>
          <a:endParaRPr lang="en-US"/>
        </a:p>
      </dgm:t>
    </dgm:pt>
    <dgm:pt modelId="{86144DAA-A7B1-4DBC-B4D4-FF37E4E30B1C}" type="sibTrans" cxnId="{D232A0B7-1DE9-452B-9C38-320F702C9FA1}">
      <dgm:prSet/>
      <dgm:spPr/>
      <dgm:t>
        <a:bodyPr/>
        <a:lstStyle/>
        <a:p>
          <a:endParaRPr lang="en-US"/>
        </a:p>
      </dgm:t>
    </dgm:pt>
    <dgm:pt modelId="{EF66B3F2-4101-4CCD-B232-2EA081DB0AE7}">
      <dgm:prSet phldrT="[Text]"/>
      <dgm:spPr/>
      <dgm:t>
        <a:bodyPr/>
        <a:lstStyle/>
        <a:p>
          <a:r>
            <a:rPr lang="en-US" dirty="0"/>
            <a:t>Learn it</a:t>
          </a:r>
        </a:p>
      </dgm:t>
    </dgm:pt>
    <dgm:pt modelId="{92365909-7FD0-4A68-8F22-63C505567D0C}" type="parTrans" cxnId="{C93F37BF-4BAC-4B1E-AAD5-3F1CAFAB56DC}">
      <dgm:prSet/>
      <dgm:spPr/>
      <dgm:t>
        <a:bodyPr/>
        <a:lstStyle/>
        <a:p>
          <a:endParaRPr lang="en-US"/>
        </a:p>
      </dgm:t>
    </dgm:pt>
    <dgm:pt modelId="{239619A2-E5BD-4D71-BBA0-8806B77C71EB}" type="sibTrans" cxnId="{C93F37BF-4BAC-4B1E-AAD5-3F1CAFAB56DC}">
      <dgm:prSet/>
      <dgm:spPr/>
      <dgm:t>
        <a:bodyPr/>
        <a:lstStyle/>
        <a:p>
          <a:endParaRPr lang="en-US"/>
        </a:p>
      </dgm:t>
    </dgm:pt>
    <dgm:pt modelId="{3C932961-9D30-4B05-9BC4-DE99FAD6C3C7}">
      <dgm:prSet phldrT="[Text]"/>
      <dgm:spPr/>
      <dgm:t>
        <a:bodyPr/>
        <a:lstStyle/>
        <a:p>
          <a:r>
            <a:rPr lang="en-US" dirty="0"/>
            <a:t>Try it</a:t>
          </a:r>
        </a:p>
      </dgm:t>
    </dgm:pt>
    <dgm:pt modelId="{4CC1825C-4C1A-4CE7-8534-72580CF22BAD}" type="parTrans" cxnId="{08CB66DE-FB81-444B-A60C-85DA2453BA49}">
      <dgm:prSet/>
      <dgm:spPr/>
      <dgm:t>
        <a:bodyPr/>
        <a:lstStyle/>
        <a:p>
          <a:endParaRPr lang="en-US"/>
        </a:p>
      </dgm:t>
    </dgm:pt>
    <dgm:pt modelId="{753E13E4-739F-4024-BC66-FAE6A8985AF4}" type="sibTrans" cxnId="{08CB66DE-FB81-444B-A60C-85DA2453BA49}">
      <dgm:prSet/>
      <dgm:spPr/>
      <dgm:t>
        <a:bodyPr/>
        <a:lstStyle/>
        <a:p>
          <a:endParaRPr lang="en-US"/>
        </a:p>
      </dgm:t>
    </dgm:pt>
    <dgm:pt modelId="{51A6832F-5C39-4187-9F4B-20CB6EF56F1F}">
      <dgm:prSet phldrT="[Text]"/>
      <dgm:spPr/>
      <dgm:t>
        <a:bodyPr/>
        <a:lstStyle/>
        <a:p>
          <a:pPr algn="ctr"/>
          <a:r>
            <a:rPr lang="en-US" dirty="0"/>
            <a:t>Live it</a:t>
          </a:r>
        </a:p>
      </dgm:t>
    </dgm:pt>
    <dgm:pt modelId="{3D960B3E-1922-464D-B154-4D2B04E9CC0B}" type="parTrans" cxnId="{9C98C382-D14A-4A40-81A6-270C9DFFB183}">
      <dgm:prSet/>
      <dgm:spPr/>
      <dgm:t>
        <a:bodyPr/>
        <a:lstStyle/>
        <a:p>
          <a:endParaRPr lang="en-US"/>
        </a:p>
      </dgm:t>
    </dgm:pt>
    <dgm:pt modelId="{E3A8C573-800D-47EE-BB2C-B8895064BB34}" type="sibTrans" cxnId="{9C98C382-D14A-4A40-81A6-270C9DFFB183}">
      <dgm:prSet/>
      <dgm:spPr/>
      <dgm:t>
        <a:bodyPr/>
        <a:lstStyle/>
        <a:p>
          <a:endParaRPr lang="en-US"/>
        </a:p>
      </dgm:t>
    </dgm:pt>
    <dgm:pt modelId="{2F110CBC-4986-4A29-9158-C450452CA0DE}" type="pres">
      <dgm:prSet presAssocID="{E93FBB3E-D73B-494B-94CE-315F2D9779B6}" presName="Name0" presStyleCnt="0">
        <dgm:presLayoutVars>
          <dgm:dir/>
          <dgm:animLvl val="lvl"/>
          <dgm:resizeHandles val="exact"/>
        </dgm:presLayoutVars>
      </dgm:prSet>
      <dgm:spPr/>
    </dgm:pt>
    <dgm:pt modelId="{A8E42D0D-5EFA-40CD-8EBE-FE756B5F841F}" type="pres">
      <dgm:prSet presAssocID="{FDE5FB15-373B-4C35-8BD4-B11D40C5970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EAB6DBF-6742-4FCE-BA78-A303E7D6051A}" type="pres">
      <dgm:prSet presAssocID="{86144DAA-A7B1-4DBC-B4D4-FF37E4E30B1C}" presName="parTxOnlySpace" presStyleCnt="0"/>
      <dgm:spPr/>
    </dgm:pt>
    <dgm:pt modelId="{7E1A0384-13B0-458C-B4D1-2906B4491A02}" type="pres">
      <dgm:prSet presAssocID="{EF66B3F2-4101-4CCD-B232-2EA081DB0AE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953E1D1-EA36-43B2-AB2D-CA43FC7D4295}" type="pres">
      <dgm:prSet presAssocID="{239619A2-E5BD-4D71-BBA0-8806B77C71EB}" presName="parTxOnlySpace" presStyleCnt="0"/>
      <dgm:spPr/>
    </dgm:pt>
    <dgm:pt modelId="{1DC7F4C5-5EEF-4E6B-83F0-DA462EA90EA9}" type="pres">
      <dgm:prSet presAssocID="{3C932961-9D30-4B05-9BC4-DE99FAD6C3C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BBD8C3-C5B2-4A9F-878A-6B19E248D485}" type="pres">
      <dgm:prSet presAssocID="{753E13E4-739F-4024-BC66-FAE6A8985AF4}" presName="parTxOnlySpace" presStyleCnt="0"/>
      <dgm:spPr/>
    </dgm:pt>
    <dgm:pt modelId="{3D0DC248-F7B7-4AAF-BD3D-88A84B901E9E}" type="pres">
      <dgm:prSet presAssocID="{51A6832F-5C39-4187-9F4B-20CB6EF56F1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093262B-7F7A-434B-8211-9C570CB09B02}" type="presOf" srcId="{51A6832F-5C39-4187-9F4B-20CB6EF56F1F}" destId="{3D0DC248-F7B7-4AAF-BD3D-88A84B901E9E}" srcOrd="0" destOrd="0" presId="urn:microsoft.com/office/officeart/2005/8/layout/chevron1"/>
    <dgm:cxn modelId="{3240EA33-3945-4839-A6E7-6692273CFB2B}" type="presOf" srcId="{EF66B3F2-4101-4CCD-B232-2EA081DB0AE7}" destId="{7E1A0384-13B0-458C-B4D1-2906B4491A02}" srcOrd="0" destOrd="0" presId="urn:microsoft.com/office/officeart/2005/8/layout/chevron1"/>
    <dgm:cxn modelId="{C3743982-5671-4A8C-AD60-04F20CB3AF88}" type="presOf" srcId="{FDE5FB15-373B-4C35-8BD4-B11D40C5970F}" destId="{A8E42D0D-5EFA-40CD-8EBE-FE756B5F841F}" srcOrd="0" destOrd="0" presId="urn:microsoft.com/office/officeart/2005/8/layout/chevron1"/>
    <dgm:cxn modelId="{9C98C382-D14A-4A40-81A6-270C9DFFB183}" srcId="{E93FBB3E-D73B-494B-94CE-315F2D9779B6}" destId="{51A6832F-5C39-4187-9F4B-20CB6EF56F1F}" srcOrd="3" destOrd="0" parTransId="{3D960B3E-1922-464D-B154-4D2B04E9CC0B}" sibTransId="{E3A8C573-800D-47EE-BB2C-B8895064BB34}"/>
    <dgm:cxn modelId="{D232A0B7-1DE9-452B-9C38-320F702C9FA1}" srcId="{E93FBB3E-D73B-494B-94CE-315F2D9779B6}" destId="{FDE5FB15-373B-4C35-8BD4-B11D40C5970F}" srcOrd="0" destOrd="0" parTransId="{56C107C0-84CC-4B0E-95FC-995CDA5BE7D8}" sibTransId="{86144DAA-A7B1-4DBC-B4D4-FF37E4E30B1C}"/>
    <dgm:cxn modelId="{FCBDC2BC-A984-4F38-A69D-90D4DC5A4DDF}" type="presOf" srcId="{E93FBB3E-D73B-494B-94CE-315F2D9779B6}" destId="{2F110CBC-4986-4A29-9158-C450452CA0DE}" srcOrd="0" destOrd="0" presId="urn:microsoft.com/office/officeart/2005/8/layout/chevron1"/>
    <dgm:cxn modelId="{C93F37BF-4BAC-4B1E-AAD5-3F1CAFAB56DC}" srcId="{E93FBB3E-D73B-494B-94CE-315F2D9779B6}" destId="{EF66B3F2-4101-4CCD-B232-2EA081DB0AE7}" srcOrd="1" destOrd="0" parTransId="{92365909-7FD0-4A68-8F22-63C505567D0C}" sibTransId="{239619A2-E5BD-4D71-BBA0-8806B77C71EB}"/>
    <dgm:cxn modelId="{D5C2B4C1-A5DD-4767-A028-153E82792CF5}" type="presOf" srcId="{3C932961-9D30-4B05-9BC4-DE99FAD6C3C7}" destId="{1DC7F4C5-5EEF-4E6B-83F0-DA462EA90EA9}" srcOrd="0" destOrd="0" presId="urn:microsoft.com/office/officeart/2005/8/layout/chevron1"/>
    <dgm:cxn modelId="{08CB66DE-FB81-444B-A60C-85DA2453BA49}" srcId="{E93FBB3E-D73B-494B-94CE-315F2D9779B6}" destId="{3C932961-9D30-4B05-9BC4-DE99FAD6C3C7}" srcOrd="2" destOrd="0" parTransId="{4CC1825C-4C1A-4CE7-8534-72580CF22BAD}" sibTransId="{753E13E4-739F-4024-BC66-FAE6A8985AF4}"/>
    <dgm:cxn modelId="{B8DDB5AA-781F-42F9-AF91-C5CCFEC9C8D4}" type="presParOf" srcId="{2F110CBC-4986-4A29-9158-C450452CA0DE}" destId="{A8E42D0D-5EFA-40CD-8EBE-FE756B5F841F}" srcOrd="0" destOrd="0" presId="urn:microsoft.com/office/officeart/2005/8/layout/chevron1"/>
    <dgm:cxn modelId="{DE0225B6-6E73-46B0-93AD-27884D1AB7F4}" type="presParOf" srcId="{2F110CBC-4986-4A29-9158-C450452CA0DE}" destId="{AEAB6DBF-6742-4FCE-BA78-A303E7D6051A}" srcOrd="1" destOrd="0" presId="urn:microsoft.com/office/officeart/2005/8/layout/chevron1"/>
    <dgm:cxn modelId="{619D473C-F7A8-4C83-AAFE-EB9FBFEBC418}" type="presParOf" srcId="{2F110CBC-4986-4A29-9158-C450452CA0DE}" destId="{7E1A0384-13B0-458C-B4D1-2906B4491A02}" srcOrd="2" destOrd="0" presId="urn:microsoft.com/office/officeart/2005/8/layout/chevron1"/>
    <dgm:cxn modelId="{50B8FF48-ACDA-4BBD-8EF3-9C78B03E2B62}" type="presParOf" srcId="{2F110CBC-4986-4A29-9158-C450452CA0DE}" destId="{B953E1D1-EA36-43B2-AB2D-CA43FC7D4295}" srcOrd="3" destOrd="0" presId="urn:microsoft.com/office/officeart/2005/8/layout/chevron1"/>
    <dgm:cxn modelId="{591E6C20-667E-4C50-ACDE-5EB652C63F10}" type="presParOf" srcId="{2F110CBC-4986-4A29-9158-C450452CA0DE}" destId="{1DC7F4C5-5EEF-4E6B-83F0-DA462EA90EA9}" srcOrd="4" destOrd="0" presId="urn:microsoft.com/office/officeart/2005/8/layout/chevron1"/>
    <dgm:cxn modelId="{67F7B32C-D34A-419A-AFB0-E241CABE36B3}" type="presParOf" srcId="{2F110CBC-4986-4A29-9158-C450452CA0DE}" destId="{00BBD8C3-C5B2-4A9F-878A-6B19E248D485}" srcOrd="5" destOrd="0" presId="urn:microsoft.com/office/officeart/2005/8/layout/chevron1"/>
    <dgm:cxn modelId="{C815F725-9372-4428-A804-862F07CD5F6D}" type="presParOf" srcId="{2F110CBC-4986-4A29-9158-C450452CA0DE}" destId="{3D0DC248-F7B7-4AAF-BD3D-88A84B901E9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42D0D-5EFA-40CD-8EBE-FE756B5F841F}">
      <dsp:nvSpPr>
        <dsp:cNvPr id="0" name=""/>
        <dsp:cNvSpPr/>
      </dsp:nvSpPr>
      <dsp:spPr>
        <a:xfrm>
          <a:off x="2827" y="127607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Want it</a:t>
          </a:r>
        </a:p>
      </dsp:txBody>
      <dsp:txXfrm>
        <a:off x="332035" y="1276072"/>
        <a:ext cx="987624" cy="658415"/>
      </dsp:txXfrm>
    </dsp:sp>
    <dsp:sp modelId="{7E1A0384-13B0-458C-B4D1-2906B4491A02}">
      <dsp:nvSpPr>
        <dsp:cNvPr id="0" name=""/>
        <dsp:cNvSpPr/>
      </dsp:nvSpPr>
      <dsp:spPr>
        <a:xfrm>
          <a:off x="1484262" y="127607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Learn it</a:t>
          </a:r>
        </a:p>
      </dsp:txBody>
      <dsp:txXfrm>
        <a:off x="1813470" y="1276072"/>
        <a:ext cx="987624" cy="658415"/>
      </dsp:txXfrm>
    </dsp:sp>
    <dsp:sp modelId="{1DC7F4C5-5EEF-4E6B-83F0-DA462EA90EA9}">
      <dsp:nvSpPr>
        <dsp:cNvPr id="0" name=""/>
        <dsp:cNvSpPr/>
      </dsp:nvSpPr>
      <dsp:spPr>
        <a:xfrm>
          <a:off x="2965698" y="127607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Try it</a:t>
          </a:r>
        </a:p>
      </dsp:txBody>
      <dsp:txXfrm>
        <a:off x="3294906" y="1276072"/>
        <a:ext cx="987624" cy="658415"/>
      </dsp:txXfrm>
    </dsp:sp>
    <dsp:sp modelId="{3D0DC248-F7B7-4AAF-BD3D-88A84B901E9E}">
      <dsp:nvSpPr>
        <dsp:cNvPr id="0" name=""/>
        <dsp:cNvSpPr/>
      </dsp:nvSpPr>
      <dsp:spPr>
        <a:xfrm>
          <a:off x="4447133" y="1276072"/>
          <a:ext cx="1646039" cy="6584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Live it</a:t>
          </a:r>
        </a:p>
      </dsp:txBody>
      <dsp:txXfrm>
        <a:off x="4776341" y="127607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20A5-33F6-4E07-8228-3E1C64FB3C71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D0E49-E7D7-44B6-89C8-DA7DEB417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6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CB9A-63D4-4F64-8392-9533AF7D9C0D}" type="datetime1">
              <a:rPr lang="en-US" smtClean="0"/>
              <a:t>9/25/2021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4D2A-9F64-4BC7-9647-A7386AEA8194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8F65-BEDF-4FAD-A3D3-5BF69F54847A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5FC76C-E187-461E-AA39-08C387E0F40E}" type="datetime1">
              <a:rPr lang="en-US" smtClean="0"/>
              <a:t>9/25/2021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D2AA-C9E8-4928-8C4D-5A5D25ACB837}" type="datetime1">
              <a:rPr lang="en-US" smtClean="0"/>
              <a:t>9/25/2021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4864558-4D2D-475B-8ACA-D3AFB88F4D65}" type="datetime1">
              <a:rPr lang="en-US" smtClean="0"/>
              <a:t>9/25/2021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B0757E4-9D62-42EF-9A2E-7B24B906757A}" type="datetime1">
              <a:rPr lang="en-US" smtClean="0"/>
              <a:t>9/25/2021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2AF87-0B02-4145-9EE2-602D39F8611A}" type="datetime1">
              <a:rPr lang="en-US" smtClean="0"/>
              <a:t>9/25/2021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E950-5C21-41EF-9987-56223CB0B795}" type="datetime1">
              <a:rPr lang="en-US" smtClean="0"/>
              <a:t>9/25/2021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1CB091E-EB77-462E-9D71-CC40E269FAAB}" type="datetime1">
              <a:rPr lang="en-US" smtClean="0"/>
              <a:t>9/25/2021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4CAEF0-9799-4361-A93D-6E19402F1024}" type="datetime1">
              <a:rPr lang="en-US" smtClean="0"/>
              <a:t>9/25/2021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3A77F71A-70C8-4BE9-B51D-01D92FCE6391}" type="datetime1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A48D26FF-210B-44DD-A237-2C216B01BF5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ed2go.com/train/online_course/ipc/detail/Interpersonal_Communic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Interpersonal Awareness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6019800"/>
            <a:ext cx="2091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 Noel</a:t>
            </a:r>
          </a:p>
          <a:p>
            <a:r>
              <a:rPr lang="en-US" dirty="0"/>
              <a:t>Principal Consultant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0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Demonstrates an in-depth understanding of the ongoing reasons for others' behavior, styles, or responses; uses this understanding to enhance interactions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Makes appropriate assessments of others' specific strengths and weaknesses based on a deeper understanding of the individual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Respects other perspectives and recognizes value in what others provide, even when their skills, styles, and approaches are different from his or her own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Proficiency Level 4</a:t>
            </a:r>
          </a:p>
        </p:txBody>
      </p:sp>
      <p:pic>
        <p:nvPicPr>
          <p:cNvPr id="3074" name="Picture 2" descr="C:\Users\alann\AppData\Local\Microsoft\Windows\Temporary Internet Files\Content.IE5\K50O41NM\MC900441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562600"/>
            <a:ext cx="1914525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752600"/>
            <a:ext cx="7680960" cy="4175760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Interpersonal skills are the skills that a person uses to interact with other people.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Also referred to as people skills, social skills or communication skills.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Interpersonal skills involve using skills such as active listening and tone of voice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Help people further their careers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Definition – Interpersonal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828800"/>
            <a:ext cx="7680960" cy="3185160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Having positive interpersonal skills </a:t>
            </a:r>
            <a:r>
              <a:rPr lang="en-US" sz="2800" i="1" dirty="0"/>
              <a:t>increases the productivity in the organization</a:t>
            </a:r>
            <a:r>
              <a:rPr lang="en-US" sz="2400" dirty="0"/>
              <a:t> since the number of conflicts is reduced.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In informal situations, it </a:t>
            </a:r>
            <a:r>
              <a:rPr lang="en-US" sz="2800" i="1" dirty="0"/>
              <a:t>allows communication to be easy and comfortable.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People with good interpersonal skills can generally </a:t>
            </a:r>
            <a:r>
              <a:rPr lang="en-US" sz="2800" i="1" dirty="0"/>
              <a:t>control the feelings that emerge in difficult situations and respond appropriately, instead of being overwhelmed by emotion and reacting</a:t>
            </a:r>
            <a:r>
              <a:rPr lang="en-US" sz="2800" i="1" u="sng" dirty="0"/>
              <a:t>.</a:t>
            </a:r>
            <a:r>
              <a:rPr lang="en-US" sz="28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Allows you  to respond, not react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Good Interpersonal Awareness/Interpersonal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3032760"/>
          </a:xfrm>
        </p:spPr>
        <p:txBody>
          <a:bodyPr>
            <a:noAutofit/>
          </a:bodyPr>
          <a:lstStyle/>
          <a:p>
            <a:r>
              <a:rPr lang="en-US" sz="2800" dirty="0"/>
              <a:t>Often described as: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Understanding ourselves and moderating our responses, not reacting (Don’t let your alligator mouth over load your hummingbird rear end!)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Talking effectively and empathizing accurately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Building relationships of trust, respect and productive interactions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Skills </a:t>
            </a:r>
          </a:p>
        </p:txBody>
      </p:sp>
      <p:pic>
        <p:nvPicPr>
          <p:cNvPr id="1026" name="Picture 2" descr="C:\Users\alann\AppData\Local\Microsoft\Windows\Temporary Internet Files\Content.IE5\CB1MYTY9\MP90022767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29000"/>
            <a:ext cx="1600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ann\AppData\Local\Microsoft\Windows\Temporary Internet Files\Content.IE5\K50O41NM\MP90040666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429000"/>
            <a:ext cx="16002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6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326136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Any skill facilitating interaction and communication with others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Social rules and relations are created, communicated, and changed in verbal and nonverbal ways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 “Social Skills”</a:t>
            </a:r>
          </a:p>
        </p:txBody>
      </p:sp>
      <p:pic>
        <p:nvPicPr>
          <p:cNvPr id="4099" name="Picture 3" descr="C:\Users\alann\AppData\Local\Microsoft\Windows\Temporary Internet Files\Content.IE5\Z7AKM6FP\MC90043985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91000"/>
            <a:ext cx="3810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463040"/>
            <a:ext cx="7680960" cy="4724400"/>
          </a:xfrm>
        </p:spPr>
        <p:txBody>
          <a:bodyPr/>
          <a:lstStyle/>
          <a:p>
            <a:r>
              <a:rPr lang="en-US" dirty="0"/>
              <a:t>Happen  because meanings are in our heads, not in the words we speak</a:t>
            </a:r>
          </a:p>
          <a:p>
            <a:r>
              <a:rPr lang="en-US" dirty="0"/>
              <a:t>Meaning is in people heads and not in words,</a:t>
            </a:r>
          </a:p>
          <a:p>
            <a:r>
              <a:rPr lang="en-US" dirty="0"/>
              <a:t>Points of view are in individual heads, not in the information presented</a:t>
            </a:r>
          </a:p>
          <a:p>
            <a:endParaRPr lang="en-US" dirty="0"/>
          </a:p>
          <a:p>
            <a:r>
              <a:rPr lang="en-US" dirty="0"/>
              <a:t>Draw a picture of happy</a:t>
            </a:r>
          </a:p>
          <a:p>
            <a:r>
              <a:rPr lang="en-US" dirty="0"/>
              <a:t>My pet rat “Happy”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Misunderstandings in Communication</a:t>
            </a:r>
          </a:p>
        </p:txBody>
      </p:sp>
      <p:pic>
        <p:nvPicPr>
          <p:cNvPr id="2050" name="Picture 2" descr="C:\Users\alann\AppData\Local\Microsoft\Windows\Temporary Internet Files\Content.IE5\K7GD2CBG\MP90031440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4" y="4114800"/>
            <a:ext cx="2743200" cy="173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7680960" cy="472440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What is it?</a:t>
            </a:r>
          </a:p>
          <a:p>
            <a:pPr lvl="2" indent="0">
              <a:buNone/>
            </a:pPr>
            <a:r>
              <a:rPr lang="en-US" sz="2400" dirty="0"/>
              <a:t>Interpersonal communication involves a close group of participants. </a:t>
            </a:r>
          </a:p>
          <a:p>
            <a:pPr lvl="2" indent="0">
              <a:buNone/>
            </a:pPr>
            <a:r>
              <a:rPr lang="en-US" sz="2400" dirty="0"/>
              <a:t>The everyday conversations you carry on </a:t>
            </a:r>
          </a:p>
          <a:p>
            <a:pPr lvl="2" indent="0">
              <a:buNone/>
            </a:pPr>
            <a:r>
              <a:rPr lang="en-US" sz="2400" dirty="0"/>
              <a:t>General friendly exchanges, arguments and basically anytime you speak to someone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Something most of us do on a daily basis, although we may not be aware that is what it is called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Interpersonal Communication</a:t>
            </a:r>
          </a:p>
        </p:txBody>
      </p:sp>
      <p:pic>
        <p:nvPicPr>
          <p:cNvPr id="5122" name="Picture 2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"/>
            <a:ext cx="1684700" cy="147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2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4876799" cy="3810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“. . . </a:t>
            </a:r>
            <a:r>
              <a:rPr lang="en-US" dirty="0" err="1"/>
              <a:t>Failyuh</a:t>
            </a:r>
            <a:r>
              <a:rPr lang="en-US" dirty="0"/>
              <a:t> to </a:t>
            </a:r>
            <a:r>
              <a:rPr lang="en-US" dirty="0" err="1"/>
              <a:t>Communcate</a:t>
            </a:r>
            <a:r>
              <a:rPr lang="en-US" dirty="0"/>
              <a:t>.”</a:t>
            </a:r>
          </a:p>
        </p:txBody>
      </p:sp>
      <p:pic>
        <p:nvPicPr>
          <p:cNvPr id="5" name="failure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15200" y="5562600"/>
            <a:ext cx="609600" cy="609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4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543800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“Cool”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1905000"/>
            <a:ext cx="7680960" cy="3657600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2800" dirty="0"/>
              <a:t>Interpersonal communication involves face to face encounters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/>
              <a:t>You are talking in person, not over a computer, phone or through written information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/>
              <a:t>You can get immediate responses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7680960" cy="1143000"/>
          </a:xfrm>
        </p:spPr>
        <p:txBody>
          <a:bodyPr>
            <a:noAutofit/>
          </a:bodyPr>
          <a:lstStyle/>
          <a:p>
            <a:r>
              <a:rPr lang="en-US" sz="2800" dirty="0"/>
              <a:t>How is Interpersonal Communication Different Than Other Forms of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5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7680960" cy="2727960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Interpersonal Awareness is the </a:t>
            </a:r>
            <a:r>
              <a:rPr lang="en-US" sz="2800" i="1" u="sng" dirty="0"/>
              <a:t>desire to understand other people. </a:t>
            </a:r>
            <a:r>
              <a:rPr lang="en-US" sz="2800" dirty="0"/>
              <a:t>It is the ability to accurately </a:t>
            </a:r>
            <a:r>
              <a:rPr lang="en-US" sz="2800" i="1" u="sng" dirty="0"/>
              <a:t>hear and understand others' spoken and unspoken</a:t>
            </a:r>
            <a:r>
              <a:rPr lang="en-US" sz="2800" dirty="0"/>
              <a:t> or partly expressed </a:t>
            </a:r>
            <a:r>
              <a:rPr lang="en-US" sz="2800" i="1" u="sng" dirty="0"/>
              <a:t>thoughts, feelings, and concerns.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People who exhibit this competency understand the reasons for another's behavior, even when that behavior is subtle or complex.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457200" lvl="1" indent="-285750"/>
            <a:endParaRPr lang="en-US" sz="2600" dirty="0"/>
          </a:p>
          <a:p>
            <a:pPr marL="457200" lvl="1" indent="-285750"/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of Interpersonal Awareness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175760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People and situations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 You communicate differently with someone you know well verses a stranger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You will have different topics of conversation when talking to a customer, a manager or your best friend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How Does Interpersonal Communication Vary?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You need it to develop throughout the stages of life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You learn, teach and get an identity through interpersonal 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You also share with others who you 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You need interpersonal communication to:</a:t>
            </a:r>
          </a:p>
          <a:p>
            <a:pPr lvl="2"/>
            <a:r>
              <a:rPr lang="en-US" sz="2400" dirty="0"/>
              <a:t>pronounce words correctly</a:t>
            </a:r>
          </a:p>
          <a:p>
            <a:pPr lvl="2"/>
            <a:r>
              <a:rPr lang="en-US" sz="2400" dirty="0"/>
              <a:t> speak properly </a:t>
            </a:r>
          </a:p>
          <a:p>
            <a:pPr lvl="2"/>
            <a:r>
              <a:rPr lang="en-US" sz="2400" dirty="0"/>
              <a:t>communicate in general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Why is Interpersonal Communication Important?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use it to </a:t>
            </a:r>
            <a:r>
              <a:rPr lang="en-US" sz="2400" i="1" dirty="0"/>
              <a:t>learn new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use it to </a:t>
            </a:r>
            <a:r>
              <a:rPr lang="en-US" sz="2400" i="1" dirty="0"/>
              <a:t>define yourself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also use it to </a:t>
            </a:r>
            <a:r>
              <a:rPr lang="en-US" sz="2400" i="1" dirty="0"/>
              <a:t>fulfill the natural need for contact with other people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 </a:t>
            </a:r>
            <a:r>
              <a:rPr lang="en-US" sz="2400" i="1" dirty="0"/>
              <a:t>learn about different cultures and languages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i="1" dirty="0"/>
              <a:t>It gives you a human element</a:t>
            </a:r>
            <a:r>
              <a:rPr lang="en-US" sz="2400" dirty="0"/>
              <a:t>, a real nature that other forms of communication can not provide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Use Interpersonal Communication for a Variety of Reasons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7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Listen and observe by: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sz="2400" dirty="0"/>
              <a:t>Putting the other person in the “spotlight”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sz="2400" dirty="0"/>
              <a:t>Showing interest (take notes if a meeting)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sz="2400" dirty="0"/>
              <a:t>Reading body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Clarify meaning by: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sz="2400" dirty="0"/>
              <a:t>Asking open ended questions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sz="2400" dirty="0"/>
              <a:t>Paraphrasing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US" sz="2400" dirty="0"/>
              <a:t>Responding, not reacting, to feeling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Techniques for Understanding People</a:t>
            </a:r>
          </a:p>
        </p:txBody>
      </p:sp>
      <p:pic>
        <p:nvPicPr>
          <p:cNvPr id="1029" name="Picture 5" descr="C:\Users\alann\AppData\Local\Microsoft\Windows\Temporary Internet Files\Content.IE5\37NND2II\MC90036999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799539" cy="167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Majority of Time in Communicating is Listening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198308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3985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1" dirty="0"/>
              <a:t>Requires concentration and energy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Involves a psychological connection with the speaker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/>
              <a:t>Includes a desire and willingness to try and see things from another’s perspective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Requires that we </a:t>
            </a:r>
            <a:r>
              <a:rPr lang="en-US" sz="2800" i="1" dirty="0"/>
              <a:t>suspend judgment and evaluation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“Active Listening”</a:t>
            </a:r>
          </a:p>
        </p:txBody>
      </p:sp>
      <p:pic>
        <p:nvPicPr>
          <p:cNvPr id="1027" name="Picture 3" descr="C:\Users\alann\AppData\Local\Microsoft\Windows\Temporary Internet Files\Content.IE5\Z7AKM6FP\MC90018715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33400"/>
            <a:ext cx="1842516" cy="151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Commit to preparing a written summary before, or at the onset, of the conversation</a:t>
            </a:r>
          </a:p>
          <a:p>
            <a:pPr marL="342900" indent="-342900">
              <a:buAutoNum type="arabicPeriod"/>
            </a:pPr>
            <a:r>
              <a:rPr lang="en-US" dirty="0"/>
              <a:t>Take notes</a:t>
            </a:r>
          </a:p>
          <a:p>
            <a:pPr marL="342900" indent="-342900">
              <a:buAutoNum type="arabicPeriod"/>
            </a:pPr>
            <a:r>
              <a:rPr lang="en-US" dirty="0"/>
              <a:t>Write the 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Techniques for Active Listening	</a:t>
            </a:r>
          </a:p>
        </p:txBody>
      </p:sp>
    </p:spTree>
    <p:extLst>
      <p:ext uri="{BB962C8B-B14F-4D97-AF65-F5344CB8AC3E}">
        <p14:creationId xmlns:p14="http://schemas.microsoft.com/office/powerpoint/2010/main" val="28806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Closed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are the factors that are having the most impact on your schedule?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the ways that you think we should handle this problem?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are you feeling about this approach?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do you feel that this is the best approach?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are things going for you?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problems are you having with the schedule that I could help with?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Are you on schedule?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you think we should do it differently?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you agree with this approach?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 that your approach?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Are things going OK?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you realize you missed the deadline again?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Ended Questions</a:t>
            </a:r>
          </a:p>
        </p:txBody>
      </p:sp>
      <p:pic>
        <p:nvPicPr>
          <p:cNvPr id="2051" name="Picture 3" descr="C:\Users\alann\AppData\Local\Microsoft\Windows\Temporary Internet Files\Content.IE5\O8JSAIEC\MP90044252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2400"/>
            <a:ext cx="2438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lann\AppData\Local\Microsoft\Windows\Temporary Internet Files\Content.IE5\IZ3WEVIP\MC90044157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184785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1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concise statement of the content of the speaker’s message.  Repeating back the speaker’s ideas in your words</a:t>
            </a:r>
          </a:p>
          <a:p>
            <a:r>
              <a:rPr lang="en-US" dirty="0"/>
              <a:t>A paraphrase should be brief, succinct and focus on the facts or ideas of the message rather than the feeling. </a:t>
            </a:r>
          </a:p>
          <a:p>
            <a:r>
              <a:rPr lang="en-US" dirty="0"/>
              <a:t>Paraphrase should  be in the listener’s own words, not “parroting back” the speaker’s words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Paraphrasing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38100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was so angry at what he told me that. I think I'll cancel  the whole order. I just need to figure out how to get the replacement part.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959" y="5450889"/>
            <a:ext cx="4241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thought you'd cancel the whole order?</a:t>
            </a:r>
          </a:p>
          <a:p>
            <a:r>
              <a:rPr lang="en-US" dirty="0"/>
              <a:t> If you didn't actually cancel the order,</a:t>
            </a:r>
          </a:p>
          <a:p>
            <a:r>
              <a:rPr lang="en-US" dirty="0"/>
              <a:t> we can still get the replacement part.</a:t>
            </a:r>
          </a:p>
        </p:txBody>
      </p:sp>
      <p:pic>
        <p:nvPicPr>
          <p:cNvPr id="1027" name="Picture 3" descr="C:\Users\alann\AppData\Local\Microsoft\Windows\Temporary Internet Files\Content.IE5\Z7AKM6FP\MP9004317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8930"/>
            <a:ext cx="2286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3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Eight skills to being "People Smart"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5"/>
          </p:nvPr>
        </p:nvSpPr>
        <p:spPr>
          <a:xfrm>
            <a:off x="4876800" y="1447800"/>
            <a:ext cx="3886200" cy="509587"/>
          </a:xfrm>
        </p:spPr>
        <p:txBody>
          <a:bodyPr/>
          <a:lstStyle/>
          <a:p>
            <a:r>
              <a:rPr lang="en-US" dirty="0"/>
              <a:t>Associated Benefits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876800" y="1905000"/>
            <a:ext cx="3886200" cy="373684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</a:t>
            </a:r>
            <a:r>
              <a:rPr lang="en-US" sz="1400" dirty="0"/>
              <a:t> you understand someone else, you are appreciated.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When you explain yourself clearly, you are understood.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When you assert yourself, you are respected.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When you exchange feedback, you are enlightened.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When you influence others positively, you are valued.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When you resolve conflict effectively, you are trusted.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When you collaborate with teammates, you are prized.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When you shift gears, your relationships are renewed.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Understanding People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Expressing yourself clearly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Asserting your needs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Exchanging Feedback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Influencing Others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Resolving Conflict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Being a team player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Shifting Gears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PeopleSmart</a:t>
            </a:r>
            <a:r>
              <a:rPr lang="en-US" dirty="0"/>
              <a:t>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1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4343400"/>
            <a:ext cx="7680960" cy="1584960"/>
          </a:xfrm>
        </p:spPr>
        <p:txBody>
          <a:bodyPr/>
          <a:lstStyle/>
          <a:p>
            <a:pPr algn="ctr"/>
            <a:r>
              <a:rPr lang="en-US" sz="3200" dirty="0"/>
              <a:t>Desire to understand other people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to Interpersonal Awareness</a:t>
            </a:r>
          </a:p>
        </p:txBody>
      </p:sp>
      <p:pic>
        <p:nvPicPr>
          <p:cNvPr id="8196" name="Picture 4" descr="C:\Users\alann\AppData\Local\Microsoft\Windows\Temporary Internet Files\Content.IE5\IZ3WEVIP\MC9002934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24000"/>
            <a:ext cx="3437534" cy="16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You have got to want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You have got to learn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You have got to try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You have got to live it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Four Step Process to Acquire “People Smarts”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6576588"/>
              </p:ext>
            </p:extLst>
          </p:nvPr>
        </p:nvGraphicFramePr>
        <p:xfrm>
          <a:off x="1447800" y="3429000"/>
          <a:ext cx="6096000" cy="321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 line training – </a:t>
            </a:r>
            <a:r>
              <a:rPr lang="en-US" i="1" dirty="0"/>
              <a:t>Interpersonal Communication </a:t>
            </a:r>
            <a:r>
              <a:rPr lang="en-US" dirty="0"/>
              <a:t>from Hillsborough Community College, Tampa, FL   $105, six weeks, new class starts up each month</a:t>
            </a:r>
          </a:p>
          <a:p>
            <a:pPr marL="457200" lvl="1" indent="-285750"/>
            <a:r>
              <a:rPr lang="en-US" dirty="0">
                <a:hlinkClick r:id="rId2"/>
              </a:rPr>
              <a:t>http://www.ed2go.com/train/online_course/ipc/detail/Interpersonal_Communication.html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Training  class local to DC area: ?</a:t>
            </a:r>
          </a:p>
          <a:p>
            <a:pPr marL="352425" lvl="3" indent="0">
              <a:buNone/>
            </a:pPr>
            <a:r>
              <a:rPr lang="en-US" dirty="0"/>
              <a:t>Northern Virginia Community College  </a:t>
            </a:r>
            <a:r>
              <a:rPr lang="en-US" i="1" dirty="0"/>
              <a:t>Interpersonal Communication </a:t>
            </a:r>
            <a:r>
              <a:rPr lang="en-US" dirty="0"/>
              <a:t>CST 126</a:t>
            </a:r>
          </a:p>
          <a:p>
            <a:pPr lvl="3"/>
            <a:r>
              <a:rPr lang="en-US" dirty="0"/>
              <a:t>Offered twice a year</a:t>
            </a:r>
          </a:p>
          <a:p>
            <a:pPr lvl="3"/>
            <a:r>
              <a:rPr lang="en-US" dirty="0"/>
              <a:t>Uses the book "</a:t>
            </a:r>
            <a:r>
              <a:rPr lang="en-US" i="1" dirty="0"/>
              <a:t>Interpersonal Communication: Everyday Encounters</a:t>
            </a:r>
            <a:r>
              <a:rPr lang="en-US" dirty="0"/>
              <a:t>" </a:t>
            </a:r>
          </a:p>
          <a:p>
            <a:pPr lvl="4"/>
            <a:r>
              <a:rPr lang="en-US" dirty="0"/>
              <a:t>Quite expensive new but can be found used on Amazon for around $30.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Books</a:t>
            </a:r>
          </a:p>
          <a:p>
            <a:pPr marL="457200" lvl="1" indent="-285750"/>
            <a:r>
              <a:rPr lang="en-US" i="1" dirty="0" err="1"/>
              <a:t>PeopleSmart</a:t>
            </a:r>
            <a:r>
              <a:rPr lang="en-US" i="1" dirty="0"/>
              <a:t> Developing Your Interpersonal Intelligence</a:t>
            </a:r>
          </a:p>
          <a:p>
            <a:pPr marL="457200" lvl="1" indent="-285750"/>
            <a:r>
              <a:rPr lang="en-US" i="1" dirty="0"/>
              <a:t>Hard Truth About Soft Skills </a:t>
            </a:r>
          </a:p>
          <a:p>
            <a:pPr marL="457200" lvl="1" indent="-285750"/>
            <a:r>
              <a:rPr lang="en-US" i="1" dirty="0"/>
              <a:t>151 Quick Ideas to Improve Your People Skills</a:t>
            </a:r>
          </a:p>
          <a:p>
            <a:pPr marL="457200" lvl="1" indent="-285750"/>
            <a:r>
              <a:rPr lang="en-US" i="1" dirty="0"/>
              <a:t>Listening The Forgotten Skill  A Self Teaching Guide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Training and Info</a:t>
            </a:r>
          </a:p>
        </p:txBody>
      </p:sp>
      <p:pic>
        <p:nvPicPr>
          <p:cNvPr id="5" name="Picture 2" descr="C:\Users\alann\AppData\Local\Microsoft\Windows\Temporary Internet Files\Content.IE5\IZ3WEVIP\MC90044132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2672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lann\AppData\Local\Microsoft\Windows\Temporary Internet Files\Content.IE5\IZ3WEVIP\MC90044132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62109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lann\AppData\Local\Microsoft\Windows\Temporary Internet Files\Content.IE5\IZ3WEVIP\MC90044132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51" y="4659297"/>
            <a:ext cx="432047" cy="47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52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85800" y="1752600"/>
            <a:ext cx="7680960" cy="1584960"/>
          </a:xfrm>
        </p:spPr>
        <p:txBody>
          <a:bodyPr/>
          <a:lstStyle/>
          <a:p>
            <a:pPr algn="ctr"/>
            <a:r>
              <a:rPr lang="en-US" sz="3200" dirty="0"/>
              <a:t>Desire to understand other people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Essence of Interpersonal Awareness</a:t>
            </a:r>
            <a:br>
              <a:rPr lang="en-US" dirty="0"/>
            </a:br>
            <a:endParaRPr lang="en-US" dirty="0"/>
          </a:p>
        </p:txBody>
      </p:sp>
      <p:pic>
        <p:nvPicPr>
          <p:cNvPr id="4099" name="Picture 3" descr="C:\Users\alann\AppData\Local\Microsoft\Windows\Temporary Internet Files\Content.IE5\37NND2II\MP90040066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5791200" cy="349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Sympathy – feeling sorry for someone else</a:t>
            </a:r>
          </a:p>
          <a:p>
            <a:r>
              <a:rPr lang="en-US" dirty="0"/>
              <a:t>Empathy – means demonstrating an understanding of the other person’s feelings, condition or point of view</a:t>
            </a:r>
          </a:p>
          <a:p>
            <a:endParaRPr lang="en-US" dirty="0"/>
          </a:p>
          <a:p>
            <a:pPr algn="ctr"/>
            <a:r>
              <a:rPr lang="en-US" sz="2400" dirty="0"/>
              <a:t>Empathy = Understanding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Empathy, not Sympathy</a:t>
            </a:r>
          </a:p>
        </p:txBody>
      </p:sp>
    </p:spTree>
    <p:extLst>
      <p:ext uri="{BB962C8B-B14F-4D97-AF65-F5344CB8AC3E}">
        <p14:creationId xmlns:p14="http://schemas.microsoft.com/office/powerpoint/2010/main" val="19170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Golden Rule</a:t>
            </a:r>
          </a:p>
          <a:p>
            <a:r>
              <a:rPr lang="en-US" dirty="0"/>
              <a:t>“Do unto others as you would have them do unto you”</a:t>
            </a:r>
          </a:p>
          <a:p>
            <a:endParaRPr lang="en-US" dirty="0"/>
          </a:p>
          <a:p>
            <a:r>
              <a:rPr lang="en-US" dirty="0"/>
              <a:t>Platinum Rule</a:t>
            </a:r>
          </a:p>
          <a:p>
            <a:r>
              <a:rPr lang="en-US" dirty="0"/>
              <a:t>“Do unto others as they would do unto themselves”</a:t>
            </a:r>
          </a:p>
          <a:p>
            <a:r>
              <a:rPr lang="en-US" dirty="0"/>
              <a:t>Learn how others want to be treated, and then treat them as such.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Platinum Rule</a:t>
            </a:r>
          </a:p>
        </p:txBody>
      </p:sp>
      <p:pic>
        <p:nvPicPr>
          <p:cNvPr id="6146" name="Picture 2" descr="C:\Users\alann\AppData\Local\Microsoft\Windows\Temporary Internet Files\Content.IE5\Z7AKM6FP\MC9002265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95" y="4800600"/>
            <a:ext cx="2559406" cy="182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WIFM</a:t>
            </a:r>
          </a:p>
          <a:p>
            <a:r>
              <a:rPr lang="en-US" sz="3200" dirty="0"/>
              <a:t>What’s in it for me? </a:t>
            </a:r>
          </a:p>
          <a:p>
            <a:endParaRPr lang="en-US" sz="3200" dirty="0"/>
          </a:p>
          <a:p>
            <a:r>
              <a:rPr lang="en-US" sz="3200" dirty="0"/>
              <a:t>WIFT</a:t>
            </a:r>
          </a:p>
          <a:p>
            <a:r>
              <a:rPr lang="en-US" sz="3200" dirty="0"/>
              <a:t>What’s in it for them?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Radio Station Are You Tuned To? </a:t>
            </a:r>
            <a:br>
              <a:rPr lang="en-US" dirty="0"/>
            </a:br>
            <a:r>
              <a:rPr lang="en-US" dirty="0"/>
              <a:t>WIFM or WIFT? </a:t>
            </a:r>
          </a:p>
        </p:txBody>
      </p:sp>
      <p:pic>
        <p:nvPicPr>
          <p:cNvPr id="1026" name="Picture 2" descr="C:\Users\alann\AppData\Local\Microsoft\Windows\Temporary Internet Files\Content.IE5\K50O41NM\MP90031408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09800"/>
            <a:ext cx="2590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2057400"/>
            <a:ext cx="7680960" cy="280416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Recognizes others' emotions by reading body language, facial expressions, and/or tone of voice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Asks questions to understand others' concerns, behaviors, and perspectives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Listens for what is important to others; acknowledges their perspectives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Proficiency Level 1</a:t>
            </a:r>
          </a:p>
        </p:txBody>
      </p:sp>
      <p:pic>
        <p:nvPicPr>
          <p:cNvPr id="2050" name="Picture 2" descr="C:\Users\alann\AppData\Local\Microsoft\Windows\Temporary Internet Files\Content.IE5\CB1MYTY9\MC90044152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81600"/>
            <a:ext cx="1911350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1676400"/>
            <a:ext cx="7680960" cy="38862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Integrates understanding of others' emotions as well as the content of what they're saying into his or her interpretation of situations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Understands less-obvious reasons for others' concerns, behavior, and perspectives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Understands others' attitudes and behavior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Proficiency Level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Understands others' poorly expressed thoughts and concerns as well as their underlying meanings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Makes inferences about others that go beyond explicit content and emotion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Recognizes different values and styles, and respects others' unique characteristics or strengths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Proficiency Level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8D26FF-210B-44DD-A237-2C216B01BF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865</TotalTime>
  <Words>1565</Words>
  <Application>Microsoft Office PowerPoint</Application>
  <PresentationFormat>On-screen Show (4:3)</PresentationFormat>
  <Paragraphs>229</Paragraphs>
  <Slides>32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Corbel</vt:lpstr>
      <vt:lpstr>Mylar</vt:lpstr>
      <vt:lpstr>Interpersonal Awareness</vt:lpstr>
      <vt:lpstr>Definition of Interpersonal Awareness</vt:lpstr>
      <vt:lpstr>Key to Interpersonal Awareness</vt:lpstr>
      <vt:lpstr>Empathy, not Sympathy</vt:lpstr>
      <vt:lpstr>Platinum Rule</vt:lpstr>
      <vt:lpstr>What Radio Station Are You Tuned To?  WIFM or WIFT? </vt:lpstr>
      <vt:lpstr>Proficiency Level 1</vt:lpstr>
      <vt:lpstr>Proficiency Level 2</vt:lpstr>
      <vt:lpstr>Proficiency Level 3</vt:lpstr>
      <vt:lpstr>Proficiency Level 4</vt:lpstr>
      <vt:lpstr>Another Definition – Interpersonal Skills</vt:lpstr>
      <vt:lpstr>Benefits of Good Interpersonal Awareness/Interpersonal Skills</vt:lpstr>
      <vt:lpstr>People Skills </vt:lpstr>
      <vt:lpstr>AKA “Social Skills”</vt:lpstr>
      <vt:lpstr>Misunderstandings in Communication</vt:lpstr>
      <vt:lpstr>Interpersonal Communication</vt:lpstr>
      <vt:lpstr>“. . . Failyuh to Communcate.”</vt:lpstr>
      <vt:lpstr>Definition of “Cool” </vt:lpstr>
      <vt:lpstr>How is Interpersonal Communication Different Than Other Forms of Communication?</vt:lpstr>
      <vt:lpstr>How Does Interpersonal Communication Vary? </vt:lpstr>
      <vt:lpstr>Why is Interpersonal Communication Important? </vt:lpstr>
      <vt:lpstr>We Use Interpersonal Communication for a Variety of Reasons </vt:lpstr>
      <vt:lpstr>Techniques for Understanding People</vt:lpstr>
      <vt:lpstr>Majority of Time in Communicating is Listening</vt:lpstr>
      <vt:lpstr>“Active Listening”</vt:lpstr>
      <vt:lpstr>Some Techniques for Active Listening </vt:lpstr>
      <vt:lpstr>Open Ended Questions</vt:lpstr>
      <vt:lpstr>Paraphrasing</vt:lpstr>
      <vt:lpstr>“PeopleSmart”</vt:lpstr>
      <vt:lpstr>Four Step Process to Acquire “People Smarts”</vt:lpstr>
      <vt:lpstr>Sources of Training and Info</vt:lpstr>
      <vt:lpstr>Essence of Interpersonal Awareness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Interpersonal Awareness</dc:title>
  <dc:creator>Al Noel</dc:creator>
  <cp:lastModifiedBy>Alan Noel</cp:lastModifiedBy>
  <cp:revision>115</cp:revision>
  <dcterms:created xsi:type="dcterms:W3CDTF">2011-10-04T13:21:04Z</dcterms:created>
  <dcterms:modified xsi:type="dcterms:W3CDTF">2021-09-25T13:02:19Z</dcterms:modified>
</cp:coreProperties>
</file>