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297" r:id="rId3"/>
    <p:sldId id="308" r:id="rId4"/>
    <p:sldId id="287" r:id="rId5"/>
    <p:sldId id="299" r:id="rId6"/>
    <p:sldId id="313" r:id="rId7"/>
    <p:sldId id="302" r:id="rId8"/>
    <p:sldId id="301" r:id="rId9"/>
    <p:sldId id="288" r:id="rId10"/>
    <p:sldId id="289" r:id="rId11"/>
    <p:sldId id="290" r:id="rId12"/>
    <p:sldId id="291" r:id="rId13"/>
    <p:sldId id="257" r:id="rId14"/>
    <p:sldId id="258" r:id="rId15"/>
    <p:sldId id="259" r:id="rId16"/>
    <p:sldId id="262" r:id="rId17"/>
    <p:sldId id="292" r:id="rId18"/>
    <p:sldId id="268" r:id="rId19"/>
    <p:sldId id="293" r:id="rId20"/>
    <p:sldId id="294" r:id="rId21"/>
    <p:sldId id="272" r:id="rId22"/>
    <p:sldId id="269" r:id="rId23"/>
    <p:sldId id="271" r:id="rId24"/>
    <p:sldId id="270" r:id="rId25"/>
    <p:sldId id="305" r:id="rId26"/>
    <p:sldId id="312" r:id="rId27"/>
    <p:sldId id="307" r:id="rId28"/>
    <p:sldId id="315" r:id="rId29"/>
    <p:sldId id="286" r:id="rId30"/>
    <p:sldId id="306" r:id="rId31"/>
    <p:sldId id="295" r:id="rId32"/>
    <p:sldId id="296" r:id="rId33"/>
    <p:sldId id="266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Communication Process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Writing</c:v>
                </c:pt>
                <c:pt idx="1">
                  <c:v>Listening</c:v>
                </c:pt>
                <c:pt idx="2">
                  <c:v>Reading</c:v>
                </c:pt>
                <c:pt idx="3">
                  <c:v>Talking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40</c:v>
                </c:pt>
                <c:pt idx="2">
                  <c:v>16</c:v>
                </c:pt>
                <c:pt idx="3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D7203-0EBD-4AE0-83CD-A923A1A8C6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DFC89C-C7CE-4159-87D8-EB31A51BC87E}">
      <dgm:prSet phldrT="[Text]"/>
      <dgm:spPr/>
      <dgm:t>
        <a:bodyPr/>
        <a:lstStyle/>
        <a:p>
          <a:r>
            <a:rPr lang="en-US" dirty="0" smtClean="0"/>
            <a:t>Confidence</a:t>
          </a:r>
          <a:endParaRPr lang="en-US" dirty="0"/>
        </a:p>
      </dgm:t>
    </dgm:pt>
    <dgm:pt modelId="{9385972C-49E0-445D-BF0C-4A81610ABE86}" type="parTrans" cxnId="{97203F26-773C-49A4-BD97-B9507630517D}">
      <dgm:prSet/>
      <dgm:spPr/>
      <dgm:t>
        <a:bodyPr/>
        <a:lstStyle/>
        <a:p>
          <a:endParaRPr lang="en-US"/>
        </a:p>
      </dgm:t>
    </dgm:pt>
    <dgm:pt modelId="{855E2721-8127-4790-8C07-553178CF9484}" type="sibTrans" cxnId="{97203F26-773C-49A4-BD97-B9507630517D}">
      <dgm:prSet/>
      <dgm:spPr/>
      <dgm:t>
        <a:bodyPr/>
        <a:lstStyle/>
        <a:p>
          <a:endParaRPr lang="en-US"/>
        </a:p>
      </dgm:t>
    </dgm:pt>
    <dgm:pt modelId="{0CD8A15A-7EAC-4DCE-ACDF-2F15F1F38FFC}">
      <dgm:prSet phldrT="[Text]"/>
      <dgm:spPr/>
      <dgm:t>
        <a:bodyPr/>
        <a:lstStyle/>
        <a:p>
          <a:r>
            <a:rPr lang="en-US" dirty="0" smtClean="0"/>
            <a:t>Cross Boundary Collaboration</a:t>
          </a:r>
          <a:endParaRPr lang="en-US" dirty="0"/>
        </a:p>
      </dgm:t>
    </dgm:pt>
    <dgm:pt modelId="{F1A318D6-711C-4D2A-896A-5F82D70F9514}" type="parTrans" cxnId="{85FA81BE-4B8C-463E-860B-74CA85DCA0A2}">
      <dgm:prSet/>
      <dgm:spPr/>
      <dgm:t>
        <a:bodyPr/>
        <a:lstStyle/>
        <a:p>
          <a:endParaRPr lang="en-US"/>
        </a:p>
      </dgm:t>
    </dgm:pt>
    <dgm:pt modelId="{57A60BC3-2229-494E-99BA-BB7BB3494A7F}" type="sibTrans" cxnId="{85FA81BE-4B8C-463E-860B-74CA85DCA0A2}">
      <dgm:prSet/>
      <dgm:spPr/>
      <dgm:t>
        <a:bodyPr/>
        <a:lstStyle/>
        <a:p>
          <a:endParaRPr lang="en-US"/>
        </a:p>
      </dgm:t>
    </dgm:pt>
    <dgm:pt modelId="{82758861-56F7-4D75-B67C-C83F309386C8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Interpersonal Awareness</a:t>
          </a:r>
          <a:endParaRPr lang="en-US" dirty="0"/>
        </a:p>
      </dgm:t>
    </dgm:pt>
    <dgm:pt modelId="{7402480D-4AB3-4350-8945-6A915DA2F701}" type="parTrans" cxnId="{154A7A49-7A6C-43F2-9ED1-BCF909799216}">
      <dgm:prSet/>
      <dgm:spPr/>
      <dgm:t>
        <a:bodyPr/>
        <a:lstStyle/>
        <a:p>
          <a:endParaRPr lang="en-US"/>
        </a:p>
      </dgm:t>
    </dgm:pt>
    <dgm:pt modelId="{EE494C4D-E367-4F65-842C-F12EE45F8537}" type="sibTrans" cxnId="{154A7A49-7A6C-43F2-9ED1-BCF909799216}">
      <dgm:prSet/>
      <dgm:spPr/>
      <dgm:t>
        <a:bodyPr/>
        <a:lstStyle/>
        <a:p>
          <a:endParaRPr lang="en-US"/>
        </a:p>
      </dgm:t>
    </dgm:pt>
    <dgm:pt modelId="{27EE97EA-B09D-42F7-9A97-26CF8F6917EE}">
      <dgm:prSet phldrT="[Text]"/>
      <dgm:spPr/>
      <dgm:t>
        <a:bodyPr/>
        <a:lstStyle/>
        <a:p>
          <a:r>
            <a:rPr lang="en-US" dirty="0" smtClean="0"/>
            <a:t>Impact and Influence</a:t>
          </a:r>
          <a:endParaRPr lang="en-US" dirty="0"/>
        </a:p>
      </dgm:t>
    </dgm:pt>
    <dgm:pt modelId="{A446BAD6-3004-41BC-AD3D-5C42101C067B}" type="parTrans" cxnId="{F9815FB3-8FE0-496A-B8AB-B3234E8053A5}">
      <dgm:prSet/>
      <dgm:spPr/>
      <dgm:t>
        <a:bodyPr/>
        <a:lstStyle/>
        <a:p>
          <a:endParaRPr lang="en-US"/>
        </a:p>
      </dgm:t>
    </dgm:pt>
    <dgm:pt modelId="{2E99CD6D-A454-4A5D-B681-4A3DA48A0BFB}" type="sibTrans" cxnId="{F9815FB3-8FE0-496A-B8AB-B3234E8053A5}">
      <dgm:prSet/>
      <dgm:spPr/>
      <dgm:t>
        <a:bodyPr/>
        <a:lstStyle/>
        <a:p>
          <a:endParaRPr lang="en-US"/>
        </a:p>
      </dgm:t>
    </dgm:pt>
    <dgm:pt modelId="{8D3B67AF-3498-4E6E-A9DF-FC750E5423B8}" type="pres">
      <dgm:prSet presAssocID="{E77D7203-0EBD-4AE0-83CD-A923A1A8C6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46D15D-23B5-4DBB-B745-0AB7FC62D09B}" type="pres">
      <dgm:prSet presAssocID="{99DFC89C-C7CE-4159-87D8-EB31A51BC8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E3FDF-2BA2-488B-8F05-6966AE642B38}" type="pres">
      <dgm:prSet presAssocID="{855E2721-8127-4790-8C07-553178CF9484}" presName="sibTrans" presStyleCnt="0"/>
      <dgm:spPr/>
    </dgm:pt>
    <dgm:pt modelId="{CD1D50EA-5006-4F96-BE54-9E38502C4CE0}" type="pres">
      <dgm:prSet presAssocID="{0CD8A15A-7EAC-4DCE-ACDF-2F15F1F38FF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A1BC2-BEB3-48B4-BE2D-1AFB8516A94C}" type="pres">
      <dgm:prSet presAssocID="{57A60BC3-2229-494E-99BA-BB7BB3494A7F}" presName="sibTrans" presStyleCnt="0"/>
      <dgm:spPr/>
    </dgm:pt>
    <dgm:pt modelId="{E7C6E418-B331-46BD-A3F6-237234878B1E}" type="pres">
      <dgm:prSet presAssocID="{82758861-56F7-4D75-B67C-C83F309386C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632E8-72EB-4DA7-82BB-B0A4EEF514F9}" type="pres">
      <dgm:prSet presAssocID="{EE494C4D-E367-4F65-842C-F12EE45F8537}" presName="sibTrans" presStyleCnt="0"/>
      <dgm:spPr/>
    </dgm:pt>
    <dgm:pt modelId="{74E5C23C-EF47-4E87-AF37-27D967A23447}" type="pres">
      <dgm:prSet presAssocID="{27EE97EA-B09D-42F7-9A97-26CF8F6917E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203F26-773C-49A4-BD97-B9507630517D}" srcId="{E77D7203-0EBD-4AE0-83CD-A923A1A8C60F}" destId="{99DFC89C-C7CE-4159-87D8-EB31A51BC87E}" srcOrd="0" destOrd="0" parTransId="{9385972C-49E0-445D-BF0C-4A81610ABE86}" sibTransId="{855E2721-8127-4790-8C07-553178CF9484}"/>
    <dgm:cxn modelId="{4438DFDB-F10B-4ECA-B761-14C23A08114B}" type="presOf" srcId="{82758861-56F7-4D75-B67C-C83F309386C8}" destId="{E7C6E418-B331-46BD-A3F6-237234878B1E}" srcOrd="0" destOrd="0" presId="urn:microsoft.com/office/officeart/2005/8/layout/default"/>
    <dgm:cxn modelId="{B5FD2E7D-9F14-4BC0-BEAD-CAC429E8BA97}" type="presOf" srcId="{0CD8A15A-7EAC-4DCE-ACDF-2F15F1F38FFC}" destId="{CD1D50EA-5006-4F96-BE54-9E38502C4CE0}" srcOrd="0" destOrd="0" presId="urn:microsoft.com/office/officeart/2005/8/layout/default"/>
    <dgm:cxn modelId="{85FA81BE-4B8C-463E-860B-74CA85DCA0A2}" srcId="{E77D7203-0EBD-4AE0-83CD-A923A1A8C60F}" destId="{0CD8A15A-7EAC-4DCE-ACDF-2F15F1F38FFC}" srcOrd="1" destOrd="0" parTransId="{F1A318D6-711C-4D2A-896A-5F82D70F9514}" sibTransId="{57A60BC3-2229-494E-99BA-BB7BB3494A7F}"/>
    <dgm:cxn modelId="{F9815FB3-8FE0-496A-B8AB-B3234E8053A5}" srcId="{E77D7203-0EBD-4AE0-83CD-A923A1A8C60F}" destId="{27EE97EA-B09D-42F7-9A97-26CF8F6917EE}" srcOrd="3" destOrd="0" parTransId="{A446BAD6-3004-41BC-AD3D-5C42101C067B}" sibTransId="{2E99CD6D-A454-4A5D-B681-4A3DA48A0BFB}"/>
    <dgm:cxn modelId="{154A7A49-7A6C-43F2-9ED1-BCF909799216}" srcId="{E77D7203-0EBD-4AE0-83CD-A923A1A8C60F}" destId="{82758861-56F7-4D75-B67C-C83F309386C8}" srcOrd="2" destOrd="0" parTransId="{7402480D-4AB3-4350-8945-6A915DA2F701}" sibTransId="{EE494C4D-E367-4F65-842C-F12EE45F8537}"/>
    <dgm:cxn modelId="{14FBC2B1-E95C-463A-A892-846E03BE1191}" type="presOf" srcId="{E77D7203-0EBD-4AE0-83CD-A923A1A8C60F}" destId="{8D3B67AF-3498-4E6E-A9DF-FC750E5423B8}" srcOrd="0" destOrd="0" presId="urn:microsoft.com/office/officeart/2005/8/layout/default"/>
    <dgm:cxn modelId="{2161FB8A-726B-4424-980B-1304FCFA5587}" type="presOf" srcId="{99DFC89C-C7CE-4159-87D8-EB31A51BC87E}" destId="{9846D15D-23B5-4DBB-B745-0AB7FC62D09B}" srcOrd="0" destOrd="0" presId="urn:microsoft.com/office/officeart/2005/8/layout/default"/>
    <dgm:cxn modelId="{E2A8BFCE-47EA-473E-B7E9-48BC1D94ED6A}" type="presOf" srcId="{27EE97EA-B09D-42F7-9A97-26CF8F6917EE}" destId="{74E5C23C-EF47-4E87-AF37-27D967A23447}" srcOrd="0" destOrd="0" presId="urn:microsoft.com/office/officeart/2005/8/layout/default"/>
    <dgm:cxn modelId="{70A73C31-D773-4051-91A8-544F67BA6B97}" type="presParOf" srcId="{8D3B67AF-3498-4E6E-A9DF-FC750E5423B8}" destId="{9846D15D-23B5-4DBB-B745-0AB7FC62D09B}" srcOrd="0" destOrd="0" presId="urn:microsoft.com/office/officeart/2005/8/layout/default"/>
    <dgm:cxn modelId="{208A17FD-4DEC-4BB5-BF4B-CD73D5A11E0E}" type="presParOf" srcId="{8D3B67AF-3498-4E6E-A9DF-FC750E5423B8}" destId="{BEDE3FDF-2BA2-488B-8F05-6966AE642B38}" srcOrd="1" destOrd="0" presId="urn:microsoft.com/office/officeart/2005/8/layout/default"/>
    <dgm:cxn modelId="{24B5500F-2779-48C0-B24E-68A990EC1F1C}" type="presParOf" srcId="{8D3B67AF-3498-4E6E-A9DF-FC750E5423B8}" destId="{CD1D50EA-5006-4F96-BE54-9E38502C4CE0}" srcOrd="2" destOrd="0" presId="urn:microsoft.com/office/officeart/2005/8/layout/default"/>
    <dgm:cxn modelId="{6A548C57-B7DF-4869-8716-592381FA910B}" type="presParOf" srcId="{8D3B67AF-3498-4E6E-A9DF-FC750E5423B8}" destId="{4D8A1BC2-BEB3-48B4-BE2D-1AFB8516A94C}" srcOrd="3" destOrd="0" presId="urn:microsoft.com/office/officeart/2005/8/layout/default"/>
    <dgm:cxn modelId="{C950B01A-F6A1-42E8-8714-9E99950E0C8F}" type="presParOf" srcId="{8D3B67AF-3498-4E6E-A9DF-FC750E5423B8}" destId="{E7C6E418-B331-46BD-A3F6-237234878B1E}" srcOrd="4" destOrd="0" presId="urn:microsoft.com/office/officeart/2005/8/layout/default"/>
    <dgm:cxn modelId="{14D785BE-D247-4EF6-9912-129213B98C81}" type="presParOf" srcId="{8D3B67AF-3498-4E6E-A9DF-FC750E5423B8}" destId="{A0F632E8-72EB-4DA7-82BB-B0A4EEF514F9}" srcOrd="5" destOrd="0" presId="urn:microsoft.com/office/officeart/2005/8/layout/default"/>
    <dgm:cxn modelId="{1D1E35F1-CEFF-4F1D-8F07-ACBE442537BF}" type="presParOf" srcId="{8D3B67AF-3498-4E6E-A9DF-FC750E5423B8}" destId="{74E5C23C-EF47-4E87-AF37-27D967A2344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FBB3E-D73B-494B-94CE-315F2D9779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E5FB15-373B-4C35-8BD4-B11D40C5970F}">
      <dgm:prSet phldrT="[Text]"/>
      <dgm:spPr/>
      <dgm:t>
        <a:bodyPr/>
        <a:lstStyle/>
        <a:p>
          <a:r>
            <a:rPr lang="en-US" dirty="0" smtClean="0"/>
            <a:t>Want it</a:t>
          </a:r>
          <a:endParaRPr lang="en-US" dirty="0"/>
        </a:p>
      </dgm:t>
    </dgm:pt>
    <dgm:pt modelId="{56C107C0-84CC-4B0E-95FC-995CDA5BE7D8}" type="parTrans" cxnId="{D232A0B7-1DE9-452B-9C38-320F702C9FA1}">
      <dgm:prSet/>
      <dgm:spPr/>
      <dgm:t>
        <a:bodyPr/>
        <a:lstStyle/>
        <a:p>
          <a:endParaRPr lang="en-US"/>
        </a:p>
      </dgm:t>
    </dgm:pt>
    <dgm:pt modelId="{86144DAA-A7B1-4DBC-B4D4-FF37E4E30B1C}" type="sibTrans" cxnId="{D232A0B7-1DE9-452B-9C38-320F702C9FA1}">
      <dgm:prSet/>
      <dgm:spPr/>
      <dgm:t>
        <a:bodyPr/>
        <a:lstStyle/>
        <a:p>
          <a:endParaRPr lang="en-US"/>
        </a:p>
      </dgm:t>
    </dgm:pt>
    <dgm:pt modelId="{EF66B3F2-4101-4CCD-B232-2EA081DB0AE7}">
      <dgm:prSet phldrT="[Text]"/>
      <dgm:spPr/>
      <dgm:t>
        <a:bodyPr/>
        <a:lstStyle/>
        <a:p>
          <a:r>
            <a:rPr lang="en-US" dirty="0" smtClean="0"/>
            <a:t>Learn it</a:t>
          </a:r>
          <a:endParaRPr lang="en-US" dirty="0"/>
        </a:p>
      </dgm:t>
    </dgm:pt>
    <dgm:pt modelId="{92365909-7FD0-4A68-8F22-63C505567D0C}" type="parTrans" cxnId="{C93F37BF-4BAC-4B1E-AAD5-3F1CAFAB56DC}">
      <dgm:prSet/>
      <dgm:spPr/>
      <dgm:t>
        <a:bodyPr/>
        <a:lstStyle/>
        <a:p>
          <a:endParaRPr lang="en-US"/>
        </a:p>
      </dgm:t>
    </dgm:pt>
    <dgm:pt modelId="{239619A2-E5BD-4D71-BBA0-8806B77C71EB}" type="sibTrans" cxnId="{C93F37BF-4BAC-4B1E-AAD5-3F1CAFAB56DC}">
      <dgm:prSet/>
      <dgm:spPr/>
      <dgm:t>
        <a:bodyPr/>
        <a:lstStyle/>
        <a:p>
          <a:endParaRPr lang="en-US"/>
        </a:p>
      </dgm:t>
    </dgm:pt>
    <dgm:pt modelId="{3C932961-9D30-4B05-9BC4-DE99FAD6C3C7}">
      <dgm:prSet phldrT="[Text]"/>
      <dgm:spPr/>
      <dgm:t>
        <a:bodyPr/>
        <a:lstStyle/>
        <a:p>
          <a:r>
            <a:rPr lang="en-US" dirty="0" smtClean="0"/>
            <a:t>Try it</a:t>
          </a:r>
          <a:endParaRPr lang="en-US" dirty="0"/>
        </a:p>
      </dgm:t>
    </dgm:pt>
    <dgm:pt modelId="{4CC1825C-4C1A-4CE7-8534-72580CF22BAD}" type="parTrans" cxnId="{08CB66DE-FB81-444B-A60C-85DA2453BA49}">
      <dgm:prSet/>
      <dgm:spPr/>
      <dgm:t>
        <a:bodyPr/>
        <a:lstStyle/>
        <a:p>
          <a:endParaRPr lang="en-US"/>
        </a:p>
      </dgm:t>
    </dgm:pt>
    <dgm:pt modelId="{753E13E4-739F-4024-BC66-FAE6A8985AF4}" type="sibTrans" cxnId="{08CB66DE-FB81-444B-A60C-85DA2453BA49}">
      <dgm:prSet/>
      <dgm:spPr/>
      <dgm:t>
        <a:bodyPr/>
        <a:lstStyle/>
        <a:p>
          <a:endParaRPr lang="en-US"/>
        </a:p>
      </dgm:t>
    </dgm:pt>
    <dgm:pt modelId="{51A6832F-5C39-4187-9F4B-20CB6EF56F1F}">
      <dgm:prSet phldrT="[Text]"/>
      <dgm:spPr/>
      <dgm:t>
        <a:bodyPr/>
        <a:lstStyle/>
        <a:p>
          <a:pPr algn="ctr"/>
          <a:r>
            <a:rPr lang="en-US" dirty="0" smtClean="0"/>
            <a:t>Live it</a:t>
          </a:r>
          <a:endParaRPr lang="en-US" dirty="0"/>
        </a:p>
      </dgm:t>
    </dgm:pt>
    <dgm:pt modelId="{3D960B3E-1922-464D-B154-4D2B04E9CC0B}" type="parTrans" cxnId="{9C98C382-D14A-4A40-81A6-270C9DFFB183}">
      <dgm:prSet/>
      <dgm:spPr/>
      <dgm:t>
        <a:bodyPr/>
        <a:lstStyle/>
        <a:p>
          <a:endParaRPr lang="en-US"/>
        </a:p>
      </dgm:t>
    </dgm:pt>
    <dgm:pt modelId="{E3A8C573-800D-47EE-BB2C-B8895064BB34}" type="sibTrans" cxnId="{9C98C382-D14A-4A40-81A6-270C9DFFB183}">
      <dgm:prSet/>
      <dgm:spPr/>
      <dgm:t>
        <a:bodyPr/>
        <a:lstStyle/>
        <a:p>
          <a:endParaRPr lang="en-US"/>
        </a:p>
      </dgm:t>
    </dgm:pt>
    <dgm:pt modelId="{2F110CBC-4986-4A29-9158-C450452CA0DE}" type="pres">
      <dgm:prSet presAssocID="{E93FBB3E-D73B-494B-94CE-315F2D9779B6}" presName="Name0" presStyleCnt="0">
        <dgm:presLayoutVars>
          <dgm:dir/>
          <dgm:animLvl val="lvl"/>
          <dgm:resizeHandles val="exact"/>
        </dgm:presLayoutVars>
      </dgm:prSet>
      <dgm:spPr/>
    </dgm:pt>
    <dgm:pt modelId="{A8E42D0D-5EFA-40CD-8EBE-FE756B5F841F}" type="pres">
      <dgm:prSet presAssocID="{FDE5FB15-373B-4C35-8BD4-B11D40C5970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B6DBF-6742-4FCE-BA78-A303E7D6051A}" type="pres">
      <dgm:prSet presAssocID="{86144DAA-A7B1-4DBC-B4D4-FF37E4E30B1C}" presName="parTxOnlySpace" presStyleCnt="0"/>
      <dgm:spPr/>
    </dgm:pt>
    <dgm:pt modelId="{7E1A0384-13B0-458C-B4D1-2906B4491A02}" type="pres">
      <dgm:prSet presAssocID="{EF66B3F2-4101-4CCD-B232-2EA081DB0AE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3E1D1-EA36-43B2-AB2D-CA43FC7D4295}" type="pres">
      <dgm:prSet presAssocID="{239619A2-E5BD-4D71-BBA0-8806B77C71EB}" presName="parTxOnlySpace" presStyleCnt="0"/>
      <dgm:spPr/>
    </dgm:pt>
    <dgm:pt modelId="{1DC7F4C5-5EEF-4E6B-83F0-DA462EA90EA9}" type="pres">
      <dgm:prSet presAssocID="{3C932961-9D30-4B05-9BC4-DE99FAD6C3C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D8C3-C5B2-4A9F-878A-6B19E248D485}" type="pres">
      <dgm:prSet presAssocID="{753E13E4-739F-4024-BC66-FAE6A8985AF4}" presName="parTxOnlySpace" presStyleCnt="0"/>
      <dgm:spPr/>
    </dgm:pt>
    <dgm:pt modelId="{3D0DC248-F7B7-4AAF-BD3D-88A84B901E9E}" type="pres">
      <dgm:prSet presAssocID="{51A6832F-5C39-4187-9F4B-20CB6EF56F1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93262B-7F7A-434B-8211-9C570CB09B02}" type="presOf" srcId="{51A6832F-5C39-4187-9F4B-20CB6EF56F1F}" destId="{3D0DC248-F7B7-4AAF-BD3D-88A84B901E9E}" srcOrd="0" destOrd="0" presId="urn:microsoft.com/office/officeart/2005/8/layout/chevron1"/>
    <dgm:cxn modelId="{C93F37BF-4BAC-4B1E-AAD5-3F1CAFAB56DC}" srcId="{E93FBB3E-D73B-494B-94CE-315F2D9779B6}" destId="{EF66B3F2-4101-4CCD-B232-2EA081DB0AE7}" srcOrd="1" destOrd="0" parTransId="{92365909-7FD0-4A68-8F22-63C505567D0C}" sibTransId="{239619A2-E5BD-4D71-BBA0-8806B77C71EB}"/>
    <dgm:cxn modelId="{3240EA33-3945-4839-A6E7-6692273CFB2B}" type="presOf" srcId="{EF66B3F2-4101-4CCD-B232-2EA081DB0AE7}" destId="{7E1A0384-13B0-458C-B4D1-2906B4491A02}" srcOrd="0" destOrd="0" presId="urn:microsoft.com/office/officeart/2005/8/layout/chevron1"/>
    <dgm:cxn modelId="{C3743982-5671-4A8C-AD60-04F20CB3AF88}" type="presOf" srcId="{FDE5FB15-373B-4C35-8BD4-B11D40C5970F}" destId="{A8E42D0D-5EFA-40CD-8EBE-FE756B5F841F}" srcOrd="0" destOrd="0" presId="urn:microsoft.com/office/officeart/2005/8/layout/chevron1"/>
    <dgm:cxn modelId="{9C98C382-D14A-4A40-81A6-270C9DFFB183}" srcId="{E93FBB3E-D73B-494B-94CE-315F2D9779B6}" destId="{51A6832F-5C39-4187-9F4B-20CB6EF56F1F}" srcOrd="3" destOrd="0" parTransId="{3D960B3E-1922-464D-B154-4D2B04E9CC0B}" sibTransId="{E3A8C573-800D-47EE-BB2C-B8895064BB34}"/>
    <dgm:cxn modelId="{08CB66DE-FB81-444B-A60C-85DA2453BA49}" srcId="{E93FBB3E-D73B-494B-94CE-315F2D9779B6}" destId="{3C932961-9D30-4B05-9BC4-DE99FAD6C3C7}" srcOrd="2" destOrd="0" parTransId="{4CC1825C-4C1A-4CE7-8534-72580CF22BAD}" sibTransId="{753E13E4-739F-4024-BC66-FAE6A8985AF4}"/>
    <dgm:cxn modelId="{D232A0B7-1DE9-452B-9C38-320F702C9FA1}" srcId="{E93FBB3E-D73B-494B-94CE-315F2D9779B6}" destId="{FDE5FB15-373B-4C35-8BD4-B11D40C5970F}" srcOrd="0" destOrd="0" parTransId="{56C107C0-84CC-4B0E-95FC-995CDA5BE7D8}" sibTransId="{86144DAA-A7B1-4DBC-B4D4-FF37E4E30B1C}"/>
    <dgm:cxn modelId="{D5C2B4C1-A5DD-4767-A028-153E82792CF5}" type="presOf" srcId="{3C932961-9D30-4B05-9BC4-DE99FAD6C3C7}" destId="{1DC7F4C5-5EEF-4E6B-83F0-DA462EA90EA9}" srcOrd="0" destOrd="0" presId="urn:microsoft.com/office/officeart/2005/8/layout/chevron1"/>
    <dgm:cxn modelId="{FCBDC2BC-A984-4F38-A69D-90D4DC5A4DDF}" type="presOf" srcId="{E93FBB3E-D73B-494B-94CE-315F2D9779B6}" destId="{2F110CBC-4986-4A29-9158-C450452CA0DE}" srcOrd="0" destOrd="0" presId="urn:microsoft.com/office/officeart/2005/8/layout/chevron1"/>
    <dgm:cxn modelId="{B8DDB5AA-781F-42F9-AF91-C5CCFEC9C8D4}" type="presParOf" srcId="{2F110CBC-4986-4A29-9158-C450452CA0DE}" destId="{A8E42D0D-5EFA-40CD-8EBE-FE756B5F841F}" srcOrd="0" destOrd="0" presId="urn:microsoft.com/office/officeart/2005/8/layout/chevron1"/>
    <dgm:cxn modelId="{DE0225B6-6E73-46B0-93AD-27884D1AB7F4}" type="presParOf" srcId="{2F110CBC-4986-4A29-9158-C450452CA0DE}" destId="{AEAB6DBF-6742-4FCE-BA78-A303E7D6051A}" srcOrd="1" destOrd="0" presId="urn:microsoft.com/office/officeart/2005/8/layout/chevron1"/>
    <dgm:cxn modelId="{619D473C-F7A8-4C83-AAFE-EB9FBFEBC418}" type="presParOf" srcId="{2F110CBC-4986-4A29-9158-C450452CA0DE}" destId="{7E1A0384-13B0-458C-B4D1-2906B4491A02}" srcOrd="2" destOrd="0" presId="urn:microsoft.com/office/officeart/2005/8/layout/chevron1"/>
    <dgm:cxn modelId="{50B8FF48-ACDA-4BBD-8EF3-9C78B03E2B62}" type="presParOf" srcId="{2F110CBC-4986-4A29-9158-C450452CA0DE}" destId="{B953E1D1-EA36-43B2-AB2D-CA43FC7D4295}" srcOrd="3" destOrd="0" presId="urn:microsoft.com/office/officeart/2005/8/layout/chevron1"/>
    <dgm:cxn modelId="{591E6C20-667E-4C50-ACDE-5EB652C63F10}" type="presParOf" srcId="{2F110CBC-4986-4A29-9158-C450452CA0DE}" destId="{1DC7F4C5-5EEF-4E6B-83F0-DA462EA90EA9}" srcOrd="4" destOrd="0" presId="urn:microsoft.com/office/officeart/2005/8/layout/chevron1"/>
    <dgm:cxn modelId="{67F7B32C-D34A-419A-AFB0-E241CABE36B3}" type="presParOf" srcId="{2F110CBC-4986-4A29-9158-C450452CA0DE}" destId="{00BBD8C3-C5B2-4A9F-878A-6B19E248D485}" srcOrd="5" destOrd="0" presId="urn:microsoft.com/office/officeart/2005/8/layout/chevron1"/>
    <dgm:cxn modelId="{C815F725-9372-4428-A804-862F07CD5F6D}" type="presParOf" srcId="{2F110CBC-4986-4A29-9158-C450452CA0DE}" destId="{3D0DC248-F7B7-4AAF-BD3D-88A84B901E9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6D15D-23B5-4DBB-B745-0AB7FC62D09B}">
      <dsp:nvSpPr>
        <dsp:cNvPr id="0" name=""/>
        <dsp:cNvSpPr/>
      </dsp:nvSpPr>
      <dsp:spPr>
        <a:xfrm>
          <a:off x="644788" y="1826"/>
          <a:ext cx="3123344" cy="1874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Confidence</a:t>
          </a:r>
          <a:endParaRPr lang="en-US" sz="3700" kern="1200" dirty="0"/>
        </a:p>
      </dsp:txBody>
      <dsp:txXfrm>
        <a:off x="644788" y="1826"/>
        <a:ext cx="3123344" cy="1874006"/>
      </dsp:txXfrm>
    </dsp:sp>
    <dsp:sp modelId="{CD1D50EA-5006-4F96-BE54-9E38502C4CE0}">
      <dsp:nvSpPr>
        <dsp:cNvPr id="0" name=""/>
        <dsp:cNvSpPr/>
      </dsp:nvSpPr>
      <dsp:spPr>
        <a:xfrm>
          <a:off x="4080467" y="1826"/>
          <a:ext cx="3123344" cy="1874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Cross Boundary Collaboration</a:t>
          </a:r>
          <a:endParaRPr lang="en-US" sz="3700" kern="1200" dirty="0"/>
        </a:p>
      </dsp:txBody>
      <dsp:txXfrm>
        <a:off x="4080467" y="1826"/>
        <a:ext cx="3123344" cy="1874006"/>
      </dsp:txXfrm>
    </dsp:sp>
    <dsp:sp modelId="{E7C6E418-B331-46BD-A3F6-237234878B1E}">
      <dsp:nvSpPr>
        <dsp:cNvPr id="0" name=""/>
        <dsp:cNvSpPr/>
      </dsp:nvSpPr>
      <dsp:spPr>
        <a:xfrm>
          <a:off x="644788" y="2188167"/>
          <a:ext cx="3123344" cy="1874006"/>
        </a:xfrm>
        <a:prstGeom prst="rect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Interpersonal Awareness</a:t>
          </a:r>
          <a:endParaRPr lang="en-US" sz="3700" kern="1200" dirty="0"/>
        </a:p>
      </dsp:txBody>
      <dsp:txXfrm>
        <a:off x="644788" y="2188167"/>
        <a:ext cx="3123344" cy="1874006"/>
      </dsp:txXfrm>
    </dsp:sp>
    <dsp:sp modelId="{74E5C23C-EF47-4E87-AF37-27D967A23447}">
      <dsp:nvSpPr>
        <dsp:cNvPr id="0" name=""/>
        <dsp:cNvSpPr/>
      </dsp:nvSpPr>
      <dsp:spPr>
        <a:xfrm>
          <a:off x="4080467" y="2188167"/>
          <a:ext cx="3123344" cy="1874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Impact and Influence</a:t>
          </a:r>
          <a:endParaRPr lang="en-US" sz="3700" kern="1200" dirty="0"/>
        </a:p>
      </dsp:txBody>
      <dsp:txXfrm>
        <a:off x="4080467" y="2188167"/>
        <a:ext cx="3123344" cy="1874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42D0D-5EFA-40CD-8EBE-FE756B5F841F}">
      <dsp:nvSpPr>
        <dsp:cNvPr id="0" name=""/>
        <dsp:cNvSpPr/>
      </dsp:nvSpPr>
      <dsp:spPr>
        <a:xfrm>
          <a:off x="2827" y="127607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Want it</a:t>
          </a:r>
          <a:endParaRPr lang="en-US" sz="2100" kern="1200" dirty="0"/>
        </a:p>
      </dsp:txBody>
      <dsp:txXfrm>
        <a:off x="332035" y="1276072"/>
        <a:ext cx="987624" cy="658415"/>
      </dsp:txXfrm>
    </dsp:sp>
    <dsp:sp modelId="{7E1A0384-13B0-458C-B4D1-2906B4491A02}">
      <dsp:nvSpPr>
        <dsp:cNvPr id="0" name=""/>
        <dsp:cNvSpPr/>
      </dsp:nvSpPr>
      <dsp:spPr>
        <a:xfrm>
          <a:off x="1484262" y="127607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Learn it</a:t>
          </a:r>
          <a:endParaRPr lang="en-US" sz="2100" kern="1200" dirty="0"/>
        </a:p>
      </dsp:txBody>
      <dsp:txXfrm>
        <a:off x="1813470" y="1276072"/>
        <a:ext cx="987624" cy="658415"/>
      </dsp:txXfrm>
    </dsp:sp>
    <dsp:sp modelId="{1DC7F4C5-5EEF-4E6B-83F0-DA462EA90EA9}">
      <dsp:nvSpPr>
        <dsp:cNvPr id="0" name=""/>
        <dsp:cNvSpPr/>
      </dsp:nvSpPr>
      <dsp:spPr>
        <a:xfrm>
          <a:off x="2965698" y="127607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Try it</a:t>
          </a:r>
          <a:endParaRPr lang="en-US" sz="2100" kern="1200" dirty="0"/>
        </a:p>
      </dsp:txBody>
      <dsp:txXfrm>
        <a:off x="3294906" y="1276072"/>
        <a:ext cx="987624" cy="658415"/>
      </dsp:txXfrm>
    </dsp:sp>
    <dsp:sp modelId="{3D0DC248-F7B7-4AAF-BD3D-88A84B901E9E}">
      <dsp:nvSpPr>
        <dsp:cNvPr id="0" name=""/>
        <dsp:cNvSpPr/>
      </dsp:nvSpPr>
      <dsp:spPr>
        <a:xfrm>
          <a:off x="4447133" y="127607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Live it</a:t>
          </a:r>
          <a:endParaRPr lang="en-US" sz="2100" kern="1200" dirty="0"/>
        </a:p>
      </dsp:txBody>
      <dsp:txXfrm>
        <a:off x="4776341" y="127607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20A5-33F6-4E07-8228-3E1C64FB3C71}" type="datetimeFigureOut">
              <a:rPr lang="en-US" smtClean="0"/>
              <a:t>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0E49-E7D7-44B6-89C8-DA7DEB41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CB9A-63D4-4F64-8392-9533AF7D9C0D}" type="datetime1">
              <a:rPr lang="en-US" smtClean="0"/>
              <a:t>2/3/2012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4D2A-9F64-4BC7-9647-A7386AEA8194}" type="datetime1">
              <a:rPr lang="en-US" smtClean="0"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8F65-BEDF-4FAD-A3D3-5BF69F54847A}" type="datetime1">
              <a:rPr lang="en-US" smtClean="0"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5FC76C-E187-461E-AA39-08C387E0F40E}" type="datetime1">
              <a:rPr lang="en-US" smtClean="0"/>
              <a:t>2/3/2012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D2AA-C9E8-4928-8C4D-5A5D25ACB837}" type="datetime1">
              <a:rPr lang="en-US" smtClean="0"/>
              <a:t>2/3/2012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4864558-4D2D-475B-8ACA-D3AFB88F4D65}" type="datetime1">
              <a:rPr lang="en-US" smtClean="0"/>
              <a:t>2/3/2012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0757E4-9D62-42EF-9A2E-7B24B906757A}" type="datetime1">
              <a:rPr lang="en-US" smtClean="0"/>
              <a:t>2/3/2012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AF87-0B02-4145-9EE2-602D39F8611A}" type="datetime1">
              <a:rPr lang="en-US" smtClean="0"/>
              <a:t>2/3/2012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950-5C21-41EF-9987-56223CB0B795}" type="datetime1">
              <a:rPr lang="en-US" smtClean="0"/>
              <a:t>2/3/2012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1CB091E-EB77-462E-9D71-CC40E269FAAB}" type="datetime1">
              <a:rPr lang="en-US" smtClean="0"/>
              <a:t>2/3/2012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4CAEF0-9799-4361-A93D-6E19402F1024}" type="datetime1">
              <a:rPr lang="en-US" smtClean="0"/>
              <a:t>2/3/2012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A77F71A-70C8-4BE9-B51D-01D92FCE6391}" type="datetime1">
              <a:rPr lang="en-US" smtClean="0"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ed2go.com/train/online_course/ipc/detail/Interpersonal_Communic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Awareness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019800"/>
            <a:ext cx="209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 Noel</a:t>
            </a:r>
          </a:p>
          <a:p>
            <a:r>
              <a:rPr lang="en-US" dirty="0" smtClean="0"/>
              <a:t>Principal Consultant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676400"/>
            <a:ext cx="7680960" cy="38862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Integrates </a:t>
            </a:r>
            <a:r>
              <a:rPr lang="en-US" sz="2800" dirty="0" smtClean="0"/>
              <a:t>understanding </a:t>
            </a:r>
            <a:r>
              <a:rPr lang="en-US" sz="2800" dirty="0"/>
              <a:t>of others' emotions as well as the content of what they're saying into his or her interpretation of situations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Understands less-obvious reasons for others' concerns, behavior, and perspectives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Understands others' attitudes and 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Proficiency Level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Understands others' poorly expressed thoughts and concerns as well as their underlying meanings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Makes inferences about others that go beyond explicit content and emotion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Recognizes different values and styles, and respects others' unique characteristics or strengths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Proficiency Level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Demonstrates an in-depth understanding of the ongoing reasons for others' behavior, styles, or responses; uses this understanding to enhance interactions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Makes appropriate assessments of others' specific strengths and weaknesses based on a deeper understanding of the individual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Respects other perspectives and recognizes value in what others </a:t>
            </a:r>
            <a:r>
              <a:rPr lang="en-US" sz="2400" dirty="0" smtClean="0"/>
              <a:t>provide, </a:t>
            </a:r>
            <a:r>
              <a:rPr lang="en-US" sz="2400" dirty="0"/>
              <a:t>even when their skills, styles, and approaches are different from his or her own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Proficiency Level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alann\AppData\Local\Microsoft\Windows\Temporary Internet Files\Content.IE5\K50O41NM\MC900441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562600"/>
            <a:ext cx="1914525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7680960" cy="417576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Interpersonal skills are the skills that a person uses to interact with other people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Also </a:t>
            </a:r>
            <a:r>
              <a:rPr lang="en-US" sz="2800" dirty="0"/>
              <a:t>referred to as </a:t>
            </a:r>
            <a:r>
              <a:rPr lang="en-US" sz="2800" dirty="0" smtClean="0"/>
              <a:t>people skills, social skills </a:t>
            </a:r>
            <a:r>
              <a:rPr lang="en-US" sz="2800" dirty="0"/>
              <a:t>or communication skills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Interpersonal skills involve using skills such as active listening and tone of </a:t>
            </a:r>
            <a:r>
              <a:rPr lang="en-US" sz="2800" dirty="0" smtClean="0"/>
              <a:t>voice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Help </a:t>
            </a:r>
            <a:r>
              <a:rPr lang="en-US" sz="2800" dirty="0"/>
              <a:t>people further </a:t>
            </a:r>
            <a:r>
              <a:rPr lang="en-US" sz="2800" dirty="0" smtClean="0"/>
              <a:t>their careers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Definition – Interpersonal Skills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7680960" cy="31851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Having positive interpersonal skills </a:t>
            </a:r>
            <a:r>
              <a:rPr lang="en-US" sz="2800" i="1" dirty="0"/>
              <a:t>increases the productivity in the organization</a:t>
            </a:r>
            <a:r>
              <a:rPr lang="en-US" sz="2400" dirty="0"/>
              <a:t> since the number of conflicts is reduced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informal </a:t>
            </a:r>
            <a:r>
              <a:rPr lang="en-US" sz="2400" dirty="0" smtClean="0"/>
              <a:t>situations</a:t>
            </a:r>
            <a:r>
              <a:rPr lang="en-US" sz="2400" dirty="0"/>
              <a:t>, it </a:t>
            </a:r>
            <a:r>
              <a:rPr lang="en-US" sz="2800" i="1" dirty="0"/>
              <a:t>allows communication to be easy and comfortable. </a:t>
            </a:r>
            <a:endParaRPr lang="en-US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People </a:t>
            </a:r>
            <a:r>
              <a:rPr lang="en-US" sz="2400" dirty="0"/>
              <a:t>with good interpersonal skills can generally </a:t>
            </a:r>
            <a:r>
              <a:rPr lang="en-US" sz="2800" i="1" dirty="0"/>
              <a:t>control the feelings that </a:t>
            </a:r>
            <a:r>
              <a:rPr lang="en-US" sz="2800" i="1" dirty="0" smtClean="0"/>
              <a:t>emerge </a:t>
            </a:r>
            <a:r>
              <a:rPr lang="en-US" sz="2800" i="1" dirty="0"/>
              <a:t>in difficult situations and respond appropriately, instead of being overwhelmed by </a:t>
            </a:r>
            <a:r>
              <a:rPr lang="en-US" sz="2800" i="1" dirty="0" smtClean="0"/>
              <a:t>emotion and reacting</a:t>
            </a:r>
            <a:r>
              <a:rPr lang="en-US" sz="2800" i="1" u="sng" dirty="0" smtClean="0"/>
              <a:t>.</a:t>
            </a:r>
            <a:r>
              <a:rPr lang="en-US" sz="28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Allows you  to respond, not react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Good Interpersonal Awareness/Interpersonal Skills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3032760"/>
          </a:xfrm>
        </p:spPr>
        <p:txBody>
          <a:bodyPr>
            <a:noAutofit/>
          </a:bodyPr>
          <a:lstStyle/>
          <a:p>
            <a:r>
              <a:rPr lang="en-US" sz="2800" dirty="0" smtClean="0"/>
              <a:t>Often </a:t>
            </a:r>
            <a:r>
              <a:rPr lang="en-US" sz="2800" dirty="0"/>
              <a:t>described as</a:t>
            </a:r>
            <a:r>
              <a:rPr lang="en-US" sz="28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Understanding </a:t>
            </a:r>
            <a:r>
              <a:rPr lang="en-US" sz="2800" dirty="0"/>
              <a:t>ourselves and moderating our </a:t>
            </a:r>
            <a:r>
              <a:rPr lang="en-US" sz="2800" dirty="0" smtClean="0"/>
              <a:t>responses, not reacting (Don’t let your alligator mouth over load your hummingbird rear end!)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Talking </a:t>
            </a:r>
            <a:r>
              <a:rPr lang="en-US" sz="2800" dirty="0"/>
              <a:t>effectively and empathizing </a:t>
            </a:r>
            <a:r>
              <a:rPr lang="en-US" sz="2800" dirty="0" smtClean="0"/>
              <a:t>accurately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Building </a:t>
            </a:r>
            <a:r>
              <a:rPr lang="en-US" sz="2800" dirty="0"/>
              <a:t>relationships of trust, respect and productive </a:t>
            </a:r>
            <a:r>
              <a:rPr lang="en-US" sz="2800" dirty="0" smtClean="0"/>
              <a:t>interactions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Skills </a:t>
            </a:r>
            <a:endParaRPr lang="en-US" dirty="0"/>
          </a:p>
        </p:txBody>
      </p:sp>
      <p:pic>
        <p:nvPicPr>
          <p:cNvPr id="1026" name="Picture 2" descr="C:\Users\alann\AppData\Local\Microsoft\Windows\Temporary Internet Files\Content.IE5\CB1MYTY9\MP90022767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1600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ann\AppData\Local\Microsoft\Windows\Temporary Internet Files\Content.IE5\K50O41NM\MP9004066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429000"/>
            <a:ext cx="1600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6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326136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Any </a:t>
            </a:r>
            <a:r>
              <a:rPr lang="en-US" sz="3200" dirty="0"/>
              <a:t>skill facilitating interaction and communication with </a:t>
            </a:r>
            <a:r>
              <a:rPr lang="en-US" sz="3200" dirty="0" smtClean="0"/>
              <a:t>others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Social rules and relations are created, communicated, and changed in verbal and nonverbal </a:t>
            </a:r>
            <a:r>
              <a:rPr lang="en-US" sz="3200" dirty="0" smtClean="0"/>
              <a:t>ways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AKA “Social Skills”</a:t>
            </a:r>
            <a:endParaRPr lang="en-US" dirty="0"/>
          </a:p>
        </p:txBody>
      </p:sp>
      <p:pic>
        <p:nvPicPr>
          <p:cNvPr id="4099" name="Picture 3" descr="C:\Users\alann\AppData\Local\Microsoft\Windows\Temporary Internet Files\Content.IE5\Z7AKM6FP\MC9004398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91000"/>
            <a:ext cx="3810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463040"/>
            <a:ext cx="7680960" cy="4724400"/>
          </a:xfrm>
        </p:spPr>
        <p:txBody>
          <a:bodyPr/>
          <a:lstStyle/>
          <a:p>
            <a:r>
              <a:rPr lang="en-US" dirty="0" smtClean="0"/>
              <a:t>Happen  because meanings are in our heads, not in the words we speak</a:t>
            </a:r>
          </a:p>
          <a:p>
            <a:r>
              <a:rPr lang="en-US" dirty="0" smtClean="0"/>
              <a:t>Meaning is in people heads and not in words,</a:t>
            </a:r>
          </a:p>
          <a:p>
            <a:r>
              <a:rPr lang="en-US" dirty="0" smtClean="0"/>
              <a:t>Points of view are in individual heads, not in the information presented</a:t>
            </a:r>
          </a:p>
          <a:p>
            <a:endParaRPr lang="en-US" dirty="0"/>
          </a:p>
          <a:p>
            <a:r>
              <a:rPr lang="en-US" dirty="0" smtClean="0"/>
              <a:t>Draw a picture of happy</a:t>
            </a:r>
          </a:p>
          <a:p>
            <a:r>
              <a:rPr lang="en-US" dirty="0" smtClean="0"/>
              <a:t>My pet rat “Happy”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Misunderstandings in Communication</a:t>
            </a:r>
            <a:endParaRPr lang="en-US" dirty="0"/>
          </a:p>
        </p:txBody>
      </p:sp>
      <p:pic>
        <p:nvPicPr>
          <p:cNvPr id="2050" name="Picture 2" descr="C:\Users\alann\AppData\Local\Microsoft\Windows\Temporary Internet Files\Content.IE5\K7GD2CBG\MP90031440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4114800"/>
            <a:ext cx="2743200" cy="173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7680960" cy="47244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What is it?</a:t>
            </a:r>
          </a:p>
          <a:p>
            <a:pPr lvl="2" indent="0">
              <a:buNone/>
            </a:pPr>
            <a:r>
              <a:rPr lang="en-US" sz="2400" dirty="0"/>
              <a:t>Interpersonal communication involves a close group of participants. </a:t>
            </a:r>
            <a:endParaRPr lang="en-US" sz="2400" dirty="0" smtClean="0"/>
          </a:p>
          <a:p>
            <a:pPr lvl="2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everyday conversations you carry on </a:t>
            </a:r>
            <a:endParaRPr lang="en-US" sz="2400" dirty="0" smtClean="0"/>
          </a:p>
          <a:p>
            <a:pPr lvl="2" indent="0">
              <a:buNone/>
            </a:pPr>
            <a:r>
              <a:rPr lang="en-US" sz="2400" dirty="0" smtClean="0"/>
              <a:t>General </a:t>
            </a:r>
            <a:r>
              <a:rPr lang="en-US" sz="2400" dirty="0"/>
              <a:t>friendly exchanges, arguments and basically anytime you speak to </a:t>
            </a:r>
            <a:r>
              <a:rPr lang="en-US" sz="2400" dirty="0" smtClean="0"/>
              <a:t>someone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Something </a:t>
            </a:r>
            <a:r>
              <a:rPr lang="en-US" sz="2400" dirty="0"/>
              <a:t>most of us do on a daily basis, although we may not be aware that is what it is </a:t>
            </a:r>
            <a:r>
              <a:rPr lang="en-US" sz="2400" dirty="0" smtClean="0"/>
              <a:t>called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Interpersonal </a:t>
            </a: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122" name="Picture 2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"/>
            <a:ext cx="1684700" cy="14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2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4876799" cy="3810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“. . . </a:t>
            </a:r>
            <a:r>
              <a:rPr lang="en-US" dirty="0" err="1" smtClean="0"/>
              <a:t>Failyuh</a:t>
            </a:r>
            <a:r>
              <a:rPr lang="en-US" dirty="0" smtClean="0"/>
              <a:t> to </a:t>
            </a:r>
            <a:r>
              <a:rPr lang="en-US" dirty="0" err="1" smtClean="0"/>
              <a:t>Communcate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5" name="failure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15200" y="5562600"/>
            <a:ext cx="609600" cy="609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4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768096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 smtClean="0"/>
              <a:t>Perceived Strengths: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Optimism – an attitude that says “anything is possible”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Adaptability – a passion for being on the “cutting edge”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Highly motivated to deliver excellence. Intend to provide customers and partners with excellent value and service.</a:t>
            </a:r>
          </a:p>
          <a:p>
            <a:pPr algn="ctr"/>
            <a:r>
              <a:rPr lang="en-US" sz="4200" dirty="0" smtClean="0">
                <a:sym typeface="Wingdings" pitchFamily="2" charset="2"/>
              </a:rPr>
              <a:t></a:t>
            </a:r>
            <a:endParaRPr lang="en-US" sz="4200" dirty="0"/>
          </a:p>
          <a:p>
            <a:r>
              <a:rPr lang="en-US" sz="1900" dirty="0" smtClean="0"/>
              <a:t>Perceived Weaknesses: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Lacks empathy, care and concern for customers and partners (most frequently cited concern)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Arrogant (globally, the most common stereotype associated with Microsoft culture)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Lacks listening skills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Self-Serving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ask for a lot of feedback and rarely communicate that we have heard the message or will make changes as a result</a:t>
            </a:r>
          </a:p>
          <a:p>
            <a:pPr algn="ctr"/>
            <a:r>
              <a:rPr lang="en-US" sz="4600" dirty="0" smtClean="0">
                <a:sym typeface="Wingdings" pitchFamily="2" charset="2"/>
              </a:rPr>
              <a:t></a:t>
            </a:r>
            <a:endParaRPr lang="en-US" sz="4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62000"/>
          </a:xfrm>
        </p:spPr>
        <p:txBody>
          <a:bodyPr>
            <a:no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/>
              <a:t>Why Discuss Interpersonal Awareness? </a:t>
            </a:r>
            <a:br>
              <a:rPr lang="en-US" sz="2000" dirty="0"/>
            </a:br>
            <a:r>
              <a:rPr lang="en-US" sz="2000" dirty="0"/>
              <a:t>Global Relationship Study - </a:t>
            </a:r>
            <a:r>
              <a:rPr lang="en-US" sz="2000" dirty="0" smtClean="0"/>
              <a:t>What </a:t>
            </a:r>
            <a:r>
              <a:rPr lang="en-US" sz="2000" dirty="0"/>
              <a:t>People Around the World Say About Microsoft</a:t>
            </a:r>
            <a:endParaRPr lang="en-US" sz="2400" dirty="0"/>
          </a:p>
        </p:txBody>
      </p:sp>
      <p:pic>
        <p:nvPicPr>
          <p:cNvPr id="4" name="MS900388495[1]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85857" y="5638800"/>
            <a:ext cx="609600" cy="609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13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5438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“Cool”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905000"/>
            <a:ext cx="7680960" cy="3657600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800" dirty="0"/>
              <a:t>Interpersonal communication involves face to face </a:t>
            </a:r>
            <a:r>
              <a:rPr lang="en-US" sz="2800" dirty="0" smtClean="0"/>
              <a:t>encounters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/>
              <a:t>You </a:t>
            </a:r>
            <a:r>
              <a:rPr lang="en-US" sz="2800" dirty="0"/>
              <a:t>are talking in </a:t>
            </a:r>
            <a:r>
              <a:rPr lang="en-US" sz="2800" dirty="0" smtClean="0"/>
              <a:t>person, </a:t>
            </a:r>
            <a:r>
              <a:rPr lang="en-US" sz="2800" dirty="0"/>
              <a:t>not over a computer, phone or through written </a:t>
            </a:r>
            <a:r>
              <a:rPr lang="en-US" sz="2800" dirty="0" smtClean="0"/>
              <a:t>information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/>
              <a:t>You </a:t>
            </a:r>
            <a:r>
              <a:rPr lang="en-US" sz="2800" dirty="0"/>
              <a:t>can get immediate </a:t>
            </a:r>
            <a:r>
              <a:rPr lang="en-US" sz="2800" dirty="0" smtClean="0"/>
              <a:t>responses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80960" cy="1143000"/>
          </a:xfrm>
        </p:spPr>
        <p:txBody>
          <a:bodyPr>
            <a:noAutofit/>
          </a:bodyPr>
          <a:lstStyle/>
          <a:p>
            <a:r>
              <a:rPr lang="en-US" sz="2800" dirty="0"/>
              <a:t>How is </a:t>
            </a:r>
            <a:r>
              <a:rPr lang="en-US" sz="2800" dirty="0" smtClean="0"/>
              <a:t>Interpersonal Communication </a:t>
            </a:r>
            <a:r>
              <a:rPr lang="en-US" sz="2800" dirty="0"/>
              <a:t>Different Than Other Forms of Communication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17576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 People </a:t>
            </a:r>
            <a:r>
              <a:rPr lang="en-US" sz="2800" dirty="0"/>
              <a:t>and </a:t>
            </a:r>
            <a:r>
              <a:rPr lang="en-US" sz="2800" dirty="0" smtClean="0"/>
              <a:t>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You communicate differently with someone you know well verses a </a:t>
            </a:r>
            <a:r>
              <a:rPr lang="en-US" sz="2800" dirty="0" smtClean="0"/>
              <a:t>stranger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You </a:t>
            </a:r>
            <a:r>
              <a:rPr lang="en-US" sz="2800" dirty="0"/>
              <a:t>will have different topics of conversation when talking to </a:t>
            </a:r>
            <a:r>
              <a:rPr lang="en-US" sz="2800" dirty="0" smtClean="0"/>
              <a:t>a customer, a manager or </a:t>
            </a:r>
            <a:r>
              <a:rPr lang="en-US" sz="2800" dirty="0"/>
              <a:t>your best </a:t>
            </a:r>
            <a:r>
              <a:rPr lang="en-US" sz="2800" dirty="0" smtClean="0"/>
              <a:t>friend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How </a:t>
            </a:r>
            <a:r>
              <a:rPr lang="en-US" sz="2800" dirty="0" smtClean="0"/>
              <a:t>Does Interpersonal Communication Vary</a:t>
            </a:r>
            <a:r>
              <a:rPr lang="en-US" sz="2800" dirty="0"/>
              <a:t>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You </a:t>
            </a:r>
            <a:r>
              <a:rPr lang="en-US" sz="2800" dirty="0"/>
              <a:t>need it to develop throughout the stages of </a:t>
            </a:r>
            <a:r>
              <a:rPr lang="en-US" sz="2800" dirty="0" smtClean="0"/>
              <a:t>life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You learn, teach and get an identity through interpersonal </a:t>
            </a:r>
            <a:r>
              <a:rPr lang="en-US" sz="2800" dirty="0" smtClean="0"/>
              <a:t>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You also share with others who you </a:t>
            </a:r>
            <a:r>
              <a:rPr lang="en-US" sz="2800" dirty="0" smtClean="0"/>
              <a:t>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You need interpersonal communication </a:t>
            </a:r>
            <a:r>
              <a:rPr lang="en-US" sz="2800" dirty="0" smtClean="0"/>
              <a:t>to:</a:t>
            </a:r>
          </a:p>
          <a:p>
            <a:pPr lvl="2"/>
            <a:r>
              <a:rPr lang="en-US" sz="2400" dirty="0" smtClean="0"/>
              <a:t>pronounce </a:t>
            </a:r>
            <a:r>
              <a:rPr lang="en-US" sz="2400" dirty="0"/>
              <a:t>words </a:t>
            </a:r>
            <a:r>
              <a:rPr lang="en-US" sz="2400" dirty="0" smtClean="0"/>
              <a:t>correctly</a:t>
            </a:r>
          </a:p>
          <a:p>
            <a:pPr lvl="2"/>
            <a:r>
              <a:rPr lang="en-US" sz="2400" dirty="0" smtClean="0"/>
              <a:t> speak </a:t>
            </a:r>
            <a:r>
              <a:rPr lang="en-US" sz="2400" dirty="0"/>
              <a:t>properly </a:t>
            </a:r>
            <a:endParaRPr lang="en-US" sz="2400" dirty="0" smtClean="0"/>
          </a:p>
          <a:p>
            <a:pPr lvl="2"/>
            <a:r>
              <a:rPr lang="en-US" sz="2400" dirty="0" smtClean="0"/>
              <a:t>communicate </a:t>
            </a:r>
            <a:r>
              <a:rPr lang="en-US" sz="2400" dirty="0"/>
              <a:t>in </a:t>
            </a:r>
            <a:r>
              <a:rPr lang="en-US" sz="2400" dirty="0" smtClean="0"/>
              <a:t>general</a:t>
            </a:r>
            <a:endParaRPr lang="en-US" sz="24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Why is </a:t>
            </a:r>
            <a:r>
              <a:rPr lang="en-US" sz="2800" dirty="0" smtClean="0"/>
              <a:t>Interpersonal Communication Important</a:t>
            </a:r>
            <a:r>
              <a:rPr lang="en-US" sz="2800" dirty="0"/>
              <a:t>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use it to </a:t>
            </a:r>
            <a:r>
              <a:rPr lang="en-US" sz="2400" i="1" dirty="0"/>
              <a:t>learn new </a:t>
            </a:r>
            <a:r>
              <a:rPr lang="en-US" sz="2400" i="1" dirty="0" smtClean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You </a:t>
            </a:r>
            <a:r>
              <a:rPr lang="en-US" sz="2400" dirty="0"/>
              <a:t>use it to </a:t>
            </a:r>
            <a:r>
              <a:rPr lang="en-US" sz="2400" i="1" dirty="0"/>
              <a:t>define </a:t>
            </a:r>
            <a:r>
              <a:rPr lang="en-US" sz="2400" i="1" dirty="0" smtClean="0"/>
              <a:t>yourself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You </a:t>
            </a:r>
            <a:r>
              <a:rPr lang="en-US" sz="2400" dirty="0"/>
              <a:t>also use it to </a:t>
            </a:r>
            <a:r>
              <a:rPr lang="en-US" sz="2400" i="1" dirty="0"/>
              <a:t>fulfill the natural need for contact with other </a:t>
            </a:r>
            <a:r>
              <a:rPr lang="en-US" sz="2400" i="1" dirty="0" smtClean="0"/>
              <a:t>people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 </a:t>
            </a:r>
            <a:r>
              <a:rPr lang="en-US" sz="2400" i="1" dirty="0"/>
              <a:t>learn about different cultures and </a:t>
            </a:r>
            <a:r>
              <a:rPr lang="en-US" sz="2400" i="1" dirty="0" smtClean="0"/>
              <a:t>languages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It </a:t>
            </a:r>
            <a:r>
              <a:rPr lang="en-US" sz="2400" i="1" dirty="0"/>
              <a:t>gives you a human element</a:t>
            </a:r>
            <a:r>
              <a:rPr lang="en-US" sz="2400" dirty="0"/>
              <a:t>, a real nature that other forms of communication can not </a:t>
            </a:r>
            <a:r>
              <a:rPr lang="en-US" sz="2400" dirty="0" smtClean="0"/>
              <a:t>provide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</a:t>
            </a:r>
            <a:r>
              <a:rPr lang="en-US" dirty="0" smtClean="0"/>
              <a:t>Use Interpersonal Communication </a:t>
            </a:r>
            <a:r>
              <a:rPr lang="en-US" dirty="0"/>
              <a:t>for a </a:t>
            </a:r>
            <a:r>
              <a:rPr lang="en-US" dirty="0" smtClean="0"/>
              <a:t>Variety </a:t>
            </a:r>
            <a:r>
              <a:rPr lang="en-US" dirty="0"/>
              <a:t>of </a:t>
            </a:r>
            <a:r>
              <a:rPr lang="en-US" dirty="0" smtClean="0"/>
              <a:t>Reasons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Listen and observe by: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 smtClean="0"/>
              <a:t>Putting the other person in the “spotlight”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 smtClean="0"/>
              <a:t>Showing interest (take notes if a meeting)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 smtClean="0"/>
              <a:t>Reading body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Clarify meaning by: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 smtClean="0"/>
              <a:t>Asking open ended questions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 smtClean="0"/>
              <a:t>Paraphrasing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 smtClean="0"/>
              <a:t>Responding, not reacting, to feeling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Techniques for Understanding People</a:t>
            </a:r>
          </a:p>
        </p:txBody>
      </p:sp>
      <p:pic>
        <p:nvPicPr>
          <p:cNvPr id="1029" name="Picture 5" descr="C:\Users\alann\AppData\Local\Microsoft\Windows\Temporary Internet Files\Content.IE5\37NND2II\MC90036999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799539" cy="16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Majority of Time in Communicating is Listening</a:t>
            </a:r>
            <a:endParaRPr lang="en-US" sz="32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198308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39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Requires concentration and energy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Involves a psychological connection with the speaker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Includes a desire and willingness to try and see things from another’s perspective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Requires that we </a:t>
            </a:r>
            <a:r>
              <a:rPr lang="en-US" sz="2800" i="1" dirty="0" smtClean="0"/>
              <a:t>suspend judgment and evaluation</a:t>
            </a:r>
            <a:endParaRPr lang="en-US" sz="28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“Active Listening”</a:t>
            </a:r>
            <a:endParaRPr lang="en-US" dirty="0"/>
          </a:p>
        </p:txBody>
      </p:sp>
      <p:pic>
        <p:nvPicPr>
          <p:cNvPr id="1027" name="Picture 3" descr="C:\Users\alann\AppData\Local\Microsoft\Windows\Temporary Internet Files\Content.IE5\Z7AKM6FP\MC9001871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3400"/>
            <a:ext cx="1842516" cy="151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Commit to preparing a written summary before, or at the onset, of the conversation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Take notes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the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Techniques for Active Listening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are the factors that are having the </a:t>
            </a:r>
            <a:r>
              <a:rPr lang="en-US" dirty="0" smtClean="0"/>
              <a:t>most </a:t>
            </a:r>
            <a:r>
              <a:rPr lang="en-US" dirty="0"/>
              <a:t>impact on your schedule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ways that you think we should handle this problem?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are you feeling about this approach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do you feel that this is the best approach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are things going for you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are you having with the schedule that I could help with?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Are you on </a:t>
            </a:r>
            <a:r>
              <a:rPr lang="en-US" dirty="0" smtClean="0"/>
              <a:t>schedule?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you think we should do </a:t>
            </a:r>
            <a:r>
              <a:rPr lang="en-US" dirty="0" smtClean="0"/>
              <a:t>it </a:t>
            </a:r>
            <a:r>
              <a:rPr lang="en-US" dirty="0"/>
              <a:t>differently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you agree with this approach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that your approach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 things going OK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you realize you missed the deadline again?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Ended Questions</a:t>
            </a:r>
            <a:endParaRPr lang="en-US" dirty="0"/>
          </a:p>
        </p:txBody>
      </p:sp>
      <p:pic>
        <p:nvPicPr>
          <p:cNvPr id="2051" name="Picture 3" descr="C:\Users\alann\AppData\Local\Microsoft\Windows\Temporary Internet Files\Content.IE5\O8JSAIEC\MP90044252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"/>
            <a:ext cx="243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lann\AppData\Local\Microsoft\Windows\Temporary Internet Files\Content.IE5\IZ3WEVIP\MC90044157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18478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Core Competencies Regardless of Role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4944518"/>
              </p:ext>
            </p:extLst>
          </p:nvPr>
        </p:nvGraphicFramePr>
        <p:xfrm>
          <a:off x="609600" y="1905000"/>
          <a:ext cx="784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concise statement of the content of the speaker’s message.  Repeating back the speaker’s ideas in your words</a:t>
            </a:r>
          </a:p>
          <a:p>
            <a:r>
              <a:rPr lang="en-US" dirty="0" smtClean="0"/>
              <a:t>A paraphrase should be brief, succinct and focus on the facts or ideas of the message rather than the feeling. </a:t>
            </a:r>
          </a:p>
          <a:p>
            <a:r>
              <a:rPr lang="en-US" dirty="0" smtClean="0"/>
              <a:t>Paraphrase should  be in the listener’s own words, not “parroting back” the speaker’s words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Paraphrasing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8100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/>
              <a:t>was so angry at what he told me </a:t>
            </a:r>
            <a:r>
              <a:rPr lang="en-US" dirty="0" smtClean="0"/>
              <a:t>that. </a:t>
            </a:r>
            <a:r>
              <a:rPr lang="en-US" dirty="0"/>
              <a:t>I think I'll </a:t>
            </a:r>
            <a:r>
              <a:rPr lang="en-US" dirty="0" smtClean="0"/>
              <a:t>cancel  </a:t>
            </a:r>
            <a:r>
              <a:rPr lang="en-US" dirty="0"/>
              <a:t>the whole order. I just need to figure out how to get the replacement part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959" y="5450889"/>
            <a:ext cx="4241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thought you'd cancel the whole order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If you didn't actually cancel the order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we can still get the replacement </a:t>
            </a:r>
            <a:r>
              <a:rPr lang="en-US" dirty="0" smtClean="0"/>
              <a:t>part.</a:t>
            </a:r>
            <a:endParaRPr lang="en-US" dirty="0"/>
          </a:p>
        </p:txBody>
      </p:sp>
      <p:pic>
        <p:nvPicPr>
          <p:cNvPr id="1027" name="Picture 3" descr="C:\Users\alann\AppData\Local\Microsoft\Windows\Temporary Internet Files\Content.IE5\Z7AKM6FP\MP9004317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8930"/>
            <a:ext cx="2286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Eight </a:t>
            </a:r>
            <a:r>
              <a:rPr lang="en-US" dirty="0"/>
              <a:t>skills to being "People </a:t>
            </a:r>
            <a:r>
              <a:rPr lang="en-US" dirty="0" smtClean="0"/>
              <a:t>Smart</a:t>
            </a:r>
            <a:r>
              <a:rPr lang="en-US" dirty="0"/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>
          <a:xfrm>
            <a:off x="4876800" y="1447800"/>
            <a:ext cx="3886200" cy="509587"/>
          </a:xfrm>
        </p:spPr>
        <p:txBody>
          <a:bodyPr/>
          <a:lstStyle/>
          <a:p>
            <a:r>
              <a:rPr lang="en-US" dirty="0" smtClean="0"/>
              <a:t>Associated Benefits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76800" y="1905000"/>
            <a:ext cx="3886200" cy="373684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</a:t>
            </a:r>
            <a:r>
              <a:rPr lang="en-US" sz="1400" dirty="0" smtClean="0"/>
              <a:t> </a:t>
            </a:r>
            <a:r>
              <a:rPr lang="en-US" sz="1400" dirty="0"/>
              <a:t>you understand someone else, you are appreciated.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/>
              <a:t>When you explain yourself clearly, you are understood.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/>
              <a:t>When you assert yourself, you are respected.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/>
              <a:t>When you exchange feedback, you are enlightened.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/>
              <a:t>When you influence others positively, you are valued.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/>
              <a:t>When you resolve conflict effectively, you are </a:t>
            </a:r>
            <a:r>
              <a:rPr lang="en-US" sz="1400" dirty="0" smtClean="0"/>
              <a:t>trusted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/>
              <a:t>When you collaborate with teammates, you are </a:t>
            </a:r>
            <a:r>
              <a:rPr lang="en-US" sz="1400" dirty="0" smtClean="0"/>
              <a:t>prized</a:t>
            </a:r>
            <a:r>
              <a:rPr lang="en-US" sz="14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/>
              <a:t>When you shift gears, your relationships are renewed.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Understanding </a:t>
            </a:r>
            <a:r>
              <a:rPr lang="en-US" dirty="0"/>
              <a:t>People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Expressing </a:t>
            </a:r>
            <a:r>
              <a:rPr lang="en-US" dirty="0"/>
              <a:t>yourself clearly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Asserting </a:t>
            </a:r>
            <a:r>
              <a:rPr lang="en-US" dirty="0"/>
              <a:t>your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Exchanging </a:t>
            </a:r>
            <a:r>
              <a:rPr lang="en-US" dirty="0"/>
              <a:t>Feedback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Influencing </a:t>
            </a:r>
            <a:r>
              <a:rPr lang="en-US" dirty="0"/>
              <a:t>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Resolving </a:t>
            </a:r>
            <a:r>
              <a:rPr lang="en-US" dirty="0"/>
              <a:t>Conflict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Being </a:t>
            </a:r>
            <a:r>
              <a:rPr lang="en-US" dirty="0"/>
              <a:t>a team player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Shifting </a:t>
            </a:r>
            <a:r>
              <a:rPr lang="en-US" dirty="0"/>
              <a:t>Gears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PeopleSmart</a:t>
            </a:r>
            <a:r>
              <a:rPr lang="en-US" dirty="0"/>
              <a:t>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You have got to want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You </a:t>
            </a:r>
            <a:r>
              <a:rPr lang="en-US" sz="2000" dirty="0"/>
              <a:t>have got to learn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You </a:t>
            </a:r>
            <a:r>
              <a:rPr lang="en-US" sz="2000" dirty="0"/>
              <a:t>have got to try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You </a:t>
            </a:r>
            <a:r>
              <a:rPr lang="en-US" sz="2000" dirty="0"/>
              <a:t>have got to live </a:t>
            </a:r>
            <a:r>
              <a:rPr lang="en-US" sz="2000" dirty="0" smtClean="0"/>
              <a:t>it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 Step </a:t>
            </a:r>
            <a:r>
              <a:rPr lang="en-US" dirty="0" smtClean="0"/>
              <a:t>Process to Acquire “People Smarts”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576588"/>
              </p:ext>
            </p:extLst>
          </p:nvPr>
        </p:nvGraphicFramePr>
        <p:xfrm>
          <a:off x="1447800" y="3429000"/>
          <a:ext cx="6096000" cy="321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Microsoft one day internal class – </a:t>
            </a:r>
            <a:r>
              <a:rPr lang="en-US" i="1" dirty="0" smtClean="0"/>
              <a:t>Interpersonal Awareness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 line training – </a:t>
            </a:r>
            <a:r>
              <a:rPr lang="en-US" i="1" dirty="0" smtClean="0"/>
              <a:t>Interpersonal Communication </a:t>
            </a:r>
            <a:r>
              <a:rPr lang="en-US" dirty="0" smtClean="0"/>
              <a:t>from Hillsborough Community College, Tampa, FL   $105, six weeks, new class starts up each month</a:t>
            </a:r>
          </a:p>
          <a:p>
            <a:pPr marL="457200" lvl="1" indent="-28575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www.ed2go.com/train/online_course/ipc/detail/Interpersonal_Communication.html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Training  class local to DC area: ?</a:t>
            </a:r>
          </a:p>
          <a:p>
            <a:pPr marL="352425" lvl="3" indent="0">
              <a:buNone/>
            </a:pPr>
            <a:r>
              <a:rPr lang="en-US" dirty="0" smtClean="0"/>
              <a:t>Northern </a:t>
            </a:r>
            <a:r>
              <a:rPr lang="en-US" dirty="0"/>
              <a:t>Virginia Community College </a:t>
            </a:r>
            <a:r>
              <a:rPr lang="en-US" dirty="0" smtClean="0"/>
              <a:t> </a:t>
            </a:r>
            <a:r>
              <a:rPr lang="en-US" i="1" dirty="0" smtClean="0"/>
              <a:t>Interpersonal </a:t>
            </a:r>
            <a:r>
              <a:rPr lang="en-US" i="1" dirty="0"/>
              <a:t>Communication </a:t>
            </a:r>
            <a:r>
              <a:rPr lang="en-US" dirty="0"/>
              <a:t>CST </a:t>
            </a:r>
            <a:r>
              <a:rPr lang="en-US" dirty="0" smtClean="0"/>
              <a:t>126</a:t>
            </a:r>
          </a:p>
          <a:p>
            <a:pPr lvl="3"/>
            <a:r>
              <a:rPr lang="en-US" dirty="0" smtClean="0"/>
              <a:t>Offered twice a year</a:t>
            </a:r>
            <a:endParaRPr lang="en-US" dirty="0"/>
          </a:p>
          <a:p>
            <a:pPr lvl="3"/>
            <a:r>
              <a:rPr lang="en-US" dirty="0" smtClean="0"/>
              <a:t>Uses </a:t>
            </a:r>
            <a:r>
              <a:rPr lang="en-US" dirty="0"/>
              <a:t>the book "</a:t>
            </a:r>
            <a:r>
              <a:rPr lang="en-US" i="1" dirty="0"/>
              <a:t>Interpersonal Communication: Everyday Encounters</a:t>
            </a:r>
            <a:r>
              <a:rPr lang="en-US" dirty="0"/>
              <a:t>" </a:t>
            </a:r>
            <a:endParaRPr lang="en-US" dirty="0" smtClean="0"/>
          </a:p>
          <a:p>
            <a:pPr lvl="4"/>
            <a:r>
              <a:rPr lang="en-US" dirty="0" smtClean="0"/>
              <a:t>Quite </a:t>
            </a:r>
            <a:r>
              <a:rPr lang="en-US" dirty="0"/>
              <a:t>expensive new but can be found used </a:t>
            </a:r>
            <a:r>
              <a:rPr lang="en-US" dirty="0" smtClean="0"/>
              <a:t>on </a:t>
            </a:r>
            <a:r>
              <a:rPr lang="en-US" dirty="0"/>
              <a:t>Amazon for around $30.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Books</a:t>
            </a:r>
          </a:p>
          <a:p>
            <a:pPr marL="457200" lvl="1" indent="-285750"/>
            <a:r>
              <a:rPr lang="en-US" i="1" dirty="0" err="1"/>
              <a:t>PeopleSmart</a:t>
            </a:r>
            <a:r>
              <a:rPr lang="en-US" i="1" dirty="0"/>
              <a:t> Developing Your Interpersonal Intelligence</a:t>
            </a:r>
          </a:p>
          <a:p>
            <a:pPr marL="457200" lvl="1" indent="-285750"/>
            <a:r>
              <a:rPr lang="en-US" i="1" dirty="0" smtClean="0"/>
              <a:t>Hard Truth About Soft Skills </a:t>
            </a:r>
          </a:p>
          <a:p>
            <a:pPr marL="457200" lvl="1" indent="-285750"/>
            <a:r>
              <a:rPr lang="en-US" i="1" dirty="0" smtClean="0"/>
              <a:t>151 Quick Ideas to Improve Your People Skills</a:t>
            </a:r>
          </a:p>
          <a:p>
            <a:pPr marL="457200" lvl="1" indent="-285750"/>
            <a:r>
              <a:rPr lang="en-US" i="1" dirty="0" smtClean="0"/>
              <a:t>Listening The Forgotten Skill  A Self Teaching Guide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Training and Info</a:t>
            </a:r>
            <a:endParaRPr lang="en-US" dirty="0"/>
          </a:p>
        </p:txBody>
      </p:sp>
      <p:pic>
        <p:nvPicPr>
          <p:cNvPr id="5" name="Picture 2" descr="C:\Users\alann\AppData\Local\Microsoft\Windows\Temporary Internet Files\Content.IE5\IZ3WEVIP\MC90044132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267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lann\AppData\Local\Microsoft\Windows\Temporary Internet Files\Content.IE5\IZ3WEVIP\MC90044132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6210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lann\AppData\Local\Microsoft\Windows\Temporary Internet Files\Content.IE5\IZ3WEVIP\MC90044132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51" y="4659297"/>
            <a:ext cx="432047" cy="47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680960" cy="1584960"/>
          </a:xfrm>
        </p:spPr>
        <p:txBody>
          <a:bodyPr/>
          <a:lstStyle/>
          <a:p>
            <a:pPr algn="ctr"/>
            <a:r>
              <a:rPr lang="en-US" sz="3200" dirty="0" smtClean="0"/>
              <a:t>Desire to understand other people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Essence of Interpersonal Awareness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9" name="Picture 3" descr="C:\Users\alann\AppData\Local\Microsoft\Windows\Temporary Internet Files\Content.IE5\37NND2II\MP90040066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5791200" cy="349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7680960" cy="27279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Interpersonal Awareness is the </a:t>
            </a:r>
            <a:r>
              <a:rPr lang="en-US" sz="2800" i="1" u="sng" dirty="0"/>
              <a:t>desire to understand other people. </a:t>
            </a:r>
            <a:r>
              <a:rPr lang="en-US" sz="2800" dirty="0"/>
              <a:t>It is the ability to accurately </a:t>
            </a:r>
            <a:r>
              <a:rPr lang="en-US" sz="2800" i="1" u="sng" dirty="0"/>
              <a:t>hear and understand others' spoken and unspoken</a:t>
            </a:r>
            <a:r>
              <a:rPr lang="en-US" sz="2800" dirty="0"/>
              <a:t> or partly expressed </a:t>
            </a:r>
            <a:r>
              <a:rPr lang="en-US" sz="2800" i="1" u="sng" dirty="0"/>
              <a:t>thoughts, feelings, and concerns</a:t>
            </a:r>
            <a:r>
              <a:rPr lang="en-US" sz="2800" i="1" u="sng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People </a:t>
            </a:r>
            <a:r>
              <a:rPr lang="en-US" sz="2800" dirty="0"/>
              <a:t>who exhibit this competency understand the reasons for another's behavior, even when that behavior is subtle or complex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457200" lvl="1" indent="-285750"/>
            <a:endParaRPr lang="en-US" sz="2600" dirty="0" smtClean="0"/>
          </a:p>
          <a:p>
            <a:pPr marL="457200" lvl="1" indent="-285750"/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Interpersonal Awareness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4343400"/>
            <a:ext cx="7680960" cy="1584960"/>
          </a:xfrm>
        </p:spPr>
        <p:txBody>
          <a:bodyPr/>
          <a:lstStyle/>
          <a:p>
            <a:pPr algn="ctr"/>
            <a:r>
              <a:rPr lang="en-US" sz="3200" dirty="0" smtClean="0"/>
              <a:t>Desire to understand other people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to Interpersonal Awareness</a:t>
            </a:r>
            <a:endParaRPr lang="en-US" dirty="0"/>
          </a:p>
        </p:txBody>
      </p:sp>
      <p:pic>
        <p:nvPicPr>
          <p:cNvPr id="8196" name="Picture 4" descr="C:\Users\alann\AppData\Local\Microsoft\Windows\Temporary Internet Files\Content.IE5\IZ3WEVIP\MC9002934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3437534" cy="16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Sympathy – feeling sorry for someone else</a:t>
            </a:r>
          </a:p>
          <a:p>
            <a:r>
              <a:rPr lang="en-US" dirty="0" smtClean="0"/>
              <a:t>Empathy – means demonstrating an understanding of the other person’s feelings, condition or point of view</a:t>
            </a:r>
          </a:p>
          <a:p>
            <a:endParaRPr lang="en-US" dirty="0"/>
          </a:p>
          <a:p>
            <a:pPr algn="ctr"/>
            <a:r>
              <a:rPr lang="en-US" sz="2400" dirty="0" smtClean="0"/>
              <a:t>Empathy = Understanding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Empathy, not Sympathy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Golden Rule</a:t>
            </a:r>
          </a:p>
          <a:p>
            <a:r>
              <a:rPr lang="en-US" dirty="0" smtClean="0"/>
              <a:t>“Do unto others as you would have them do unto you”</a:t>
            </a:r>
          </a:p>
          <a:p>
            <a:endParaRPr lang="en-US" dirty="0"/>
          </a:p>
          <a:p>
            <a:r>
              <a:rPr lang="en-US" dirty="0" smtClean="0"/>
              <a:t>Platinum Rule</a:t>
            </a:r>
          </a:p>
          <a:p>
            <a:r>
              <a:rPr lang="en-US" dirty="0" smtClean="0"/>
              <a:t>“Do unto others as they would do unto themselves”</a:t>
            </a:r>
          </a:p>
          <a:p>
            <a:r>
              <a:rPr lang="en-US" dirty="0" smtClean="0"/>
              <a:t>Learn how others want to be treated, and then treat them as such.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Rule</a:t>
            </a:r>
            <a:endParaRPr lang="en-US" dirty="0"/>
          </a:p>
        </p:txBody>
      </p:sp>
      <p:pic>
        <p:nvPicPr>
          <p:cNvPr id="6146" name="Picture 2" descr="C:\Users\alann\AppData\Local\Microsoft\Windows\Temporary Internet Files\Content.IE5\Z7AKM6FP\MC9002265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95" y="4800600"/>
            <a:ext cx="2559406" cy="18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WIFM</a:t>
            </a:r>
          </a:p>
          <a:p>
            <a:r>
              <a:rPr lang="en-US" sz="3200" dirty="0" smtClean="0"/>
              <a:t>What’s in it for me? </a:t>
            </a:r>
          </a:p>
          <a:p>
            <a:endParaRPr lang="en-US" sz="3200" dirty="0"/>
          </a:p>
          <a:p>
            <a:r>
              <a:rPr lang="en-US" sz="3200" dirty="0" smtClean="0"/>
              <a:t>WIFT</a:t>
            </a:r>
          </a:p>
          <a:p>
            <a:r>
              <a:rPr lang="en-US" sz="3200" dirty="0" smtClean="0"/>
              <a:t>What’s in it for them?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Radio Station Are You Tuned To? </a:t>
            </a:r>
            <a:br>
              <a:rPr lang="en-US" dirty="0" smtClean="0"/>
            </a:br>
            <a:r>
              <a:rPr lang="en-US" dirty="0" smtClean="0"/>
              <a:t>WIFM or WIFT? </a:t>
            </a:r>
            <a:endParaRPr lang="en-US" dirty="0"/>
          </a:p>
        </p:txBody>
      </p:sp>
      <p:pic>
        <p:nvPicPr>
          <p:cNvPr id="1026" name="Picture 2" descr="C:\Users\alann\AppData\Local\Microsoft\Windows\Temporary Internet Files\Content.IE5\K50O41NM\MP90031408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9800"/>
            <a:ext cx="2590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57400"/>
            <a:ext cx="7680960" cy="280416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Recognizes others' emotions by reading body language, facial expressions, and/or tone of voice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Asks questions to understand others' concerns, behaviors, and perspectives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Listens for what is important to others; acknowledges their perspectives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Proficiency Level 1</a:t>
            </a:r>
          </a:p>
        </p:txBody>
      </p:sp>
      <p:pic>
        <p:nvPicPr>
          <p:cNvPr id="2050" name="Picture 2" descr="C:\Users\alann\AppData\Local\Microsoft\Windows\Temporary Internet Files\Content.IE5\CB1MYTY9\MC90044152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911350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863</TotalTime>
  <Words>1661</Words>
  <Application>Microsoft Office PowerPoint</Application>
  <PresentationFormat>On-screen Show (4:3)</PresentationFormat>
  <Paragraphs>250</Paragraphs>
  <Slides>34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Mylar</vt:lpstr>
      <vt:lpstr>Interpersonal Awareness</vt:lpstr>
      <vt:lpstr>   Why Discuss Interpersonal Awareness?  Global Relationship Study - What People Around the World Say About Microsoft</vt:lpstr>
      <vt:lpstr>Four Core Competencies Regardless of Role </vt:lpstr>
      <vt:lpstr>Definition of Interpersonal Awareness</vt:lpstr>
      <vt:lpstr>Key to Interpersonal Awareness</vt:lpstr>
      <vt:lpstr>Empathy, not Sympathy</vt:lpstr>
      <vt:lpstr>Platinum Rule</vt:lpstr>
      <vt:lpstr>What Radio Station Are You Tuned To?  WIFM or WIFT? </vt:lpstr>
      <vt:lpstr>Proficiency Level 1</vt:lpstr>
      <vt:lpstr>Proficiency Level 2</vt:lpstr>
      <vt:lpstr>Proficiency Level 3</vt:lpstr>
      <vt:lpstr>Proficiency Level 4</vt:lpstr>
      <vt:lpstr>Another Definition – Interpersonal Skills</vt:lpstr>
      <vt:lpstr>Benefits of Good Interpersonal Awareness/Interpersonal Skills</vt:lpstr>
      <vt:lpstr>People Skills </vt:lpstr>
      <vt:lpstr>AKA “Social Skills”</vt:lpstr>
      <vt:lpstr>Misunderstandings in Communication</vt:lpstr>
      <vt:lpstr>Interpersonal Communication</vt:lpstr>
      <vt:lpstr>“. . . Failyuh to Communcate.”</vt:lpstr>
      <vt:lpstr>Definition of “Cool” </vt:lpstr>
      <vt:lpstr>How is Interpersonal Communication Different Than Other Forms of Communication?</vt:lpstr>
      <vt:lpstr>How Does Interpersonal Communication Vary? </vt:lpstr>
      <vt:lpstr>Why is Interpersonal Communication Important? </vt:lpstr>
      <vt:lpstr>We Use Interpersonal Communication for a Variety of Reasons </vt:lpstr>
      <vt:lpstr>Techniques for Understanding People</vt:lpstr>
      <vt:lpstr>Majority of Time in Communicating is Listening</vt:lpstr>
      <vt:lpstr>“Active Listening”</vt:lpstr>
      <vt:lpstr>Some Techniques for Active Listening </vt:lpstr>
      <vt:lpstr>Open Ended Questions</vt:lpstr>
      <vt:lpstr>Paraphrasing</vt:lpstr>
      <vt:lpstr>“PeopleSmart”</vt:lpstr>
      <vt:lpstr>Four Step Process to Acquire “People Smarts”</vt:lpstr>
      <vt:lpstr>Sources of Training and Info</vt:lpstr>
      <vt:lpstr>Essence of Interpersonal Awareness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 Awareness</dc:title>
  <dc:creator>Al Noel</dc:creator>
  <cp:lastModifiedBy>Al Noel</cp:lastModifiedBy>
  <cp:revision>115</cp:revision>
  <dcterms:created xsi:type="dcterms:W3CDTF">2011-10-04T13:21:04Z</dcterms:created>
  <dcterms:modified xsi:type="dcterms:W3CDTF">2012-02-03T16:48:51Z</dcterms:modified>
</cp:coreProperties>
</file>