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86"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6A47851-CF4E-480E-819A-F1131D6CB17E}" type="datetimeFigureOut">
              <a:rPr lang="en-US" smtClean="0"/>
              <a:pPr/>
              <a:t>7/21/2011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0F7A7-8AD0-40D0-87FD-45EC786679D3}"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A47851-CF4E-480E-819A-F1131D6CB17E}" type="datetimeFigureOut">
              <a:rPr lang="en-US" smtClean="0"/>
              <a:pPr/>
              <a:t>7/21/2011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0F7A7-8AD0-40D0-87FD-45EC786679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A47851-CF4E-480E-819A-F1131D6CB17E}" type="datetimeFigureOut">
              <a:rPr lang="en-US" smtClean="0"/>
              <a:pPr/>
              <a:t>7/21/2011</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3D60F7A7-8AD0-40D0-87FD-45EC786679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A47851-CF4E-480E-819A-F1131D6CB17E}" type="datetimeFigureOut">
              <a:rPr lang="en-US" smtClean="0"/>
              <a:pPr/>
              <a:t>7/21/2011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0F7A7-8AD0-40D0-87FD-45EC786679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6A47851-CF4E-480E-819A-F1131D6CB17E}" type="datetimeFigureOut">
              <a:rPr lang="en-US" smtClean="0"/>
              <a:pPr/>
              <a:t>7/21/2011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0F7A7-8AD0-40D0-87FD-45EC786679D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6A47851-CF4E-480E-819A-F1131D6CB17E}" type="datetimeFigureOut">
              <a:rPr lang="en-US" smtClean="0"/>
              <a:pPr/>
              <a:t>7/21/2011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0F7A7-8AD0-40D0-87FD-45EC786679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6A47851-CF4E-480E-819A-F1131D6CB17E}" type="datetimeFigureOut">
              <a:rPr lang="en-US" smtClean="0"/>
              <a:pPr/>
              <a:t>7/21/2011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60F7A7-8AD0-40D0-87FD-45EC786679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A47851-CF4E-480E-819A-F1131D6CB17E}" type="datetimeFigureOut">
              <a:rPr lang="en-US" smtClean="0"/>
              <a:pPr/>
              <a:t>7/21/2011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60F7A7-8AD0-40D0-87FD-45EC786679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47851-CF4E-480E-819A-F1131D6CB17E}" type="datetimeFigureOut">
              <a:rPr lang="en-US" smtClean="0"/>
              <a:pPr/>
              <a:t>7/21/2011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60F7A7-8AD0-40D0-87FD-45EC786679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6A47851-CF4E-480E-819A-F1131D6CB17E}" type="datetimeFigureOut">
              <a:rPr lang="en-US" smtClean="0"/>
              <a:pPr/>
              <a:t>7/21/2011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0F7A7-8AD0-40D0-87FD-45EC786679D3}"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6A47851-CF4E-480E-819A-F1131D6CB17E}" type="datetimeFigureOut">
              <a:rPr lang="en-US" smtClean="0"/>
              <a:pPr/>
              <a:t>7/21/2011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3D60F7A7-8AD0-40D0-87FD-45EC786679D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6A47851-CF4E-480E-819A-F1131D6CB17E}" type="datetimeFigureOut">
              <a:rPr lang="en-US" smtClean="0"/>
              <a:pPr/>
              <a:t>7/21/2011</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D60F7A7-8AD0-40D0-87FD-45EC786679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Surviving and Prospering in MCS</a:t>
            </a:r>
            <a:endParaRPr lang="en-US" dirty="0"/>
          </a:p>
        </p:txBody>
      </p:sp>
      <p:sp>
        <p:nvSpPr>
          <p:cNvPr id="3" name="Subtitle 2"/>
          <p:cNvSpPr>
            <a:spLocks noGrp="1"/>
          </p:cNvSpPr>
          <p:nvPr>
            <p:ph type="subTitle" idx="1"/>
          </p:nvPr>
        </p:nvSpPr>
        <p:spPr/>
        <p:txBody>
          <a:bodyPr/>
          <a:lstStyle/>
          <a:p>
            <a:r>
              <a:rPr lang="en-US" dirty="0" smtClean="0"/>
              <a:t>Easier to Win When You Know the Rules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Don’t Sell Product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is not your job</a:t>
            </a:r>
          </a:p>
          <a:p>
            <a:r>
              <a:rPr lang="en-US" dirty="0" smtClean="0"/>
              <a:t>Your job is to make the customer successful with the products they have already bought. That alone can be a very hard thing to do</a:t>
            </a:r>
          </a:p>
          <a:p>
            <a:r>
              <a:rPr lang="en-US" dirty="0" smtClean="0"/>
              <a:t>Some customers don’t want you selling them product when they are paying you to solve their problems. They can get sales pitches from the account rep and the pre-sales techies, etc.</a:t>
            </a:r>
          </a:p>
          <a:p>
            <a:r>
              <a:rPr lang="en-US" dirty="0" smtClean="0"/>
              <a:t>Offer product/technology to solve a problem or need the customer has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52728"/>
          </a:xfrm>
        </p:spPr>
        <p:txBody>
          <a:bodyPr>
            <a:noAutofit/>
          </a:bodyPr>
          <a:lstStyle/>
          <a:p>
            <a:pPr lvl="0"/>
            <a:r>
              <a:rPr lang="en-US" sz="4000" dirty="0" smtClean="0"/>
              <a:t>Admit and Fix Mistakes</a:t>
            </a:r>
            <a:endParaRPr lang="en-US" sz="4000" dirty="0"/>
          </a:p>
        </p:txBody>
      </p:sp>
      <p:sp>
        <p:nvSpPr>
          <p:cNvPr id="3" name="Content Placeholder 2"/>
          <p:cNvSpPr>
            <a:spLocks noGrp="1"/>
          </p:cNvSpPr>
          <p:nvPr>
            <p:ph idx="1"/>
          </p:nvPr>
        </p:nvSpPr>
        <p:spPr/>
        <p:txBody>
          <a:bodyPr>
            <a:normAutofit fontScale="92500" lnSpcReduction="20000"/>
          </a:bodyPr>
          <a:lstStyle/>
          <a:p>
            <a:r>
              <a:rPr lang="en-US" dirty="0" smtClean="0"/>
              <a:t>Bad news is not like wine, it does not get better with age</a:t>
            </a:r>
          </a:p>
          <a:p>
            <a:r>
              <a:rPr lang="en-US" dirty="0" smtClean="0"/>
              <a:t>Nobody’s Perfect</a:t>
            </a:r>
          </a:p>
          <a:p>
            <a:r>
              <a:rPr lang="en-US" dirty="0" smtClean="0"/>
              <a:t>Stuff happens</a:t>
            </a:r>
          </a:p>
          <a:p>
            <a:r>
              <a:rPr lang="en-US" dirty="0" smtClean="0"/>
              <a:t>Can’t make an omelet if you don’t break some eggs</a:t>
            </a:r>
          </a:p>
          <a:p>
            <a:r>
              <a:rPr lang="en-US" dirty="0" smtClean="0"/>
              <a:t>If you don’t know, say so, but work hard to get an answer or someone who can answer the question</a:t>
            </a:r>
          </a:p>
          <a:p>
            <a:r>
              <a:rPr lang="en-US" dirty="0" smtClean="0"/>
              <a:t>Sometimes people are fired not for making a mistake but for not admitting they did so that it could be fixed</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Never “Blow Up” on a Customer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No matter how much they deserve to be beaten up, literally</a:t>
            </a:r>
          </a:p>
          <a:p>
            <a:r>
              <a:rPr lang="en-US" dirty="0" smtClean="0"/>
              <a:t>Professional demeanor is important</a:t>
            </a:r>
          </a:p>
          <a:p>
            <a:r>
              <a:rPr lang="en-US" dirty="0" smtClean="0"/>
              <a:t>Mimicking the highly emotional customer does not work. Contrast it with calm.</a:t>
            </a:r>
          </a:p>
          <a:p>
            <a:r>
              <a:rPr lang="en-US" dirty="0" smtClean="0"/>
              <a:t>Not saying let them be way out of line</a:t>
            </a:r>
          </a:p>
          <a:p>
            <a:r>
              <a:rPr lang="en-US" dirty="0" smtClean="0"/>
              <a:t>US Federal </a:t>
            </a:r>
            <a:r>
              <a:rPr lang="en-US" dirty="0" err="1" smtClean="0"/>
              <a:t>Govt</a:t>
            </a:r>
            <a:r>
              <a:rPr lang="en-US" dirty="0" smtClean="0"/>
              <a:t> customers sometimes aware they are mediocre managerially and technically, have insecurities</a:t>
            </a:r>
          </a:p>
          <a:p>
            <a:r>
              <a:rPr lang="en-US" dirty="0" smtClean="0"/>
              <a:t>Many Federal </a:t>
            </a:r>
            <a:r>
              <a:rPr lang="en-US" dirty="0" err="1" smtClean="0"/>
              <a:t>govt</a:t>
            </a:r>
            <a:r>
              <a:rPr lang="en-US" dirty="0" smtClean="0"/>
              <a:t> IT organizations are “chronically ill” – we can help a lot but we cannot cure them completely</a:t>
            </a:r>
          </a:p>
          <a:p>
            <a:r>
              <a:rPr lang="en-US" dirty="0" smtClean="0"/>
              <a:t>Attempt culture change only when there is a specific problem to be solved, one step at a time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Wise and Get Things Done</a:t>
            </a:r>
            <a:endParaRPr lang="en-US" dirty="0"/>
          </a:p>
        </p:txBody>
      </p:sp>
      <p:sp>
        <p:nvSpPr>
          <p:cNvPr id="3" name="Content Placeholder 2"/>
          <p:cNvSpPr>
            <a:spLocks noGrp="1"/>
          </p:cNvSpPr>
          <p:nvPr>
            <p:ph idx="1"/>
          </p:nvPr>
        </p:nvSpPr>
        <p:spPr>
          <a:xfrm>
            <a:off x="457200" y="2362200"/>
            <a:ext cx="8229600" cy="2667000"/>
          </a:xfrm>
        </p:spPr>
        <p:txBody>
          <a:bodyPr/>
          <a:lstStyle/>
          <a:p>
            <a:pPr marL="118872" indent="0">
              <a:buNone/>
            </a:pPr>
            <a:r>
              <a:rPr lang="en-US" dirty="0"/>
              <a:t>"Smart people learn from experience; wise people learn from the experiences of others."</a:t>
            </a:r>
          </a:p>
          <a:p>
            <a:pPr marL="676656" lvl="2" indent="0">
              <a:buNone/>
            </a:pPr>
            <a:r>
              <a:rPr lang="en-US" dirty="0" smtClean="0"/>
              <a:t>				Dr</a:t>
            </a:r>
            <a:r>
              <a:rPr lang="en-US" dirty="0"/>
              <a:t>. </a:t>
            </a:r>
            <a:r>
              <a:rPr lang="en-US" dirty="0" err="1"/>
              <a:t>Ichak</a:t>
            </a:r>
            <a:r>
              <a:rPr lang="en-US" dirty="0"/>
              <a:t> </a:t>
            </a:r>
            <a:r>
              <a:rPr lang="en-US" dirty="0" err="1"/>
              <a:t>Adizes</a:t>
            </a:r>
            <a:endParaRPr lang="en-US" dirty="0"/>
          </a:p>
        </p:txBody>
      </p:sp>
    </p:spTree>
    <p:extLst>
      <p:ext uri="{BB962C8B-B14F-4D97-AF65-F5344CB8AC3E}">
        <p14:creationId xmlns:p14="http://schemas.microsoft.com/office/powerpoint/2010/main" val="2450353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Wise and Get Things Done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Smart but don’t get things done you don’t solve problems, you don’t bring value. </a:t>
            </a:r>
          </a:p>
          <a:p>
            <a:r>
              <a:rPr lang="en-US" dirty="0" smtClean="0"/>
              <a:t>Brilliance that never gets implemented is useless</a:t>
            </a:r>
          </a:p>
          <a:p>
            <a:r>
              <a:rPr lang="en-US" dirty="0" smtClean="0"/>
              <a:t>Get things done, but not smart things, you implement sub optimal solutions – long term </a:t>
            </a:r>
            <a:r>
              <a:rPr lang="en-US" smtClean="0"/>
              <a:t>harm </a:t>
            </a:r>
          </a:p>
          <a:p>
            <a:r>
              <a:rPr lang="en-US" dirty="0" smtClean="0"/>
              <a:t>Resist “You want it bad, you get it bad” cultures in some organizations</a:t>
            </a:r>
          </a:p>
          <a:p>
            <a:r>
              <a:rPr lang="en-US" dirty="0" smtClean="0"/>
              <a:t>To earn your pay and truly be </a:t>
            </a:r>
            <a:r>
              <a:rPr lang="en-US" dirty="0"/>
              <a:t>s</a:t>
            </a:r>
            <a:r>
              <a:rPr lang="en-US" dirty="0" smtClean="0"/>
              <a:t>uccessful you have to do both wherever you work in Microsoft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 </a:t>
            </a:r>
            <a:r>
              <a:rPr lang="en-US" dirty="0" smtClean="0"/>
              <a:t>11 </a:t>
            </a:r>
            <a:r>
              <a:rPr lang="en-US" dirty="0" smtClean="0"/>
              <a:t>Rules</a:t>
            </a:r>
            <a:endParaRPr lang="en-US" dirty="0"/>
          </a:p>
        </p:txBody>
      </p:sp>
      <p:sp>
        <p:nvSpPr>
          <p:cNvPr id="3" name="Content Placeholder 2"/>
          <p:cNvSpPr>
            <a:spLocks noGrp="1"/>
          </p:cNvSpPr>
          <p:nvPr>
            <p:ph idx="1"/>
          </p:nvPr>
        </p:nvSpPr>
        <p:spPr/>
        <p:txBody>
          <a:bodyPr>
            <a:normAutofit fontScale="92500" lnSpcReduction="20000"/>
          </a:bodyPr>
          <a:lstStyle/>
          <a:p>
            <a:pPr marL="457200" lvl="0" indent="-457200">
              <a:buFont typeface="+mj-lt"/>
              <a:buAutoNum type="arabicPeriod"/>
            </a:pPr>
            <a:r>
              <a:rPr lang="en-US" dirty="0" smtClean="0"/>
              <a:t>Don’t cause us to pay money back </a:t>
            </a:r>
          </a:p>
          <a:p>
            <a:pPr marL="457200" lvl="0" indent="-457200">
              <a:buFont typeface="+mj-lt"/>
              <a:buAutoNum type="arabicPeriod"/>
            </a:pPr>
            <a:r>
              <a:rPr lang="en-US" dirty="0" smtClean="0"/>
              <a:t>Time Reporting</a:t>
            </a:r>
            <a:endParaRPr lang="en-US" dirty="0"/>
          </a:p>
          <a:p>
            <a:pPr marL="457200" lvl="0" indent="-457200">
              <a:buFont typeface="+mj-lt"/>
              <a:buAutoNum type="arabicPeriod"/>
            </a:pPr>
            <a:r>
              <a:rPr lang="en-US" dirty="0" smtClean="0"/>
              <a:t>Status Reports</a:t>
            </a:r>
            <a:endParaRPr lang="en-US" dirty="0"/>
          </a:p>
          <a:p>
            <a:pPr marL="457200" lvl="0" indent="-457200">
              <a:buFont typeface="+mj-lt"/>
              <a:buAutoNum type="arabicPeriod"/>
            </a:pPr>
            <a:r>
              <a:rPr lang="en-US" dirty="0" smtClean="0"/>
              <a:t>Required training</a:t>
            </a:r>
            <a:endParaRPr lang="en-US" dirty="0"/>
          </a:p>
          <a:p>
            <a:pPr marL="457200" lvl="0" indent="-457200">
              <a:buFont typeface="+mj-lt"/>
              <a:buAutoNum type="arabicPeriod"/>
            </a:pPr>
            <a:r>
              <a:rPr lang="en-US" dirty="0"/>
              <a:t>Bill lots of hours</a:t>
            </a:r>
          </a:p>
          <a:p>
            <a:pPr marL="457200" lvl="0" indent="-457200">
              <a:buFont typeface="+mj-lt"/>
              <a:buAutoNum type="arabicPeriod"/>
            </a:pPr>
            <a:r>
              <a:rPr lang="en-US" dirty="0" smtClean="0"/>
              <a:t>New or follow </a:t>
            </a:r>
            <a:r>
              <a:rPr lang="en-US" dirty="0"/>
              <a:t>on work </a:t>
            </a:r>
            <a:r>
              <a:rPr lang="en-US" dirty="0" smtClean="0"/>
              <a:t> </a:t>
            </a:r>
            <a:endParaRPr lang="en-US" dirty="0"/>
          </a:p>
          <a:p>
            <a:pPr marL="457200" lvl="0" indent="-457200">
              <a:buFont typeface="+mj-lt"/>
              <a:buAutoNum type="arabicPeriod"/>
            </a:pPr>
            <a:r>
              <a:rPr lang="en-US" dirty="0" smtClean="0"/>
              <a:t>Be </a:t>
            </a:r>
            <a:r>
              <a:rPr lang="en-US" dirty="0"/>
              <a:t>your own </a:t>
            </a:r>
            <a:r>
              <a:rPr lang="en-US" dirty="0" smtClean="0"/>
              <a:t>cheerleader</a:t>
            </a:r>
            <a:r>
              <a:rPr lang="en-US" dirty="0"/>
              <a:t>  </a:t>
            </a:r>
          </a:p>
          <a:p>
            <a:pPr marL="457200" lvl="0" indent="-457200">
              <a:buFont typeface="+mj-lt"/>
              <a:buAutoNum type="arabicPeriod"/>
            </a:pPr>
            <a:r>
              <a:rPr lang="en-US" dirty="0" smtClean="0"/>
              <a:t>Selling product</a:t>
            </a:r>
            <a:endParaRPr lang="en-US" dirty="0"/>
          </a:p>
          <a:p>
            <a:pPr marL="457200" lvl="0" indent="-457200">
              <a:buFont typeface="+mj-lt"/>
              <a:buAutoNum type="arabicPeriod"/>
            </a:pPr>
            <a:r>
              <a:rPr lang="en-US" dirty="0" smtClean="0"/>
              <a:t>Admit mistakes </a:t>
            </a:r>
            <a:endParaRPr lang="en-US" dirty="0"/>
          </a:p>
          <a:p>
            <a:pPr marL="457200" lvl="0" indent="-457200">
              <a:buFont typeface="+mj-lt"/>
              <a:buAutoNum type="arabicPeriod"/>
            </a:pPr>
            <a:r>
              <a:rPr lang="en-US" dirty="0" smtClean="0"/>
              <a:t>Never “blow up” </a:t>
            </a:r>
            <a:r>
              <a:rPr lang="en-US" dirty="0"/>
              <a:t>on a </a:t>
            </a:r>
            <a:r>
              <a:rPr lang="en-US" dirty="0" smtClean="0"/>
              <a:t>customer</a:t>
            </a:r>
          </a:p>
          <a:p>
            <a:pPr marL="457200" lvl="0" indent="-457200">
              <a:buFont typeface="+mj-lt"/>
              <a:buAutoNum type="arabicPeriod"/>
            </a:pPr>
            <a:r>
              <a:rPr lang="en-US" dirty="0" smtClean="0"/>
              <a:t>Be smart and get things done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90600"/>
          </a:xfrm>
        </p:spPr>
        <p:txBody>
          <a:bodyPr>
            <a:normAutofit fontScale="90000"/>
          </a:bodyPr>
          <a:lstStyle/>
          <a:p>
            <a:pPr lvl="0"/>
            <a:r>
              <a:rPr lang="en-US" sz="3600" dirty="0" smtClean="0"/>
              <a:t>First do no harm. Don’t screw up so bad we have to pay money back</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Money we spend to fix an engagement comes out of the money available for bonuses paid at the end of the year, CBI</a:t>
            </a:r>
          </a:p>
          <a:p>
            <a:r>
              <a:rPr lang="en-US" dirty="0" smtClean="0"/>
              <a:t>When you screw up so bad we have to cover the cost of fixing things you take money out of other peoples, other consultants, pockets</a:t>
            </a:r>
          </a:p>
          <a:p>
            <a:r>
              <a:rPr lang="en-US" dirty="0" smtClean="0"/>
              <a:t>You bring all sorts of attention to yourself negatively </a:t>
            </a:r>
          </a:p>
          <a:p>
            <a:r>
              <a:rPr lang="en-US" dirty="0" smtClean="0"/>
              <a:t>Stretch but don’t break</a:t>
            </a:r>
          </a:p>
          <a:p>
            <a:r>
              <a:rPr lang="en-US" dirty="0" smtClean="0"/>
              <a:t>Screw up this bad and it could take years to recover your career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100" dirty="0" smtClean="0"/>
              <a:t>Always get hours in on time - Never ever forget to submit by end of the week</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Automated processes track time submission and the reports go to high level folks back in Redmond</a:t>
            </a:r>
          </a:p>
          <a:p>
            <a:r>
              <a:rPr lang="en-US" dirty="0" smtClean="0"/>
              <a:t>Customers require regular and timely submission</a:t>
            </a:r>
          </a:p>
          <a:p>
            <a:r>
              <a:rPr lang="en-US" dirty="0" smtClean="0"/>
              <a:t>Audits by DCAA that go awry cause the managers all sorts of grief</a:t>
            </a:r>
          </a:p>
          <a:p>
            <a:r>
              <a:rPr lang="en-US" dirty="0" smtClean="0"/>
              <a:t>If you need to, put in a daily recurring appointment in Outlook to enter time and submit it on Friday</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100" dirty="0" smtClean="0"/>
              <a:t>Get Status Reports In On Time And In Detail</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Chance to create a “think piece” reflecting on how things are going</a:t>
            </a:r>
          </a:p>
          <a:p>
            <a:r>
              <a:rPr lang="en-US" dirty="0" smtClean="0"/>
              <a:t>Some contracts have nothing else as a deliverable</a:t>
            </a:r>
          </a:p>
          <a:p>
            <a:r>
              <a:rPr lang="en-US" dirty="0" smtClean="0"/>
              <a:t>Customers paying a lot of money and expect if they ask for no other hard deliverable they should get it, get it  done well and get it on time</a:t>
            </a:r>
          </a:p>
          <a:p>
            <a:r>
              <a:rPr lang="en-US" dirty="0" smtClean="0"/>
              <a:t>CYA</a:t>
            </a:r>
          </a:p>
          <a:p>
            <a:r>
              <a:rPr lang="en-US" dirty="0" smtClean="0"/>
              <a:t>Bury mistake in other wise perfect document to test if it is being read</a:t>
            </a:r>
          </a:p>
          <a:p>
            <a:r>
              <a:rPr lang="en-US" dirty="0" smtClean="0"/>
              <a:t>Write it as you go if you can. I write mine as a draft email in Outlook at the customer site as I am logged in there all day doing hands on stuff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90600"/>
          </a:xfrm>
        </p:spPr>
        <p:txBody>
          <a:bodyPr>
            <a:normAutofit fontScale="90000"/>
          </a:bodyPr>
          <a:lstStyle/>
          <a:p>
            <a:pPr lvl="0"/>
            <a:r>
              <a:rPr lang="en-US" sz="4000" dirty="0" smtClean="0"/>
              <a:t>Always get the required training stuff done on time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May actually learn something you can use! </a:t>
            </a:r>
            <a:r>
              <a:rPr lang="en-US" dirty="0" smtClean="0">
                <a:sym typeface="Wingdings" pitchFamily="2" charset="2"/>
              </a:rPr>
              <a:t></a:t>
            </a:r>
            <a:endParaRPr lang="en-US" dirty="0" smtClean="0"/>
          </a:p>
          <a:p>
            <a:r>
              <a:rPr lang="en-US" dirty="0" smtClean="0"/>
              <a:t>Another distraction and irritation for managers if they are getting dinged because you have not done the training</a:t>
            </a:r>
          </a:p>
          <a:p>
            <a:r>
              <a:rPr lang="en-US" dirty="0" smtClean="0"/>
              <a:t>Distinguish yourself as much as possible if you want to successfully compete for bonus money, promotions, etc.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Bill Lots of Hours</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MCS is a business</a:t>
            </a:r>
          </a:p>
          <a:p>
            <a:r>
              <a:rPr lang="en-US" dirty="0" smtClean="0"/>
              <a:t>Never enter hours you did not bill</a:t>
            </a:r>
          </a:p>
          <a:p>
            <a:r>
              <a:rPr lang="en-US" dirty="0" smtClean="0"/>
              <a:t>Don’t give away free hours</a:t>
            </a:r>
          </a:p>
          <a:p>
            <a:r>
              <a:rPr lang="en-US" dirty="0" smtClean="0"/>
              <a:t>Easy to get distracted in Microsoft</a:t>
            </a:r>
          </a:p>
          <a:p>
            <a:r>
              <a:rPr lang="en-US" dirty="0" smtClean="0"/>
              <a:t>The more you bill the larger your UBI bonus at the end of the year</a:t>
            </a:r>
          </a:p>
          <a:p>
            <a:r>
              <a:rPr lang="en-US" dirty="0" smtClean="0"/>
              <a:t>Managers get graded, in part, on how many hours their engagements bill</a:t>
            </a:r>
          </a:p>
          <a:p>
            <a:r>
              <a:rPr lang="en-US" dirty="0" smtClean="0"/>
              <a:t>If you screw up at least you are not also costing us money</a:t>
            </a:r>
          </a:p>
          <a:p>
            <a:r>
              <a:rPr lang="en-US" dirty="0" smtClean="0"/>
              <a:t>Sometimes no other way to excel. Customer short funds for new work. Work is not innovative and new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4400" dirty="0" smtClean="0"/>
              <a:t>Get Follow on or New Work </a:t>
            </a:r>
            <a:br>
              <a:rPr lang="en-US" sz="4400" dirty="0" smtClean="0"/>
            </a:br>
            <a:endParaRPr lang="en-US" sz="4400" dirty="0"/>
          </a:p>
        </p:txBody>
      </p:sp>
      <p:sp>
        <p:nvSpPr>
          <p:cNvPr id="3" name="Content Placeholder 2"/>
          <p:cNvSpPr>
            <a:spLocks noGrp="1"/>
          </p:cNvSpPr>
          <p:nvPr>
            <p:ph idx="1"/>
          </p:nvPr>
        </p:nvSpPr>
        <p:spPr/>
        <p:txBody>
          <a:bodyPr/>
          <a:lstStyle/>
          <a:p>
            <a:r>
              <a:rPr lang="en-US" dirty="0" smtClean="0"/>
              <a:t>They will love you for this</a:t>
            </a:r>
          </a:p>
          <a:p>
            <a:r>
              <a:rPr lang="en-US" dirty="0" smtClean="0"/>
              <a:t>Again, MCS is a business</a:t>
            </a:r>
          </a:p>
          <a:p>
            <a:r>
              <a:rPr lang="en-US" dirty="0" smtClean="0"/>
              <a:t>“Easy Win” for the managers</a:t>
            </a:r>
          </a:p>
          <a:p>
            <a:r>
              <a:rPr lang="en-US" dirty="0" smtClean="0"/>
              <a:t>Keeps you in a position to bill hours</a:t>
            </a:r>
          </a:p>
          <a:p>
            <a:r>
              <a:rPr lang="en-US" dirty="0" smtClean="0"/>
              <a:t>Opens up opportunities to bring others into an account if you want to roll off some day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 Your Own Cheerleader</a:t>
            </a:r>
            <a:endParaRPr lang="en-US" dirty="0"/>
          </a:p>
        </p:txBody>
      </p:sp>
      <p:sp>
        <p:nvSpPr>
          <p:cNvPr id="3" name="Content Placeholder 2"/>
          <p:cNvSpPr>
            <a:spLocks noGrp="1"/>
          </p:cNvSpPr>
          <p:nvPr>
            <p:ph idx="1"/>
          </p:nvPr>
        </p:nvSpPr>
        <p:spPr/>
        <p:txBody>
          <a:bodyPr>
            <a:normAutofit fontScale="77500" lnSpcReduction="20000"/>
          </a:bodyPr>
          <a:lstStyle/>
          <a:p>
            <a:r>
              <a:rPr lang="en-US" sz="2600" dirty="0" smtClean="0"/>
              <a:t>All managers are very busy</a:t>
            </a:r>
          </a:p>
          <a:p>
            <a:r>
              <a:rPr lang="en-US" sz="2600" dirty="0" smtClean="0"/>
              <a:t>Often they will not get engaged in what you are doing if it is going well as they need to manage their time and address engagements where things are not going well</a:t>
            </a:r>
          </a:p>
          <a:p>
            <a:r>
              <a:rPr lang="en-US" sz="2600" dirty="0" smtClean="0"/>
              <a:t>Find others who will speak for you:</a:t>
            </a:r>
          </a:p>
          <a:p>
            <a:pPr lvl="1"/>
            <a:r>
              <a:rPr lang="en-US" sz="2600" dirty="0" smtClean="0"/>
              <a:t>Other consultants</a:t>
            </a:r>
          </a:p>
          <a:p>
            <a:pPr lvl="1"/>
            <a:r>
              <a:rPr lang="en-US" sz="2600" dirty="0" smtClean="0"/>
              <a:t>Sales reps</a:t>
            </a:r>
          </a:p>
          <a:p>
            <a:pPr lvl="1"/>
            <a:r>
              <a:rPr lang="en-US" sz="2600" dirty="0" smtClean="0"/>
              <a:t>Customers</a:t>
            </a:r>
          </a:p>
          <a:p>
            <a:pPr lvl="1"/>
            <a:r>
              <a:rPr lang="en-US" sz="2600" dirty="0" smtClean="0"/>
              <a:t>Partners</a:t>
            </a:r>
          </a:p>
          <a:p>
            <a:r>
              <a:rPr lang="en-US" sz="2600" dirty="0" smtClean="0"/>
              <a:t>Some managers just don’t know enough technically to realize what you are doing is tough and you are being </a:t>
            </a:r>
            <a:r>
              <a:rPr lang="en-US" sz="2600" dirty="0" err="1" smtClean="0"/>
              <a:t>cleved</a:t>
            </a:r>
            <a:r>
              <a:rPr lang="en-US" sz="2600" dirty="0" smtClean="0"/>
              <a:t> and focused</a:t>
            </a:r>
          </a:p>
          <a:p>
            <a:r>
              <a:rPr lang="en-US" sz="2600" dirty="0" smtClean="0"/>
              <a:t>Toot your own horn to get noticed by the managers, but don’t fudge. </a:t>
            </a:r>
          </a:p>
          <a:p>
            <a:r>
              <a:rPr lang="en-US" sz="2600" dirty="0" smtClean="0"/>
              <a:t>Effective way to achieve that is in face to face meetings where you come prepared to lay out in detail, deliver in writing printed out and via email, what you have been doing</a:t>
            </a:r>
          </a:p>
          <a:p>
            <a:endParaRPr lang="en-US" sz="3600" dirty="0" smtClean="0"/>
          </a:p>
          <a:p>
            <a:pPr lvl="1">
              <a:buNone/>
            </a:pPr>
            <a:endParaRPr lang="en-US" dirty="0"/>
          </a:p>
          <a:p>
            <a:pPr lvl="1">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73</TotalTime>
  <Words>999</Words>
  <Application>Microsoft Office PowerPoint</Application>
  <PresentationFormat>On-screen Show (4:3)</PresentationFormat>
  <Paragraphs>92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Module</vt:lpstr>
      <vt:lpstr>Surviving and Prospering in MCS</vt:lpstr>
      <vt:lpstr>Al’s 11 Rules</vt:lpstr>
      <vt:lpstr>First do no harm. Don’t screw up so bad we have to pay money back </vt:lpstr>
      <vt:lpstr>Always get hours in on time - Never ever forget to submit by end of the week </vt:lpstr>
      <vt:lpstr>Get Status Reports In On Time And In Detail</vt:lpstr>
      <vt:lpstr>Always get the required training stuff done on time </vt:lpstr>
      <vt:lpstr>Bill Lots of Hours </vt:lpstr>
      <vt:lpstr>Get Follow on or New Work  </vt:lpstr>
      <vt:lpstr>Be Your Own Cheerleader</vt:lpstr>
      <vt:lpstr>Don’t Sell Product</vt:lpstr>
      <vt:lpstr>Admit and Fix Mistakes</vt:lpstr>
      <vt:lpstr>Never “Blow Up” on a Customer</vt:lpstr>
      <vt:lpstr>Be Wise and Get Things Done</vt:lpstr>
      <vt:lpstr>Be Wise and Get Things Done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Surviving and Prospering in MCS</dc:title>
  <dc:creator>Al Noel</dc:creator>
  <cp:lastModifiedBy>Al Noel</cp:lastModifiedBy>
  <cp:revision>42</cp:revision>
  <dcterms:created xsi:type="dcterms:W3CDTF">2010-09-17T10:47:41Z</dcterms:created>
  <dcterms:modified xsi:type="dcterms:W3CDTF">2011-07-21T22:02:14Z</dcterms:modified>
</cp:coreProperties>
</file>