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a7b1d158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a7b1d158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6e6d0d1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e6d0d1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a7b1d1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a7b1d1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a7b1d15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a7b1d15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a7b1d15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a7b1d15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315101aa7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315101aa7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15101aa7_0_2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15101aa7_0_2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e6d0d1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e6d0d1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e6d0d18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e6d0d18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6e6d0d18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e6d0d18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6e6d0d18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6e6d0d18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a7b1d158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a7b1d158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6e6d0d18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6e6d0d18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a7b1d15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a7b1d15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537450" y="1156625"/>
            <a:ext cx="84147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from Yelp Dataset</a:t>
            </a:r>
            <a:endParaRPr/>
          </a:p>
        </p:txBody>
      </p:sp>
      <p:sp>
        <p:nvSpPr>
          <p:cNvPr id="135" name="Google Shape;135;p13"/>
          <p:cNvSpPr txBox="1"/>
          <p:nvPr>
            <p:ph idx="1" type="subTitle"/>
          </p:nvPr>
        </p:nvSpPr>
        <p:spPr>
          <a:xfrm>
            <a:off x="824000" y="3596300"/>
            <a:ext cx="4255500" cy="11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Surya Mani Deepak Kancharla (CSCI - 5502)</a:t>
            </a:r>
            <a:endParaRPr/>
          </a:p>
          <a:p>
            <a:pPr indent="0" lvl="0" marL="0" rtl="0" algn="l">
              <a:spcBef>
                <a:spcPts val="0"/>
              </a:spcBef>
              <a:spcAft>
                <a:spcPts val="0"/>
              </a:spcAft>
              <a:buNone/>
            </a:pPr>
            <a:r>
              <a:rPr lang="en"/>
              <a:t>Koushik Chennugari </a:t>
            </a:r>
            <a:r>
              <a:rPr lang="en"/>
              <a:t>(CSCI - 5502)</a:t>
            </a:r>
            <a:endParaRPr/>
          </a:p>
          <a:p>
            <a:pPr indent="0" lvl="0" marL="0" rtl="0" algn="l">
              <a:spcBef>
                <a:spcPts val="0"/>
              </a:spcBef>
              <a:spcAft>
                <a:spcPts val="0"/>
              </a:spcAft>
              <a:buNone/>
            </a:pPr>
            <a:r>
              <a:rPr lang="en"/>
              <a:t>Rajath Tellapuram </a:t>
            </a:r>
            <a:r>
              <a:rPr lang="en"/>
              <a:t>(CSCI - 5502)</a:t>
            </a:r>
            <a:endParaRPr/>
          </a:p>
          <a:p>
            <a:pPr indent="0" lvl="0" marL="0" rtl="0" algn="l">
              <a:spcBef>
                <a:spcPts val="0"/>
              </a:spcBef>
              <a:spcAft>
                <a:spcPts val="0"/>
              </a:spcAft>
              <a:buNone/>
            </a:pPr>
            <a:r>
              <a:rPr lang="en"/>
              <a:t>Laxmi Naga Santosh Attaluri </a:t>
            </a:r>
            <a:r>
              <a:rPr lang="en"/>
              <a:t>(CSCI - 5502)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Clusters</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22"/>
          <p:cNvPicPr preferRelativeResize="0"/>
          <p:nvPr/>
        </p:nvPicPr>
        <p:blipFill>
          <a:blip r:embed="rId3">
            <a:alphaModFix/>
          </a:blip>
          <a:stretch>
            <a:fillRect/>
          </a:stretch>
        </p:blipFill>
        <p:spPr>
          <a:xfrm>
            <a:off x="367400" y="1178500"/>
            <a:ext cx="3857250" cy="3300250"/>
          </a:xfrm>
          <a:prstGeom prst="rect">
            <a:avLst/>
          </a:prstGeom>
          <a:noFill/>
          <a:ln>
            <a:noFill/>
          </a:ln>
        </p:spPr>
      </p:pic>
      <p:pic>
        <p:nvPicPr>
          <p:cNvPr id="194" name="Google Shape;194;p22"/>
          <p:cNvPicPr preferRelativeResize="0"/>
          <p:nvPr/>
        </p:nvPicPr>
        <p:blipFill>
          <a:blip r:embed="rId4">
            <a:alphaModFix/>
          </a:blip>
          <a:stretch>
            <a:fillRect/>
          </a:stretch>
        </p:blipFill>
        <p:spPr>
          <a:xfrm>
            <a:off x="4783950" y="1178500"/>
            <a:ext cx="4030425" cy="33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Extracting attributes of a restaurant</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are  evaluating attributes of a restaurant  for which we filtered reviews that belong to a restaurant</a:t>
            </a:r>
            <a:endParaRPr sz="1400"/>
          </a:p>
          <a:p>
            <a:pPr indent="-317500" lvl="0" marL="457200" rtl="0" algn="l">
              <a:spcBef>
                <a:spcPts val="0"/>
              </a:spcBef>
              <a:spcAft>
                <a:spcPts val="0"/>
              </a:spcAft>
              <a:buSzPts val="1400"/>
              <a:buChar char="●"/>
            </a:pPr>
            <a:r>
              <a:rPr lang="en" sz="1400"/>
              <a:t>Attributes we want to evaluate</a:t>
            </a:r>
            <a:endParaRPr sz="1400"/>
          </a:p>
          <a:p>
            <a:pPr indent="-317500" lvl="1" marL="914400" rtl="0" algn="l">
              <a:spcBef>
                <a:spcPts val="0"/>
              </a:spcBef>
              <a:spcAft>
                <a:spcPts val="0"/>
              </a:spcAft>
              <a:buSzPts val="1400"/>
              <a:buChar char="○"/>
            </a:pPr>
            <a:r>
              <a:rPr lang="en" sz="1400"/>
              <a:t>Food Quality</a:t>
            </a:r>
            <a:endParaRPr sz="1400"/>
          </a:p>
          <a:p>
            <a:pPr indent="-317500" lvl="1" marL="914400" rtl="0" algn="l">
              <a:spcBef>
                <a:spcPts val="0"/>
              </a:spcBef>
              <a:spcAft>
                <a:spcPts val="0"/>
              </a:spcAft>
              <a:buSzPts val="1400"/>
              <a:buChar char="○"/>
            </a:pPr>
            <a:r>
              <a:rPr lang="en" sz="1400"/>
              <a:t>Service Quality</a:t>
            </a:r>
            <a:endParaRPr sz="1400"/>
          </a:p>
          <a:p>
            <a:pPr indent="-317500" lvl="1" marL="914400" rtl="0" algn="l">
              <a:spcBef>
                <a:spcPts val="0"/>
              </a:spcBef>
              <a:spcAft>
                <a:spcPts val="0"/>
              </a:spcAft>
              <a:buSzPts val="1400"/>
              <a:buChar char="○"/>
            </a:pPr>
            <a:r>
              <a:rPr lang="en" sz="1400"/>
              <a:t>Value for Money</a:t>
            </a:r>
            <a:endParaRPr sz="1400"/>
          </a:p>
          <a:p>
            <a:pPr indent="-317500" lvl="1" marL="914400" rtl="0" algn="l">
              <a:spcBef>
                <a:spcPts val="0"/>
              </a:spcBef>
              <a:spcAft>
                <a:spcPts val="0"/>
              </a:spcAft>
              <a:buSzPts val="1400"/>
              <a:buChar char="○"/>
            </a:pPr>
            <a:r>
              <a:rPr lang="en" sz="1400"/>
              <a:t>Ambience</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Modelling</a:t>
            </a:r>
            <a:endParaRPr/>
          </a:p>
        </p:txBody>
      </p:sp>
      <p:sp>
        <p:nvSpPr>
          <p:cNvPr id="206" name="Google Shape;206;p24"/>
          <p:cNvSpPr txBox="1"/>
          <p:nvPr>
            <p:ph idx="1" type="body"/>
          </p:nvPr>
        </p:nvSpPr>
        <p:spPr>
          <a:xfrm>
            <a:off x="1297500" y="1365850"/>
            <a:ext cx="70389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sz="1400">
                <a:solidFill>
                  <a:srgbClr val="FFFFFF"/>
                </a:solidFill>
              </a:rPr>
              <a:t>Performed LDA on the review text to form topics.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LDA was done using two approaches</a:t>
            </a:r>
            <a:endParaRPr sz="1400">
              <a:solidFill>
                <a:srgbClr val="FFFFFF"/>
              </a:solidFill>
            </a:endParaRPr>
          </a:p>
          <a:p>
            <a:pPr indent="-317500" lvl="1" marL="914400" rtl="0" algn="l">
              <a:lnSpc>
                <a:spcPct val="115000"/>
              </a:lnSpc>
              <a:spcBef>
                <a:spcPts val="0"/>
              </a:spcBef>
              <a:spcAft>
                <a:spcPts val="0"/>
              </a:spcAft>
              <a:buClr>
                <a:srgbClr val="FFFFFF"/>
              </a:buClr>
              <a:buSzPts val="1400"/>
              <a:buChar char="○"/>
            </a:pPr>
            <a:r>
              <a:rPr lang="en" sz="1400">
                <a:solidFill>
                  <a:srgbClr val="FFFFFF"/>
                </a:solidFill>
              </a:rPr>
              <a:t>Bag of words</a:t>
            </a:r>
            <a:endParaRPr sz="1400">
              <a:solidFill>
                <a:srgbClr val="FFFFFF"/>
              </a:solidFill>
            </a:endParaRPr>
          </a:p>
          <a:p>
            <a:pPr indent="-317500" lvl="1" marL="914400" rtl="0" algn="l">
              <a:lnSpc>
                <a:spcPct val="115000"/>
              </a:lnSpc>
              <a:spcBef>
                <a:spcPts val="0"/>
              </a:spcBef>
              <a:spcAft>
                <a:spcPts val="0"/>
              </a:spcAft>
              <a:buClr>
                <a:srgbClr val="FFFFFF"/>
              </a:buClr>
              <a:buSzPts val="1400"/>
              <a:buChar char="○"/>
            </a:pPr>
            <a:r>
              <a:rPr lang="en" sz="1400">
                <a:solidFill>
                  <a:srgbClr val="FFFFFF"/>
                </a:solidFill>
              </a:rPr>
              <a:t>TF-IDF</a:t>
            </a:r>
            <a:endParaRPr sz="1400">
              <a:solidFill>
                <a:srgbClr val="FFFFFF"/>
              </a:solidFill>
            </a:endParaRPr>
          </a:p>
          <a:p>
            <a:pPr indent="-317500" lvl="0" marL="457200" rtl="0" algn="l">
              <a:lnSpc>
                <a:spcPct val="115000"/>
              </a:lnSpc>
              <a:spcBef>
                <a:spcPts val="0"/>
              </a:spcBef>
              <a:spcAft>
                <a:spcPts val="0"/>
              </a:spcAft>
              <a:buClr>
                <a:srgbClr val="FFFFFF"/>
              </a:buClr>
              <a:buSzPts val="1400"/>
              <a:buFont typeface="Georgia"/>
              <a:buChar char="●"/>
            </a:pPr>
            <a:r>
              <a:rPr lang="en" sz="1400">
                <a:solidFill>
                  <a:srgbClr val="FFFFFF"/>
                </a:solidFill>
              </a:rPr>
              <a:t>Split the review text into sentences and the sentences into words.</a:t>
            </a:r>
            <a:endParaRPr sz="1400">
              <a:solidFill>
                <a:srgbClr val="FFFFFF"/>
              </a:solidFill>
            </a:endParaRPr>
          </a:p>
          <a:p>
            <a:pPr indent="-317500" lvl="0" marL="457200" rtl="0" algn="l">
              <a:lnSpc>
                <a:spcPct val="115000"/>
              </a:lnSpc>
              <a:spcBef>
                <a:spcPts val="0"/>
              </a:spcBef>
              <a:spcAft>
                <a:spcPts val="0"/>
              </a:spcAft>
              <a:buClr>
                <a:srgbClr val="FFFFFF"/>
              </a:buClr>
              <a:buSzPts val="1400"/>
              <a:buFont typeface="Georgia"/>
              <a:buChar char="●"/>
            </a:pPr>
            <a:r>
              <a:rPr lang="en" sz="1400">
                <a:solidFill>
                  <a:srgbClr val="FFFFFF"/>
                </a:solidFill>
              </a:rPr>
              <a:t>Lowercased the words and removed punctuations.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Stopwords and words that have fewer than 3 characters are removed.</a:t>
            </a:r>
            <a:endParaRPr sz="1400">
              <a:solidFill>
                <a:srgbClr val="FFFFFF"/>
              </a:solidFill>
            </a:endParaRPr>
          </a:p>
          <a:p>
            <a:pPr indent="-317500" lvl="0" marL="457200" rtl="0" algn="l">
              <a:lnSpc>
                <a:spcPct val="115000"/>
              </a:lnSpc>
              <a:spcBef>
                <a:spcPts val="0"/>
              </a:spcBef>
              <a:spcAft>
                <a:spcPts val="0"/>
              </a:spcAft>
              <a:buClr>
                <a:srgbClr val="FFFFFF"/>
              </a:buClr>
              <a:buSzPts val="1400"/>
              <a:buFont typeface="Georgia"/>
              <a:buChar char="●"/>
            </a:pPr>
            <a:r>
              <a:rPr lang="en" sz="1400">
                <a:solidFill>
                  <a:srgbClr val="FFFFFF"/>
                </a:solidFill>
              </a:rPr>
              <a:t>Words are lemmatized , i.e. words in third person are changed to first person and verbs in past and future tenses are changed into present.</a:t>
            </a:r>
            <a:endParaRPr sz="1400">
              <a:solidFill>
                <a:srgbClr val="FFFFFF"/>
              </a:solidFill>
            </a:endParaRPr>
          </a:p>
          <a:p>
            <a:pPr indent="-317500" lvl="0" marL="457200" rtl="0" algn="l">
              <a:lnSpc>
                <a:spcPct val="115000"/>
              </a:lnSpc>
              <a:spcBef>
                <a:spcPts val="0"/>
              </a:spcBef>
              <a:spcAft>
                <a:spcPts val="0"/>
              </a:spcAft>
              <a:buClr>
                <a:srgbClr val="FFFFFF"/>
              </a:buClr>
              <a:buSzPts val="1400"/>
              <a:buFont typeface="Georgia"/>
              <a:buChar char="●"/>
            </a:pPr>
            <a:r>
              <a:rPr lang="en" sz="1400">
                <a:solidFill>
                  <a:srgbClr val="FFFFFF"/>
                </a:solidFill>
              </a:rPr>
              <a:t>Words are stemmed , i.e.  words are reduced to their root form.</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Assigned the topics to the required attributes.</a:t>
            </a:r>
            <a:endParaRPr sz="14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Rating the attributes</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Used </a:t>
            </a:r>
            <a:r>
              <a:rPr lang="en" sz="1400"/>
              <a:t>Stanford</a:t>
            </a:r>
            <a:r>
              <a:rPr lang="en" sz="1400"/>
              <a:t> CoreNLP library to get the sentiment level (0-4).</a:t>
            </a:r>
            <a:endParaRPr sz="1400"/>
          </a:p>
          <a:p>
            <a:pPr indent="-317500" lvl="0" marL="457200" rtl="0" algn="l">
              <a:spcBef>
                <a:spcPts val="0"/>
              </a:spcBef>
              <a:spcAft>
                <a:spcPts val="0"/>
              </a:spcAft>
              <a:buSzPts val="1400"/>
              <a:buChar char="●"/>
            </a:pPr>
            <a:r>
              <a:rPr lang="en" sz="1400"/>
              <a:t>Split the review text into sentences.</a:t>
            </a:r>
            <a:endParaRPr sz="1400"/>
          </a:p>
          <a:p>
            <a:pPr indent="-317500" lvl="0" marL="457200" rtl="0" algn="l">
              <a:spcBef>
                <a:spcPts val="0"/>
              </a:spcBef>
              <a:spcAft>
                <a:spcPts val="0"/>
              </a:spcAft>
              <a:buSzPts val="1400"/>
              <a:buChar char="●"/>
            </a:pPr>
            <a:r>
              <a:rPr lang="en" sz="1400"/>
              <a:t>For each sentence, find the attribute using the LDA model and perform the sentiment analysis.</a:t>
            </a:r>
            <a:endParaRPr sz="1400"/>
          </a:p>
          <a:p>
            <a:pPr indent="-317500" lvl="0" marL="457200" rtl="0" algn="l">
              <a:spcBef>
                <a:spcPts val="0"/>
              </a:spcBef>
              <a:spcAft>
                <a:spcPts val="0"/>
              </a:spcAft>
              <a:buSzPts val="1400"/>
              <a:buChar char="●"/>
            </a:pPr>
            <a:r>
              <a:rPr lang="en" sz="1400"/>
              <a:t>Maintain a map </a:t>
            </a:r>
            <a:r>
              <a:rPr lang="en" sz="1400"/>
              <a:t>data structure</a:t>
            </a:r>
            <a:r>
              <a:rPr lang="en" sz="1400"/>
              <a:t> to store cumulative scores for each attribute for every restaurant.</a:t>
            </a:r>
            <a:endParaRPr sz="1400"/>
          </a:p>
          <a:p>
            <a:pPr indent="-317500" lvl="0" marL="457200" rtl="0" algn="l">
              <a:spcBef>
                <a:spcPts val="0"/>
              </a:spcBef>
              <a:spcAft>
                <a:spcPts val="0"/>
              </a:spcAft>
              <a:buSzPts val="1400"/>
              <a:buChar char="●"/>
            </a:pPr>
            <a:r>
              <a:rPr lang="en" sz="1400"/>
              <a:t>Average the scores for each attribute for a given restaurant.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18" name="Google Shape;218;p26"/>
          <p:cNvSpPr txBox="1"/>
          <p:nvPr>
            <p:ph idx="1" type="body"/>
          </p:nvPr>
        </p:nvSpPr>
        <p:spPr>
          <a:xfrm>
            <a:off x="345925" y="928550"/>
            <a:ext cx="8475300" cy="391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26"/>
          <p:cNvPicPr preferRelativeResize="0"/>
          <p:nvPr/>
        </p:nvPicPr>
        <p:blipFill>
          <a:blip r:embed="rId3">
            <a:alphaModFix/>
          </a:blip>
          <a:stretch>
            <a:fillRect/>
          </a:stretch>
        </p:blipFill>
        <p:spPr>
          <a:xfrm>
            <a:off x="345925" y="928550"/>
            <a:ext cx="8703002" cy="1390050"/>
          </a:xfrm>
          <a:prstGeom prst="rect">
            <a:avLst/>
          </a:prstGeom>
          <a:noFill/>
          <a:ln>
            <a:noFill/>
          </a:ln>
        </p:spPr>
      </p:pic>
      <p:pic>
        <p:nvPicPr>
          <p:cNvPr id="220" name="Google Shape;220;p26"/>
          <p:cNvPicPr preferRelativeResize="0"/>
          <p:nvPr/>
        </p:nvPicPr>
        <p:blipFill>
          <a:blip r:embed="rId4">
            <a:alphaModFix/>
          </a:blip>
          <a:stretch>
            <a:fillRect/>
          </a:stretch>
        </p:blipFill>
        <p:spPr>
          <a:xfrm>
            <a:off x="345925" y="2425775"/>
            <a:ext cx="8702998" cy="253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24" name="Shape 224"/>
        <p:cNvGrpSpPr/>
        <p:nvPr/>
      </p:nvGrpSpPr>
      <p:grpSpPr>
        <a:xfrm>
          <a:off x="0" y="0"/>
          <a:ext cx="0" cy="0"/>
          <a:chOff x="0" y="0"/>
          <a:chExt cx="0" cy="0"/>
        </a:xfrm>
      </p:grpSpPr>
      <p:sp>
        <p:nvSpPr>
          <p:cNvPr id="225" name="Google Shape;225;p27"/>
          <p:cNvSpPr txBox="1"/>
          <p:nvPr>
            <p:ph type="title"/>
          </p:nvPr>
        </p:nvSpPr>
        <p:spPr>
          <a:xfrm>
            <a:off x="769475" y="2166800"/>
            <a:ext cx="7038900" cy="9141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sz="1400"/>
              <a:t>Finding Local C</a:t>
            </a:r>
            <a:r>
              <a:rPr b="1" lang="en" sz="1400"/>
              <a:t>onnoisseurs</a:t>
            </a:r>
            <a:r>
              <a:rPr lang="en" sz="1400"/>
              <a:t> - We aim at finding expert reviewers in the vicinity of a given area, this would help bring credibility about whom to follow to the users.</a:t>
            </a:r>
            <a:endParaRPr sz="1400"/>
          </a:p>
          <a:p>
            <a:pPr indent="0" lvl="0" marL="0" rtl="0" algn="just">
              <a:spcBef>
                <a:spcPts val="1600"/>
              </a:spcBef>
              <a:spcAft>
                <a:spcPts val="0"/>
              </a:spcAft>
              <a:buNone/>
            </a:pPr>
            <a:r>
              <a:t/>
            </a:r>
            <a:endParaRPr sz="1400"/>
          </a:p>
          <a:p>
            <a:pPr indent="-317500" lvl="0" marL="457200" rtl="0" algn="just">
              <a:spcBef>
                <a:spcPts val="1600"/>
              </a:spcBef>
              <a:spcAft>
                <a:spcPts val="0"/>
              </a:spcAft>
              <a:buSzPts val="1400"/>
              <a:buChar char="●"/>
            </a:pPr>
            <a:r>
              <a:rPr b="1" lang="en" sz="1400"/>
              <a:t>Rating</a:t>
            </a:r>
            <a:r>
              <a:rPr b="1" lang="en" sz="1400"/>
              <a:t> attributes of a restaurant</a:t>
            </a:r>
            <a:r>
              <a:rPr lang="en" sz="1400"/>
              <a:t>- We aim at rating the attributes of a restaurant which would help users to form an opinion about the restaurant.  Attributes we considered are can be food quality, service, ambience &amp; value for money.</a:t>
            </a:r>
            <a:endParaRPr sz="1400"/>
          </a:p>
          <a:p>
            <a:pPr indent="0" lvl="0" marL="0" rtl="0" algn="just">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Local Connoisseur</a:t>
            </a:r>
            <a:endParaRPr/>
          </a:p>
        </p:txBody>
      </p:sp>
      <p:sp>
        <p:nvSpPr>
          <p:cNvPr id="147" name="Google Shape;147;p15"/>
          <p:cNvSpPr txBox="1"/>
          <p:nvPr>
            <p:ph idx="1" type="body"/>
          </p:nvPr>
        </p:nvSpPr>
        <p:spPr>
          <a:xfrm>
            <a:off x="1297500" y="1258050"/>
            <a:ext cx="7038900" cy="333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Data Cleaning:</a:t>
            </a:r>
            <a:endParaRPr sz="1400"/>
          </a:p>
          <a:p>
            <a:pPr indent="-317500" lvl="1" marL="914400" rtl="0" algn="l">
              <a:spcBef>
                <a:spcPts val="0"/>
              </a:spcBef>
              <a:spcAft>
                <a:spcPts val="0"/>
              </a:spcAft>
              <a:buSzPts val="1400"/>
              <a:buChar char="○"/>
            </a:pPr>
            <a:r>
              <a:rPr lang="en" sz="1400"/>
              <a:t>Yelp dataset covers a lot of categories such as restaurants, automotives, bar, shopping etc. We have cleaned it to focus only on the restaurants related category.</a:t>
            </a:r>
            <a:endParaRPr sz="1400"/>
          </a:p>
          <a:p>
            <a:pPr indent="-317500" lvl="1" marL="914400" rtl="0" algn="l">
              <a:spcBef>
                <a:spcPts val="0"/>
              </a:spcBef>
              <a:spcAft>
                <a:spcPts val="0"/>
              </a:spcAft>
              <a:buSzPts val="1400"/>
              <a:buChar char="○"/>
            </a:pPr>
            <a:r>
              <a:rPr lang="en" sz="1400"/>
              <a:t>The DB that we have used is - MongoDB </a:t>
            </a:r>
            <a:endParaRPr sz="1400"/>
          </a:p>
          <a:p>
            <a:pPr indent="-317500" lvl="1" marL="914400" rtl="0" algn="l">
              <a:spcBef>
                <a:spcPts val="0"/>
              </a:spcBef>
              <a:spcAft>
                <a:spcPts val="0"/>
              </a:spcAft>
              <a:buSzPts val="1400"/>
              <a:buChar char="○"/>
            </a:pPr>
            <a:r>
              <a:rPr lang="en" sz="1400"/>
              <a:t>As part of preprocessing, we had to deal with sparse data by filling the missing values by average values.</a:t>
            </a:r>
            <a:endParaRPr sz="1400"/>
          </a:p>
          <a:p>
            <a:pPr indent="-317500" lvl="1" marL="914400" rtl="0" algn="l">
              <a:spcBef>
                <a:spcPts val="0"/>
              </a:spcBef>
              <a:spcAft>
                <a:spcPts val="0"/>
              </a:spcAft>
              <a:buSzPts val="1400"/>
              <a:buChar char="○"/>
            </a:pPr>
            <a:r>
              <a:rPr lang="en" sz="1400"/>
              <a:t>Removing the noise - Eg: rating for a review was :‘05-04-2016’ </a:t>
            </a:r>
            <a:endParaRPr sz="1400"/>
          </a:p>
          <a:p>
            <a:pPr indent="-317500" lvl="0" marL="457200" rtl="0" algn="l">
              <a:spcBef>
                <a:spcPts val="0"/>
              </a:spcBef>
              <a:spcAft>
                <a:spcPts val="0"/>
              </a:spcAft>
              <a:buSzPts val="1400"/>
              <a:buChar char="●"/>
            </a:pPr>
            <a:r>
              <a:rPr lang="en" sz="1400"/>
              <a:t>Data Integration:</a:t>
            </a:r>
            <a:endParaRPr sz="1400"/>
          </a:p>
          <a:p>
            <a:pPr indent="-317500" lvl="1" marL="914400" rtl="0" algn="l">
              <a:spcBef>
                <a:spcPts val="0"/>
              </a:spcBef>
              <a:spcAft>
                <a:spcPts val="0"/>
              </a:spcAft>
              <a:buSzPts val="1400"/>
              <a:buChar char="○"/>
            </a:pPr>
            <a:r>
              <a:rPr lang="en" sz="1400"/>
              <a:t>We also had to join different files to get the data in the desired format.</a:t>
            </a:r>
            <a:endParaRPr sz="1400"/>
          </a:p>
          <a:p>
            <a:pPr indent="-317500" lvl="1" marL="914400" rtl="0" algn="l">
              <a:spcBef>
                <a:spcPts val="0"/>
              </a:spcBef>
              <a:spcAft>
                <a:spcPts val="0"/>
              </a:spcAft>
              <a:buSzPts val="1400"/>
              <a:buChar char="○"/>
            </a:pPr>
            <a:r>
              <a:rPr lang="en" sz="1400"/>
              <a:t>We have different datasets about  business data,user data and reviews data. We had to combine these files and do preprocessing.</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Local Connoisseur Contd..</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Data Transformation:</a:t>
            </a:r>
            <a:endParaRPr sz="1400"/>
          </a:p>
          <a:p>
            <a:pPr indent="-317500" lvl="1" marL="914400" rtl="0" algn="l">
              <a:spcBef>
                <a:spcPts val="0"/>
              </a:spcBef>
              <a:spcAft>
                <a:spcPts val="0"/>
              </a:spcAft>
              <a:buSzPts val="1400"/>
              <a:buChar char="○"/>
            </a:pPr>
            <a:r>
              <a:rPr lang="en" sz="1400"/>
              <a:t>The dataset was huge and required lot of preprocessing, so we have preprocessed the data using spark by launching an EMR cluster in AWS.</a:t>
            </a:r>
            <a:endParaRPr sz="1400"/>
          </a:p>
          <a:p>
            <a:pPr indent="-317500" lvl="1" marL="914400" rtl="0" algn="l">
              <a:spcBef>
                <a:spcPts val="0"/>
              </a:spcBef>
              <a:spcAft>
                <a:spcPts val="0"/>
              </a:spcAft>
              <a:buSzPts val="1400"/>
              <a:buChar char="○"/>
            </a:pPr>
            <a:r>
              <a:rPr lang="en" sz="1400"/>
              <a:t>We had to lot of data transformations. Eg: We had an attribute called “yelping _since”. We had to convert that to age to use it as a feature for training the model.</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Topical Authority</a:t>
            </a:r>
            <a:endParaRPr/>
          </a:p>
        </p:txBody>
      </p:sp>
      <p:sp>
        <p:nvSpPr>
          <p:cNvPr id="159" name="Google Shape;159;p17"/>
          <p:cNvSpPr txBox="1"/>
          <p:nvPr>
            <p:ph idx="1" type="body"/>
          </p:nvPr>
        </p:nvSpPr>
        <p:spPr>
          <a:xfrm>
            <a:off x="1297500" y="1092425"/>
            <a:ext cx="7038900" cy="355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are trying to find whether the user is </a:t>
            </a:r>
            <a:r>
              <a:rPr lang="en" sz="1400"/>
              <a:t>knowledgeable</a:t>
            </a:r>
            <a:r>
              <a:rPr lang="en" sz="1400"/>
              <a:t> for the “restaurants” category</a:t>
            </a:r>
            <a:endParaRPr sz="1400"/>
          </a:p>
          <a:p>
            <a:pPr indent="-317500" lvl="0" marL="457200" rtl="0" algn="l">
              <a:spcBef>
                <a:spcPts val="0"/>
              </a:spcBef>
              <a:spcAft>
                <a:spcPts val="0"/>
              </a:spcAft>
              <a:buSzPts val="1400"/>
              <a:buChar char="●"/>
            </a:pPr>
            <a:r>
              <a:rPr lang="en" sz="1400"/>
              <a:t>We have considered following features which would be helpful for determining whether a user is </a:t>
            </a:r>
            <a:r>
              <a:rPr lang="en" sz="1400"/>
              <a:t>knowledgeable</a:t>
            </a:r>
            <a:r>
              <a:rPr lang="en" sz="1400"/>
              <a:t> or not</a:t>
            </a:r>
            <a:endParaRPr sz="1400"/>
          </a:p>
          <a:p>
            <a:pPr indent="-317500" lvl="1" marL="914400" rtl="0" algn="l">
              <a:spcBef>
                <a:spcPts val="0"/>
              </a:spcBef>
              <a:spcAft>
                <a:spcPts val="0"/>
              </a:spcAft>
              <a:buSzPts val="1400"/>
              <a:buChar char="○"/>
            </a:pPr>
            <a:r>
              <a:rPr lang="en" sz="1400"/>
              <a:t>Total number of reviews given by the user in “Restaurants” category</a:t>
            </a:r>
            <a:endParaRPr sz="1400"/>
          </a:p>
          <a:p>
            <a:pPr indent="-317500" lvl="1" marL="914400" rtl="0" algn="l">
              <a:spcBef>
                <a:spcPts val="0"/>
              </a:spcBef>
              <a:spcAft>
                <a:spcPts val="0"/>
              </a:spcAft>
              <a:buSzPts val="1400"/>
              <a:buChar char="○"/>
            </a:pPr>
            <a:r>
              <a:rPr lang="en" sz="1400"/>
              <a:t>Average rating given by the user in “Restaurants” category</a:t>
            </a:r>
            <a:endParaRPr sz="1400"/>
          </a:p>
          <a:p>
            <a:pPr indent="-317500" lvl="1" marL="914400" rtl="0" algn="l">
              <a:spcBef>
                <a:spcPts val="0"/>
              </a:spcBef>
              <a:spcAft>
                <a:spcPts val="0"/>
              </a:spcAft>
              <a:buSzPts val="1400"/>
              <a:buChar char="○"/>
            </a:pPr>
            <a:r>
              <a:rPr lang="en" sz="1400"/>
              <a:t>Standard deviation in ratings</a:t>
            </a:r>
            <a:endParaRPr sz="1400"/>
          </a:p>
          <a:p>
            <a:pPr indent="-317500" lvl="1" marL="914400" rtl="0" algn="l">
              <a:spcBef>
                <a:spcPts val="0"/>
              </a:spcBef>
              <a:spcAft>
                <a:spcPts val="0"/>
              </a:spcAft>
              <a:buSzPts val="1400"/>
              <a:buChar char="○"/>
            </a:pPr>
            <a:r>
              <a:rPr lang="en" sz="1400"/>
              <a:t>Number of useful  votes user got in “Restaurants” category</a:t>
            </a:r>
            <a:endParaRPr sz="1400"/>
          </a:p>
          <a:p>
            <a:pPr indent="-317500" lvl="1" marL="914400" rtl="0" algn="l">
              <a:spcBef>
                <a:spcPts val="0"/>
              </a:spcBef>
              <a:spcAft>
                <a:spcPts val="0"/>
              </a:spcAft>
              <a:buSzPts val="1400"/>
              <a:buChar char="○"/>
            </a:pPr>
            <a:r>
              <a:rPr lang="en" sz="1400"/>
              <a:t>Number of  years  since user created the account</a:t>
            </a:r>
            <a:endParaRPr sz="1400"/>
          </a:p>
          <a:p>
            <a:pPr indent="-317500" lvl="1" marL="914400" rtl="0" algn="l">
              <a:spcBef>
                <a:spcPts val="0"/>
              </a:spcBef>
              <a:spcAft>
                <a:spcPts val="0"/>
              </a:spcAft>
              <a:buSzPts val="1400"/>
              <a:buChar char="○"/>
            </a:pPr>
            <a:r>
              <a:rPr lang="en" sz="1400"/>
              <a:t>Number of unique restaurants reviewed by the user</a:t>
            </a:r>
            <a:endParaRPr sz="1400"/>
          </a:p>
          <a:p>
            <a:pPr indent="-317500" lvl="1" marL="914400" rtl="0" algn="l">
              <a:spcBef>
                <a:spcPts val="0"/>
              </a:spcBef>
              <a:spcAft>
                <a:spcPts val="0"/>
              </a:spcAft>
              <a:buSzPts val="1400"/>
              <a:buChar char="○"/>
            </a:pPr>
            <a:r>
              <a:rPr lang="en" sz="1400"/>
              <a:t>Number of friends for the user</a:t>
            </a:r>
            <a:endParaRPr sz="1400"/>
          </a:p>
          <a:p>
            <a:pPr indent="-317500" lvl="0" marL="457200" rtl="0" algn="l">
              <a:spcBef>
                <a:spcPts val="0"/>
              </a:spcBef>
              <a:spcAft>
                <a:spcPts val="0"/>
              </a:spcAft>
              <a:buSzPts val="1400"/>
              <a:buChar char="●"/>
            </a:pPr>
            <a:r>
              <a:rPr lang="en" sz="1400"/>
              <a:t>Based on the above features, we have trained our model using Random Forest classifier.</a:t>
            </a:r>
            <a:endParaRPr sz="1400"/>
          </a:p>
          <a:p>
            <a:pPr indent="-317500" lvl="0" marL="457200" rtl="0" algn="l">
              <a:spcBef>
                <a:spcPts val="0"/>
              </a:spcBef>
              <a:spcAft>
                <a:spcPts val="0"/>
              </a:spcAft>
              <a:buSzPts val="1400"/>
              <a:buChar char="●"/>
            </a:pPr>
            <a:r>
              <a:rPr lang="en" sz="1400"/>
              <a:t>We were able to obtain an accuracy of 0.92.</a:t>
            </a:r>
            <a:endParaRPr sz="14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Topical Authority Contd..</a:t>
            </a:r>
            <a:endParaRPr/>
          </a:p>
        </p:txBody>
      </p:sp>
      <p:sp>
        <p:nvSpPr>
          <p:cNvPr id="165" name="Google Shape;165;p18"/>
          <p:cNvSpPr txBox="1"/>
          <p:nvPr>
            <p:ph idx="1" type="body"/>
          </p:nvPr>
        </p:nvSpPr>
        <p:spPr>
          <a:xfrm>
            <a:off x="1297500" y="1201675"/>
            <a:ext cx="7038900" cy="327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data has very less positive data when compared to negative data. Hence accuracy might not be a good measure of correctness.</a:t>
            </a:r>
            <a:endParaRPr sz="1400"/>
          </a:p>
          <a:p>
            <a:pPr indent="-317500" lvl="0" marL="457200" rtl="0" algn="l">
              <a:spcBef>
                <a:spcPts val="0"/>
              </a:spcBef>
              <a:spcAft>
                <a:spcPts val="0"/>
              </a:spcAft>
              <a:buSzPts val="1400"/>
              <a:buChar char="●"/>
            </a:pPr>
            <a:r>
              <a:rPr lang="en" sz="1400"/>
              <a:t>Hence we have considered using F-measure,</a:t>
            </a:r>
            <a:endParaRPr sz="1400"/>
          </a:p>
          <a:p>
            <a:pPr indent="-317500" lvl="1" marL="914400" rtl="0" algn="l">
              <a:spcBef>
                <a:spcPts val="0"/>
              </a:spcBef>
              <a:spcAft>
                <a:spcPts val="0"/>
              </a:spcAft>
              <a:buSzPts val="1400"/>
              <a:buChar char="○"/>
            </a:pPr>
            <a:r>
              <a:rPr lang="en" sz="1400"/>
              <a:t>F-measure=2*(precision+recall)/(precision+recall)</a:t>
            </a:r>
            <a:endParaRPr sz="1400"/>
          </a:p>
          <a:p>
            <a:pPr indent="-317500" lvl="0" marL="457200" rtl="0" algn="l">
              <a:spcBef>
                <a:spcPts val="0"/>
              </a:spcBef>
              <a:spcAft>
                <a:spcPts val="0"/>
              </a:spcAft>
              <a:buSzPts val="1400"/>
              <a:buChar char="●"/>
            </a:pPr>
            <a:r>
              <a:rPr lang="en" sz="1400"/>
              <a:t>We got the following results</a:t>
            </a:r>
            <a:endParaRPr sz="1400"/>
          </a:p>
          <a:p>
            <a:pPr indent="-317500" lvl="1" marL="914400" rtl="0" algn="l">
              <a:spcBef>
                <a:spcPts val="0"/>
              </a:spcBef>
              <a:spcAft>
                <a:spcPts val="0"/>
              </a:spcAft>
              <a:buSzPts val="1400"/>
              <a:buChar char="○"/>
            </a:pPr>
            <a:r>
              <a:rPr lang="en" sz="1400"/>
              <a:t>precision=0.46</a:t>
            </a:r>
            <a:endParaRPr sz="1400"/>
          </a:p>
          <a:p>
            <a:pPr indent="-317500" lvl="1" marL="914400" rtl="0" algn="l">
              <a:spcBef>
                <a:spcPts val="0"/>
              </a:spcBef>
              <a:spcAft>
                <a:spcPts val="0"/>
              </a:spcAft>
              <a:buSzPts val="1400"/>
              <a:buChar char="○"/>
            </a:pPr>
            <a:r>
              <a:rPr lang="en" sz="1400"/>
              <a:t>recall=0.08</a:t>
            </a:r>
            <a:endParaRPr sz="1400"/>
          </a:p>
          <a:p>
            <a:pPr indent="-317500" lvl="1" marL="914400" rtl="0" algn="l">
              <a:spcBef>
                <a:spcPts val="0"/>
              </a:spcBef>
              <a:spcAft>
                <a:spcPts val="0"/>
              </a:spcAft>
              <a:buSzPts val="1400"/>
              <a:buChar char="○"/>
            </a:pPr>
            <a:r>
              <a:rPr lang="en" sz="1400"/>
              <a:t>F-measure = 0.14</a:t>
            </a:r>
            <a:endParaRPr sz="1400"/>
          </a:p>
          <a:p>
            <a:pPr indent="-317500" lvl="0" marL="457200" rtl="0" algn="l">
              <a:spcBef>
                <a:spcPts val="0"/>
              </a:spcBef>
              <a:spcAft>
                <a:spcPts val="0"/>
              </a:spcAft>
              <a:buSzPts val="1400"/>
              <a:buChar char="●"/>
            </a:pPr>
            <a:r>
              <a:rPr lang="en" sz="1400"/>
              <a:t>The recall is very less. So we have used a subset of the dataset which represents the original dataset. With this subset, we were able to reduce the skewness considerably.</a:t>
            </a:r>
            <a:endParaRPr sz="1400"/>
          </a:p>
          <a:p>
            <a:pPr indent="-317500" lvl="0" marL="457200" rtl="0" algn="l">
              <a:spcBef>
                <a:spcPts val="0"/>
              </a:spcBef>
              <a:spcAft>
                <a:spcPts val="0"/>
              </a:spcAft>
              <a:buSzPts val="1400"/>
              <a:buChar char="●"/>
            </a:pPr>
            <a:r>
              <a:rPr lang="en" sz="1400"/>
              <a:t>We have created models using RandomForest and SVM based on the subset which we have chosen.</a:t>
            </a:r>
            <a:endParaRPr sz="1400"/>
          </a:p>
          <a:p>
            <a:pPr indent="0" lvl="0" marL="137160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got approximately similar F-Measure and accuracy for both the models. The best results that we were able to get are</a:t>
            </a:r>
            <a:endParaRPr/>
          </a:p>
          <a:p>
            <a:pPr indent="-311150" lvl="0" marL="457200" rtl="0" algn="l">
              <a:spcBef>
                <a:spcPts val="1600"/>
              </a:spcBef>
              <a:spcAft>
                <a:spcPts val="0"/>
              </a:spcAft>
              <a:buSzPts val="1300"/>
              <a:buChar char="●"/>
            </a:pPr>
            <a:r>
              <a:rPr lang="en"/>
              <a:t>precision=0.69</a:t>
            </a:r>
            <a:endParaRPr/>
          </a:p>
          <a:p>
            <a:pPr indent="-311150" lvl="0" marL="457200" rtl="0" algn="l">
              <a:spcBef>
                <a:spcPts val="0"/>
              </a:spcBef>
              <a:spcAft>
                <a:spcPts val="0"/>
              </a:spcAft>
              <a:buSzPts val="1300"/>
              <a:buChar char="●"/>
            </a:pPr>
            <a:r>
              <a:rPr lang="en"/>
              <a:t> recall=0.47</a:t>
            </a:r>
            <a:endParaRPr/>
          </a:p>
          <a:p>
            <a:pPr indent="-311150" lvl="0" marL="457200" rtl="0" algn="l">
              <a:spcBef>
                <a:spcPts val="0"/>
              </a:spcBef>
              <a:spcAft>
                <a:spcPts val="0"/>
              </a:spcAft>
              <a:buSzPts val="1300"/>
              <a:buChar char="●"/>
            </a:pPr>
            <a:r>
              <a:rPr lang="en"/>
              <a:t> F-measure = 0.564</a:t>
            </a:r>
            <a:endParaRPr/>
          </a:p>
          <a:p>
            <a:pPr indent="-311150" lvl="0" marL="457200" rtl="0" algn="l">
              <a:spcBef>
                <a:spcPts val="0"/>
              </a:spcBef>
              <a:spcAft>
                <a:spcPts val="0"/>
              </a:spcAft>
              <a:buSzPts val="1300"/>
              <a:buChar char="●"/>
            </a:pPr>
            <a:r>
              <a:rPr lang="en"/>
              <a:t> Accuracy = 0.769</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Authority</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Yelp dataset does not have user location in it. This has become one of the biggest challenge for making the accurate predictions.</a:t>
            </a:r>
            <a:endParaRPr sz="1400"/>
          </a:p>
          <a:p>
            <a:pPr indent="-317500" lvl="0" marL="457200" rtl="0" algn="l">
              <a:spcBef>
                <a:spcPts val="0"/>
              </a:spcBef>
              <a:spcAft>
                <a:spcPts val="0"/>
              </a:spcAft>
              <a:buSzPts val="1400"/>
              <a:buChar char="●"/>
            </a:pPr>
            <a:r>
              <a:rPr lang="en" sz="1400"/>
              <a:t>We are  using the business location i.e., restaurant location which were reviewed by the user and plan on using </a:t>
            </a:r>
            <a:r>
              <a:rPr lang="en" sz="1400"/>
              <a:t>Gaussian</a:t>
            </a:r>
            <a:r>
              <a:rPr lang="en" sz="1400"/>
              <a:t> Mixture Model(GMM) to form the cluster based on those coordinated. We have considered the centroid of the most dense cluster as the location of the user.</a:t>
            </a:r>
            <a:endParaRPr sz="1400"/>
          </a:p>
          <a:p>
            <a:pPr indent="-317500" lvl="0" marL="457200" rtl="0" algn="l">
              <a:spcBef>
                <a:spcPts val="0"/>
              </a:spcBef>
              <a:spcAft>
                <a:spcPts val="0"/>
              </a:spcAft>
              <a:buSzPts val="1400"/>
              <a:buChar char="●"/>
            </a:pPr>
            <a:r>
              <a:rPr lang="en" sz="1400"/>
              <a:t>We have chosen 15 miles as the threshold distance value. If the distance between the query location and elite user location is less than the threshold value, then that threshold value is returned as local connoisseur.</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1"/>
          <p:cNvPicPr preferRelativeResize="0"/>
          <p:nvPr/>
        </p:nvPicPr>
        <p:blipFill>
          <a:blip r:embed="rId3">
            <a:alphaModFix/>
          </a:blip>
          <a:stretch>
            <a:fillRect/>
          </a:stretch>
        </p:blipFill>
        <p:spPr>
          <a:xfrm>
            <a:off x="173275" y="1304088"/>
            <a:ext cx="3350074" cy="3438124"/>
          </a:xfrm>
          <a:prstGeom prst="rect">
            <a:avLst/>
          </a:prstGeom>
          <a:noFill/>
          <a:ln>
            <a:noFill/>
          </a:ln>
        </p:spPr>
      </p:pic>
      <p:pic>
        <p:nvPicPr>
          <p:cNvPr id="185" name="Google Shape;185;p21"/>
          <p:cNvPicPr preferRelativeResize="0"/>
          <p:nvPr/>
        </p:nvPicPr>
        <p:blipFill>
          <a:blip r:embed="rId4">
            <a:alphaModFix/>
          </a:blip>
          <a:stretch>
            <a:fillRect/>
          </a:stretch>
        </p:blipFill>
        <p:spPr>
          <a:xfrm>
            <a:off x="3599875" y="492450"/>
            <a:ext cx="5193299" cy="2265000"/>
          </a:xfrm>
          <a:prstGeom prst="rect">
            <a:avLst/>
          </a:prstGeom>
          <a:noFill/>
          <a:ln>
            <a:noFill/>
          </a:ln>
        </p:spPr>
      </p:pic>
      <p:pic>
        <p:nvPicPr>
          <p:cNvPr id="186" name="Google Shape;186;p21"/>
          <p:cNvPicPr preferRelativeResize="0"/>
          <p:nvPr/>
        </p:nvPicPr>
        <p:blipFill>
          <a:blip r:embed="rId5">
            <a:alphaModFix/>
          </a:blip>
          <a:stretch>
            <a:fillRect/>
          </a:stretch>
        </p:blipFill>
        <p:spPr>
          <a:xfrm>
            <a:off x="3599875" y="2849925"/>
            <a:ext cx="5193301" cy="219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