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5" roundtripDataSignature="AMtx7miC1dWeg1g5GWe+nPsTctyCqnoe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9b1b330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119b1b330b9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9b1b330b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119b1b330b9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9b1b330b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119b1b330b9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9b1b330b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119b1b330b9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9b1b330b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119b1b330b9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9b1b330b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119b1b330b9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5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6"/>
          <p:cNvSpPr txBox="1"/>
          <p:nvPr>
            <p:ph idx="1" type="body"/>
          </p:nvPr>
        </p:nvSpPr>
        <p:spPr>
          <a:xfrm>
            <a:off x="457200" y="1600200"/>
            <a:ext cx="8229600" cy="4301681"/>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 name="Google Shape;15;p6"/>
          <p:cNvSpPr txBox="1"/>
          <p:nvPr>
            <p:ph idx="10" type="dt"/>
          </p:nvPr>
        </p:nvSpPr>
        <p:spPr>
          <a:xfrm>
            <a:off x="457200" y="6569880"/>
            <a:ext cx="2133600" cy="2250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
          <p:cNvSpPr txBox="1"/>
          <p:nvPr>
            <p:ph idx="11" type="ftr"/>
          </p:nvPr>
        </p:nvSpPr>
        <p:spPr>
          <a:xfrm>
            <a:off x="3124200" y="6569880"/>
            <a:ext cx="2895600" cy="22500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6"/>
          <p:cNvSpPr txBox="1"/>
          <p:nvPr>
            <p:ph idx="12" type="sldNum"/>
          </p:nvPr>
        </p:nvSpPr>
        <p:spPr>
          <a:xfrm>
            <a:off x="6553200" y="6569880"/>
            <a:ext cx="2133600" cy="2250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pic>
        <p:nvPicPr>
          <p:cNvPr id="19" name="Google Shape;19;p7"/>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0" name="Google Shape;20;p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6000"/>
              <a:buFont typeface="Arial"/>
              <a:buNone/>
              <a:defRPr b="0" i="0" sz="6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7"/>
          <p:cNvSpPr txBox="1"/>
          <p:nvPr>
            <p:ph idx="1" type="subTitle"/>
          </p:nvPr>
        </p:nvSpPr>
        <p:spPr>
          <a:xfrm>
            <a:off x="1371600" y="3886200"/>
            <a:ext cx="6400800" cy="954157"/>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chemeClr val="lt1"/>
              </a:buClr>
              <a:buSzPts val="3200"/>
              <a:buNone/>
              <a:defRPr i="1">
                <a:solidFill>
                  <a:schemeClr val="lt1"/>
                </a:solidFill>
                <a:latin typeface="Georgia"/>
                <a:ea typeface="Georgia"/>
                <a:cs typeface="Georgia"/>
                <a:sym typeface="Georgia"/>
              </a:defRPr>
            </a:lvl1pPr>
            <a:lvl2pPr lvl="1" algn="ctr">
              <a:spcBef>
                <a:spcPts val="560"/>
              </a:spcBef>
              <a:spcAft>
                <a:spcPts val="0"/>
              </a:spcAft>
              <a:buClr>
                <a:srgbClr val="8D8C8C"/>
              </a:buClr>
              <a:buSzPts val="2800"/>
              <a:buNone/>
              <a:defRPr>
                <a:solidFill>
                  <a:srgbClr val="8D8C8C"/>
                </a:solidFill>
              </a:defRPr>
            </a:lvl2pPr>
            <a:lvl3pPr lvl="2" algn="ctr">
              <a:spcBef>
                <a:spcPts val="480"/>
              </a:spcBef>
              <a:spcAft>
                <a:spcPts val="0"/>
              </a:spcAft>
              <a:buClr>
                <a:srgbClr val="8D8C8C"/>
              </a:buClr>
              <a:buSzPts val="2400"/>
              <a:buNone/>
              <a:defRPr>
                <a:solidFill>
                  <a:srgbClr val="8D8C8C"/>
                </a:solidFill>
              </a:defRPr>
            </a:lvl3pPr>
            <a:lvl4pPr lvl="3" algn="ctr">
              <a:spcBef>
                <a:spcPts val="400"/>
              </a:spcBef>
              <a:spcAft>
                <a:spcPts val="0"/>
              </a:spcAft>
              <a:buClr>
                <a:srgbClr val="8D8C8C"/>
              </a:buClr>
              <a:buSzPts val="2000"/>
              <a:buNone/>
              <a:defRPr>
                <a:solidFill>
                  <a:srgbClr val="8D8C8C"/>
                </a:solidFill>
              </a:defRPr>
            </a:lvl4pPr>
            <a:lvl5pPr lvl="4" algn="ctr">
              <a:spcBef>
                <a:spcPts val="400"/>
              </a:spcBef>
              <a:spcAft>
                <a:spcPts val="0"/>
              </a:spcAft>
              <a:buClr>
                <a:srgbClr val="8D8C8C"/>
              </a:buClr>
              <a:buSzPts val="2000"/>
              <a:buNone/>
              <a:defRPr>
                <a:solidFill>
                  <a:srgbClr val="8D8C8C"/>
                </a:solidFill>
              </a:defRPr>
            </a:lvl5pPr>
            <a:lvl6pPr lvl="5" algn="ctr">
              <a:spcBef>
                <a:spcPts val="400"/>
              </a:spcBef>
              <a:spcAft>
                <a:spcPts val="0"/>
              </a:spcAft>
              <a:buClr>
                <a:srgbClr val="8D8C8C"/>
              </a:buClr>
              <a:buSzPts val="2000"/>
              <a:buNone/>
              <a:defRPr>
                <a:solidFill>
                  <a:srgbClr val="8D8C8C"/>
                </a:solidFill>
              </a:defRPr>
            </a:lvl6pPr>
            <a:lvl7pPr lvl="6" algn="ctr">
              <a:spcBef>
                <a:spcPts val="400"/>
              </a:spcBef>
              <a:spcAft>
                <a:spcPts val="0"/>
              </a:spcAft>
              <a:buClr>
                <a:srgbClr val="8D8C8C"/>
              </a:buClr>
              <a:buSzPts val="2000"/>
              <a:buNone/>
              <a:defRPr>
                <a:solidFill>
                  <a:srgbClr val="8D8C8C"/>
                </a:solidFill>
              </a:defRPr>
            </a:lvl7pPr>
            <a:lvl8pPr lvl="7" algn="ctr">
              <a:spcBef>
                <a:spcPts val="400"/>
              </a:spcBef>
              <a:spcAft>
                <a:spcPts val="0"/>
              </a:spcAft>
              <a:buClr>
                <a:srgbClr val="8D8C8C"/>
              </a:buClr>
              <a:buSzPts val="2000"/>
              <a:buNone/>
              <a:defRPr>
                <a:solidFill>
                  <a:srgbClr val="8D8C8C"/>
                </a:solidFill>
              </a:defRPr>
            </a:lvl8pPr>
            <a:lvl9pPr lvl="8" algn="ctr">
              <a:spcBef>
                <a:spcPts val="400"/>
              </a:spcBef>
              <a:spcAft>
                <a:spcPts val="0"/>
              </a:spcAft>
              <a:buClr>
                <a:srgbClr val="8D8C8C"/>
              </a:buClr>
              <a:buSzPts val="2000"/>
              <a:buNone/>
              <a:defRPr>
                <a:solidFill>
                  <a:srgbClr val="8D8C8C"/>
                </a:solidFill>
              </a:defRPr>
            </a:lvl9pPr>
          </a:lstStyle>
          <a:p/>
        </p:txBody>
      </p:sp>
      <p:sp>
        <p:nvSpPr>
          <p:cNvPr id="22" name="Google Shape;22;p7"/>
          <p:cNvSpPr txBox="1"/>
          <p:nvPr>
            <p:ph idx="10" type="dt"/>
          </p:nvPr>
        </p:nvSpPr>
        <p:spPr>
          <a:xfrm>
            <a:off x="457200" y="6569880"/>
            <a:ext cx="2133600" cy="2250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7"/>
          <p:cNvSpPr txBox="1"/>
          <p:nvPr>
            <p:ph idx="11" type="ftr"/>
          </p:nvPr>
        </p:nvSpPr>
        <p:spPr>
          <a:xfrm>
            <a:off x="3124200" y="6569880"/>
            <a:ext cx="2895600" cy="22500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7"/>
          <p:cNvSpPr txBox="1"/>
          <p:nvPr>
            <p:ph idx="12" type="sldNum"/>
          </p:nvPr>
        </p:nvSpPr>
        <p:spPr>
          <a:xfrm>
            <a:off x="6553200" y="6569880"/>
            <a:ext cx="2133600" cy="2250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Arial"/>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D8C8C"/>
              </a:buClr>
              <a:buSzPts val="2000"/>
              <a:buNone/>
              <a:defRPr i="1" sz="2000">
                <a:solidFill>
                  <a:srgbClr val="8D8C8C"/>
                </a:solidFill>
              </a:defRPr>
            </a:lvl1pPr>
            <a:lvl2pPr indent="-228600" lvl="1" marL="914400" algn="l">
              <a:spcBef>
                <a:spcPts val="360"/>
              </a:spcBef>
              <a:spcAft>
                <a:spcPts val="0"/>
              </a:spcAft>
              <a:buClr>
                <a:srgbClr val="8D8C8C"/>
              </a:buClr>
              <a:buSzPts val="1800"/>
              <a:buNone/>
              <a:defRPr sz="1800">
                <a:solidFill>
                  <a:srgbClr val="8D8C8C"/>
                </a:solidFill>
              </a:defRPr>
            </a:lvl2pPr>
            <a:lvl3pPr indent="-228600" lvl="2" marL="1371600" algn="l">
              <a:spcBef>
                <a:spcPts val="320"/>
              </a:spcBef>
              <a:spcAft>
                <a:spcPts val="0"/>
              </a:spcAft>
              <a:buClr>
                <a:srgbClr val="8D8C8C"/>
              </a:buClr>
              <a:buSzPts val="1600"/>
              <a:buNone/>
              <a:defRPr sz="1600">
                <a:solidFill>
                  <a:srgbClr val="8D8C8C"/>
                </a:solidFill>
              </a:defRPr>
            </a:lvl3pPr>
            <a:lvl4pPr indent="-228600" lvl="3" marL="1828800" algn="l">
              <a:spcBef>
                <a:spcPts val="280"/>
              </a:spcBef>
              <a:spcAft>
                <a:spcPts val="0"/>
              </a:spcAft>
              <a:buClr>
                <a:srgbClr val="8D8C8C"/>
              </a:buClr>
              <a:buSzPts val="1400"/>
              <a:buNone/>
              <a:defRPr sz="1400">
                <a:solidFill>
                  <a:srgbClr val="8D8C8C"/>
                </a:solidFill>
              </a:defRPr>
            </a:lvl4pPr>
            <a:lvl5pPr indent="-228600" lvl="4" marL="2286000" algn="l">
              <a:spcBef>
                <a:spcPts val="280"/>
              </a:spcBef>
              <a:spcAft>
                <a:spcPts val="0"/>
              </a:spcAft>
              <a:buClr>
                <a:srgbClr val="8D8C8C"/>
              </a:buClr>
              <a:buSzPts val="1400"/>
              <a:buNone/>
              <a:defRPr sz="1400">
                <a:solidFill>
                  <a:srgbClr val="8D8C8C"/>
                </a:solidFill>
              </a:defRPr>
            </a:lvl5pPr>
            <a:lvl6pPr indent="-228600" lvl="5" marL="2743200" algn="l">
              <a:spcBef>
                <a:spcPts val="280"/>
              </a:spcBef>
              <a:spcAft>
                <a:spcPts val="0"/>
              </a:spcAft>
              <a:buClr>
                <a:srgbClr val="8D8C8C"/>
              </a:buClr>
              <a:buSzPts val="1400"/>
              <a:buNone/>
              <a:defRPr sz="1400">
                <a:solidFill>
                  <a:srgbClr val="8D8C8C"/>
                </a:solidFill>
              </a:defRPr>
            </a:lvl6pPr>
            <a:lvl7pPr indent="-228600" lvl="6" marL="3200400" algn="l">
              <a:spcBef>
                <a:spcPts val="280"/>
              </a:spcBef>
              <a:spcAft>
                <a:spcPts val="0"/>
              </a:spcAft>
              <a:buClr>
                <a:srgbClr val="8D8C8C"/>
              </a:buClr>
              <a:buSzPts val="1400"/>
              <a:buNone/>
              <a:defRPr sz="1400">
                <a:solidFill>
                  <a:srgbClr val="8D8C8C"/>
                </a:solidFill>
              </a:defRPr>
            </a:lvl7pPr>
            <a:lvl8pPr indent="-228600" lvl="7" marL="3657600" algn="l">
              <a:spcBef>
                <a:spcPts val="280"/>
              </a:spcBef>
              <a:spcAft>
                <a:spcPts val="0"/>
              </a:spcAft>
              <a:buClr>
                <a:srgbClr val="8D8C8C"/>
              </a:buClr>
              <a:buSzPts val="1400"/>
              <a:buNone/>
              <a:defRPr sz="1400">
                <a:solidFill>
                  <a:srgbClr val="8D8C8C"/>
                </a:solidFill>
              </a:defRPr>
            </a:lvl8pPr>
            <a:lvl9pPr indent="-228600" lvl="8" marL="4114800" algn="l">
              <a:spcBef>
                <a:spcPts val="280"/>
              </a:spcBef>
              <a:spcAft>
                <a:spcPts val="0"/>
              </a:spcAft>
              <a:buClr>
                <a:srgbClr val="8D8C8C"/>
              </a:buClr>
              <a:buSzPts val="1400"/>
              <a:buNone/>
              <a:defRPr sz="1400">
                <a:solidFill>
                  <a:srgbClr val="8D8C8C"/>
                </a:solidFill>
              </a:defRPr>
            </a:lvl9pPr>
          </a:lstStyle>
          <a:p/>
        </p:txBody>
      </p:sp>
      <p:sp>
        <p:nvSpPr>
          <p:cNvPr id="28" name="Google Shape;28;p8"/>
          <p:cNvSpPr txBox="1"/>
          <p:nvPr>
            <p:ph idx="10" type="dt"/>
          </p:nvPr>
        </p:nvSpPr>
        <p:spPr>
          <a:xfrm>
            <a:off x="457200" y="6569880"/>
            <a:ext cx="2133600" cy="2250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1" type="ftr"/>
          </p:nvPr>
        </p:nvSpPr>
        <p:spPr>
          <a:xfrm>
            <a:off x="3124200" y="6569880"/>
            <a:ext cx="2895600" cy="22500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
          <p:cNvSpPr txBox="1"/>
          <p:nvPr>
            <p:ph idx="12" type="sldNum"/>
          </p:nvPr>
        </p:nvSpPr>
        <p:spPr>
          <a:xfrm>
            <a:off x="6553200" y="6569880"/>
            <a:ext cx="2133600" cy="2250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9"/>
          <p:cNvSpPr txBox="1"/>
          <p:nvPr>
            <p:ph idx="1" type="body"/>
          </p:nvPr>
        </p:nvSpPr>
        <p:spPr>
          <a:xfrm>
            <a:off x="457200" y="1600200"/>
            <a:ext cx="4038600" cy="4309021"/>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4" name="Google Shape;34;p9"/>
          <p:cNvSpPr txBox="1"/>
          <p:nvPr>
            <p:ph idx="2" type="body"/>
          </p:nvPr>
        </p:nvSpPr>
        <p:spPr>
          <a:xfrm>
            <a:off x="4648200" y="1600200"/>
            <a:ext cx="4038600" cy="4309021"/>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5" name="Google Shape;35;p9"/>
          <p:cNvSpPr txBox="1"/>
          <p:nvPr>
            <p:ph idx="10" type="dt"/>
          </p:nvPr>
        </p:nvSpPr>
        <p:spPr>
          <a:xfrm>
            <a:off x="457200" y="6569880"/>
            <a:ext cx="2133600" cy="2250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9"/>
          <p:cNvSpPr txBox="1"/>
          <p:nvPr>
            <p:ph idx="11" type="ftr"/>
          </p:nvPr>
        </p:nvSpPr>
        <p:spPr>
          <a:xfrm>
            <a:off x="3124200" y="6569880"/>
            <a:ext cx="2895600" cy="22500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9"/>
          <p:cNvSpPr txBox="1"/>
          <p:nvPr>
            <p:ph idx="12" type="sldNum"/>
          </p:nvPr>
        </p:nvSpPr>
        <p:spPr>
          <a:xfrm>
            <a:off x="6553200" y="6569880"/>
            <a:ext cx="2133600" cy="2250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5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chemeClr val="dk1"/>
              </a:buClr>
              <a:buSzPts val="2000"/>
              <a:buNone/>
              <a:defRPr b="1" sz="20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0"/>
          <p:cNvSpPr txBox="1"/>
          <p:nvPr>
            <p:ph idx="2" type="body"/>
          </p:nvPr>
        </p:nvSpPr>
        <p:spPr>
          <a:xfrm>
            <a:off x="457200" y="2174875"/>
            <a:ext cx="4040188" cy="372700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chemeClr val="dk1"/>
              </a:buClr>
              <a:buSzPts val="2000"/>
              <a:buNone/>
              <a:defRPr b="1" sz="20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0"/>
          <p:cNvSpPr txBox="1"/>
          <p:nvPr>
            <p:ph idx="4" type="body"/>
          </p:nvPr>
        </p:nvSpPr>
        <p:spPr>
          <a:xfrm>
            <a:off x="4645025" y="2174875"/>
            <a:ext cx="4041775" cy="372700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0"/>
          <p:cNvSpPr txBox="1"/>
          <p:nvPr>
            <p:ph idx="10" type="dt"/>
          </p:nvPr>
        </p:nvSpPr>
        <p:spPr>
          <a:xfrm>
            <a:off x="457200" y="6569880"/>
            <a:ext cx="2133600" cy="2250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0"/>
          <p:cNvSpPr txBox="1"/>
          <p:nvPr>
            <p:ph idx="11" type="ftr"/>
          </p:nvPr>
        </p:nvSpPr>
        <p:spPr>
          <a:xfrm>
            <a:off x="3124200" y="6569880"/>
            <a:ext cx="2895600" cy="22500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0"/>
          <p:cNvSpPr txBox="1"/>
          <p:nvPr>
            <p:ph idx="12" type="sldNum"/>
          </p:nvPr>
        </p:nvSpPr>
        <p:spPr>
          <a:xfrm>
            <a:off x="6553200" y="6569880"/>
            <a:ext cx="2133600" cy="2250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1"/>
          <p:cNvSpPr txBox="1"/>
          <p:nvPr>
            <p:ph idx="10" type="dt"/>
          </p:nvPr>
        </p:nvSpPr>
        <p:spPr>
          <a:xfrm>
            <a:off x="457200" y="6569880"/>
            <a:ext cx="2133600" cy="2250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1"/>
          <p:cNvSpPr txBox="1"/>
          <p:nvPr>
            <p:ph idx="11" type="ftr"/>
          </p:nvPr>
        </p:nvSpPr>
        <p:spPr>
          <a:xfrm>
            <a:off x="3124200" y="6569880"/>
            <a:ext cx="2895600" cy="22500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1"/>
          <p:cNvSpPr txBox="1"/>
          <p:nvPr>
            <p:ph idx="12" type="sldNum"/>
          </p:nvPr>
        </p:nvSpPr>
        <p:spPr>
          <a:xfrm>
            <a:off x="6553200" y="6569880"/>
            <a:ext cx="2133600" cy="2250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0" type="dt"/>
          </p:nvPr>
        </p:nvSpPr>
        <p:spPr>
          <a:xfrm>
            <a:off x="457200" y="6569880"/>
            <a:ext cx="2133600" cy="2250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2"/>
          <p:cNvSpPr txBox="1"/>
          <p:nvPr>
            <p:ph idx="11" type="ftr"/>
          </p:nvPr>
        </p:nvSpPr>
        <p:spPr>
          <a:xfrm>
            <a:off x="3124200" y="6569880"/>
            <a:ext cx="2895600" cy="22500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2"/>
          <p:cNvSpPr txBox="1"/>
          <p:nvPr>
            <p:ph idx="12" type="sldNum"/>
          </p:nvPr>
        </p:nvSpPr>
        <p:spPr>
          <a:xfrm>
            <a:off x="6553200" y="6569880"/>
            <a:ext cx="2133600" cy="2250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1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3"/>
          <p:cNvSpPr txBox="1"/>
          <p:nvPr>
            <p:ph idx="1" type="body"/>
          </p:nvPr>
        </p:nvSpPr>
        <p:spPr>
          <a:xfrm>
            <a:off x="3575050" y="273050"/>
            <a:ext cx="5111750" cy="5628831"/>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9" name="Google Shape;59;p13"/>
          <p:cNvSpPr txBox="1"/>
          <p:nvPr>
            <p:ph idx="2" type="body"/>
          </p:nvPr>
        </p:nvSpPr>
        <p:spPr>
          <a:xfrm>
            <a:off x="457200" y="1435100"/>
            <a:ext cx="3008313" cy="4466781"/>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0" name="Google Shape;60;p13"/>
          <p:cNvSpPr txBox="1"/>
          <p:nvPr>
            <p:ph idx="10" type="dt"/>
          </p:nvPr>
        </p:nvSpPr>
        <p:spPr>
          <a:xfrm>
            <a:off x="457200" y="6569880"/>
            <a:ext cx="2133600" cy="2250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3"/>
          <p:cNvSpPr txBox="1"/>
          <p:nvPr>
            <p:ph idx="11" type="ftr"/>
          </p:nvPr>
        </p:nvSpPr>
        <p:spPr>
          <a:xfrm>
            <a:off x="3124200" y="6569880"/>
            <a:ext cx="2895600" cy="22500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p:nvPr>
            <p:ph idx="12" type="sldNum"/>
          </p:nvPr>
        </p:nvSpPr>
        <p:spPr>
          <a:xfrm>
            <a:off x="6553200" y="6569880"/>
            <a:ext cx="2133600" cy="2250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1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4"/>
          <p:cNvSpPr/>
          <p:nvPr>
            <p:ph idx="2" type="pic"/>
          </p:nvPr>
        </p:nvSpPr>
        <p:spPr>
          <a:xfrm>
            <a:off x="1792288" y="612775"/>
            <a:ext cx="5486400" cy="4114800"/>
          </a:xfrm>
          <a:prstGeom prst="rect">
            <a:avLst/>
          </a:prstGeom>
          <a:noFill/>
          <a:ln>
            <a:noFill/>
          </a:ln>
        </p:spPr>
      </p:sp>
      <p:sp>
        <p:nvSpPr>
          <p:cNvPr id="66" name="Google Shape;66;p1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7" name="Google Shape;67;p14"/>
          <p:cNvSpPr txBox="1"/>
          <p:nvPr>
            <p:ph idx="10" type="dt"/>
          </p:nvPr>
        </p:nvSpPr>
        <p:spPr>
          <a:xfrm>
            <a:off x="457200" y="6569880"/>
            <a:ext cx="2133600" cy="2250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4"/>
          <p:cNvSpPr txBox="1"/>
          <p:nvPr>
            <p:ph idx="11" type="ftr"/>
          </p:nvPr>
        </p:nvSpPr>
        <p:spPr>
          <a:xfrm>
            <a:off x="3124200" y="6569880"/>
            <a:ext cx="2895600" cy="22500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4"/>
          <p:cNvSpPr txBox="1"/>
          <p:nvPr>
            <p:ph idx="12" type="sldNum"/>
          </p:nvPr>
        </p:nvSpPr>
        <p:spPr>
          <a:xfrm>
            <a:off x="6553200" y="6569880"/>
            <a:ext cx="2133600" cy="2250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5"/>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7" name="Google Shape;7;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5000"/>
              <a:buFont typeface="Arial"/>
              <a:buNone/>
              <a:defRPr b="0" i="0" sz="5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5"/>
          <p:cNvSpPr txBox="1"/>
          <p:nvPr>
            <p:ph idx="1" type="body"/>
          </p:nvPr>
        </p:nvSpPr>
        <p:spPr>
          <a:xfrm>
            <a:off x="457200" y="1600200"/>
            <a:ext cx="8229600" cy="4301681"/>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Georgia"/>
                <a:ea typeface="Georgia"/>
                <a:cs typeface="Georgia"/>
                <a:sym typeface="Georgi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Georgia"/>
                <a:ea typeface="Georgia"/>
                <a:cs typeface="Georgia"/>
                <a:sym typeface="Georgi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Georgia"/>
                <a:ea typeface="Georgia"/>
                <a:cs typeface="Georgia"/>
                <a:sym typeface="Georgi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 name="Google Shape;9;p5"/>
          <p:cNvSpPr txBox="1"/>
          <p:nvPr>
            <p:ph idx="10" type="dt"/>
          </p:nvPr>
        </p:nvSpPr>
        <p:spPr>
          <a:xfrm>
            <a:off x="457200" y="6569880"/>
            <a:ext cx="2133600" cy="22500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D8C8C"/>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5"/>
          <p:cNvSpPr txBox="1"/>
          <p:nvPr>
            <p:ph idx="11" type="ftr"/>
          </p:nvPr>
        </p:nvSpPr>
        <p:spPr>
          <a:xfrm>
            <a:off x="3124200" y="6569880"/>
            <a:ext cx="2895600" cy="22500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D8C8C"/>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5"/>
          <p:cNvSpPr txBox="1"/>
          <p:nvPr>
            <p:ph idx="12" type="sldNum"/>
          </p:nvPr>
        </p:nvSpPr>
        <p:spPr>
          <a:xfrm>
            <a:off x="6553200" y="6569880"/>
            <a:ext cx="2133600" cy="225002"/>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D8C8C"/>
                </a:solidFill>
                <a:latin typeface="Arial"/>
                <a:ea typeface="Arial"/>
                <a:cs typeface="Arial"/>
                <a:sym typeface="Arial"/>
              </a:defRPr>
            </a:lvl1pPr>
            <a:lvl2pPr indent="0" lvl="1" marL="0" marR="0" rtl="0" algn="r">
              <a:spcBef>
                <a:spcPts val="0"/>
              </a:spcBef>
              <a:buNone/>
              <a:defRPr b="0" i="0" sz="1200" u="none" cap="none" strike="noStrike">
                <a:solidFill>
                  <a:srgbClr val="8D8C8C"/>
                </a:solidFill>
                <a:latin typeface="Arial"/>
                <a:ea typeface="Arial"/>
                <a:cs typeface="Arial"/>
                <a:sym typeface="Arial"/>
              </a:defRPr>
            </a:lvl2pPr>
            <a:lvl3pPr indent="0" lvl="2" marL="0" marR="0" rtl="0" algn="r">
              <a:spcBef>
                <a:spcPts val="0"/>
              </a:spcBef>
              <a:buNone/>
              <a:defRPr b="0" i="0" sz="1200" u="none" cap="none" strike="noStrike">
                <a:solidFill>
                  <a:srgbClr val="8D8C8C"/>
                </a:solidFill>
                <a:latin typeface="Arial"/>
                <a:ea typeface="Arial"/>
                <a:cs typeface="Arial"/>
                <a:sym typeface="Arial"/>
              </a:defRPr>
            </a:lvl3pPr>
            <a:lvl4pPr indent="0" lvl="3" marL="0" marR="0" rtl="0" algn="r">
              <a:spcBef>
                <a:spcPts val="0"/>
              </a:spcBef>
              <a:buNone/>
              <a:defRPr b="0" i="0" sz="1200" u="none" cap="none" strike="noStrike">
                <a:solidFill>
                  <a:srgbClr val="8D8C8C"/>
                </a:solidFill>
                <a:latin typeface="Arial"/>
                <a:ea typeface="Arial"/>
                <a:cs typeface="Arial"/>
                <a:sym typeface="Arial"/>
              </a:defRPr>
            </a:lvl4pPr>
            <a:lvl5pPr indent="0" lvl="4" marL="0" marR="0" rtl="0" algn="r">
              <a:spcBef>
                <a:spcPts val="0"/>
              </a:spcBef>
              <a:buNone/>
              <a:defRPr b="0" i="0" sz="1200" u="none" cap="none" strike="noStrike">
                <a:solidFill>
                  <a:srgbClr val="8D8C8C"/>
                </a:solidFill>
                <a:latin typeface="Arial"/>
                <a:ea typeface="Arial"/>
                <a:cs typeface="Arial"/>
                <a:sym typeface="Arial"/>
              </a:defRPr>
            </a:lvl5pPr>
            <a:lvl6pPr indent="0" lvl="5" marL="0" marR="0" rtl="0" algn="r">
              <a:spcBef>
                <a:spcPts val="0"/>
              </a:spcBef>
              <a:buNone/>
              <a:defRPr b="0" i="0" sz="1200" u="none" cap="none" strike="noStrike">
                <a:solidFill>
                  <a:srgbClr val="8D8C8C"/>
                </a:solidFill>
                <a:latin typeface="Arial"/>
                <a:ea typeface="Arial"/>
                <a:cs typeface="Arial"/>
                <a:sym typeface="Arial"/>
              </a:defRPr>
            </a:lvl6pPr>
            <a:lvl7pPr indent="0" lvl="6" marL="0" marR="0" rtl="0" algn="r">
              <a:spcBef>
                <a:spcPts val="0"/>
              </a:spcBef>
              <a:buNone/>
              <a:defRPr b="0" i="0" sz="1200" u="none" cap="none" strike="noStrike">
                <a:solidFill>
                  <a:srgbClr val="8D8C8C"/>
                </a:solidFill>
                <a:latin typeface="Arial"/>
                <a:ea typeface="Arial"/>
                <a:cs typeface="Arial"/>
                <a:sym typeface="Arial"/>
              </a:defRPr>
            </a:lvl7pPr>
            <a:lvl8pPr indent="0" lvl="7" marL="0" marR="0" rtl="0" algn="r">
              <a:spcBef>
                <a:spcPts val="0"/>
              </a:spcBef>
              <a:buNone/>
              <a:defRPr b="0" i="0" sz="1200" u="none" cap="none" strike="noStrike">
                <a:solidFill>
                  <a:srgbClr val="8D8C8C"/>
                </a:solidFill>
                <a:latin typeface="Arial"/>
                <a:ea typeface="Arial"/>
                <a:cs typeface="Arial"/>
                <a:sym typeface="Arial"/>
              </a:defRPr>
            </a:lvl8pPr>
            <a:lvl9pPr indent="0" lvl="8" marL="0" marR="0" rtl="0" algn="r">
              <a:spcBef>
                <a:spcPts val="0"/>
              </a:spcBef>
              <a:buNone/>
              <a:defRPr b="0" i="0" sz="1200" u="none" cap="none" strike="noStrike">
                <a:solidFill>
                  <a:srgbClr val="8D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anomaly.io/detect-seasonality-using-fourier-transform-r/index.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type="ctrTitle"/>
          </p:nvPr>
        </p:nvSpPr>
        <p:spPr>
          <a:xfrm>
            <a:off x="685800" y="868325"/>
            <a:ext cx="7772400" cy="108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5400"/>
              <a:buFont typeface="Arial"/>
              <a:buNone/>
            </a:pPr>
            <a:r>
              <a:rPr lang="en-US" sz="3500"/>
              <a:t>Stock Market </a:t>
            </a:r>
            <a:endParaRPr sz="3500"/>
          </a:p>
          <a:p>
            <a:pPr indent="0" lvl="0" marL="0" rtl="0" algn="ctr">
              <a:spcBef>
                <a:spcPts val="0"/>
              </a:spcBef>
              <a:spcAft>
                <a:spcPts val="0"/>
              </a:spcAft>
              <a:buClr>
                <a:schemeClr val="lt1"/>
              </a:buClr>
              <a:buSzPts val="5400"/>
              <a:buFont typeface="Arial"/>
              <a:buNone/>
            </a:pPr>
            <a:r>
              <a:rPr lang="en-US" sz="3500"/>
              <a:t>Predictions and</a:t>
            </a:r>
            <a:r>
              <a:rPr lang="en-US" sz="3500"/>
              <a:t> </a:t>
            </a:r>
            <a:r>
              <a:rPr lang="en-US" sz="3500"/>
              <a:t>Clustering</a:t>
            </a:r>
            <a:endParaRPr sz="3500"/>
          </a:p>
        </p:txBody>
      </p:sp>
      <p:sp>
        <p:nvSpPr>
          <p:cNvPr id="75" name="Google Shape;75;p2"/>
          <p:cNvSpPr txBox="1"/>
          <p:nvPr>
            <p:ph idx="1" type="subTitle"/>
          </p:nvPr>
        </p:nvSpPr>
        <p:spPr>
          <a:xfrm>
            <a:off x="1172600" y="3947925"/>
            <a:ext cx="6405900" cy="15639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ctr">
              <a:lnSpc>
                <a:spcPct val="80000"/>
              </a:lnSpc>
              <a:spcBef>
                <a:spcPts val="0"/>
              </a:spcBef>
              <a:spcAft>
                <a:spcPts val="0"/>
              </a:spcAft>
              <a:buClr>
                <a:schemeClr val="lt1"/>
              </a:buClr>
              <a:buSzPct val="77025"/>
              <a:buNone/>
            </a:pPr>
            <a:r>
              <a:rPr i="0" lang="en-US" sz="3842">
                <a:latin typeface="Times New Roman"/>
                <a:ea typeface="Times New Roman"/>
                <a:cs typeface="Times New Roman"/>
                <a:sym typeface="Times New Roman"/>
              </a:rPr>
              <a:t>STAT-656 , </a:t>
            </a:r>
            <a:r>
              <a:rPr i="0" lang="en-US" sz="3842">
                <a:latin typeface="Times New Roman"/>
                <a:ea typeface="Times New Roman"/>
                <a:cs typeface="Times New Roman"/>
                <a:sym typeface="Times New Roman"/>
              </a:rPr>
              <a:t>March</a:t>
            </a:r>
            <a:r>
              <a:rPr i="0" lang="en-US" sz="3842">
                <a:latin typeface="Times New Roman"/>
                <a:ea typeface="Times New Roman"/>
                <a:cs typeface="Times New Roman"/>
                <a:sym typeface="Times New Roman"/>
              </a:rPr>
              <a:t> 2022</a:t>
            </a:r>
            <a:endParaRPr i="0" sz="3842">
              <a:latin typeface="Times New Roman"/>
              <a:ea typeface="Times New Roman"/>
              <a:cs typeface="Times New Roman"/>
              <a:sym typeface="Times New Roman"/>
            </a:endParaRPr>
          </a:p>
          <a:p>
            <a:pPr indent="0" lvl="0" marL="0" rtl="0" algn="ctr">
              <a:lnSpc>
                <a:spcPct val="80000"/>
              </a:lnSpc>
              <a:spcBef>
                <a:spcPts val="0"/>
              </a:spcBef>
              <a:spcAft>
                <a:spcPts val="0"/>
              </a:spcAft>
              <a:buClr>
                <a:schemeClr val="lt1"/>
              </a:buClr>
              <a:buSzPct val="123186"/>
              <a:buNone/>
            </a:pPr>
            <a:r>
              <a:t/>
            </a:r>
            <a:endParaRPr i="0" sz="2402">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lt1"/>
              </a:buClr>
              <a:buSzPct val="130973"/>
              <a:buNone/>
            </a:pPr>
            <a:r>
              <a:t/>
            </a:r>
            <a:endParaRPr i="0" sz="226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ct val="129798"/>
              <a:buNone/>
            </a:pPr>
            <a:r>
              <a:rPr i="0" lang="en-US" sz="2280">
                <a:latin typeface="Times New Roman"/>
                <a:ea typeface="Times New Roman"/>
                <a:cs typeface="Times New Roman"/>
                <a:sym typeface="Times New Roman"/>
              </a:rPr>
              <a:t>Abdullatif Alnuaimi</a:t>
            </a:r>
            <a:endParaRPr i="0" sz="228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ct val="129798"/>
              <a:buNone/>
            </a:pPr>
            <a:r>
              <a:rPr i="0" lang="en-US" sz="2280">
                <a:latin typeface="Times New Roman"/>
                <a:ea typeface="Times New Roman"/>
                <a:cs typeface="Times New Roman"/>
                <a:sym typeface="Times New Roman"/>
              </a:rPr>
              <a:t> </a:t>
            </a:r>
            <a:endParaRPr i="0" sz="228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ct val="129798"/>
              <a:buNone/>
            </a:pPr>
            <a:r>
              <a:rPr i="0" lang="en-US" sz="2280">
                <a:latin typeface="Times New Roman"/>
                <a:ea typeface="Times New Roman"/>
                <a:cs typeface="Times New Roman"/>
                <a:sym typeface="Times New Roman"/>
              </a:rPr>
              <a:t>Pooja Hari Ambrish</a:t>
            </a:r>
            <a:endParaRPr i="0" sz="228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ct val="129798"/>
              <a:buNone/>
            </a:pPr>
            <a:r>
              <a:t/>
            </a:r>
            <a:endParaRPr i="0" sz="228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ct val="129798"/>
              <a:buNone/>
            </a:pPr>
            <a:r>
              <a:rPr i="0" lang="en-US" sz="2280">
                <a:latin typeface="Times New Roman"/>
                <a:ea typeface="Times New Roman"/>
                <a:cs typeface="Times New Roman"/>
                <a:sym typeface="Times New Roman"/>
              </a:rPr>
              <a:t>Sachith Kumar Janjirala</a:t>
            </a:r>
            <a:endParaRPr i="0" sz="2280">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lt1"/>
              </a:buClr>
              <a:buSzPct val="130973"/>
              <a:buNone/>
            </a:pPr>
            <a:r>
              <a:t/>
            </a:r>
            <a:endParaRPr i="0" sz="2260">
              <a:latin typeface="Times New Roman"/>
              <a:ea typeface="Times New Roman"/>
              <a:cs typeface="Times New Roman"/>
              <a:sym typeface="Times New Roman"/>
            </a:endParaRPr>
          </a:p>
        </p:txBody>
      </p:sp>
      <p:sp>
        <p:nvSpPr>
          <p:cNvPr id="76" name="Google Shape;76;p2"/>
          <p:cNvSpPr txBox="1"/>
          <p:nvPr>
            <p:ph idx="1" type="subTitle"/>
          </p:nvPr>
        </p:nvSpPr>
        <p:spPr>
          <a:xfrm>
            <a:off x="1350275" y="2244525"/>
            <a:ext cx="6727800" cy="1563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2960"/>
              <a:buNone/>
            </a:pPr>
            <a:r>
              <a:rPr i="0" lang="en-US" sz="3160"/>
              <a:t>TASK </a:t>
            </a:r>
            <a:r>
              <a:rPr i="0" lang="en-US" sz="3160"/>
              <a:t>2 - Part 2</a:t>
            </a:r>
            <a:endParaRPr i="0" sz="3160"/>
          </a:p>
          <a:p>
            <a:pPr indent="0" lvl="0" marL="0" rtl="0" algn="ctr">
              <a:spcBef>
                <a:spcPts val="0"/>
              </a:spcBef>
              <a:spcAft>
                <a:spcPts val="0"/>
              </a:spcAft>
              <a:buClr>
                <a:schemeClr val="lt1"/>
              </a:buClr>
              <a:buSzPts val="2960"/>
              <a:buNone/>
            </a:pPr>
            <a:r>
              <a:rPr i="0" lang="en-US" sz="5102"/>
              <a:t>The Feynman Method</a:t>
            </a:r>
            <a:endParaRPr i="0" sz="510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5000"/>
              <a:buFont typeface="Arial"/>
              <a:buNone/>
            </a:pPr>
            <a:r>
              <a:rPr lang="en-US" sz="2000">
                <a:latin typeface="Georgia"/>
                <a:ea typeface="Georgia"/>
                <a:cs typeface="Georgia"/>
                <a:sym typeface="Georgia"/>
              </a:rPr>
              <a:t>The Feynman Method / </a:t>
            </a:r>
            <a:r>
              <a:rPr lang="en-US">
                <a:latin typeface="Georgia"/>
                <a:ea typeface="Georgia"/>
                <a:cs typeface="Georgia"/>
                <a:sym typeface="Georgia"/>
              </a:rPr>
              <a:t>Steps</a:t>
            </a:r>
            <a:endParaRPr/>
          </a:p>
        </p:txBody>
      </p:sp>
      <p:sp>
        <p:nvSpPr>
          <p:cNvPr id="82" name="Google Shape;82;p3"/>
          <p:cNvSpPr txBox="1"/>
          <p:nvPr>
            <p:ph idx="1" type="body"/>
          </p:nvPr>
        </p:nvSpPr>
        <p:spPr>
          <a:xfrm>
            <a:off x="457200" y="1600200"/>
            <a:ext cx="8229600" cy="4301681"/>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900"/>
              </a:spcBef>
              <a:spcAft>
                <a:spcPts val="0"/>
              </a:spcAft>
              <a:buNone/>
            </a:pPr>
            <a:r>
              <a:rPr b="1" lang="en-US" sz="1900" u="sng">
                <a:solidFill>
                  <a:srgbClr val="020202"/>
                </a:solidFill>
                <a:latin typeface="Arial"/>
                <a:ea typeface="Arial"/>
                <a:cs typeface="Arial"/>
                <a:sym typeface="Arial"/>
              </a:rPr>
              <a:t>Step 1</a:t>
            </a:r>
            <a:r>
              <a:rPr b="1" lang="en-US" sz="1900" u="sng">
                <a:solidFill>
                  <a:srgbClr val="020202"/>
                </a:solidFill>
                <a:latin typeface="Arial"/>
                <a:ea typeface="Arial"/>
                <a:cs typeface="Arial"/>
                <a:sym typeface="Arial"/>
              </a:rPr>
              <a:t>:</a:t>
            </a:r>
            <a:endParaRPr b="1" sz="1900" u="sng">
              <a:solidFill>
                <a:srgbClr val="020202"/>
              </a:solidFill>
              <a:latin typeface="Arial"/>
              <a:ea typeface="Arial"/>
              <a:cs typeface="Arial"/>
              <a:sym typeface="Arial"/>
            </a:endParaRPr>
          </a:p>
          <a:p>
            <a:pPr indent="457200" lvl="0" marL="0" rtl="0" algn="l">
              <a:lnSpc>
                <a:spcPct val="115000"/>
              </a:lnSpc>
              <a:spcBef>
                <a:spcPts val="900"/>
              </a:spcBef>
              <a:spcAft>
                <a:spcPts val="0"/>
              </a:spcAft>
              <a:buNone/>
            </a:pPr>
            <a:r>
              <a:rPr lang="en-US" sz="1900">
                <a:solidFill>
                  <a:srgbClr val="020202"/>
                </a:solidFill>
                <a:latin typeface="Arial"/>
                <a:ea typeface="Arial"/>
                <a:cs typeface="Arial"/>
                <a:sym typeface="Arial"/>
              </a:rPr>
              <a:t>Write down clearly and concisely what you are trying to learn.</a:t>
            </a:r>
            <a:endParaRPr sz="1900">
              <a:solidFill>
                <a:srgbClr val="020202"/>
              </a:solidFill>
              <a:latin typeface="Arial"/>
              <a:ea typeface="Arial"/>
              <a:cs typeface="Arial"/>
              <a:sym typeface="Arial"/>
            </a:endParaRPr>
          </a:p>
          <a:p>
            <a:pPr indent="0" lvl="0" marL="0" rtl="0" algn="l">
              <a:lnSpc>
                <a:spcPct val="115000"/>
              </a:lnSpc>
              <a:spcBef>
                <a:spcPts val="900"/>
              </a:spcBef>
              <a:spcAft>
                <a:spcPts val="0"/>
              </a:spcAft>
              <a:buClr>
                <a:schemeClr val="accent6"/>
              </a:buClr>
              <a:buSzPts val="1100"/>
              <a:buFont typeface="Arial"/>
              <a:buNone/>
            </a:pPr>
            <a:r>
              <a:rPr b="1" lang="en-US" sz="1900" u="sng">
                <a:solidFill>
                  <a:srgbClr val="020202"/>
                </a:solidFill>
                <a:latin typeface="Arial"/>
                <a:ea typeface="Arial"/>
                <a:cs typeface="Arial"/>
                <a:sym typeface="Arial"/>
              </a:rPr>
              <a:t>Step 2:</a:t>
            </a:r>
            <a:endParaRPr b="1" sz="1900">
              <a:solidFill>
                <a:srgbClr val="020202"/>
              </a:solidFill>
              <a:latin typeface="Arial"/>
              <a:ea typeface="Arial"/>
              <a:cs typeface="Arial"/>
              <a:sym typeface="Arial"/>
            </a:endParaRPr>
          </a:p>
          <a:p>
            <a:pPr indent="457200" lvl="0" marL="0" rtl="0" algn="l">
              <a:lnSpc>
                <a:spcPct val="115000"/>
              </a:lnSpc>
              <a:spcBef>
                <a:spcPts val="900"/>
              </a:spcBef>
              <a:spcAft>
                <a:spcPts val="0"/>
              </a:spcAft>
              <a:buNone/>
            </a:pPr>
            <a:r>
              <a:rPr lang="en-US" sz="1900">
                <a:solidFill>
                  <a:srgbClr val="020202"/>
                </a:solidFill>
                <a:latin typeface="Arial"/>
                <a:ea typeface="Arial"/>
                <a:cs typeface="Arial"/>
                <a:sym typeface="Arial"/>
              </a:rPr>
              <a:t>Explain the concept in simple language. </a:t>
            </a:r>
            <a:endParaRPr sz="1900">
              <a:solidFill>
                <a:srgbClr val="020202"/>
              </a:solidFill>
              <a:latin typeface="Arial"/>
              <a:ea typeface="Arial"/>
              <a:cs typeface="Arial"/>
              <a:sym typeface="Arial"/>
            </a:endParaRPr>
          </a:p>
          <a:p>
            <a:pPr indent="0" lvl="0" marL="0" rtl="0" algn="l">
              <a:lnSpc>
                <a:spcPct val="115000"/>
              </a:lnSpc>
              <a:spcBef>
                <a:spcPts val="900"/>
              </a:spcBef>
              <a:spcAft>
                <a:spcPts val="0"/>
              </a:spcAft>
              <a:buNone/>
            </a:pPr>
            <a:r>
              <a:rPr b="1" lang="en-US" sz="1900" u="sng">
                <a:solidFill>
                  <a:srgbClr val="020202"/>
                </a:solidFill>
                <a:latin typeface="Arial"/>
                <a:ea typeface="Arial"/>
                <a:cs typeface="Arial"/>
                <a:sym typeface="Arial"/>
              </a:rPr>
              <a:t>Step 3:</a:t>
            </a:r>
            <a:r>
              <a:rPr b="1" lang="en-US" sz="1900">
                <a:solidFill>
                  <a:srgbClr val="020202"/>
                </a:solidFill>
                <a:latin typeface="Arial"/>
                <a:ea typeface="Arial"/>
                <a:cs typeface="Arial"/>
                <a:sym typeface="Arial"/>
              </a:rPr>
              <a:t> </a:t>
            </a:r>
            <a:endParaRPr b="1" sz="1900">
              <a:solidFill>
                <a:srgbClr val="020202"/>
              </a:solidFill>
              <a:latin typeface="Arial"/>
              <a:ea typeface="Arial"/>
              <a:cs typeface="Arial"/>
              <a:sym typeface="Arial"/>
            </a:endParaRPr>
          </a:p>
          <a:p>
            <a:pPr indent="457200" lvl="0" marL="0" rtl="0" algn="l">
              <a:lnSpc>
                <a:spcPct val="115000"/>
              </a:lnSpc>
              <a:spcBef>
                <a:spcPts val="900"/>
              </a:spcBef>
              <a:spcAft>
                <a:spcPts val="0"/>
              </a:spcAft>
              <a:buNone/>
            </a:pPr>
            <a:r>
              <a:rPr lang="en-US" sz="1900">
                <a:solidFill>
                  <a:srgbClr val="020202"/>
                </a:solidFill>
                <a:latin typeface="Arial"/>
                <a:ea typeface="Arial"/>
                <a:cs typeface="Arial"/>
                <a:sym typeface="Arial"/>
              </a:rPr>
              <a:t>Identify gaps in knowledge or things you can not relay clearly, </a:t>
            </a:r>
            <a:endParaRPr sz="1900">
              <a:solidFill>
                <a:srgbClr val="020202"/>
              </a:solidFill>
              <a:latin typeface="Arial"/>
              <a:ea typeface="Arial"/>
              <a:cs typeface="Arial"/>
              <a:sym typeface="Arial"/>
            </a:endParaRPr>
          </a:p>
          <a:p>
            <a:pPr indent="457200" lvl="0" marL="0" rtl="0" algn="l">
              <a:lnSpc>
                <a:spcPct val="115000"/>
              </a:lnSpc>
              <a:spcBef>
                <a:spcPts val="900"/>
              </a:spcBef>
              <a:spcAft>
                <a:spcPts val="0"/>
              </a:spcAft>
              <a:buNone/>
            </a:pPr>
            <a:r>
              <a:rPr lang="en-US" sz="1900">
                <a:solidFill>
                  <a:srgbClr val="020202"/>
                </a:solidFill>
                <a:latin typeface="Arial"/>
                <a:ea typeface="Arial"/>
                <a:cs typeface="Arial"/>
                <a:sym typeface="Arial"/>
              </a:rPr>
              <a:t>from Step 2.</a:t>
            </a:r>
            <a:endParaRPr sz="1900">
              <a:solidFill>
                <a:srgbClr val="020202"/>
              </a:solidFill>
              <a:latin typeface="Arial"/>
              <a:ea typeface="Arial"/>
              <a:cs typeface="Arial"/>
              <a:sym typeface="Arial"/>
            </a:endParaRPr>
          </a:p>
          <a:p>
            <a:pPr indent="0" lvl="0" marL="0" rtl="0" algn="l">
              <a:lnSpc>
                <a:spcPct val="115000"/>
              </a:lnSpc>
              <a:spcBef>
                <a:spcPts val="900"/>
              </a:spcBef>
              <a:spcAft>
                <a:spcPts val="0"/>
              </a:spcAft>
              <a:buClr>
                <a:schemeClr val="accent6"/>
              </a:buClr>
              <a:buSzPts val="1100"/>
              <a:buFont typeface="Arial"/>
              <a:buNone/>
            </a:pPr>
            <a:r>
              <a:rPr b="1" lang="en-US" sz="1900" u="sng">
                <a:solidFill>
                  <a:srgbClr val="020202"/>
                </a:solidFill>
                <a:latin typeface="Arial"/>
                <a:ea typeface="Arial"/>
                <a:cs typeface="Arial"/>
                <a:sym typeface="Arial"/>
              </a:rPr>
              <a:t>Step 4:</a:t>
            </a:r>
            <a:endParaRPr b="1" sz="1900">
              <a:solidFill>
                <a:srgbClr val="020202"/>
              </a:solidFill>
              <a:latin typeface="Arial"/>
              <a:ea typeface="Arial"/>
              <a:cs typeface="Arial"/>
              <a:sym typeface="Arial"/>
            </a:endParaRPr>
          </a:p>
          <a:p>
            <a:pPr indent="457200" lvl="0" marL="0" rtl="0" algn="l">
              <a:lnSpc>
                <a:spcPct val="115000"/>
              </a:lnSpc>
              <a:spcBef>
                <a:spcPts val="900"/>
              </a:spcBef>
              <a:spcAft>
                <a:spcPts val="900"/>
              </a:spcAft>
              <a:buNone/>
            </a:pPr>
            <a:r>
              <a:rPr lang="en-US" sz="1900">
                <a:solidFill>
                  <a:srgbClr val="020202"/>
                </a:solidFill>
                <a:latin typeface="Arial"/>
                <a:ea typeface="Arial"/>
                <a:cs typeface="Arial"/>
                <a:sym typeface="Arial"/>
              </a:rPr>
              <a:t>Seek to solidify these concepts. </a:t>
            </a:r>
            <a:endParaRPr sz="19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119b1b330b9_0_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5000"/>
              <a:buFont typeface="Arial"/>
              <a:buNone/>
            </a:pPr>
            <a:r>
              <a:rPr lang="en-US" sz="2000">
                <a:latin typeface="Georgia"/>
                <a:ea typeface="Georgia"/>
                <a:cs typeface="Georgia"/>
                <a:sym typeface="Georgia"/>
              </a:rPr>
              <a:t>The Feynman Method / </a:t>
            </a:r>
            <a:r>
              <a:rPr lang="en-US">
                <a:latin typeface="Georgia"/>
                <a:ea typeface="Georgia"/>
                <a:cs typeface="Georgia"/>
                <a:sym typeface="Georgia"/>
              </a:rPr>
              <a:t>Step 1</a:t>
            </a:r>
            <a:endParaRPr>
              <a:latin typeface="Georgia"/>
              <a:ea typeface="Georgia"/>
              <a:cs typeface="Georgia"/>
              <a:sym typeface="Georgia"/>
            </a:endParaRPr>
          </a:p>
        </p:txBody>
      </p:sp>
      <p:sp>
        <p:nvSpPr>
          <p:cNvPr id="88" name="Google Shape;88;g119b1b330b9_0_5"/>
          <p:cNvSpPr txBox="1"/>
          <p:nvPr>
            <p:ph idx="1" type="body"/>
          </p:nvPr>
        </p:nvSpPr>
        <p:spPr>
          <a:xfrm>
            <a:off x="457200" y="1752600"/>
            <a:ext cx="8229600" cy="4301700"/>
          </a:xfrm>
          <a:prstGeom prst="rect">
            <a:avLst/>
          </a:prstGeom>
          <a:noFill/>
          <a:ln>
            <a:noFill/>
          </a:ln>
        </p:spPr>
        <p:txBody>
          <a:bodyPr anchorCtr="0" anchor="t" bIns="45700" lIns="91425" spcFirstLastPara="1" rIns="91425" wrap="square" tIns="45700">
            <a:normAutofit fontScale="77500"/>
          </a:bodyPr>
          <a:lstStyle/>
          <a:p>
            <a:pPr indent="0" lvl="0" marL="0" rtl="0" algn="l">
              <a:lnSpc>
                <a:spcPct val="115000"/>
              </a:lnSpc>
              <a:spcBef>
                <a:spcPts val="900"/>
              </a:spcBef>
              <a:spcAft>
                <a:spcPts val="0"/>
              </a:spcAft>
              <a:buNone/>
            </a:pPr>
            <a:r>
              <a:rPr lang="en-US" sz="2617">
                <a:solidFill>
                  <a:srgbClr val="020202"/>
                </a:solidFill>
                <a:latin typeface="Arial"/>
                <a:ea typeface="Arial"/>
                <a:cs typeface="Arial"/>
                <a:sym typeface="Arial"/>
              </a:rPr>
              <a:t>We want to learn, for each of the time series data from a set, how </a:t>
            </a:r>
            <a:r>
              <a:rPr lang="en-US" sz="2617">
                <a:solidFill>
                  <a:srgbClr val="020202"/>
                </a:solidFill>
                <a:latin typeface="Arial"/>
                <a:ea typeface="Arial"/>
                <a:cs typeface="Arial"/>
                <a:sym typeface="Arial"/>
              </a:rPr>
              <a:t>to decompose the series by detecting seasonality</a:t>
            </a:r>
            <a:r>
              <a:rPr lang="en-US" sz="2617">
                <a:solidFill>
                  <a:srgbClr val="020202"/>
                </a:solidFill>
                <a:latin typeface="Arial"/>
                <a:ea typeface="Arial"/>
                <a:cs typeface="Arial"/>
                <a:sym typeface="Arial"/>
              </a:rPr>
              <a:t> </a:t>
            </a:r>
            <a:r>
              <a:rPr lang="en-US" sz="2617">
                <a:solidFill>
                  <a:srgbClr val="020202"/>
                </a:solidFill>
                <a:latin typeface="Arial"/>
                <a:ea typeface="Arial"/>
                <a:cs typeface="Arial"/>
                <a:sym typeface="Arial"/>
              </a:rPr>
              <a:t>using decompose() in R and Fast Fourier Transforms </a:t>
            </a:r>
            <a:r>
              <a:rPr lang="en-US" sz="2617">
                <a:solidFill>
                  <a:srgbClr val="020202"/>
                </a:solidFill>
                <a:latin typeface="Arial"/>
                <a:ea typeface="Arial"/>
                <a:cs typeface="Arial"/>
                <a:sym typeface="Arial"/>
              </a:rPr>
              <a:t>and interpret the results by understanding the time periods resulting from the output frequencies we get by applying the Fast Fourier Transforms.</a:t>
            </a:r>
            <a:endParaRPr sz="2617">
              <a:solidFill>
                <a:srgbClr val="020202"/>
              </a:solidFill>
              <a:latin typeface="Arial"/>
              <a:ea typeface="Arial"/>
              <a:cs typeface="Arial"/>
              <a:sym typeface="Arial"/>
            </a:endParaRPr>
          </a:p>
          <a:p>
            <a:pPr indent="0" lvl="0" marL="0" rtl="0" algn="l">
              <a:lnSpc>
                <a:spcPct val="115000"/>
              </a:lnSpc>
              <a:spcBef>
                <a:spcPts val="900"/>
              </a:spcBef>
              <a:spcAft>
                <a:spcPts val="0"/>
              </a:spcAft>
              <a:buNone/>
            </a:pPr>
            <a:r>
              <a:t/>
            </a:r>
            <a:endParaRPr sz="2294">
              <a:solidFill>
                <a:srgbClr val="020202"/>
              </a:solidFill>
              <a:latin typeface="Arial"/>
              <a:ea typeface="Arial"/>
              <a:cs typeface="Arial"/>
              <a:sym typeface="Arial"/>
            </a:endParaRPr>
          </a:p>
          <a:p>
            <a:pPr indent="0" lvl="0" marL="0" rtl="0" algn="l">
              <a:lnSpc>
                <a:spcPct val="115000"/>
              </a:lnSpc>
              <a:spcBef>
                <a:spcPts val="900"/>
              </a:spcBef>
              <a:spcAft>
                <a:spcPts val="0"/>
              </a:spcAft>
              <a:buNone/>
            </a:pPr>
            <a:r>
              <a:rPr lang="en-US" sz="2300">
                <a:solidFill>
                  <a:srgbClr val="020202"/>
                </a:solidFill>
                <a:latin typeface="Arial"/>
                <a:ea typeface="Arial"/>
                <a:cs typeface="Arial"/>
                <a:sym typeface="Arial"/>
              </a:rPr>
              <a:t>How does using the Fast Fourier Transform help us extract the </a:t>
            </a:r>
            <a:r>
              <a:rPr lang="en-US" sz="2300">
                <a:solidFill>
                  <a:srgbClr val="020202"/>
                </a:solidFill>
                <a:latin typeface="Arial"/>
                <a:ea typeface="Arial"/>
                <a:cs typeface="Arial"/>
                <a:sym typeface="Arial"/>
              </a:rPr>
              <a:t>seasonality</a:t>
            </a:r>
            <a:r>
              <a:rPr lang="en-US" sz="2300">
                <a:solidFill>
                  <a:srgbClr val="020202"/>
                </a:solidFill>
                <a:latin typeface="Arial"/>
                <a:ea typeface="Arial"/>
                <a:cs typeface="Arial"/>
                <a:sym typeface="Arial"/>
              </a:rPr>
              <a:t> and how many of the significant frequencies do we then need to use from the output of the Fast Fourier Transform to account for seasonality in the data and to later use them as </a:t>
            </a:r>
            <a:r>
              <a:rPr lang="en-US" sz="2300">
                <a:solidFill>
                  <a:srgbClr val="020202"/>
                </a:solidFill>
                <a:latin typeface="Arial"/>
                <a:ea typeface="Arial"/>
                <a:cs typeface="Arial"/>
                <a:sym typeface="Arial"/>
              </a:rPr>
              <a:t>predictor</a:t>
            </a:r>
            <a:r>
              <a:rPr lang="en-US" sz="2300">
                <a:solidFill>
                  <a:srgbClr val="020202"/>
                </a:solidFill>
                <a:latin typeface="Arial"/>
                <a:ea typeface="Arial"/>
                <a:cs typeface="Arial"/>
                <a:sym typeface="Arial"/>
              </a:rPr>
              <a:t> variables for our clustering problem.</a:t>
            </a:r>
            <a:endParaRPr sz="2300">
              <a:solidFill>
                <a:srgbClr val="020202"/>
              </a:solidFill>
              <a:latin typeface="Arial"/>
              <a:ea typeface="Arial"/>
              <a:cs typeface="Arial"/>
              <a:sym typeface="Arial"/>
            </a:endParaRPr>
          </a:p>
          <a:p>
            <a:pPr indent="0" lvl="0" marL="0" rtl="0" algn="l">
              <a:lnSpc>
                <a:spcPct val="115000"/>
              </a:lnSpc>
              <a:spcBef>
                <a:spcPts val="900"/>
              </a:spcBef>
              <a:spcAft>
                <a:spcPts val="900"/>
              </a:spcAft>
              <a:buNone/>
            </a:pPr>
            <a:r>
              <a:t/>
            </a:r>
            <a:endParaRPr sz="3000">
              <a:solidFill>
                <a:srgbClr val="02020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19b1b330b9_0_10"/>
          <p:cNvSpPr txBox="1"/>
          <p:nvPr>
            <p:ph idx="1" type="body"/>
          </p:nvPr>
        </p:nvSpPr>
        <p:spPr>
          <a:xfrm>
            <a:off x="457200" y="1752600"/>
            <a:ext cx="8229600" cy="4301700"/>
          </a:xfrm>
          <a:prstGeom prst="rect">
            <a:avLst/>
          </a:prstGeom>
          <a:noFill/>
          <a:ln>
            <a:noFill/>
          </a:ln>
        </p:spPr>
        <p:txBody>
          <a:bodyPr anchorCtr="0" anchor="t" bIns="45700" lIns="91425" spcFirstLastPara="1" rIns="91425" wrap="square" tIns="45700">
            <a:normAutofit/>
          </a:bodyPr>
          <a:lstStyle/>
          <a:p>
            <a:pPr indent="-330200" lvl="0" marL="457200" rtl="0" algn="l">
              <a:lnSpc>
                <a:spcPct val="115000"/>
              </a:lnSpc>
              <a:spcBef>
                <a:spcPts val="900"/>
              </a:spcBef>
              <a:spcAft>
                <a:spcPts val="0"/>
              </a:spcAft>
              <a:buSzPts val="1600"/>
              <a:buFont typeface="Arial"/>
              <a:buChar char="•"/>
            </a:pPr>
            <a:r>
              <a:rPr lang="en-US" sz="1600">
                <a:latin typeface="Arial"/>
                <a:ea typeface="Arial"/>
                <a:cs typeface="Arial"/>
                <a:sym typeface="Arial"/>
              </a:rPr>
              <a:t>Any time series (data measured over </a:t>
            </a:r>
            <a:r>
              <a:rPr lang="en-US" sz="1600">
                <a:latin typeface="Arial"/>
                <a:ea typeface="Arial"/>
                <a:cs typeface="Arial"/>
                <a:sym typeface="Arial"/>
              </a:rPr>
              <a:t>regular</a:t>
            </a:r>
            <a:r>
              <a:rPr lang="en-US" sz="1600">
                <a:latin typeface="Arial"/>
                <a:ea typeface="Arial"/>
                <a:cs typeface="Arial"/>
                <a:sym typeface="Arial"/>
              </a:rPr>
              <a:t> intervals of time) can be </a:t>
            </a:r>
            <a:r>
              <a:rPr b="1" lang="en-US" sz="1600">
                <a:latin typeface="Arial"/>
                <a:ea typeface="Arial"/>
                <a:cs typeface="Arial"/>
                <a:sym typeface="Arial"/>
              </a:rPr>
              <a:t>decomposed</a:t>
            </a:r>
            <a:r>
              <a:rPr lang="en-US" sz="1600">
                <a:latin typeface="Arial"/>
                <a:ea typeface="Arial"/>
                <a:cs typeface="Arial"/>
                <a:sym typeface="Arial"/>
              </a:rPr>
              <a:t> into 3 component series: </a:t>
            </a:r>
            <a:endParaRPr sz="1600">
              <a:latin typeface="Arial"/>
              <a:ea typeface="Arial"/>
              <a:cs typeface="Arial"/>
              <a:sym typeface="Arial"/>
            </a:endParaRPr>
          </a:p>
          <a:p>
            <a:pPr indent="-330200" lvl="0" marL="1371600" rtl="0" algn="l">
              <a:lnSpc>
                <a:spcPct val="115000"/>
              </a:lnSpc>
              <a:spcBef>
                <a:spcPts val="0"/>
              </a:spcBef>
              <a:spcAft>
                <a:spcPts val="0"/>
              </a:spcAft>
              <a:buSzPts val="1600"/>
              <a:buAutoNum type="arabicPeriod"/>
            </a:pPr>
            <a:r>
              <a:rPr lang="en-US" sz="1600">
                <a:latin typeface="Arial"/>
                <a:ea typeface="Arial"/>
                <a:cs typeface="Arial"/>
                <a:sym typeface="Arial"/>
              </a:rPr>
              <a:t>Seasonal: Data with pattern that repeat with a fixed time period.</a:t>
            </a:r>
            <a:endParaRPr sz="1600">
              <a:latin typeface="Arial"/>
              <a:ea typeface="Arial"/>
              <a:cs typeface="Arial"/>
              <a:sym typeface="Arial"/>
            </a:endParaRPr>
          </a:p>
          <a:p>
            <a:pPr indent="-330200" lvl="0" marL="1371600" rtl="0" algn="l">
              <a:lnSpc>
                <a:spcPct val="115000"/>
              </a:lnSpc>
              <a:spcBef>
                <a:spcPts val="0"/>
              </a:spcBef>
              <a:spcAft>
                <a:spcPts val="0"/>
              </a:spcAft>
              <a:buSzPts val="1600"/>
              <a:buAutoNum type="arabicPeriod"/>
            </a:pPr>
            <a:r>
              <a:rPr lang="en-US" sz="1600">
                <a:latin typeface="Arial"/>
                <a:ea typeface="Arial"/>
                <a:cs typeface="Arial"/>
                <a:sym typeface="Arial"/>
              </a:rPr>
              <a:t>Trend: The actual underlying trend of the time series data.</a:t>
            </a:r>
            <a:endParaRPr sz="1600">
              <a:latin typeface="Arial"/>
              <a:ea typeface="Arial"/>
              <a:cs typeface="Arial"/>
              <a:sym typeface="Arial"/>
            </a:endParaRPr>
          </a:p>
          <a:p>
            <a:pPr indent="-330200" lvl="0" marL="1371600" rtl="0" algn="l">
              <a:lnSpc>
                <a:spcPct val="115000"/>
              </a:lnSpc>
              <a:spcBef>
                <a:spcPts val="0"/>
              </a:spcBef>
              <a:spcAft>
                <a:spcPts val="0"/>
              </a:spcAft>
              <a:buSzPts val="1600"/>
              <a:buAutoNum type="arabicPeriod"/>
            </a:pPr>
            <a:r>
              <a:rPr lang="en-US" sz="1600">
                <a:latin typeface="Arial"/>
                <a:ea typeface="Arial"/>
                <a:cs typeface="Arial"/>
                <a:sym typeface="Arial"/>
              </a:rPr>
              <a:t>Random or Residual: Noise in the data that remains.</a:t>
            </a:r>
            <a:endParaRPr sz="1600">
              <a:latin typeface="Arial"/>
              <a:ea typeface="Arial"/>
              <a:cs typeface="Arial"/>
              <a:sym typeface="Arial"/>
            </a:endParaRPr>
          </a:p>
          <a:p>
            <a:pPr indent="0" lvl="0" marL="0" rtl="0" algn="l">
              <a:lnSpc>
                <a:spcPct val="115000"/>
              </a:lnSpc>
              <a:spcBef>
                <a:spcPts val="900"/>
              </a:spcBef>
              <a:spcAft>
                <a:spcPts val="0"/>
              </a:spcAft>
              <a:buNone/>
            </a:pPr>
            <a:r>
              <a:t/>
            </a:r>
            <a:endParaRPr sz="1600">
              <a:latin typeface="Arial"/>
              <a:ea typeface="Arial"/>
              <a:cs typeface="Arial"/>
              <a:sym typeface="Arial"/>
            </a:endParaRPr>
          </a:p>
          <a:p>
            <a:pPr indent="0" lvl="0" marL="0" rtl="0" algn="l">
              <a:lnSpc>
                <a:spcPct val="115000"/>
              </a:lnSpc>
              <a:spcBef>
                <a:spcPts val="900"/>
              </a:spcBef>
              <a:spcAft>
                <a:spcPts val="0"/>
              </a:spcAft>
              <a:buNone/>
            </a:pPr>
            <a:r>
              <a:t/>
            </a:r>
            <a:endParaRPr sz="1600">
              <a:latin typeface="Arial"/>
              <a:ea typeface="Arial"/>
              <a:cs typeface="Arial"/>
              <a:sym typeface="Arial"/>
            </a:endParaRPr>
          </a:p>
          <a:p>
            <a:pPr indent="0" lvl="0" marL="0" rtl="0" algn="l">
              <a:lnSpc>
                <a:spcPct val="115000"/>
              </a:lnSpc>
              <a:spcBef>
                <a:spcPts val="900"/>
              </a:spcBef>
              <a:spcAft>
                <a:spcPts val="0"/>
              </a:spcAft>
              <a:buNone/>
            </a:pPr>
            <a:r>
              <a:t/>
            </a:r>
            <a:endParaRPr sz="1600">
              <a:latin typeface="Arial"/>
              <a:ea typeface="Arial"/>
              <a:cs typeface="Arial"/>
              <a:sym typeface="Arial"/>
            </a:endParaRPr>
          </a:p>
          <a:p>
            <a:pPr indent="0" lvl="0" marL="0" rtl="0" algn="l">
              <a:lnSpc>
                <a:spcPct val="115000"/>
              </a:lnSpc>
              <a:spcBef>
                <a:spcPts val="900"/>
              </a:spcBef>
              <a:spcAft>
                <a:spcPts val="0"/>
              </a:spcAft>
              <a:buNone/>
            </a:pPr>
            <a:r>
              <a:t/>
            </a:r>
            <a:endParaRPr sz="1600">
              <a:latin typeface="Arial"/>
              <a:ea typeface="Arial"/>
              <a:cs typeface="Arial"/>
              <a:sym typeface="Arial"/>
            </a:endParaRPr>
          </a:p>
          <a:p>
            <a:pPr indent="0" lvl="0" marL="0" rtl="0" algn="l">
              <a:lnSpc>
                <a:spcPct val="115000"/>
              </a:lnSpc>
              <a:spcBef>
                <a:spcPts val="900"/>
              </a:spcBef>
              <a:spcAft>
                <a:spcPts val="0"/>
              </a:spcAft>
              <a:buNone/>
            </a:pPr>
            <a:r>
              <a:t/>
            </a:r>
            <a:endParaRPr sz="1600">
              <a:latin typeface="Arial"/>
              <a:ea typeface="Arial"/>
              <a:cs typeface="Arial"/>
              <a:sym typeface="Arial"/>
            </a:endParaRPr>
          </a:p>
          <a:p>
            <a:pPr indent="0" lvl="0" marL="0" rtl="0" algn="l">
              <a:lnSpc>
                <a:spcPct val="115000"/>
              </a:lnSpc>
              <a:spcBef>
                <a:spcPts val="900"/>
              </a:spcBef>
              <a:spcAft>
                <a:spcPts val="0"/>
              </a:spcAft>
              <a:buNone/>
            </a:pPr>
            <a:r>
              <a:t/>
            </a:r>
            <a:endParaRPr sz="1600">
              <a:latin typeface="Arial"/>
              <a:ea typeface="Arial"/>
              <a:cs typeface="Arial"/>
              <a:sym typeface="Arial"/>
            </a:endParaRPr>
          </a:p>
          <a:p>
            <a:pPr indent="0" lvl="0" marL="0" rtl="0" algn="l">
              <a:lnSpc>
                <a:spcPct val="115000"/>
              </a:lnSpc>
              <a:spcBef>
                <a:spcPts val="900"/>
              </a:spcBef>
              <a:spcAft>
                <a:spcPts val="900"/>
              </a:spcAft>
              <a:buNone/>
            </a:pPr>
            <a:r>
              <a:t/>
            </a:r>
            <a:endParaRPr sz="1600">
              <a:latin typeface="Arial"/>
              <a:ea typeface="Arial"/>
              <a:cs typeface="Arial"/>
              <a:sym typeface="Arial"/>
            </a:endParaRPr>
          </a:p>
        </p:txBody>
      </p:sp>
      <p:sp>
        <p:nvSpPr>
          <p:cNvPr id="94" name="Google Shape;94;g119b1b330b9_0_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5000"/>
              <a:buFont typeface="Arial"/>
              <a:buNone/>
            </a:pPr>
            <a:r>
              <a:rPr lang="en-US" sz="2000">
                <a:latin typeface="Georgia"/>
                <a:ea typeface="Georgia"/>
                <a:cs typeface="Georgia"/>
                <a:sym typeface="Georgia"/>
              </a:rPr>
              <a:t>The Feynman Method / </a:t>
            </a:r>
            <a:r>
              <a:rPr lang="en-US">
                <a:latin typeface="Georgia"/>
                <a:ea typeface="Georgia"/>
                <a:cs typeface="Georgia"/>
                <a:sym typeface="Georgia"/>
              </a:rPr>
              <a:t>Step 2</a:t>
            </a:r>
            <a:endParaRPr>
              <a:latin typeface="Georgia"/>
              <a:ea typeface="Georgia"/>
              <a:cs typeface="Georgia"/>
              <a:sym typeface="Georgia"/>
            </a:endParaRPr>
          </a:p>
        </p:txBody>
      </p:sp>
      <p:pic>
        <p:nvPicPr>
          <p:cNvPr id="95" name="Google Shape;95;g119b1b330b9_0_10"/>
          <p:cNvPicPr preferRelativeResize="0"/>
          <p:nvPr/>
        </p:nvPicPr>
        <p:blipFill>
          <a:blip r:embed="rId3">
            <a:alphaModFix/>
          </a:blip>
          <a:stretch>
            <a:fillRect/>
          </a:stretch>
        </p:blipFill>
        <p:spPr>
          <a:xfrm>
            <a:off x="805225" y="3627050"/>
            <a:ext cx="7213327" cy="1654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119b1b330b9_0_26"/>
          <p:cNvSpPr txBox="1"/>
          <p:nvPr>
            <p:ph idx="1" type="body"/>
          </p:nvPr>
        </p:nvSpPr>
        <p:spPr>
          <a:xfrm>
            <a:off x="457200" y="1600200"/>
            <a:ext cx="8229600" cy="43017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5000"/>
              </a:lnSpc>
              <a:spcBef>
                <a:spcPts val="900"/>
              </a:spcBef>
              <a:spcAft>
                <a:spcPts val="0"/>
              </a:spcAft>
              <a:buNone/>
            </a:pPr>
            <a:r>
              <a:rPr lang="en-US" sz="1600">
                <a:latin typeface="Arial"/>
                <a:ea typeface="Arial"/>
                <a:cs typeface="Arial"/>
                <a:sym typeface="Arial"/>
              </a:rPr>
              <a:t>For decomposing the time series we can use </a:t>
            </a:r>
            <a:r>
              <a:rPr b="1" lang="en-US" sz="1600">
                <a:latin typeface="Arial"/>
                <a:ea typeface="Arial"/>
                <a:cs typeface="Arial"/>
                <a:sym typeface="Arial"/>
              </a:rPr>
              <a:t>two types of models</a:t>
            </a:r>
            <a:r>
              <a:rPr lang="en-US" sz="1600">
                <a:latin typeface="Arial"/>
                <a:ea typeface="Arial"/>
                <a:cs typeface="Arial"/>
                <a:sym typeface="Arial"/>
              </a:rPr>
              <a:t>: </a:t>
            </a:r>
            <a:endParaRPr sz="1600">
              <a:latin typeface="Arial"/>
              <a:ea typeface="Arial"/>
              <a:cs typeface="Arial"/>
              <a:sym typeface="Arial"/>
            </a:endParaRPr>
          </a:p>
          <a:p>
            <a:pPr indent="457200" lvl="0" marL="0" rtl="0" algn="l">
              <a:lnSpc>
                <a:spcPct val="115000"/>
              </a:lnSpc>
              <a:spcBef>
                <a:spcPts val="900"/>
              </a:spcBef>
              <a:spcAft>
                <a:spcPts val="0"/>
              </a:spcAft>
              <a:buNone/>
            </a:pPr>
            <a:r>
              <a:rPr lang="en-US" sz="1600" u="sng">
                <a:latin typeface="Arial"/>
                <a:ea typeface="Arial"/>
                <a:cs typeface="Arial"/>
                <a:sym typeface="Arial"/>
              </a:rPr>
              <a:t>Additive Model: </a:t>
            </a:r>
            <a:endParaRPr sz="1600" u="sng">
              <a:latin typeface="Arial"/>
              <a:ea typeface="Arial"/>
              <a:cs typeface="Arial"/>
              <a:sym typeface="Arial"/>
            </a:endParaRPr>
          </a:p>
          <a:p>
            <a:pPr indent="457200" lvl="0" marL="0" rtl="0" algn="l">
              <a:lnSpc>
                <a:spcPct val="115000"/>
              </a:lnSpc>
              <a:spcBef>
                <a:spcPts val="900"/>
              </a:spcBef>
              <a:spcAft>
                <a:spcPts val="0"/>
              </a:spcAft>
              <a:buNone/>
            </a:pPr>
            <a:r>
              <a:rPr lang="en-US" sz="1600">
                <a:latin typeface="Arial"/>
                <a:ea typeface="Arial"/>
                <a:cs typeface="Arial"/>
                <a:sym typeface="Arial"/>
              </a:rPr>
              <a:t>when the variation of seasonality tends to </a:t>
            </a:r>
            <a:br>
              <a:rPr lang="en-US" sz="1600">
                <a:latin typeface="Arial"/>
                <a:ea typeface="Arial"/>
                <a:cs typeface="Arial"/>
                <a:sym typeface="Arial"/>
              </a:rPr>
            </a:br>
            <a:r>
              <a:rPr lang="en-US" sz="1600">
                <a:latin typeface="Arial"/>
                <a:ea typeface="Arial"/>
                <a:cs typeface="Arial"/>
                <a:sym typeface="Arial"/>
              </a:rPr>
              <a:t>	remain same throughout the data.</a:t>
            </a:r>
            <a:endParaRPr sz="1600">
              <a:latin typeface="Arial"/>
              <a:ea typeface="Arial"/>
              <a:cs typeface="Arial"/>
              <a:sym typeface="Arial"/>
            </a:endParaRPr>
          </a:p>
          <a:p>
            <a:pPr indent="457200" lvl="0" marL="0" rtl="0" algn="l">
              <a:lnSpc>
                <a:spcPct val="115000"/>
              </a:lnSpc>
              <a:spcBef>
                <a:spcPts val="900"/>
              </a:spcBef>
              <a:spcAft>
                <a:spcPts val="0"/>
              </a:spcAft>
              <a:buNone/>
            </a:pPr>
            <a:r>
              <a:rPr lang="en-US" sz="1600">
                <a:latin typeface="Arial"/>
                <a:ea typeface="Arial"/>
                <a:cs typeface="Arial"/>
                <a:sym typeface="Arial"/>
              </a:rPr>
              <a:t>A simplified model for time series when </a:t>
            </a:r>
            <a:br>
              <a:rPr lang="en-US" sz="1600">
                <a:latin typeface="Arial"/>
                <a:ea typeface="Arial"/>
                <a:cs typeface="Arial"/>
                <a:sym typeface="Arial"/>
              </a:rPr>
            </a:br>
            <a:r>
              <a:rPr lang="en-US" sz="1600">
                <a:latin typeface="Arial"/>
                <a:ea typeface="Arial"/>
                <a:cs typeface="Arial"/>
                <a:sym typeface="Arial"/>
              </a:rPr>
              <a:t>	using additive model looks like:</a:t>
            </a:r>
            <a:endParaRPr sz="1600">
              <a:latin typeface="Arial"/>
              <a:ea typeface="Arial"/>
              <a:cs typeface="Arial"/>
              <a:sym typeface="Arial"/>
            </a:endParaRPr>
          </a:p>
          <a:p>
            <a:pPr indent="457200" lvl="0" marL="0" rtl="0" algn="l">
              <a:lnSpc>
                <a:spcPct val="115000"/>
              </a:lnSpc>
              <a:spcBef>
                <a:spcPts val="900"/>
              </a:spcBef>
              <a:spcAft>
                <a:spcPts val="0"/>
              </a:spcAft>
              <a:buNone/>
            </a:pPr>
            <a:r>
              <a:rPr b="1" lang="en-US" sz="1600">
                <a:latin typeface="Arial"/>
                <a:ea typeface="Arial"/>
                <a:cs typeface="Arial"/>
                <a:sym typeface="Arial"/>
              </a:rPr>
              <a:t>Time Series = Seasonal + Trend + Random</a:t>
            </a:r>
            <a:endParaRPr b="1" sz="1600">
              <a:latin typeface="Arial"/>
              <a:ea typeface="Arial"/>
              <a:cs typeface="Arial"/>
              <a:sym typeface="Arial"/>
            </a:endParaRPr>
          </a:p>
          <a:p>
            <a:pPr indent="457200" lvl="0" marL="0" rtl="0" algn="l">
              <a:lnSpc>
                <a:spcPct val="115000"/>
              </a:lnSpc>
              <a:spcBef>
                <a:spcPts val="900"/>
              </a:spcBef>
              <a:spcAft>
                <a:spcPts val="0"/>
              </a:spcAft>
              <a:buNone/>
            </a:pPr>
            <a:r>
              <a:rPr lang="en-US" sz="1600" u="sng">
                <a:latin typeface="Arial"/>
                <a:ea typeface="Arial"/>
                <a:cs typeface="Arial"/>
                <a:sym typeface="Arial"/>
              </a:rPr>
              <a:t>Multiplicative Model:</a:t>
            </a:r>
            <a:endParaRPr sz="1600" u="sng">
              <a:latin typeface="Arial"/>
              <a:ea typeface="Arial"/>
              <a:cs typeface="Arial"/>
              <a:sym typeface="Arial"/>
            </a:endParaRPr>
          </a:p>
          <a:p>
            <a:pPr indent="457200" lvl="0" marL="0" rtl="0" algn="l">
              <a:lnSpc>
                <a:spcPct val="115000"/>
              </a:lnSpc>
              <a:spcBef>
                <a:spcPts val="900"/>
              </a:spcBef>
              <a:spcAft>
                <a:spcPts val="0"/>
              </a:spcAft>
              <a:buNone/>
            </a:pPr>
            <a:r>
              <a:rPr lang="en-US" sz="1600">
                <a:latin typeface="Arial"/>
                <a:ea typeface="Arial"/>
                <a:cs typeface="Arial"/>
                <a:sym typeface="Arial"/>
              </a:rPr>
              <a:t>when the variation of seasonality tends to </a:t>
            </a:r>
            <a:br>
              <a:rPr lang="en-US" sz="1600">
                <a:latin typeface="Arial"/>
                <a:ea typeface="Arial"/>
                <a:cs typeface="Arial"/>
                <a:sym typeface="Arial"/>
              </a:rPr>
            </a:br>
            <a:r>
              <a:rPr lang="en-US" sz="1600">
                <a:latin typeface="Arial"/>
                <a:ea typeface="Arial"/>
                <a:cs typeface="Arial"/>
                <a:sym typeface="Arial"/>
              </a:rPr>
              <a:t>	increase with increase in time.</a:t>
            </a:r>
            <a:endParaRPr sz="1600">
              <a:latin typeface="Arial"/>
              <a:ea typeface="Arial"/>
              <a:cs typeface="Arial"/>
              <a:sym typeface="Arial"/>
            </a:endParaRPr>
          </a:p>
          <a:p>
            <a:pPr indent="457200" lvl="0" marL="0" rtl="0" algn="l">
              <a:lnSpc>
                <a:spcPct val="115000"/>
              </a:lnSpc>
              <a:spcBef>
                <a:spcPts val="900"/>
              </a:spcBef>
              <a:spcAft>
                <a:spcPts val="0"/>
              </a:spcAft>
              <a:buClr>
                <a:schemeClr val="accent6"/>
              </a:buClr>
              <a:buSzPts val="1100"/>
              <a:buFont typeface="Arial"/>
              <a:buNone/>
            </a:pPr>
            <a:r>
              <a:rPr lang="en-US" sz="1600">
                <a:latin typeface="Arial"/>
                <a:ea typeface="Arial"/>
                <a:cs typeface="Arial"/>
                <a:sym typeface="Arial"/>
              </a:rPr>
              <a:t>A simplified model for time series when </a:t>
            </a:r>
            <a:br>
              <a:rPr lang="en-US" sz="1600">
                <a:latin typeface="Arial"/>
                <a:ea typeface="Arial"/>
                <a:cs typeface="Arial"/>
                <a:sym typeface="Arial"/>
              </a:rPr>
            </a:br>
            <a:r>
              <a:rPr lang="en-US" sz="1600">
                <a:latin typeface="Arial"/>
                <a:ea typeface="Arial"/>
                <a:cs typeface="Arial"/>
                <a:sym typeface="Arial"/>
              </a:rPr>
              <a:t>	using multiplicative model looks like:</a:t>
            </a:r>
            <a:br>
              <a:rPr lang="en-US" sz="1600">
                <a:latin typeface="Arial"/>
                <a:ea typeface="Arial"/>
                <a:cs typeface="Arial"/>
                <a:sym typeface="Arial"/>
              </a:rPr>
            </a:br>
            <a:r>
              <a:rPr lang="en-US" sz="1600">
                <a:latin typeface="Arial"/>
                <a:ea typeface="Arial"/>
                <a:cs typeface="Arial"/>
                <a:sym typeface="Arial"/>
              </a:rPr>
              <a:t>	</a:t>
            </a:r>
            <a:r>
              <a:rPr b="1" lang="en-US" sz="1600">
                <a:latin typeface="Arial"/>
                <a:ea typeface="Arial"/>
                <a:cs typeface="Arial"/>
                <a:sym typeface="Arial"/>
              </a:rPr>
              <a:t>Time Series = Seasonal * Trend * Random</a:t>
            </a:r>
            <a:endParaRPr b="1" sz="1600">
              <a:latin typeface="Arial"/>
              <a:ea typeface="Arial"/>
              <a:cs typeface="Arial"/>
              <a:sym typeface="Arial"/>
            </a:endParaRPr>
          </a:p>
          <a:p>
            <a:pPr indent="0" lvl="0" marL="0" rtl="0" algn="l">
              <a:lnSpc>
                <a:spcPct val="115000"/>
              </a:lnSpc>
              <a:spcBef>
                <a:spcPts val="900"/>
              </a:spcBef>
              <a:spcAft>
                <a:spcPts val="900"/>
              </a:spcAft>
              <a:buNone/>
            </a:pPr>
            <a:r>
              <a:t/>
            </a:r>
            <a:endParaRPr sz="1600">
              <a:latin typeface="Arial"/>
              <a:ea typeface="Arial"/>
              <a:cs typeface="Arial"/>
              <a:sym typeface="Arial"/>
            </a:endParaRPr>
          </a:p>
        </p:txBody>
      </p:sp>
      <p:sp>
        <p:nvSpPr>
          <p:cNvPr id="101" name="Google Shape;101;g119b1b330b9_0_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5000"/>
              <a:buFont typeface="Arial"/>
              <a:buNone/>
            </a:pPr>
            <a:r>
              <a:rPr lang="en-US" sz="2000">
                <a:latin typeface="Georgia"/>
                <a:ea typeface="Georgia"/>
                <a:cs typeface="Georgia"/>
                <a:sym typeface="Georgia"/>
              </a:rPr>
              <a:t>The Feynman Method / </a:t>
            </a:r>
            <a:r>
              <a:rPr lang="en-US">
                <a:latin typeface="Georgia"/>
                <a:ea typeface="Georgia"/>
                <a:cs typeface="Georgia"/>
                <a:sym typeface="Georgia"/>
              </a:rPr>
              <a:t>Step 2</a:t>
            </a:r>
            <a:r>
              <a:rPr lang="en-US" sz="2000">
                <a:latin typeface="Georgia"/>
                <a:ea typeface="Georgia"/>
                <a:cs typeface="Georgia"/>
                <a:sym typeface="Georgia"/>
              </a:rPr>
              <a:t>…contd.</a:t>
            </a:r>
            <a:endParaRPr>
              <a:latin typeface="Georgia"/>
              <a:ea typeface="Georgia"/>
              <a:cs typeface="Georgia"/>
              <a:sym typeface="Georgia"/>
            </a:endParaRPr>
          </a:p>
        </p:txBody>
      </p:sp>
      <p:pic>
        <p:nvPicPr>
          <p:cNvPr id="102" name="Google Shape;102;g119b1b330b9_0_26"/>
          <p:cNvPicPr preferRelativeResize="0"/>
          <p:nvPr/>
        </p:nvPicPr>
        <p:blipFill>
          <a:blip r:embed="rId3">
            <a:alphaModFix/>
          </a:blip>
          <a:stretch>
            <a:fillRect/>
          </a:stretch>
        </p:blipFill>
        <p:spPr>
          <a:xfrm>
            <a:off x="5105000" y="2032926"/>
            <a:ext cx="3363875" cy="1396075"/>
          </a:xfrm>
          <a:prstGeom prst="rect">
            <a:avLst/>
          </a:prstGeom>
          <a:noFill/>
          <a:ln>
            <a:noFill/>
          </a:ln>
        </p:spPr>
      </p:pic>
      <p:pic>
        <p:nvPicPr>
          <p:cNvPr id="103" name="Google Shape;103;g119b1b330b9_0_26"/>
          <p:cNvPicPr preferRelativeResize="0"/>
          <p:nvPr/>
        </p:nvPicPr>
        <p:blipFill rotWithShape="1">
          <a:blip r:embed="rId4">
            <a:alphaModFix/>
          </a:blip>
          <a:srcRect b="0" l="-1760" r="1760" t="0"/>
          <a:stretch/>
        </p:blipFill>
        <p:spPr>
          <a:xfrm>
            <a:off x="5033950" y="3657650"/>
            <a:ext cx="3363875" cy="139607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19b1b330b9_0_45"/>
          <p:cNvSpPr txBox="1"/>
          <p:nvPr>
            <p:ph idx="1" type="body"/>
          </p:nvPr>
        </p:nvSpPr>
        <p:spPr>
          <a:xfrm>
            <a:off x="457200" y="1600200"/>
            <a:ext cx="8229600" cy="4301700"/>
          </a:xfrm>
          <a:prstGeom prst="rect">
            <a:avLst/>
          </a:prstGeom>
          <a:noFill/>
          <a:ln>
            <a:noFill/>
          </a:ln>
        </p:spPr>
        <p:txBody>
          <a:bodyPr anchorCtr="0" anchor="t" bIns="45700" lIns="91425" spcFirstLastPara="1" rIns="91425" wrap="square" tIns="45700">
            <a:noAutofit/>
          </a:bodyPr>
          <a:lstStyle/>
          <a:p>
            <a:pPr indent="-330200" lvl="0" marL="457200" rtl="0" algn="l">
              <a:lnSpc>
                <a:spcPct val="150000"/>
              </a:lnSpc>
              <a:spcBef>
                <a:spcPts val="0"/>
              </a:spcBef>
              <a:spcAft>
                <a:spcPts val="0"/>
              </a:spcAft>
              <a:buClr>
                <a:schemeClr val="accent6"/>
              </a:buClr>
              <a:buSzPts val="1600"/>
              <a:buChar char="•"/>
            </a:pPr>
            <a:r>
              <a:rPr lang="en-US" sz="1600">
                <a:solidFill>
                  <a:schemeClr val="accent6"/>
                </a:solidFill>
                <a:highlight>
                  <a:schemeClr val="lt1"/>
                </a:highlight>
                <a:latin typeface="Arial"/>
                <a:ea typeface="Arial"/>
                <a:cs typeface="Arial"/>
                <a:sym typeface="Arial"/>
              </a:rPr>
              <a:t>Fourier Analysis converts a signal from its original domain to a representation in the frequency domain and vice versa.</a:t>
            </a:r>
            <a:endParaRPr sz="1600">
              <a:solidFill>
                <a:schemeClr val="accent6"/>
              </a:solidFill>
              <a:highlight>
                <a:schemeClr val="lt1"/>
              </a:highlight>
              <a:latin typeface="Arial"/>
              <a:ea typeface="Arial"/>
              <a:cs typeface="Arial"/>
              <a:sym typeface="Arial"/>
            </a:endParaRPr>
          </a:p>
          <a:p>
            <a:pPr indent="-330200" lvl="0" marL="457200" rtl="0" algn="l">
              <a:lnSpc>
                <a:spcPct val="150000"/>
              </a:lnSpc>
              <a:spcBef>
                <a:spcPts val="0"/>
              </a:spcBef>
              <a:spcAft>
                <a:spcPts val="0"/>
              </a:spcAft>
              <a:buClr>
                <a:schemeClr val="accent6"/>
              </a:buClr>
              <a:buSzPts val="1600"/>
              <a:buChar char="•"/>
            </a:pPr>
            <a:r>
              <a:rPr lang="en-US" sz="1600">
                <a:solidFill>
                  <a:schemeClr val="accent6"/>
                </a:solidFill>
                <a:highlight>
                  <a:schemeClr val="lt1"/>
                </a:highlight>
                <a:latin typeface="Arial"/>
                <a:ea typeface="Arial"/>
                <a:cs typeface="Arial"/>
                <a:sym typeface="Arial"/>
              </a:rPr>
              <a:t>Fourier transform takes a time-based data, measures every possible cycle, and return the overall amplitude, offset and rotation speed for every cycle that was found.</a:t>
            </a:r>
            <a:endParaRPr sz="1600">
              <a:solidFill>
                <a:schemeClr val="accent6"/>
              </a:solidFill>
              <a:highlight>
                <a:schemeClr val="lt1"/>
              </a:highlight>
              <a:latin typeface="Arial"/>
              <a:ea typeface="Arial"/>
              <a:cs typeface="Arial"/>
              <a:sym typeface="Arial"/>
            </a:endParaRPr>
          </a:p>
          <a:p>
            <a:pPr indent="-330200" lvl="0" marL="457200" rtl="0" algn="l">
              <a:lnSpc>
                <a:spcPct val="150000"/>
              </a:lnSpc>
              <a:spcBef>
                <a:spcPts val="0"/>
              </a:spcBef>
              <a:spcAft>
                <a:spcPts val="0"/>
              </a:spcAft>
              <a:buClr>
                <a:srgbClr val="020202"/>
              </a:buClr>
              <a:buSzPts val="1600"/>
              <a:buChar char="•"/>
            </a:pPr>
            <a:r>
              <a:rPr lang="en-US" sz="1600">
                <a:solidFill>
                  <a:srgbClr val="020202"/>
                </a:solidFill>
                <a:highlight>
                  <a:srgbClr val="FFFFFF"/>
                </a:highlight>
                <a:latin typeface="Arial"/>
                <a:ea typeface="Arial"/>
                <a:cs typeface="Arial"/>
                <a:sym typeface="Arial"/>
              </a:rPr>
              <a:t>A periodogram is used to identify the dominant periods (or frequencies) of a time series. This can be a helpful tool for identifying the dominant cyclical behavior in a series, particularly when the cycles are not related to the commonly encountered monthly or quarterly seasonality.</a:t>
            </a:r>
            <a:endParaRPr sz="1600">
              <a:solidFill>
                <a:srgbClr val="020202"/>
              </a:solidFill>
              <a:highlight>
                <a:srgbClr val="FFFFFF"/>
              </a:highlight>
              <a:latin typeface="Arial"/>
              <a:ea typeface="Arial"/>
              <a:cs typeface="Arial"/>
              <a:sym typeface="Arial"/>
            </a:endParaRPr>
          </a:p>
          <a:p>
            <a:pPr indent="0" lvl="0" marL="457200" rtl="0" algn="l">
              <a:lnSpc>
                <a:spcPct val="150000"/>
              </a:lnSpc>
              <a:spcBef>
                <a:spcPts val="0"/>
              </a:spcBef>
              <a:spcAft>
                <a:spcPts val="0"/>
              </a:spcAft>
              <a:buNone/>
            </a:pPr>
            <a:r>
              <a:t/>
            </a:r>
            <a:endParaRPr sz="1600">
              <a:solidFill>
                <a:srgbClr val="020202"/>
              </a:solidFill>
              <a:highlight>
                <a:srgbClr val="FFFFFF"/>
              </a:highlight>
              <a:latin typeface="Arial"/>
              <a:ea typeface="Arial"/>
              <a:cs typeface="Arial"/>
              <a:sym typeface="Arial"/>
            </a:endParaRPr>
          </a:p>
        </p:txBody>
      </p:sp>
      <p:sp>
        <p:nvSpPr>
          <p:cNvPr id="109" name="Google Shape;109;g119b1b330b9_0_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5000"/>
              <a:buFont typeface="Arial"/>
              <a:buNone/>
            </a:pPr>
            <a:r>
              <a:rPr lang="en-US" sz="2000">
                <a:latin typeface="Georgia"/>
                <a:ea typeface="Georgia"/>
                <a:cs typeface="Georgia"/>
                <a:sym typeface="Georgia"/>
              </a:rPr>
              <a:t>The Feynman Method / </a:t>
            </a:r>
            <a:r>
              <a:rPr lang="en-US">
                <a:latin typeface="Georgia"/>
                <a:ea typeface="Georgia"/>
                <a:cs typeface="Georgia"/>
                <a:sym typeface="Georgia"/>
              </a:rPr>
              <a:t>Step 2</a:t>
            </a:r>
            <a:r>
              <a:rPr lang="en-US" sz="2000">
                <a:latin typeface="Georgia"/>
                <a:ea typeface="Georgia"/>
                <a:cs typeface="Georgia"/>
                <a:sym typeface="Georgia"/>
              </a:rPr>
              <a:t>…contd.</a:t>
            </a:r>
            <a:endParaRPr>
              <a:latin typeface="Georgia"/>
              <a:ea typeface="Georgia"/>
              <a:cs typeface="Georgia"/>
              <a:sym typeface="Georgia"/>
            </a:endParaRPr>
          </a:p>
        </p:txBody>
      </p:sp>
      <p:pic>
        <p:nvPicPr>
          <p:cNvPr id="110" name="Google Shape;110;g119b1b330b9_0_45"/>
          <p:cNvPicPr preferRelativeResize="0"/>
          <p:nvPr/>
        </p:nvPicPr>
        <p:blipFill>
          <a:blip r:embed="rId3">
            <a:alphaModFix/>
          </a:blip>
          <a:stretch>
            <a:fillRect/>
          </a:stretch>
        </p:blipFill>
        <p:spPr>
          <a:xfrm>
            <a:off x="2573875" y="4970501"/>
            <a:ext cx="3996249" cy="1342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19b1b330b9_0_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5000"/>
              <a:buFont typeface="Arial"/>
              <a:buNone/>
            </a:pPr>
            <a:r>
              <a:rPr lang="en-US" sz="2000">
                <a:latin typeface="Georgia"/>
                <a:ea typeface="Georgia"/>
                <a:cs typeface="Georgia"/>
                <a:sym typeface="Georgia"/>
              </a:rPr>
              <a:t>The Feynman Method / </a:t>
            </a:r>
            <a:r>
              <a:rPr lang="en-US">
                <a:latin typeface="Georgia"/>
                <a:ea typeface="Georgia"/>
                <a:cs typeface="Georgia"/>
                <a:sym typeface="Georgia"/>
              </a:rPr>
              <a:t>Step 3</a:t>
            </a:r>
            <a:endParaRPr>
              <a:latin typeface="Georgia"/>
              <a:ea typeface="Georgia"/>
              <a:cs typeface="Georgia"/>
              <a:sym typeface="Georgia"/>
            </a:endParaRPr>
          </a:p>
        </p:txBody>
      </p:sp>
      <p:sp>
        <p:nvSpPr>
          <p:cNvPr id="116" name="Google Shape;116;g119b1b330b9_0_15"/>
          <p:cNvSpPr txBox="1"/>
          <p:nvPr>
            <p:ph idx="1" type="body"/>
          </p:nvPr>
        </p:nvSpPr>
        <p:spPr>
          <a:xfrm>
            <a:off x="457200" y="1733625"/>
            <a:ext cx="8229600" cy="43017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15000"/>
              </a:lnSpc>
              <a:spcBef>
                <a:spcPts val="900"/>
              </a:spcBef>
              <a:spcAft>
                <a:spcPts val="0"/>
              </a:spcAft>
              <a:buNone/>
            </a:pPr>
            <a:r>
              <a:rPr lang="en-US" sz="1700">
                <a:latin typeface="Arial"/>
                <a:ea typeface="Arial"/>
                <a:cs typeface="Arial"/>
                <a:sym typeface="Arial"/>
              </a:rPr>
              <a:t>There are some questions that need more clarification or research to be clear to us:  </a:t>
            </a:r>
            <a:endParaRPr sz="1700">
              <a:latin typeface="Arial"/>
              <a:ea typeface="Arial"/>
              <a:cs typeface="Arial"/>
              <a:sym typeface="Arial"/>
            </a:endParaRPr>
          </a:p>
          <a:p>
            <a:pPr indent="0" lvl="0" marL="457200" rtl="0" algn="l">
              <a:lnSpc>
                <a:spcPct val="115000"/>
              </a:lnSpc>
              <a:spcBef>
                <a:spcPts val="900"/>
              </a:spcBef>
              <a:spcAft>
                <a:spcPts val="0"/>
              </a:spcAft>
              <a:buNone/>
            </a:pPr>
            <a:r>
              <a:t/>
            </a:r>
            <a:endParaRPr sz="1700">
              <a:latin typeface="Arial"/>
              <a:ea typeface="Arial"/>
              <a:cs typeface="Arial"/>
              <a:sym typeface="Arial"/>
            </a:endParaRPr>
          </a:p>
          <a:p>
            <a:pPr indent="-336550" lvl="0" marL="457200" rtl="0" algn="l">
              <a:lnSpc>
                <a:spcPct val="115000"/>
              </a:lnSpc>
              <a:spcBef>
                <a:spcPts val="900"/>
              </a:spcBef>
              <a:spcAft>
                <a:spcPts val="0"/>
              </a:spcAft>
              <a:buSzPts val="1700"/>
              <a:buAutoNum type="arabicPeriod"/>
            </a:pPr>
            <a:r>
              <a:rPr lang="en-US" sz="1700">
                <a:latin typeface="Arial"/>
                <a:ea typeface="Arial"/>
                <a:cs typeface="Arial"/>
                <a:sym typeface="Arial"/>
              </a:rPr>
              <a:t>How does Fast Fourier Transform differ from the regular fourier transform ?</a:t>
            </a:r>
            <a:endParaRPr sz="1700">
              <a:latin typeface="Arial"/>
              <a:ea typeface="Arial"/>
              <a:cs typeface="Arial"/>
              <a:sym typeface="Arial"/>
            </a:endParaRPr>
          </a:p>
          <a:p>
            <a:pPr indent="0" lvl="0" marL="457200" rtl="0" algn="l">
              <a:lnSpc>
                <a:spcPct val="115000"/>
              </a:lnSpc>
              <a:spcBef>
                <a:spcPts val="900"/>
              </a:spcBef>
              <a:spcAft>
                <a:spcPts val="0"/>
              </a:spcAft>
              <a:buNone/>
            </a:pPr>
            <a:r>
              <a:t/>
            </a:r>
            <a:endParaRPr sz="1700">
              <a:latin typeface="Arial"/>
              <a:ea typeface="Arial"/>
              <a:cs typeface="Arial"/>
              <a:sym typeface="Arial"/>
            </a:endParaRPr>
          </a:p>
          <a:p>
            <a:pPr indent="-336550" lvl="0" marL="457200" rtl="0" algn="l">
              <a:lnSpc>
                <a:spcPct val="115000"/>
              </a:lnSpc>
              <a:spcBef>
                <a:spcPts val="900"/>
              </a:spcBef>
              <a:spcAft>
                <a:spcPts val="0"/>
              </a:spcAft>
              <a:buClr>
                <a:srgbClr val="020202"/>
              </a:buClr>
              <a:buSzPts val="1700"/>
              <a:buAutoNum type="arabicPeriod"/>
            </a:pPr>
            <a:r>
              <a:rPr lang="en-US" sz="1700">
                <a:latin typeface="Arial"/>
                <a:ea typeface="Arial"/>
                <a:cs typeface="Arial"/>
                <a:sym typeface="Arial"/>
              </a:rPr>
              <a:t>How to analyze the frequencies of a model ?</a:t>
            </a:r>
            <a:endParaRPr sz="1700">
              <a:latin typeface="Arial"/>
              <a:ea typeface="Arial"/>
              <a:cs typeface="Arial"/>
              <a:sym typeface="Arial"/>
            </a:endParaRPr>
          </a:p>
          <a:p>
            <a:pPr indent="0" lvl="0" marL="0" rtl="0" algn="l">
              <a:lnSpc>
                <a:spcPct val="115000"/>
              </a:lnSpc>
              <a:spcBef>
                <a:spcPts val="900"/>
              </a:spcBef>
              <a:spcAft>
                <a:spcPts val="0"/>
              </a:spcAft>
              <a:buNone/>
            </a:pPr>
            <a:r>
              <a:t/>
            </a:r>
            <a:endParaRPr sz="1700">
              <a:latin typeface="Arial"/>
              <a:ea typeface="Arial"/>
              <a:cs typeface="Arial"/>
              <a:sym typeface="Arial"/>
            </a:endParaRPr>
          </a:p>
          <a:p>
            <a:pPr indent="-336550" lvl="0" marL="457200" rtl="0" algn="l">
              <a:lnSpc>
                <a:spcPct val="115000"/>
              </a:lnSpc>
              <a:spcBef>
                <a:spcPts val="900"/>
              </a:spcBef>
              <a:spcAft>
                <a:spcPts val="0"/>
              </a:spcAft>
              <a:buSzPts val="1700"/>
              <a:buAutoNum type="arabicPeriod"/>
            </a:pPr>
            <a:r>
              <a:rPr lang="en-US" sz="1700">
                <a:latin typeface="Arial"/>
                <a:ea typeface="Arial"/>
                <a:cs typeface="Arial"/>
                <a:sym typeface="Arial"/>
              </a:rPr>
              <a:t>How to check which frequencies are significant?</a:t>
            </a:r>
            <a:endParaRPr sz="1700">
              <a:latin typeface="Arial"/>
              <a:ea typeface="Arial"/>
              <a:cs typeface="Arial"/>
              <a:sym typeface="Arial"/>
            </a:endParaRPr>
          </a:p>
          <a:p>
            <a:pPr indent="0" lvl="0" marL="0" rtl="0" algn="l">
              <a:lnSpc>
                <a:spcPct val="115000"/>
              </a:lnSpc>
              <a:spcBef>
                <a:spcPts val="900"/>
              </a:spcBef>
              <a:spcAft>
                <a:spcPts val="0"/>
              </a:spcAft>
              <a:buNone/>
            </a:pPr>
            <a:r>
              <a:t/>
            </a:r>
            <a:endParaRPr sz="1700">
              <a:latin typeface="Arial"/>
              <a:ea typeface="Arial"/>
              <a:cs typeface="Arial"/>
              <a:sym typeface="Arial"/>
            </a:endParaRPr>
          </a:p>
          <a:p>
            <a:pPr indent="0" lvl="0" marL="0" rtl="0" algn="l">
              <a:lnSpc>
                <a:spcPct val="115000"/>
              </a:lnSpc>
              <a:spcBef>
                <a:spcPts val="900"/>
              </a:spcBef>
              <a:spcAft>
                <a:spcPts val="0"/>
              </a:spcAft>
              <a:buNone/>
            </a:pPr>
            <a:r>
              <a:t/>
            </a:r>
            <a:endParaRPr sz="1700">
              <a:latin typeface="Arial"/>
              <a:ea typeface="Arial"/>
              <a:cs typeface="Arial"/>
              <a:sym typeface="Arial"/>
            </a:endParaRPr>
          </a:p>
          <a:p>
            <a:pPr indent="0" lvl="0" marL="457200" rtl="0" algn="l">
              <a:lnSpc>
                <a:spcPct val="115000"/>
              </a:lnSpc>
              <a:spcBef>
                <a:spcPts val="900"/>
              </a:spcBef>
              <a:spcAft>
                <a:spcPts val="900"/>
              </a:spcAft>
              <a:buNone/>
            </a:pPr>
            <a:r>
              <a:t/>
            </a:r>
            <a:endParaRPr b="1" sz="16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19b1b330b9_0_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5000"/>
              <a:buFont typeface="Arial"/>
              <a:buNone/>
            </a:pPr>
            <a:r>
              <a:rPr lang="en-US" sz="2000">
                <a:latin typeface="Georgia"/>
                <a:ea typeface="Georgia"/>
                <a:cs typeface="Georgia"/>
                <a:sym typeface="Georgia"/>
              </a:rPr>
              <a:t>The Feynman Method / </a:t>
            </a:r>
            <a:r>
              <a:rPr lang="en-US">
                <a:latin typeface="Georgia"/>
                <a:ea typeface="Georgia"/>
                <a:cs typeface="Georgia"/>
                <a:sym typeface="Georgia"/>
              </a:rPr>
              <a:t>Step 4</a:t>
            </a:r>
            <a:endParaRPr>
              <a:latin typeface="Georgia"/>
              <a:ea typeface="Georgia"/>
              <a:cs typeface="Georgia"/>
              <a:sym typeface="Georgia"/>
            </a:endParaRPr>
          </a:p>
        </p:txBody>
      </p:sp>
      <p:sp>
        <p:nvSpPr>
          <p:cNvPr id="122" name="Google Shape;122;g119b1b330b9_0_20"/>
          <p:cNvSpPr txBox="1"/>
          <p:nvPr>
            <p:ph idx="1" type="body"/>
          </p:nvPr>
        </p:nvSpPr>
        <p:spPr>
          <a:xfrm>
            <a:off x="457200" y="1600200"/>
            <a:ext cx="8322000" cy="50442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5000"/>
              </a:lnSpc>
              <a:spcBef>
                <a:spcPts val="900"/>
              </a:spcBef>
              <a:spcAft>
                <a:spcPts val="0"/>
              </a:spcAft>
              <a:buNone/>
            </a:pPr>
            <a:r>
              <a:rPr b="1" lang="en-US" sz="1600">
                <a:latin typeface="Arial"/>
                <a:ea typeface="Arial"/>
                <a:cs typeface="Arial"/>
                <a:sym typeface="Arial"/>
              </a:rPr>
              <a:t>The following reference (</a:t>
            </a:r>
            <a:r>
              <a:rPr lang="en-US" sz="1100" u="sng">
                <a:solidFill>
                  <a:schemeClr val="hlink"/>
                </a:solidFill>
                <a:latin typeface="Arial"/>
                <a:ea typeface="Arial"/>
                <a:cs typeface="Arial"/>
                <a:sym typeface="Arial"/>
                <a:hlinkClick r:id="rId3"/>
              </a:rPr>
              <a:t>https://anomaly.io/detect-seasonality-using-fourier-transform-r/index.html</a:t>
            </a:r>
            <a:r>
              <a:rPr b="1" lang="en-US" sz="1600">
                <a:latin typeface="Arial"/>
                <a:ea typeface="Arial"/>
                <a:cs typeface="Arial"/>
                <a:sym typeface="Arial"/>
              </a:rPr>
              <a:t>) is used in order to get some explanations to the previous questions:</a:t>
            </a:r>
            <a:endParaRPr b="1" sz="1600">
              <a:latin typeface="Arial"/>
              <a:ea typeface="Arial"/>
              <a:cs typeface="Arial"/>
              <a:sym typeface="Arial"/>
            </a:endParaRPr>
          </a:p>
          <a:p>
            <a:pPr indent="-330200" lvl="0" marL="457200" rtl="0" algn="l">
              <a:lnSpc>
                <a:spcPct val="115000"/>
              </a:lnSpc>
              <a:spcBef>
                <a:spcPts val="900"/>
              </a:spcBef>
              <a:spcAft>
                <a:spcPts val="0"/>
              </a:spcAft>
              <a:buClr>
                <a:srgbClr val="020202"/>
              </a:buClr>
              <a:buSzPts val="1600"/>
              <a:buChar char="•"/>
            </a:pPr>
            <a:r>
              <a:rPr b="1" lang="en-US" sz="1700">
                <a:latin typeface="Arial"/>
                <a:ea typeface="Arial"/>
                <a:cs typeface="Arial"/>
                <a:sym typeface="Arial"/>
              </a:rPr>
              <a:t>How does Fast Fourier Transform differ from the regular fourier transform ?</a:t>
            </a:r>
            <a:endParaRPr b="1" sz="1700">
              <a:latin typeface="Arial"/>
              <a:ea typeface="Arial"/>
              <a:cs typeface="Arial"/>
              <a:sym typeface="Arial"/>
            </a:endParaRPr>
          </a:p>
          <a:p>
            <a:pPr indent="0" lvl="0" marL="457200" rtl="0" algn="l">
              <a:lnSpc>
                <a:spcPct val="115000"/>
              </a:lnSpc>
              <a:spcBef>
                <a:spcPts val="900"/>
              </a:spcBef>
              <a:spcAft>
                <a:spcPts val="0"/>
              </a:spcAft>
              <a:buNone/>
            </a:pPr>
            <a:r>
              <a:rPr lang="en-US" sz="1400">
                <a:solidFill>
                  <a:schemeClr val="accent6"/>
                </a:solidFill>
                <a:latin typeface="Arial"/>
                <a:ea typeface="Arial"/>
                <a:cs typeface="Arial"/>
                <a:sym typeface="Arial"/>
              </a:rPr>
              <a:t>An efficient implementation</a:t>
            </a:r>
            <a:r>
              <a:rPr lang="en-US" sz="1400">
                <a:solidFill>
                  <a:srgbClr val="202124"/>
                </a:solidFill>
                <a:latin typeface="Arial"/>
                <a:ea typeface="Arial"/>
                <a:cs typeface="Arial"/>
                <a:sym typeface="Arial"/>
              </a:rPr>
              <a:t> that works with high number of complex computations and</a:t>
            </a:r>
            <a:r>
              <a:rPr lang="en-US" sz="1400">
                <a:solidFill>
                  <a:schemeClr val="accent6"/>
                </a:solidFill>
                <a:latin typeface="Arial"/>
                <a:ea typeface="Arial"/>
                <a:cs typeface="Arial"/>
                <a:sym typeface="Arial"/>
              </a:rPr>
              <a:t> reduces the amount of computation time. so the real need to apply FFT is the speed and efficiency and that exactly what we need in our project for analysing stock data </a:t>
            </a:r>
            <a:endParaRPr b="1" sz="1400">
              <a:latin typeface="Arial"/>
              <a:ea typeface="Arial"/>
              <a:cs typeface="Arial"/>
              <a:sym typeface="Arial"/>
            </a:endParaRPr>
          </a:p>
          <a:p>
            <a:pPr indent="-330200" lvl="0" marL="457200" rtl="0" algn="l">
              <a:lnSpc>
                <a:spcPct val="115000"/>
              </a:lnSpc>
              <a:spcBef>
                <a:spcPts val="900"/>
              </a:spcBef>
              <a:spcAft>
                <a:spcPts val="0"/>
              </a:spcAft>
              <a:buClr>
                <a:srgbClr val="020202"/>
              </a:buClr>
              <a:buSzPts val="1600"/>
              <a:buChar char="•"/>
            </a:pPr>
            <a:r>
              <a:rPr b="1" lang="en-US" sz="1600">
                <a:latin typeface="Arial"/>
                <a:ea typeface="Arial"/>
                <a:cs typeface="Arial"/>
                <a:sym typeface="Arial"/>
              </a:rPr>
              <a:t>How to analyze the frequencies of a model?</a:t>
            </a:r>
            <a:endParaRPr b="1" sz="1600">
              <a:latin typeface="Arial"/>
              <a:ea typeface="Arial"/>
              <a:cs typeface="Arial"/>
              <a:sym typeface="Arial"/>
            </a:endParaRPr>
          </a:p>
          <a:p>
            <a:pPr indent="-317500" lvl="0" marL="914400" rtl="0" algn="l">
              <a:lnSpc>
                <a:spcPct val="115000"/>
              </a:lnSpc>
              <a:spcBef>
                <a:spcPts val="0"/>
              </a:spcBef>
              <a:spcAft>
                <a:spcPts val="0"/>
              </a:spcAft>
              <a:buClr>
                <a:schemeClr val="accent6"/>
              </a:buClr>
              <a:buSzPts val="1400"/>
              <a:buFont typeface="Arial"/>
              <a:buAutoNum type="arabicPeriod"/>
            </a:pPr>
            <a:r>
              <a:rPr lang="en-US" sz="1400">
                <a:solidFill>
                  <a:schemeClr val="accent6"/>
                </a:solidFill>
                <a:latin typeface="Arial"/>
                <a:ea typeface="Arial"/>
                <a:cs typeface="Arial"/>
                <a:sym typeface="Arial"/>
              </a:rPr>
              <a:t>Starts with the smallest frequency as possible. For a signal made of 100 points, the smallest frequency possible is 1/100 = 0.01 Hz.</a:t>
            </a:r>
            <a:endParaRPr sz="1400">
              <a:solidFill>
                <a:schemeClr val="accent6"/>
              </a:solidFill>
              <a:latin typeface="Arial"/>
              <a:ea typeface="Arial"/>
              <a:cs typeface="Arial"/>
              <a:sym typeface="Arial"/>
            </a:endParaRPr>
          </a:p>
          <a:p>
            <a:pPr indent="-317500" lvl="0" marL="914400" rtl="0" algn="l">
              <a:lnSpc>
                <a:spcPct val="115000"/>
              </a:lnSpc>
              <a:spcBef>
                <a:spcPts val="0"/>
              </a:spcBef>
              <a:spcAft>
                <a:spcPts val="0"/>
              </a:spcAft>
              <a:buClr>
                <a:schemeClr val="accent6"/>
              </a:buClr>
              <a:buSzPts val="1400"/>
              <a:buFont typeface="Arial"/>
              <a:buAutoNum type="arabicPeriod"/>
            </a:pPr>
            <a:r>
              <a:rPr lang="en-US" sz="1400">
                <a:solidFill>
                  <a:schemeClr val="accent6"/>
                </a:solidFill>
                <a:latin typeface="Arial"/>
                <a:ea typeface="Arial"/>
                <a:cs typeface="Arial"/>
                <a:sym typeface="Arial"/>
              </a:rPr>
              <a:t>Decompose the entire signal by plotting it on a circle.</a:t>
            </a:r>
            <a:endParaRPr sz="1400">
              <a:solidFill>
                <a:schemeClr val="accent6"/>
              </a:solidFill>
              <a:latin typeface="Arial"/>
              <a:ea typeface="Arial"/>
              <a:cs typeface="Arial"/>
              <a:sym typeface="Arial"/>
            </a:endParaRPr>
          </a:p>
          <a:p>
            <a:pPr indent="-317500" lvl="0" marL="914400" rtl="0" algn="l">
              <a:lnSpc>
                <a:spcPct val="115000"/>
              </a:lnSpc>
              <a:spcBef>
                <a:spcPts val="0"/>
              </a:spcBef>
              <a:spcAft>
                <a:spcPts val="0"/>
              </a:spcAft>
              <a:buClr>
                <a:schemeClr val="accent6"/>
              </a:buClr>
              <a:buSzPts val="1400"/>
              <a:buFont typeface="Arial"/>
              <a:buAutoNum type="arabicPeriod"/>
            </a:pPr>
            <a:r>
              <a:rPr lang="en-US" sz="1400">
                <a:solidFill>
                  <a:schemeClr val="accent6"/>
                </a:solidFill>
                <a:latin typeface="Arial"/>
                <a:ea typeface="Arial"/>
                <a:cs typeface="Arial"/>
                <a:sym typeface="Arial"/>
              </a:rPr>
              <a:t>All the measurements are now on the circle in two dimensions. We call these “vectors”. Summing the vectors together give the final “power” of the frequency then produce periodogram</a:t>
            </a:r>
            <a:endParaRPr sz="1400">
              <a:solidFill>
                <a:schemeClr val="accent6"/>
              </a:solidFill>
              <a:latin typeface="Arial"/>
              <a:ea typeface="Arial"/>
              <a:cs typeface="Arial"/>
              <a:sym typeface="Arial"/>
            </a:endParaRPr>
          </a:p>
          <a:p>
            <a:pPr indent="-317500" lvl="0" marL="914400" rtl="0" algn="l">
              <a:lnSpc>
                <a:spcPct val="115000"/>
              </a:lnSpc>
              <a:spcBef>
                <a:spcPts val="0"/>
              </a:spcBef>
              <a:spcAft>
                <a:spcPts val="0"/>
              </a:spcAft>
              <a:buClr>
                <a:schemeClr val="accent6"/>
              </a:buClr>
              <a:buSzPts val="1400"/>
              <a:buFont typeface="Arial"/>
              <a:buAutoNum type="arabicPeriod"/>
            </a:pPr>
            <a:r>
              <a:rPr lang="en-US" sz="1400">
                <a:solidFill>
                  <a:schemeClr val="accent6"/>
                </a:solidFill>
                <a:latin typeface="Arial"/>
                <a:ea typeface="Arial"/>
                <a:cs typeface="Arial"/>
                <a:sym typeface="Arial"/>
              </a:rPr>
              <a:t>The frequencies with the highest power represent the greatest periodicity</a:t>
            </a:r>
            <a:endParaRPr sz="1400">
              <a:solidFill>
                <a:schemeClr val="accent6"/>
              </a:solidFill>
              <a:latin typeface="Arial"/>
              <a:ea typeface="Arial"/>
              <a:cs typeface="Arial"/>
              <a:sym typeface="Arial"/>
            </a:endParaRPr>
          </a:p>
          <a:p>
            <a:pPr indent="-311150" lvl="0" marL="457200" rtl="0" algn="l">
              <a:lnSpc>
                <a:spcPct val="115000"/>
              </a:lnSpc>
              <a:spcBef>
                <a:spcPts val="0"/>
              </a:spcBef>
              <a:spcAft>
                <a:spcPts val="0"/>
              </a:spcAft>
              <a:buClr>
                <a:srgbClr val="676767"/>
              </a:buClr>
              <a:buSzPts val="1300"/>
              <a:buChar char="•"/>
            </a:pPr>
            <a:r>
              <a:rPr b="1" lang="en-US" sz="1600">
                <a:latin typeface="Arial"/>
                <a:ea typeface="Arial"/>
                <a:cs typeface="Arial"/>
                <a:sym typeface="Arial"/>
              </a:rPr>
              <a:t>How to check which frequencies are significant?</a:t>
            </a:r>
            <a:endParaRPr b="1" sz="1600">
              <a:latin typeface="Arial"/>
              <a:ea typeface="Arial"/>
              <a:cs typeface="Arial"/>
              <a:sym typeface="Arial"/>
            </a:endParaRPr>
          </a:p>
          <a:p>
            <a:pPr indent="0" lvl="0" marL="457200" rtl="0" algn="l">
              <a:lnSpc>
                <a:spcPct val="115000"/>
              </a:lnSpc>
              <a:spcBef>
                <a:spcPts val="900"/>
              </a:spcBef>
              <a:spcAft>
                <a:spcPts val="0"/>
              </a:spcAft>
              <a:buNone/>
            </a:pPr>
            <a:r>
              <a:rPr lang="en-US" sz="1300">
                <a:solidFill>
                  <a:schemeClr val="accent6"/>
                </a:solidFill>
                <a:latin typeface="Arial"/>
                <a:ea typeface="Arial"/>
                <a:cs typeface="Arial"/>
                <a:sym typeface="Arial"/>
              </a:rPr>
              <a:t>Check the frequency &amp; power of periodogram. The frequency will be significant if it has high “power” , a peak in graph,  represents the primary seasonality of our underlying metric. </a:t>
            </a:r>
            <a:endParaRPr b="1" sz="1600">
              <a:solidFill>
                <a:schemeClr val="accent6"/>
              </a:solidFill>
              <a:latin typeface="Arial"/>
              <a:ea typeface="Arial"/>
              <a:cs typeface="Arial"/>
              <a:sym typeface="Arial"/>
            </a:endParaRPr>
          </a:p>
          <a:p>
            <a:pPr indent="0" lvl="0" marL="0" rtl="0" algn="l">
              <a:lnSpc>
                <a:spcPct val="115000"/>
              </a:lnSpc>
              <a:spcBef>
                <a:spcPts val="900"/>
              </a:spcBef>
              <a:spcAft>
                <a:spcPts val="900"/>
              </a:spcAft>
              <a:buNone/>
            </a:pPr>
            <a:r>
              <a:t/>
            </a:r>
            <a:endParaRPr b="1" sz="16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type="ctrTitle"/>
          </p:nvPr>
        </p:nvSpPr>
        <p:spPr>
          <a:xfrm>
            <a:off x="685800" y="2435225"/>
            <a:ext cx="7772400" cy="1470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6000"/>
              <a:buFont typeface="Arial"/>
              <a:buNone/>
            </a:pPr>
            <a:r>
              <a:rPr lang="en-US"/>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TAMU Palette">
      <a:dk1>
        <a:srgbClr val="332C2C"/>
      </a:dk1>
      <a:lt1>
        <a:srgbClr val="FFFFFF"/>
      </a:lt1>
      <a:dk2>
        <a:srgbClr val="565252"/>
      </a:dk2>
      <a:lt2>
        <a:srgbClr val="D9D9D9"/>
      </a:lt2>
      <a:accent1>
        <a:srgbClr val="500000"/>
      </a:accent1>
      <a:accent2>
        <a:srgbClr val="1D3362"/>
      </a:accent2>
      <a:accent3>
        <a:srgbClr val="FFFFFF"/>
      </a:accent3>
      <a:accent4>
        <a:srgbClr val="D0D0D0"/>
      </a:accent4>
      <a:accent5>
        <a:srgbClr val="444040"/>
      </a:accent5>
      <a:accent6>
        <a:srgbClr val="000000"/>
      </a:accent6>
      <a:hlink>
        <a:srgbClr val="500000"/>
      </a:hlink>
      <a:folHlink>
        <a:srgbClr val="B0AFA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2013-01-30T18:40:09Z</dcterms:created>
  <dc:creator>Chris</dc:creator>
</cp:coreProperties>
</file>