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3" roundtripDataSignature="AMtx7mhBUrm9nQNPoWd8CFpUCSm88bus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1e383b3a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121e383b3a3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4b38a9dd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124b38a9ddc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1e383b3a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121e383b3a3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4b38a9ddc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124b38a9ddc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4a1a32ed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124a1a32ed6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9b1b330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119b1b330b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9b1b330b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119b1b330b9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4a1a32ed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124a1a32ed6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4a1a32ed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124a1a32ed6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4a1a32ed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124a1a32ed6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4a1a32ed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124a1a32ed6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4a1a32ed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124a1a32ed6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4a1a32ed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124a1a32ed6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4b38a9dd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124b38a9ddc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5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6"/>
          <p:cNvSpPr txBox="1"/>
          <p:nvPr>
            <p:ph idx="1" type="body"/>
          </p:nvPr>
        </p:nvSpPr>
        <p:spPr>
          <a:xfrm>
            <a:off x="457200" y="1600200"/>
            <a:ext cx="8229600" cy="4301681"/>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 name="Google Shape;15;p6"/>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6"/>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pic>
        <p:nvPicPr>
          <p:cNvPr id="19" name="Google Shape;19;p7"/>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0" name="Google Shape;20;p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6000"/>
              <a:buFont typeface="Arial"/>
              <a:buNone/>
              <a:defRPr b="0" i="0" sz="6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7"/>
          <p:cNvSpPr txBox="1"/>
          <p:nvPr>
            <p:ph idx="1" type="subTitle"/>
          </p:nvPr>
        </p:nvSpPr>
        <p:spPr>
          <a:xfrm>
            <a:off x="1371600" y="3886200"/>
            <a:ext cx="6400800" cy="954157"/>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chemeClr val="lt1"/>
              </a:buClr>
              <a:buSzPts val="3200"/>
              <a:buNone/>
              <a:defRPr i="1">
                <a:solidFill>
                  <a:schemeClr val="lt1"/>
                </a:solidFill>
                <a:latin typeface="Georgia"/>
                <a:ea typeface="Georgia"/>
                <a:cs typeface="Georgia"/>
                <a:sym typeface="Georgia"/>
              </a:defRPr>
            </a:lvl1pPr>
            <a:lvl2pPr lvl="1" algn="ctr">
              <a:spcBef>
                <a:spcPts val="560"/>
              </a:spcBef>
              <a:spcAft>
                <a:spcPts val="0"/>
              </a:spcAft>
              <a:buClr>
                <a:srgbClr val="8D8C8C"/>
              </a:buClr>
              <a:buSzPts val="2800"/>
              <a:buNone/>
              <a:defRPr>
                <a:solidFill>
                  <a:srgbClr val="8D8C8C"/>
                </a:solidFill>
              </a:defRPr>
            </a:lvl2pPr>
            <a:lvl3pPr lvl="2" algn="ctr">
              <a:spcBef>
                <a:spcPts val="480"/>
              </a:spcBef>
              <a:spcAft>
                <a:spcPts val="0"/>
              </a:spcAft>
              <a:buClr>
                <a:srgbClr val="8D8C8C"/>
              </a:buClr>
              <a:buSzPts val="2400"/>
              <a:buNone/>
              <a:defRPr>
                <a:solidFill>
                  <a:srgbClr val="8D8C8C"/>
                </a:solidFill>
              </a:defRPr>
            </a:lvl3pPr>
            <a:lvl4pPr lvl="3" algn="ctr">
              <a:spcBef>
                <a:spcPts val="400"/>
              </a:spcBef>
              <a:spcAft>
                <a:spcPts val="0"/>
              </a:spcAft>
              <a:buClr>
                <a:srgbClr val="8D8C8C"/>
              </a:buClr>
              <a:buSzPts val="2000"/>
              <a:buNone/>
              <a:defRPr>
                <a:solidFill>
                  <a:srgbClr val="8D8C8C"/>
                </a:solidFill>
              </a:defRPr>
            </a:lvl4pPr>
            <a:lvl5pPr lvl="4" algn="ctr">
              <a:spcBef>
                <a:spcPts val="400"/>
              </a:spcBef>
              <a:spcAft>
                <a:spcPts val="0"/>
              </a:spcAft>
              <a:buClr>
                <a:srgbClr val="8D8C8C"/>
              </a:buClr>
              <a:buSzPts val="2000"/>
              <a:buNone/>
              <a:defRPr>
                <a:solidFill>
                  <a:srgbClr val="8D8C8C"/>
                </a:solidFill>
              </a:defRPr>
            </a:lvl5pPr>
            <a:lvl6pPr lvl="5" algn="ctr">
              <a:spcBef>
                <a:spcPts val="400"/>
              </a:spcBef>
              <a:spcAft>
                <a:spcPts val="0"/>
              </a:spcAft>
              <a:buClr>
                <a:srgbClr val="8D8C8C"/>
              </a:buClr>
              <a:buSzPts val="2000"/>
              <a:buNone/>
              <a:defRPr>
                <a:solidFill>
                  <a:srgbClr val="8D8C8C"/>
                </a:solidFill>
              </a:defRPr>
            </a:lvl6pPr>
            <a:lvl7pPr lvl="6" algn="ctr">
              <a:spcBef>
                <a:spcPts val="400"/>
              </a:spcBef>
              <a:spcAft>
                <a:spcPts val="0"/>
              </a:spcAft>
              <a:buClr>
                <a:srgbClr val="8D8C8C"/>
              </a:buClr>
              <a:buSzPts val="2000"/>
              <a:buNone/>
              <a:defRPr>
                <a:solidFill>
                  <a:srgbClr val="8D8C8C"/>
                </a:solidFill>
              </a:defRPr>
            </a:lvl7pPr>
            <a:lvl8pPr lvl="7" algn="ctr">
              <a:spcBef>
                <a:spcPts val="400"/>
              </a:spcBef>
              <a:spcAft>
                <a:spcPts val="0"/>
              </a:spcAft>
              <a:buClr>
                <a:srgbClr val="8D8C8C"/>
              </a:buClr>
              <a:buSzPts val="2000"/>
              <a:buNone/>
              <a:defRPr>
                <a:solidFill>
                  <a:srgbClr val="8D8C8C"/>
                </a:solidFill>
              </a:defRPr>
            </a:lvl8pPr>
            <a:lvl9pPr lvl="8" algn="ctr">
              <a:spcBef>
                <a:spcPts val="400"/>
              </a:spcBef>
              <a:spcAft>
                <a:spcPts val="0"/>
              </a:spcAft>
              <a:buClr>
                <a:srgbClr val="8D8C8C"/>
              </a:buClr>
              <a:buSzPts val="2000"/>
              <a:buNone/>
              <a:defRPr>
                <a:solidFill>
                  <a:srgbClr val="8D8C8C"/>
                </a:solidFill>
              </a:defRPr>
            </a:lvl9pPr>
          </a:lstStyle>
          <a:p/>
        </p:txBody>
      </p:sp>
      <p:sp>
        <p:nvSpPr>
          <p:cNvPr id="22" name="Google Shape;22;p7"/>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7"/>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7"/>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Arial"/>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D8C8C"/>
              </a:buClr>
              <a:buSzPts val="2000"/>
              <a:buNone/>
              <a:defRPr i="1" sz="2000">
                <a:solidFill>
                  <a:srgbClr val="8D8C8C"/>
                </a:solidFill>
              </a:defRPr>
            </a:lvl1pPr>
            <a:lvl2pPr indent="-228600" lvl="1" marL="914400" algn="l">
              <a:spcBef>
                <a:spcPts val="360"/>
              </a:spcBef>
              <a:spcAft>
                <a:spcPts val="0"/>
              </a:spcAft>
              <a:buClr>
                <a:srgbClr val="8D8C8C"/>
              </a:buClr>
              <a:buSzPts val="1800"/>
              <a:buNone/>
              <a:defRPr sz="1800">
                <a:solidFill>
                  <a:srgbClr val="8D8C8C"/>
                </a:solidFill>
              </a:defRPr>
            </a:lvl2pPr>
            <a:lvl3pPr indent="-228600" lvl="2" marL="1371600" algn="l">
              <a:spcBef>
                <a:spcPts val="320"/>
              </a:spcBef>
              <a:spcAft>
                <a:spcPts val="0"/>
              </a:spcAft>
              <a:buClr>
                <a:srgbClr val="8D8C8C"/>
              </a:buClr>
              <a:buSzPts val="1600"/>
              <a:buNone/>
              <a:defRPr sz="1600">
                <a:solidFill>
                  <a:srgbClr val="8D8C8C"/>
                </a:solidFill>
              </a:defRPr>
            </a:lvl3pPr>
            <a:lvl4pPr indent="-228600" lvl="3" marL="1828800" algn="l">
              <a:spcBef>
                <a:spcPts val="280"/>
              </a:spcBef>
              <a:spcAft>
                <a:spcPts val="0"/>
              </a:spcAft>
              <a:buClr>
                <a:srgbClr val="8D8C8C"/>
              </a:buClr>
              <a:buSzPts val="1400"/>
              <a:buNone/>
              <a:defRPr sz="1400">
                <a:solidFill>
                  <a:srgbClr val="8D8C8C"/>
                </a:solidFill>
              </a:defRPr>
            </a:lvl4pPr>
            <a:lvl5pPr indent="-228600" lvl="4" marL="2286000" algn="l">
              <a:spcBef>
                <a:spcPts val="280"/>
              </a:spcBef>
              <a:spcAft>
                <a:spcPts val="0"/>
              </a:spcAft>
              <a:buClr>
                <a:srgbClr val="8D8C8C"/>
              </a:buClr>
              <a:buSzPts val="1400"/>
              <a:buNone/>
              <a:defRPr sz="1400">
                <a:solidFill>
                  <a:srgbClr val="8D8C8C"/>
                </a:solidFill>
              </a:defRPr>
            </a:lvl5pPr>
            <a:lvl6pPr indent="-228600" lvl="5" marL="2743200" algn="l">
              <a:spcBef>
                <a:spcPts val="280"/>
              </a:spcBef>
              <a:spcAft>
                <a:spcPts val="0"/>
              </a:spcAft>
              <a:buClr>
                <a:srgbClr val="8D8C8C"/>
              </a:buClr>
              <a:buSzPts val="1400"/>
              <a:buNone/>
              <a:defRPr sz="1400">
                <a:solidFill>
                  <a:srgbClr val="8D8C8C"/>
                </a:solidFill>
              </a:defRPr>
            </a:lvl6pPr>
            <a:lvl7pPr indent="-228600" lvl="6" marL="3200400" algn="l">
              <a:spcBef>
                <a:spcPts val="280"/>
              </a:spcBef>
              <a:spcAft>
                <a:spcPts val="0"/>
              </a:spcAft>
              <a:buClr>
                <a:srgbClr val="8D8C8C"/>
              </a:buClr>
              <a:buSzPts val="1400"/>
              <a:buNone/>
              <a:defRPr sz="1400">
                <a:solidFill>
                  <a:srgbClr val="8D8C8C"/>
                </a:solidFill>
              </a:defRPr>
            </a:lvl7pPr>
            <a:lvl8pPr indent="-228600" lvl="7" marL="3657600" algn="l">
              <a:spcBef>
                <a:spcPts val="280"/>
              </a:spcBef>
              <a:spcAft>
                <a:spcPts val="0"/>
              </a:spcAft>
              <a:buClr>
                <a:srgbClr val="8D8C8C"/>
              </a:buClr>
              <a:buSzPts val="1400"/>
              <a:buNone/>
              <a:defRPr sz="1400">
                <a:solidFill>
                  <a:srgbClr val="8D8C8C"/>
                </a:solidFill>
              </a:defRPr>
            </a:lvl8pPr>
            <a:lvl9pPr indent="-228600" lvl="8" marL="4114800" algn="l">
              <a:spcBef>
                <a:spcPts val="280"/>
              </a:spcBef>
              <a:spcAft>
                <a:spcPts val="0"/>
              </a:spcAft>
              <a:buClr>
                <a:srgbClr val="8D8C8C"/>
              </a:buClr>
              <a:buSzPts val="1400"/>
              <a:buNone/>
              <a:defRPr sz="1400">
                <a:solidFill>
                  <a:srgbClr val="8D8C8C"/>
                </a:solidFill>
              </a:defRPr>
            </a:lvl9pPr>
          </a:lstStyle>
          <a:p/>
        </p:txBody>
      </p:sp>
      <p:sp>
        <p:nvSpPr>
          <p:cNvPr id="28" name="Google Shape;28;p8"/>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9"/>
          <p:cNvSpPr txBox="1"/>
          <p:nvPr>
            <p:ph idx="1" type="body"/>
          </p:nvPr>
        </p:nvSpPr>
        <p:spPr>
          <a:xfrm>
            <a:off x="457200" y="1600200"/>
            <a:ext cx="4038600" cy="4309021"/>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4" name="Google Shape;34;p9"/>
          <p:cNvSpPr txBox="1"/>
          <p:nvPr>
            <p:ph idx="2" type="body"/>
          </p:nvPr>
        </p:nvSpPr>
        <p:spPr>
          <a:xfrm>
            <a:off x="4648200" y="1600200"/>
            <a:ext cx="4038600" cy="4309021"/>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5" name="Google Shape;35;p9"/>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9"/>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5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chemeClr val="dk1"/>
              </a:buClr>
              <a:buSzPts val="2000"/>
              <a:buNone/>
              <a:defRPr b="1" sz="20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0"/>
          <p:cNvSpPr txBox="1"/>
          <p:nvPr>
            <p:ph idx="2" type="body"/>
          </p:nvPr>
        </p:nvSpPr>
        <p:spPr>
          <a:xfrm>
            <a:off x="457200" y="2174875"/>
            <a:ext cx="4040188" cy="372700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chemeClr val="dk1"/>
              </a:buClr>
              <a:buSzPts val="2000"/>
              <a:buNone/>
              <a:defRPr b="1" sz="20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0"/>
          <p:cNvSpPr txBox="1"/>
          <p:nvPr>
            <p:ph idx="4" type="body"/>
          </p:nvPr>
        </p:nvSpPr>
        <p:spPr>
          <a:xfrm>
            <a:off x="4645025" y="2174875"/>
            <a:ext cx="4041775" cy="372700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0"/>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0"/>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0"/>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1"/>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1"/>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1"/>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2"/>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2"/>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1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3"/>
          <p:cNvSpPr txBox="1"/>
          <p:nvPr>
            <p:ph idx="1" type="body"/>
          </p:nvPr>
        </p:nvSpPr>
        <p:spPr>
          <a:xfrm>
            <a:off x="3575050" y="273050"/>
            <a:ext cx="5111750" cy="5628831"/>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9" name="Google Shape;59;p13"/>
          <p:cNvSpPr txBox="1"/>
          <p:nvPr>
            <p:ph idx="2" type="body"/>
          </p:nvPr>
        </p:nvSpPr>
        <p:spPr>
          <a:xfrm>
            <a:off x="457200" y="1435100"/>
            <a:ext cx="3008313" cy="4466781"/>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0" name="Google Shape;60;p13"/>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3"/>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1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4"/>
          <p:cNvSpPr/>
          <p:nvPr>
            <p:ph idx="2" type="pic"/>
          </p:nvPr>
        </p:nvSpPr>
        <p:spPr>
          <a:xfrm>
            <a:off x="1792288" y="612775"/>
            <a:ext cx="5486400" cy="4114800"/>
          </a:xfrm>
          <a:prstGeom prst="rect">
            <a:avLst/>
          </a:prstGeom>
          <a:noFill/>
          <a:ln>
            <a:noFill/>
          </a:ln>
        </p:spPr>
      </p:sp>
      <p:sp>
        <p:nvSpPr>
          <p:cNvPr id="66" name="Google Shape;66;p1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7" name="Google Shape;67;p14"/>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4"/>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4"/>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5"/>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7" name="Google Shape;7;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5000"/>
              <a:buFont typeface="Arial"/>
              <a:buNone/>
              <a:defRPr b="0" i="0" sz="5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5"/>
          <p:cNvSpPr txBox="1"/>
          <p:nvPr>
            <p:ph idx="1" type="body"/>
          </p:nvPr>
        </p:nvSpPr>
        <p:spPr>
          <a:xfrm>
            <a:off x="457200" y="1600200"/>
            <a:ext cx="8229600" cy="4301681"/>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Georgia"/>
                <a:ea typeface="Georgia"/>
                <a:cs typeface="Georgia"/>
                <a:sym typeface="Georgi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Georgia"/>
                <a:ea typeface="Georgia"/>
                <a:cs typeface="Georgia"/>
                <a:sym typeface="Georgi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Georgia"/>
                <a:ea typeface="Georgia"/>
                <a:cs typeface="Georgia"/>
                <a:sym typeface="Georgi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Georgia"/>
                <a:ea typeface="Georgia"/>
                <a:cs typeface="Georgia"/>
                <a:sym typeface="Georgi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 name="Google Shape;9;p5"/>
          <p:cNvSpPr txBox="1"/>
          <p:nvPr>
            <p:ph idx="10" type="dt"/>
          </p:nvPr>
        </p:nvSpPr>
        <p:spPr>
          <a:xfrm>
            <a:off x="457200" y="6569880"/>
            <a:ext cx="2133600" cy="22500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D8C8C"/>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5"/>
          <p:cNvSpPr txBox="1"/>
          <p:nvPr>
            <p:ph idx="11" type="ftr"/>
          </p:nvPr>
        </p:nvSpPr>
        <p:spPr>
          <a:xfrm>
            <a:off x="3124200" y="6569880"/>
            <a:ext cx="2895600" cy="22500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D8C8C"/>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5"/>
          <p:cNvSpPr txBox="1"/>
          <p:nvPr>
            <p:ph idx="12" type="sldNum"/>
          </p:nvPr>
        </p:nvSpPr>
        <p:spPr>
          <a:xfrm>
            <a:off x="6553200" y="6569880"/>
            <a:ext cx="2133600" cy="225002"/>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D8C8C"/>
                </a:solidFill>
                <a:latin typeface="Arial"/>
                <a:ea typeface="Arial"/>
                <a:cs typeface="Arial"/>
                <a:sym typeface="Arial"/>
              </a:defRPr>
            </a:lvl1pPr>
            <a:lvl2pPr indent="0" lvl="1" marL="0" marR="0" rtl="0" algn="r">
              <a:spcBef>
                <a:spcPts val="0"/>
              </a:spcBef>
              <a:buNone/>
              <a:defRPr b="0" i="0" sz="1200" u="none" cap="none" strike="noStrike">
                <a:solidFill>
                  <a:srgbClr val="8D8C8C"/>
                </a:solidFill>
                <a:latin typeface="Arial"/>
                <a:ea typeface="Arial"/>
                <a:cs typeface="Arial"/>
                <a:sym typeface="Arial"/>
              </a:defRPr>
            </a:lvl2pPr>
            <a:lvl3pPr indent="0" lvl="2" marL="0" marR="0" rtl="0" algn="r">
              <a:spcBef>
                <a:spcPts val="0"/>
              </a:spcBef>
              <a:buNone/>
              <a:defRPr b="0" i="0" sz="1200" u="none" cap="none" strike="noStrike">
                <a:solidFill>
                  <a:srgbClr val="8D8C8C"/>
                </a:solidFill>
                <a:latin typeface="Arial"/>
                <a:ea typeface="Arial"/>
                <a:cs typeface="Arial"/>
                <a:sym typeface="Arial"/>
              </a:defRPr>
            </a:lvl3pPr>
            <a:lvl4pPr indent="0" lvl="3" marL="0" marR="0" rtl="0" algn="r">
              <a:spcBef>
                <a:spcPts val="0"/>
              </a:spcBef>
              <a:buNone/>
              <a:defRPr b="0" i="0" sz="1200" u="none" cap="none" strike="noStrike">
                <a:solidFill>
                  <a:srgbClr val="8D8C8C"/>
                </a:solidFill>
                <a:latin typeface="Arial"/>
                <a:ea typeface="Arial"/>
                <a:cs typeface="Arial"/>
                <a:sym typeface="Arial"/>
              </a:defRPr>
            </a:lvl4pPr>
            <a:lvl5pPr indent="0" lvl="4" marL="0" marR="0" rtl="0" algn="r">
              <a:spcBef>
                <a:spcPts val="0"/>
              </a:spcBef>
              <a:buNone/>
              <a:defRPr b="0" i="0" sz="1200" u="none" cap="none" strike="noStrike">
                <a:solidFill>
                  <a:srgbClr val="8D8C8C"/>
                </a:solidFill>
                <a:latin typeface="Arial"/>
                <a:ea typeface="Arial"/>
                <a:cs typeface="Arial"/>
                <a:sym typeface="Arial"/>
              </a:defRPr>
            </a:lvl5pPr>
            <a:lvl6pPr indent="0" lvl="5" marL="0" marR="0" rtl="0" algn="r">
              <a:spcBef>
                <a:spcPts val="0"/>
              </a:spcBef>
              <a:buNone/>
              <a:defRPr b="0" i="0" sz="1200" u="none" cap="none" strike="noStrike">
                <a:solidFill>
                  <a:srgbClr val="8D8C8C"/>
                </a:solidFill>
                <a:latin typeface="Arial"/>
                <a:ea typeface="Arial"/>
                <a:cs typeface="Arial"/>
                <a:sym typeface="Arial"/>
              </a:defRPr>
            </a:lvl6pPr>
            <a:lvl7pPr indent="0" lvl="6" marL="0" marR="0" rtl="0" algn="r">
              <a:spcBef>
                <a:spcPts val="0"/>
              </a:spcBef>
              <a:buNone/>
              <a:defRPr b="0" i="0" sz="1200" u="none" cap="none" strike="noStrike">
                <a:solidFill>
                  <a:srgbClr val="8D8C8C"/>
                </a:solidFill>
                <a:latin typeface="Arial"/>
                <a:ea typeface="Arial"/>
                <a:cs typeface="Arial"/>
                <a:sym typeface="Arial"/>
              </a:defRPr>
            </a:lvl7pPr>
            <a:lvl8pPr indent="0" lvl="7" marL="0" marR="0" rtl="0" algn="r">
              <a:spcBef>
                <a:spcPts val="0"/>
              </a:spcBef>
              <a:buNone/>
              <a:defRPr b="0" i="0" sz="1200" u="none" cap="none" strike="noStrike">
                <a:solidFill>
                  <a:srgbClr val="8D8C8C"/>
                </a:solidFill>
                <a:latin typeface="Arial"/>
                <a:ea typeface="Arial"/>
                <a:cs typeface="Arial"/>
                <a:sym typeface="Arial"/>
              </a:defRPr>
            </a:lvl8pPr>
            <a:lvl9pPr indent="0" lvl="8" marL="0" marR="0" rtl="0" algn="r">
              <a:spcBef>
                <a:spcPts val="0"/>
              </a:spcBef>
              <a:buNone/>
              <a:defRPr b="0" i="0" sz="1200" u="none" cap="none" strike="noStrike">
                <a:solidFill>
                  <a:srgbClr val="8D8C8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ctrTitle"/>
          </p:nvPr>
        </p:nvSpPr>
        <p:spPr>
          <a:xfrm>
            <a:off x="685800" y="868325"/>
            <a:ext cx="7772400" cy="108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5400"/>
              <a:buFont typeface="Arial"/>
              <a:buNone/>
            </a:pPr>
            <a:r>
              <a:rPr lang="en-US" sz="3500"/>
              <a:t>Stock Market </a:t>
            </a:r>
            <a:endParaRPr sz="3500"/>
          </a:p>
          <a:p>
            <a:pPr indent="0" lvl="0" marL="0" rtl="0" algn="ctr">
              <a:spcBef>
                <a:spcPts val="0"/>
              </a:spcBef>
              <a:spcAft>
                <a:spcPts val="0"/>
              </a:spcAft>
              <a:buClr>
                <a:schemeClr val="lt1"/>
              </a:buClr>
              <a:buSzPts val="5400"/>
              <a:buFont typeface="Arial"/>
              <a:buNone/>
            </a:pPr>
            <a:r>
              <a:rPr lang="en-US" sz="3500"/>
              <a:t>Predictions and</a:t>
            </a:r>
            <a:r>
              <a:rPr lang="en-US" sz="3500"/>
              <a:t> </a:t>
            </a:r>
            <a:r>
              <a:rPr lang="en-US" sz="3500"/>
              <a:t>Clustering</a:t>
            </a:r>
            <a:endParaRPr sz="3500"/>
          </a:p>
        </p:txBody>
      </p:sp>
      <p:sp>
        <p:nvSpPr>
          <p:cNvPr id="75" name="Google Shape;75;p2"/>
          <p:cNvSpPr txBox="1"/>
          <p:nvPr>
            <p:ph idx="1" type="subTitle"/>
          </p:nvPr>
        </p:nvSpPr>
        <p:spPr>
          <a:xfrm>
            <a:off x="1172600" y="3808425"/>
            <a:ext cx="6905400" cy="177030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ctr">
              <a:lnSpc>
                <a:spcPct val="80000"/>
              </a:lnSpc>
              <a:spcBef>
                <a:spcPts val="0"/>
              </a:spcBef>
              <a:spcAft>
                <a:spcPts val="0"/>
              </a:spcAft>
              <a:buClr>
                <a:schemeClr val="lt1"/>
              </a:buClr>
              <a:buSzPct val="77025"/>
              <a:buNone/>
            </a:pPr>
            <a:r>
              <a:rPr i="0" lang="en-US" sz="3842">
                <a:latin typeface="Times New Roman"/>
                <a:ea typeface="Times New Roman"/>
                <a:cs typeface="Times New Roman"/>
                <a:sym typeface="Times New Roman"/>
              </a:rPr>
              <a:t>     </a:t>
            </a:r>
            <a:r>
              <a:rPr i="0" lang="en-US" sz="4474">
                <a:latin typeface="Times New Roman"/>
                <a:ea typeface="Times New Roman"/>
                <a:cs typeface="Times New Roman"/>
                <a:sym typeface="Times New Roman"/>
              </a:rPr>
              <a:t>STAT-656, April 2022</a:t>
            </a:r>
            <a:endParaRPr i="0" sz="4474">
              <a:latin typeface="Times New Roman"/>
              <a:ea typeface="Times New Roman"/>
              <a:cs typeface="Times New Roman"/>
              <a:sym typeface="Times New Roman"/>
            </a:endParaRPr>
          </a:p>
          <a:p>
            <a:pPr indent="0" lvl="0" marL="0" rtl="0" algn="ctr">
              <a:lnSpc>
                <a:spcPct val="80000"/>
              </a:lnSpc>
              <a:spcBef>
                <a:spcPts val="0"/>
              </a:spcBef>
              <a:spcAft>
                <a:spcPts val="0"/>
              </a:spcAft>
              <a:buClr>
                <a:schemeClr val="lt1"/>
              </a:buClr>
              <a:buSzPct val="97546"/>
              <a:buNone/>
            </a:pPr>
            <a:r>
              <a:t/>
            </a:r>
            <a:endParaRPr i="0" sz="3034">
              <a:latin typeface="Times New Roman"/>
              <a:ea typeface="Times New Roman"/>
              <a:cs typeface="Times New Roman"/>
              <a:sym typeface="Times New Roman"/>
            </a:endParaRPr>
          </a:p>
          <a:p>
            <a:pPr indent="0" lvl="0" marL="0" rtl="0" algn="l">
              <a:lnSpc>
                <a:spcPct val="80000"/>
              </a:lnSpc>
              <a:spcBef>
                <a:spcPts val="0"/>
              </a:spcBef>
              <a:spcAft>
                <a:spcPts val="0"/>
              </a:spcAft>
              <a:buClr>
                <a:schemeClr val="lt1"/>
              </a:buClr>
              <a:buSzPct val="130973"/>
              <a:buNone/>
            </a:pPr>
            <a:r>
              <a:t/>
            </a:r>
            <a:endParaRPr i="0" sz="2260">
              <a:latin typeface="Times New Roman"/>
              <a:ea typeface="Times New Roman"/>
              <a:cs typeface="Times New Roman"/>
              <a:sym typeface="Times New Roman"/>
            </a:endParaRPr>
          </a:p>
          <a:p>
            <a:pPr indent="0" lvl="0" marL="0" rtl="0" algn="r">
              <a:lnSpc>
                <a:spcPct val="100000"/>
              </a:lnSpc>
              <a:spcBef>
                <a:spcPts val="0"/>
              </a:spcBef>
              <a:spcAft>
                <a:spcPts val="0"/>
              </a:spcAft>
              <a:buClr>
                <a:schemeClr val="lt1"/>
              </a:buClr>
              <a:buSzPct val="86599"/>
              <a:buNone/>
            </a:pPr>
            <a:r>
              <a:rPr i="0" lang="en-US" sz="3418">
                <a:latin typeface="Times New Roman"/>
                <a:ea typeface="Times New Roman"/>
                <a:cs typeface="Times New Roman"/>
                <a:sym typeface="Times New Roman"/>
              </a:rPr>
              <a:t>Abdullatif Alnuaimi</a:t>
            </a:r>
            <a:endParaRPr i="0" sz="3418">
              <a:latin typeface="Times New Roman"/>
              <a:ea typeface="Times New Roman"/>
              <a:cs typeface="Times New Roman"/>
              <a:sym typeface="Times New Roman"/>
            </a:endParaRPr>
          </a:p>
          <a:p>
            <a:pPr indent="0" lvl="0" marL="0" rtl="0" algn="r">
              <a:lnSpc>
                <a:spcPct val="100000"/>
              </a:lnSpc>
              <a:spcBef>
                <a:spcPts val="0"/>
              </a:spcBef>
              <a:spcAft>
                <a:spcPts val="0"/>
              </a:spcAft>
              <a:buClr>
                <a:schemeClr val="lt1"/>
              </a:buClr>
              <a:buSzPct val="86599"/>
              <a:buNone/>
            </a:pPr>
            <a:r>
              <a:rPr i="0" lang="en-US" sz="3418">
                <a:latin typeface="Times New Roman"/>
                <a:ea typeface="Times New Roman"/>
                <a:cs typeface="Times New Roman"/>
                <a:sym typeface="Times New Roman"/>
              </a:rPr>
              <a:t> </a:t>
            </a:r>
            <a:endParaRPr i="0" sz="3418">
              <a:latin typeface="Times New Roman"/>
              <a:ea typeface="Times New Roman"/>
              <a:cs typeface="Times New Roman"/>
              <a:sym typeface="Times New Roman"/>
            </a:endParaRPr>
          </a:p>
          <a:p>
            <a:pPr indent="0" lvl="0" marL="0" rtl="0" algn="r">
              <a:lnSpc>
                <a:spcPct val="100000"/>
              </a:lnSpc>
              <a:spcBef>
                <a:spcPts val="0"/>
              </a:spcBef>
              <a:spcAft>
                <a:spcPts val="0"/>
              </a:spcAft>
              <a:buClr>
                <a:schemeClr val="lt1"/>
              </a:buClr>
              <a:buSzPct val="86599"/>
              <a:buNone/>
            </a:pPr>
            <a:r>
              <a:rPr i="0" lang="en-US" sz="3418">
                <a:latin typeface="Times New Roman"/>
                <a:ea typeface="Times New Roman"/>
                <a:cs typeface="Times New Roman"/>
                <a:sym typeface="Times New Roman"/>
              </a:rPr>
              <a:t>Pooja Hari Ambrish</a:t>
            </a:r>
            <a:endParaRPr i="0" sz="3418">
              <a:latin typeface="Times New Roman"/>
              <a:ea typeface="Times New Roman"/>
              <a:cs typeface="Times New Roman"/>
              <a:sym typeface="Times New Roman"/>
            </a:endParaRPr>
          </a:p>
          <a:p>
            <a:pPr indent="0" lvl="0" marL="0" rtl="0" algn="r">
              <a:lnSpc>
                <a:spcPct val="100000"/>
              </a:lnSpc>
              <a:spcBef>
                <a:spcPts val="0"/>
              </a:spcBef>
              <a:spcAft>
                <a:spcPts val="0"/>
              </a:spcAft>
              <a:buClr>
                <a:schemeClr val="lt1"/>
              </a:buClr>
              <a:buSzPct val="86599"/>
              <a:buNone/>
            </a:pPr>
            <a:r>
              <a:t/>
            </a:r>
            <a:endParaRPr i="0" sz="3418">
              <a:latin typeface="Times New Roman"/>
              <a:ea typeface="Times New Roman"/>
              <a:cs typeface="Times New Roman"/>
              <a:sym typeface="Times New Roman"/>
            </a:endParaRPr>
          </a:p>
          <a:p>
            <a:pPr indent="0" lvl="0" marL="0" rtl="0" algn="r">
              <a:lnSpc>
                <a:spcPct val="100000"/>
              </a:lnSpc>
              <a:spcBef>
                <a:spcPts val="0"/>
              </a:spcBef>
              <a:spcAft>
                <a:spcPts val="0"/>
              </a:spcAft>
              <a:buClr>
                <a:schemeClr val="lt1"/>
              </a:buClr>
              <a:buSzPct val="86599"/>
              <a:buNone/>
            </a:pPr>
            <a:r>
              <a:rPr i="0" lang="en-US" sz="3418">
                <a:latin typeface="Times New Roman"/>
                <a:ea typeface="Times New Roman"/>
                <a:cs typeface="Times New Roman"/>
                <a:sym typeface="Times New Roman"/>
              </a:rPr>
              <a:t>Sachith Kumar Janjirala</a:t>
            </a:r>
            <a:endParaRPr i="0" sz="3418">
              <a:latin typeface="Times New Roman"/>
              <a:ea typeface="Times New Roman"/>
              <a:cs typeface="Times New Roman"/>
              <a:sym typeface="Times New Roman"/>
            </a:endParaRPr>
          </a:p>
          <a:p>
            <a:pPr indent="0" lvl="0" marL="0" rtl="0" algn="r">
              <a:lnSpc>
                <a:spcPct val="80000"/>
              </a:lnSpc>
              <a:spcBef>
                <a:spcPts val="0"/>
              </a:spcBef>
              <a:spcAft>
                <a:spcPts val="0"/>
              </a:spcAft>
              <a:buClr>
                <a:schemeClr val="lt1"/>
              </a:buClr>
              <a:buSzPct val="98143"/>
              <a:buNone/>
            </a:pPr>
            <a:r>
              <a:t/>
            </a:r>
            <a:endParaRPr i="0" sz="3015">
              <a:latin typeface="Times New Roman"/>
              <a:ea typeface="Times New Roman"/>
              <a:cs typeface="Times New Roman"/>
              <a:sym typeface="Times New Roman"/>
            </a:endParaRPr>
          </a:p>
        </p:txBody>
      </p:sp>
      <p:sp>
        <p:nvSpPr>
          <p:cNvPr id="76" name="Google Shape;76;p2"/>
          <p:cNvSpPr txBox="1"/>
          <p:nvPr>
            <p:ph idx="1" type="subTitle"/>
          </p:nvPr>
        </p:nvSpPr>
        <p:spPr>
          <a:xfrm>
            <a:off x="1350275" y="2244525"/>
            <a:ext cx="6727800" cy="1563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2960"/>
              <a:buNone/>
            </a:pPr>
            <a:r>
              <a:rPr i="0" lang="en-US" sz="3160"/>
              <a:t>TASK 3</a:t>
            </a:r>
            <a:endParaRPr i="0" sz="3160"/>
          </a:p>
          <a:p>
            <a:pPr indent="0" lvl="0" marL="0" rtl="0" algn="ctr">
              <a:spcBef>
                <a:spcPts val="0"/>
              </a:spcBef>
              <a:spcAft>
                <a:spcPts val="0"/>
              </a:spcAft>
              <a:buClr>
                <a:schemeClr val="lt1"/>
              </a:buClr>
              <a:buSzPts val="2960"/>
              <a:buNone/>
            </a:pPr>
            <a:r>
              <a:rPr i="0" lang="en-US" sz="5102"/>
              <a:t>Update</a:t>
            </a:r>
            <a:endParaRPr i="0" sz="510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21e383b3a3_0_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5000"/>
              <a:buFont typeface="Arial"/>
              <a:buNone/>
            </a:pPr>
            <a:r>
              <a:rPr b="1" lang="en-US" sz="2400">
                <a:solidFill>
                  <a:schemeClr val="accent6"/>
                </a:solidFill>
                <a:highlight>
                  <a:srgbClr val="FFFFFF"/>
                </a:highlight>
              </a:rPr>
              <a:t>Method?</a:t>
            </a:r>
            <a:endParaRPr b="1" sz="6100"/>
          </a:p>
        </p:txBody>
      </p:sp>
      <p:sp>
        <p:nvSpPr>
          <p:cNvPr id="136" name="Google Shape;136;g121e383b3a3_0_8"/>
          <p:cNvSpPr txBox="1"/>
          <p:nvPr>
            <p:ph idx="1" type="body"/>
          </p:nvPr>
        </p:nvSpPr>
        <p:spPr>
          <a:xfrm>
            <a:off x="457200" y="1659150"/>
            <a:ext cx="8229600" cy="4301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900"/>
              </a:spcBef>
              <a:spcAft>
                <a:spcPts val="0"/>
              </a:spcAft>
              <a:buNone/>
            </a:pPr>
            <a:r>
              <a:rPr b="1" lang="en-US" sz="1700" u="sng">
                <a:solidFill>
                  <a:srgbClr val="020202"/>
                </a:solidFill>
                <a:latin typeface="Arial"/>
                <a:ea typeface="Arial"/>
                <a:cs typeface="Arial"/>
                <a:sym typeface="Arial"/>
              </a:rPr>
              <a:t>STEP 3:</a:t>
            </a:r>
            <a:endParaRPr b="1" sz="1700" u="sng">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rPr lang="en-US" sz="1700">
                <a:solidFill>
                  <a:srgbClr val="333333"/>
                </a:solidFill>
                <a:highlight>
                  <a:srgbClr val="FFFFFF"/>
                </a:highlight>
                <a:latin typeface="Arial"/>
                <a:ea typeface="Arial"/>
                <a:cs typeface="Arial"/>
                <a:sym typeface="Arial"/>
              </a:rPr>
              <a:t>The prediction intervals for ARIMA models are based on assumptions that the residuals are uncorrelated and normally distributed. We check two plots before producing prediction intervals: the ACF and histogram of the residuals.</a:t>
            </a:r>
            <a:endParaRPr sz="1700">
              <a:solidFill>
                <a:srgbClr val="333333"/>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lnSpc>
                <a:spcPct val="115000"/>
              </a:lnSpc>
              <a:spcBef>
                <a:spcPts val="90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lnSpc>
                <a:spcPct val="115000"/>
              </a:lnSpc>
              <a:spcBef>
                <a:spcPts val="900"/>
              </a:spcBef>
              <a:spcAft>
                <a:spcPts val="0"/>
              </a:spcAft>
              <a:buNone/>
            </a:pPr>
            <a:r>
              <a:rPr lang="en-US" sz="1700">
                <a:solidFill>
                  <a:srgbClr val="020202"/>
                </a:solidFill>
                <a:latin typeface="Arial"/>
                <a:ea typeface="Arial"/>
                <a:cs typeface="Arial"/>
                <a:sym typeface="Arial"/>
              </a:rPr>
              <a:t>	</a:t>
            </a:r>
            <a:endParaRPr sz="1700">
              <a:solidFill>
                <a:srgbClr val="020202"/>
              </a:solidFill>
              <a:latin typeface="Arial"/>
              <a:ea typeface="Arial"/>
              <a:cs typeface="Arial"/>
              <a:sym typeface="Arial"/>
            </a:endParaRPr>
          </a:p>
          <a:p>
            <a:pPr indent="457200" lvl="0" marL="0" rtl="0" algn="l">
              <a:lnSpc>
                <a:spcPct val="115000"/>
              </a:lnSpc>
              <a:spcBef>
                <a:spcPts val="900"/>
              </a:spcBef>
              <a:spcAft>
                <a:spcPts val="0"/>
              </a:spcAft>
              <a:buNone/>
            </a:pPr>
            <a:r>
              <a:t/>
            </a:r>
            <a:endParaRPr sz="1900">
              <a:latin typeface="Arial"/>
              <a:ea typeface="Arial"/>
              <a:cs typeface="Arial"/>
              <a:sym typeface="Arial"/>
            </a:endParaRPr>
          </a:p>
          <a:p>
            <a:pPr indent="0" lvl="0" marL="0" rtl="0" algn="l">
              <a:lnSpc>
                <a:spcPct val="115000"/>
              </a:lnSpc>
              <a:spcBef>
                <a:spcPts val="900"/>
              </a:spcBef>
              <a:spcAft>
                <a:spcPts val="0"/>
              </a:spcAft>
              <a:buNone/>
            </a:pPr>
            <a:r>
              <a:t/>
            </a:r>
            <a:endParaRPr sz="1700">
              <a:solidFill>
                <a:srgbClr val="020202"/>
              </a:solidFill>
              <a:latin typeface="Arial"/>
              <a:ea typeface="Arial"/>
              <a:cs typeface="Arial"/>
              <a:sym typeface="Arial"/>
            </a:endParaRPr>
          </a:p>
          <a:p>
            <a:pPr indent="0" lvl="0" marL="0" rtl="0" algn="l">
              <a:lnSpc>
                <a:spcPct val="115000"/>
              </a:lnSpc>
              <a:spcBef>
                <a:spcPts val="0"/>
              </a:spcBef>
              <a:spcAft>
                <a:spcPts val="0"/>
              </a:spcAft>
              <a:buNone/>
            </a:pPr>
            <a:r>
              <a:t/>
            </a:r>
            <a:endParaRPr sz="1700">
              <a:solidFill>
                <a:schemeClr val="accent6"/>
              </a:solidFill>
              <a:latin typeface="Arial"/>
              <a:ea typeface="Arial"/>
              <a:cs typeface="Arial"/>
              <a:sym typeface="Arial"/>
            </a:endParaRPr>
          </a:p>
          <a:p>
            <a:pPr indent="457200" lvl="0" marL="0" rtl="0" algn="l">
              <a:lnSpc>
                <a:spcPct val="115000"/>
              </a:lnSpc>
              <a:spcBef>
                <a:spcPts val="900"/>
              </a:spcBef>
              <a:spcAft>
                <a:spcPts val="900"/>
              </a:spcAft>
              <a:buNone/>
            </a:pPr>
            <a:r>
              <a:t/>
            </a:r>
            <a:endParaRPr sz="1900">
              <a:latin typeface="Arial"/>
              <a:ea typeface="Arial"/>
              <a:cs typeface="Arial"/>
              <a:sym typeface="Arial"/>
            </a:endParaRPr>
          </a:p>
        </p:txBody>
      </p:sp>
      <p:pic>
        <p:nvPicPr>
          <p:cNvPr id="137" name="Google Shape;137;g121e383b3a3_0_8"/>
          <p:cNvPicPr preferRelativeResize="0"/>
          <p:nvPr/>
        </p:nvPicPr>
        <p:blipFill rotWithShape="1">
          <a:blip r:embed="rId3">
            <a:alphaModFix/>
          </a:blip>
          <a:srcRect b="0" l="0" r="5231" t="0"/>
          <a:stretch/>
        </p:blipFill>
        <p:spPr>
          <a:xfrm>
            <a:off x="648750" y="3273375"/>
            <a:ext cx="7294874" cy="234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24b38a9ddc_1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5000"/>
              <a:buFont typeface="Arial"/>
              <a:buNone/>
            </a:pPr>
            <a:r>
              <a:rPr b="1" lang="en-US" sz="2400">
                <a:solidFill>
                  <a:schemeClr val="accent6"/>
                </a:solidFill>
                <a:highlight>
                  <a:srgbClr val="FFFFFF"/>
                </a:highlight>
              </a:rPr>
              <a:t>Method?</a:t>
            </a:r>
            <a:endParaRPr b="1" sz="6100"/>
          </a:p>
        </p:txBody>
      </p:sp>
      <p:sp>
        <p:nvSpPr>
          <p:cNvPr id="143" name="Google Shape;143;g124b38a9ddc_1_0"/>
          <p:cNvSpPr txBox="1"/>
          <p:nvPr>
            <p:ph idx="1" type="body"/>
          </p:nvPr>
        </p:nvSpPr>
        <p:spPr>
          <a:xfrm>
            <a:off x="457200" y="1659150"/>
            <a:ext cx="8229600" cy="4301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900"/>
              </a:spcBef>
              <a:spcAft>
                <a:spcPts val="0"/>
              </a:spcAft>
              <a:buNone/>
            </a:pPr>
            <a:r>
              <a:rPr b="1" lang="en-US" sz="1700" u="sng">
                <a:solidFill>
                  <a:srgbClr val="020202"/>
                </a:solidFill>
                <a:latin typeface="Arial"/>
                <a:ea typeface="Arial"/>
                <a:cs typeface="Arial"/>
                <a:sym typeface="Arial"/>
              </a:rPr>
              <a:t>STEP 3:</a:t>
            </a:r>
            <a:endParaRPr b="1" sz="1700" u="sng">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rPr lang="en-US" sz="1700">
                <a:solidFill>
                  <a:srgbClr val="333333"/>
                </a:solidFill>
                <a:highlight>
                  <a:srgbClr val="FFFFFF"/>
                </a:highlight>
                <a:latin typeface="Arial"/>
                <a:ea typeface="Arial"/>
                <a:cs typeface="Arial"/>
                <a:sym typeface="Arial"/>
              </a:rPr>
              <a:t>We can select the best arima plot based by observing the ACF and later plotting PACF plot and then selecting d, p and q values.</a:t>
            </a:r>
            <a:endParaRPr sz="1700">
              <a:solidFill>
                <a:srgbClr val="333333"/>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US" sz="1700">
                <a:solidFill>
                  <a:srgbClr val="333333"/>
                </a:solidFill>
                <a:highlight>
                  <a:srgbClr val="FFFFFF"/>
                </a:highlight>
                <a:latin typeface="Arial"/>
                <a:ea typeface="Arial"/>
                <a:cs typeface="Arial"/>
                <a:sym typeface="Arial"/>
              </a:rPr>
              <a:t>Once we select d, p, and q values, we will be able to perform ARIMA on the timeseries: </a:t>
            </a:r>
            <a:r>
              <a:rPr lang="en-US" sz="1700">
                <a:solidFill>
                  <a:srgbClr val="333333"/>
                </a:solidFill>
                <a:highlight>
                  <a:schemeClr val="lt1"/>
                </a:highlight>
                <a:latin typeface="Arial"/>
                <a:ea typeface="Arial"/>
                <a:cs typeface="Arial"/>
                <a:sym typeface="Arial"/>
              </a:rPr>
              <a:t>for example arima models : </a:t>
            </a:r>
            <a:br>
              <a:rPr lang="en-US" sz="1700">
                <a:solidFill>
                  <a:srgbClr val="333333"/>
                </a:solidFill>
                <a:highlight>
                  <a:schemeClr val="lt1"/>
                </a:highlight>
                <a:latin typeface="Arial"/>
                <a:ea typeface="Arial"/>
                <a:cs typeface="Arial"/>
                <a:sym typeface="Arial"/>
              </a:rPr>
            </a:br>
            <a:r>
              <a:rPr lang="en-US" sz="1700">
                <a:solidFill>
                  <a:srgbClr val="333333"/>
                </a:solidFill>
                <a:highlight>
                  <a:schemeClr val="lt1"/>
                </a:highlight>
                <a:latin typeface="Arial"/>
                <a:ea typeface="Arial"/>
                <a:cs typeface="Arial"/>
                <a:sym typeface="Arial"/>
              </a:rPr>
              <a:t>ARIMA(0, 1, 2), ARIMA(1, 1, 0) and ARIMA(1, 1, 2)</a:t>
            </a:r>
            <a:endParaRPr sz="1700">
              <a:solidFill>
                <a:srgbClr val="333333"/>
              </a:solidFill>
              <a:highlight>
                <a:schemeClr val="lt1"/>
              </a:highlight>
              <a:latin typeface="Arial"/>
              <a:ea typeface="Arial"/>
              <a:cs typeface="Arial"/>
              <a:sym typeface="Arial"/>
            </a:endParaRPr>
          </a:p>
          <a:p>
            <a:pPr indent="0" lvl="0" marL="0" rtl="0" algn="l">
              <a:lnSpc>
                <a:spcPct val="115000"/>
              </a:lnSpc>
              <a:spcBef>
                <a:spcPts val="0"/>
              </a:spcBef>
              <a:spcAft>
                <a:spcPts val="0"/>
              </a:spcAft>
              <a:buNone/>
            </a:pPr>
            <a:r>
              <a:t/>
            </a:r>
            <a:endParaRPr sz="1700">
              <a:solidFill>
                <a:srgbClr val="333333"/>
              </a:solidFill>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US" sz="1700">
                <a:solidFill>
                  <a:srgbClr val="333333"/>
                </a:solidFill>
                <a:highlight>
                  <a:schemeClr val="lt1"/>
                </a:highlight>
                <a:latin typeface="Arial"/>
                <a:ea typeface="Arial"/>
                <a:cs typeface="Arial"/>
                <a:sym typeface="Arial"/>
              </a:rPr>
              <a:t>However, we can just use the auto.arima() function in R to automatically pick the best ARIMA model without us having to manually choose any parameters.</a:t>
            </a:r>
            <a:endParaRPr sz="1700">
              <a:solidFill>
                <a:srgbClr val="333333"/>
              </a:solidFill>
              <a:highlight>
                <a:schemeClr val="lt1"/>
              </a:highlight>
              <a:latin typeface="Arial"/>
              <a:ea typeface="Arial"/>
              <a:cs typeface="Arial"/>
              <a:sym typeface="Arial"/>
            </a:endParaRPr>
          </a:p>
          <a:p>
            <a:pPr indent="0" lvl="0" marL="0" rtl="0" algn="l">
              <a:lnSpc>
                <a:spcPct val="115000"/>
              </a:lnSpc>
              <a:spcBef>
                <a:spcPts val="0"/>
              </a:spcBef>
              <a:spcAft>
                <a:spcPts val="0"/>
              </a:spcAft>
              <a:buNone/>
            </a:pPr>
            <a:r>
              <a:t/>
            </a:r>
            <a:endParaRPr sz="1700">
              <a:solidFill>
                <a:srgbClr val="333333"/>
              </a:solidFill>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US" sz="1700">
                <a:solidFill>
                  <a:srgbClr val="333333"/>
                </a:solidFill>
                <a:highlight>
                  <a:schemeClr val="lt1"/>
                </a:highlight>
                <a:latin typeface="Arial"/>
                <a:ea typeface="Arial"/>
                <a:cs typeface="Arial"/>
                <a:sym typeface="Arial"/>
              </a:rPr>
              <a:t>We can then pass this arima model in the forecast function as:</a:t>
            </a:r>
            <a:endParaRPr sz="1700">
              <a:solidFill>
                <a:srgbClr val="333333"/>
              </a:solidFill>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US" sz="1700">
                <a:solidFill>
                  <a:srgbClr val="333333"/>
                </a:solidFill>
                <a:highlight>
                  <a:schemeClr val="lt1"/>
                </a:highlight>
                <a:latin typeface="Arial"/>
                <a:ea typeface="Arial"/>
                <a:cs typeface="Arial"/>
                <a:sym typeface="Arial"/>
              </a:rPr>
              <a:t>forecast(arima_model) or using forward pipe operator ‘%&gt;%’ and plot it using autoplot() function.</a:t>
            </a:r>
            <a:endParaRPr sz="1700">
              <a:solidFill>
                <a:srgbClr val="333333"/>
              </a:solidFill>
              <a:highlight>
                <a:schemeClr val="lt1"/>
              </a:highlight>
              <a:latin typeface="Arial"/>
              <a:ea typeface="Arial"/>
              <a:cs typeface="Arial"/>
              <a:sym typeface="Arial"/>
            </a:endParaRPr>
          </a:p>
          <a:p>
            <a:pPr indent="457200" lvl="0" marL="0" rtl="0" algn="l">
              <a:lnSpc>
                <a:spcPct val="115000"/>
              </a:lnSpc>
              <a:spcBef>
                <a:spcPts val="900"/>
              </a:spcBef>
              <a:spcAft>
                <a:spcPts val="0"/>
              </a:spcAft>
              <a:buNone/>
            </a:pPr>
            <a:r>
              <a:t/>
            </a:r>
            <a:endParaRPr sz="1900">
              <a:latin typeface="Arial"/>
              <a:ea typeface="Arial"/>
              <a:cs typeface="Arial"/>
              <a:sym typeface="Arial"/>
            </a:endParaRPr>
          </a:p>
          <a:p>
            <a:pPr indent="0" lvl="0" marL="0" rtl="0" algn="l">
              <a:lnSpc>
                <a:spcPct val="115000"/>
              </a:lnSpc>
              <a:spcBef>
                <a:spcPts val="900"/>
              </a:spcBef>
              <a:spcAft>
                <a:spcPts val="0"/>
              </a:spcAft>
              <a:buNone/>
            </a:pPr>
            <a:r>
              <a:t/>
            </a:r>
            <a:endParaRPr sz="1700">
              <a:solidFill>
                <a:srgbClr val="020202"/>
              </a:solidFill>
              <a:latin typeface="Arial"/>
              <a:ea typeface="Arial"/>
              <a:cs typeface="Arial"/>
              <a:sym typeface="Arial"/>
            </a:endParaRPr>
          </a:p>
          <a:p>
            <a:pPr indent="0" lvl="0" marL="0" rtl="0" algn="l">
              <a:lnSpc>
                <a:spcPct val="115000"/>
              </a:lnSpc>
              <a:spcBef>
                <a:spcPts val="0"/>
              </a:spcBef>
              <a:spcAft>
                <a:spcPts val="0"/>
              </a:spcAft>
              <a:buNone/>
            </a:pPr>
            <a:r>
              <a:t/>
            </a:r>
            <a:endParaRPr sz="1700">
              <a:solidFill>
                <a:schemeClr val="accent6"/>
              </a:solidFill>
              <a:latin typeface="Arial"/>
              <a:ea typeface="Arial"/>
              <a:cs typeface="Arial"/>
              <a:sym typeface="Arial"/>
            </a:endParaRPr>
          </a:p>
          <a:p>
            <a:pPr indent="457200" lvl="0" marL="0" rtl="0" algn="l">
              <a:lnSpc>
                <a:spcPct val="115000"/>
              </a:lnSpc>
              <a:spcBef>
                <a:spcPts val="900"/>
              </a:spcBef>
              <a:spcAft>
                <a:spcPts val="900"/>
              </a:spcAft>
              <a:buNone/>
            </a:pPr>
            <a:r>
              <a:t/>
            </a:r>
            <a:endParaRPr sz="19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21e383b3a3_0_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5000"/>
              <a:buFont typeface="Arial"/>
              <a:buNone/>
            </a:pPr>
            <a:r>
              <a:rPr b="1" lang="en-US" sz="2400">
                <a:solidFill>
                  <a:schemeClr val="accent6"/>
                </a:solidFill>
                <a:highlight>
                  <a:srgbClr val="FFFFFF"/>
                </a:highlight>
              </a:rPr>
              <a:t>Method?</a:t>
            </a:r>
            <a:endParaRPr b="1" sz="6100"/>
          </a:p>
        </p:txBody>
      </p:sp>
      <p:sp>
        <p:nvSpPr>
          <p:cNvPr id="149" name="Google Shape;149;g121e383b3a3_0_28"/>
          <p:cNvSpPr txBox="1"/>
          <p:nvPr>
            <p:ph idx="1" type="body"/>
          </p:nvPr>
        </p:nvSpPr>
        <p:spPr>
          <a:xfrm>
            <a:off x="457200" y="1659150"/>
            <a:ext cx="8229600" cy="4301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900"/>
              </a:spcBef>
              <a:spcAft>
                <a:spcPts val="0"/>
              </a:spcAft>
              <a:buNone/>
            </a:pPr>
            <a:r>
              <a:rPr b="1" lang="en-US" sz="1700" u="sng">
                <a:solidFill>
                  <a:srgbClr val="020202"/>
                </a:solidFill>
                <a:latin typeface="Arial"/>
                <a:ea typeface="Arial"/>
                <a:cs typeface="Arial"/>
                <a:sym typeface="Arial"/>
              </a:rPr>
              <a:t>STEP 3:</a:t>
            </a:r>
            <a:endParaRPr b="1" sz="1700" u="sng">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rPr lang="en-US" sz="1700">
                <a:solidFill>
                  <a:srgbClr val="333333"/>
                </a:solidFill>
                <a:highlight>
                  <a:srgbClr val="FFFFFF"/>
                </a:highlight>
                <a:latin typeface="Arial"/>
                <a:ea typeface="Arial"/>
                <a:cs typeface="Arial"/>
                <a:sym typeface="Arial"/>
              </a:rPr>
              <a:t>The below is an example code of the model and its output. </a:t>
            </a:r>
            <a:endParaRPr sz="1700">
              <a:solidFill>
                <a:srgbClr val="333333"/>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US" sz="1700">
                <a:solidFill>
                  <a:srgbClr val="333333"/>
                </a:solidFill>
                <a:highlight>
                  <a:srgbClr val="FFFFFF"/>
                </a:highlight>
                <a:latin typeface="Arial"/>
                <a:ea typeface="Arial"/>
                <a:cs typeface="Arial"/>
                <a:sym typeface="Arial"/>
              </a:rPr>
              <a:t>Here we are forecast to predict Apple company stock price:</a:t>
            </a:r>
            <a:endParaRPr sz="1700">
              <a:solidFill>
                <a:srgbClr val="333333"/>
              </a:solidFill>
              <a:latin typeface="Arial"/>
              <a:ea typeface="Arial"/>
              <a:cs typeface="Arial"/>
              <a:sym typeface="Arial"/>
            </a:endParaRPr>
          </a:p>
          <a:p>
            <a:pPr indent="0" lvl="0" marL="457200" rtl="0" algn="l">
              <a:lnSpc>
                <a:spcPct val="115000"/>
              </a:lnSpc>
              <a:spcBef>
                <a:spcPts val="0"/>
              </a:spcBef>
              <a:spcAft>
                <a:spcPts val="0"/>
              </a:spcAft>
              <a:buNone/>
            </a:pPr>
            <a:r>
              <a:t/>
            </a:r>
            <a:endParaRPr sz="1100">
              <a:solidFill>
                <a:schemeClr val="accent6"/>
              </a:solidFill>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333333"/>
              </a:solidFill>
              <a:latin typeface="Arial"/>
              <a:ea typeface="Arial"/>
              <a:cs typeface="Arial"/>
              <a:sym typeface="Arial"/>
            </a:endParaRPr>
          </a:p>
          <a:p>
            <a:pPr indent="0" lvl="0" marL="0" rtl="0" algn="l">
              <a:lnSpc>
                <a:spcPct val="115000"/>
              </a:lnSpc>
              <a:spcBef>
                <a:spcPts val="900"/>
              </a:spcBef>
              <a:spcAft>
                <a:spcPts val="0"/>
              </a:spcAft>
              <a:buNone/>
            </a:pPr>
            <a:r>
              <a:rPr lang="en-US" sz="1700">
                <a:solidFill>
                  <a:srgbClr val="020202"/>
                </a:solidFill>
                <a:latin typeface="Arial"/>
                <a:ea typeface="Arial"/>
                <a:cs typeface="Arial"/>
                <a:sym typeface="Arial"/>
              </a:rPr>
              <a:t>	</a:t>
            </a:r>
            <a:endParaRPr sz="1700">
              <a:solidFill>
                <a:srgbClr val="020202"/>
              </a:solidFill>
              <a:latin typeface="Arial"/>
              <a:ea typeface="Arial"/>
              <a:cs typeface="Arial"/>
              <a:sym typeface="Arial"/>
            </a:endParaRPr>
          </a:p>
          <a:p>
            <a:pPr indent="457200" lvl="0" marL="0" rtl="0" algn="l">
              <a:lnSpc>
                <a:spcPct val="115000"/>
              </a:lnSpc>
              <a:spcBef>
                <a:spcPts val="900"/>
              </a:spcBef>
              <a:spcAft>
                <a:spcPts val="0"/>
              </a:spcAft>
              <a:buNone/>
            </a:pPr>
            <a:r>
              <a:t/>
            </a:r>
            <a:endParaRPr sz="1900">
              <a:latin typeface="Arial"/>
              <a:ea typeface="Arial"/>
              <a:cs typeface="Arial"/>
              <a:sym typeface="Arial"/>
            </a:endParaRPr>
          </a:p>
          <a:p>
            <a:pPr indent="0" lvl="0" marL="0" rtl="0" algn="l">
              <a:lnSpc>
                <a:spcPct val="115000"/>
              </a:lnSpc>
              <a:spcBef>
                <a:spcPts val="900"/>
              </a:spcBef>
              <a:spcAft>
                <a:spcPts val="0"/>
              </a:spcAft>
              <a:buNone/>
            </a:pPr>
            <a:r>
              <a:t/>
            </a:r>
            <a:endParaRPr sz="1700">
              <a:solidFill>
                <a:srgbClr val="020202"/>
              </a:solidFill>
              <a:latin typeface="Arial"/>
              <a:ea typeface="Arial"/>
              <a:cs typeface="Arial"/>
              <a:sym typeface="Arial"/>
            </a:endParaRPr>
          </a:p>
          <a:p>
            <a:pPr indent="0" lvl="0" marL="0" rtl="0" algn="l">
              <a:lnSpc>
                <a:spcPct val="115000"/>
              </a:lnSpc>
              <a:spcBef>
                <a:spcPts val="0"/>
              </a:spcBef>
              <a:spcAft>
                <a:spcPts val="0"/>
              </a:spcAft>
              <a:buNone/>
            </a:pPr>
            <a:r>
              <a:t/>
            </a:r>
            <a:endParaRPr sz="1700">
              <a:solidFill>
                <a:schemeClr val="accent6"/>
              </a:solidFill>
              <a:latin typeface="Arial"/>
              <a:ea typeface="Arial"/>
              <a:cs typeface="Arial"/>
              <a:sym typeface="Arial"/>
            </a:endParaRPr>
          </a:p>
          <a:p>
            <a:pPr indent="457200" lvl="0" marL="0" rtl="0" algn="l">
              <a:lnSpc>
                <a:spcPct val="115000"/>
              </a:lnSpc>
              <a:spcBef>
                <a:spcPts val="900"/>
              </a:spcBef>
              <a:spcAft>
                <a:spcPts val="900"/>
              </a:spcAft>
              <a:buNone/>
            </a:pPr>
            <a:r>
              <a:t/>
            </a:r>
            <a:endParaRPr sz="1900">
              <a:latin typeface="Arial"/>
              <a:ea typeface="Arial"/>
              <a:cs typeface="Arial"/>
              <a:sym typeface="Arial"/>
            </a:endParaRPr>
          </a:p>
        </p:txBody>
      </p:sp>
      <p:pic>
        <p:nvPicPr>
          <p:cNvPr id="150" name="Google Shape;150;g121e383b3a3_0_28"/>
          <p:cNvPicPr preferRelativeResize="0"/>
          <p:nvPr/>
        </p:nvPicPr>
        <p:blipFill>
          <a:blip r:embed="rId3">
            <a:alphaModFix/>
          </a:blip>
          <a:stretch>
            <a:fillRect/>
          </a:stretch>
        </p:blipFill>
        <p:spPr>
          <a:xfrm>
            <a:off x="1687850" y="2887554"/>
            <a:ext cx="5768301" cy="3324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24b38a9ddc_1_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5000"/>
              <a:buFont typeface="Arial"/>
              <a:buNone/>
            </a:pPr>
            <a:r>
              <a:rPr b="1" lang="en-US" sz="2400">
                <a:solidFill>
                  <a:schemeClr val="accent6"/>
                </a:solidFill>
                <a:highlight>
                  <a:srgbClr val="FFFFFF"/>
                </a:highlight>
              </a:rPr>
              <a:t>Method?</a:t>
            </a:r>
            <a:endParaRPr b="1" sz="6100"/>
          </a:p>
        </p:txBody>
      </p:sp>
      <p:sp>
        <p:nvSpPr>
          <p:cNvPr id="156" name="Google Shape;156;g124b38a9ddc_1_30"/>
          <p:cNvSpPr txBox="1"/>
          <p:nvPr>
            <p:ph idx="1" type="body"/>
          </p:nvPr>
        </p:nvSpPr>
        <p:spPr>
          <a:xfrm>
            <a:off x="457200" y="1659150"/>
            <a:ext cx="8229600" cy="4301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900"/>
              </a:spcBef>
              <a:spcAft>
                <a:spcPts val="0"/>
              </a:spcAft>
              <a:buNone/>
            </a:pPr>
            <a:r>
              <a:rPr b="1" lang="en-US" sz="1700" u="sng">
                <a:solidFill>
                  <a:srgbClr val="020202"/>
                </a:solidFill>
                <a:latin typeface="Arial"/>
                <a:ea typeface="Arial"/>
                <a:cs typeface="Arial"/>
                <a:sym typeface="Arial"/>
              </a:rPr>
              <a:t>STEP 3:</a:t>
            </a:r>
            <a:endParaRPr b="1" sz="1700" u="sng">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rPr lang="en-US" sz="1700">
                <a:solidFill>
                  <a:srgbClr val="333333"/>
                </a:solidFill>
                <a:highlight>
                  <a:srgbClr val="FFFFFF"/>
                </a:highlight>
                <a:latin typeface="Arial"/>
                <a:ea typeface="Arial"/>
                <a:cs typeface="Arial"/>
                <a:sym typeface="Arial"/>
              </a:rPr>
              <a:t>The below is an plot for the code in the previous slide.</a:t>
            </a:r>
            <a:endParaRPr sz="1700">
              <a:solidFill>
                <a:srgbClr val="333333"/>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US" sz="1700">
                <a:solidFill>
                  <a:srgbClr val="333333"/>
                </a:solidFill>
                <a:highlight>
                  <a:srgbClr val="FFFFFF"/>
                </a:highlight>
                <a:latin typeface="Arial"/>
                <a:ea typeface="Arial"/>
                <a:cs typeface="Arial"/>
                <a:sym typeface="Arial"/>
              </a:rPr>
              <a:t>Here we are trying to forecast Apple company stock price:</a:t>
            </a:r>
            <a:endParaRPr sz="1700">
              <a:solidFill>
                <a:srgbClr val="333333"/>
              </a:solidFill>
              <a:latin typeface="Arial"/>
              <a:ea typeface="Arial"/>
              <a:cs typeface="Arial"/>
              <a:sym typeface="Arial"/>
            </a:endParaRPr>
          </a:p>
          <a:p>
            <a:pPr indent="0" lvl="0" marL="457200" rtl="0" algn="l">
              <a:lnSpc>
                <a:spcPct val="115000"/>
              </a:lnSpc>
              <a:spcBef>
                <a:spcPts val="0"/>
              </a:spcBef>
              <a:spcAft>
                <a:spcPts val="0"/>
              </a:spcAft>
              <a:buNone/>
            </a:pPr>
            <a:r>
              <a:t/>
            </a:r>
            <a:endParaRPr sz="1100">
              <a:solidFill>
                <a:schemeClr val="accent6"/>
              </a:solidFill>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333333"/>
              </a:solidFill>
              <a:latin typeface="Arial"/>
              <a:ea typeface="Arial"/>
              <a:cs typeface="Arial"/>
              <a:sym typeface="Arial"/>
            </a:endParaRPr>
          </a:p>
          <a:p>
            <a:pPr indent="0" lvl="0" marL="0" rtl="0" algn="l">
              <a:lnSpc>
                <a:spcPct val="115000"/>
              </a:lnSpc>
              <a:spcBef>
                <a:spcPts val="900"/>
              </a:spcBef>
              <a:spcAft>
                <a:spcPts val="0"/>
              </a:spcAft>
              <a:buNone/>
            </a:pPr>
            <a:r>
              <a:rPr lang="en-US" sz="1700">
                <a:solidFill>
                  <a:srgbClr val="020202"/>
                </a:solidFill>
                <a:latin typeface="Arial"/>
                <a:ea typeface="Arial"/>
                <a:cs typeface="Arial"/>
                <a:sym typeface="Arial"/>
              </a:rPr>
              <a:t>	</a:t>
            </a:r>
            <a:endParaRPr sz="1700">
              <a:solidFill>
                <a:srgbClr val="020202"/>
              </a:solidFill>
              <a:latin typeface="Arial"/>
              <a:ea typeface="Arial"/>
              <a:cs typeface="Arial"/>
              <a:sym typeface="Arial"/>
            </a:endParaRPr>
          </a:p>
          <a:p>
            <a:pPr indent="457200" lvl="0" marL="0" rtl="0" algn="l">
              <a:lnSpc>
                <a:spcPct val="115000"/>
              </a:lnSpc>
              <a:spcBef>
                <a:spcPts val="900"/>
              </a:spcBef>
              <a:spcAft>
                <a:spcPts val="0"/>
              </a:spcAft>
              <a:buNone/>
            </a:pPr>
            <a:r>
              <a:t/>
            </a:r>
            <a:endParaRPr sz="1900">
              <a:latin typeface="Arial"/>
              <a:ea typeface="Arial"/>
              <a:cs typeface="Arial"/>
              <a:sym typeface="Arial"/>
            </a:endParaRPr>
          </a:p>
          <a:p>
            <a:pPr indent="0" lvl="0" marL="0" rtl="0" algn="l">
              <a:lnSpc>
                <a:spcPct val="115000"/>
              </a:lnSpc>
              <a:spcBef>
                <a:spcPts val="900"/>
              </a:spcBef>
              <a:spcAft>
                <a:spcPts val="0"/>
              </a:spcAft>
              <a:buNone/>
            </a:pPr>
            <a:r>
              <a:t/>
            </a:r>
            <a:endParaRPr sz="1700">
              <a:solidFill>
                <a:srgbClr val="020202"/>
              </a:solidFill>
              <a:latin typeface="Arial"/>
              <a:ea typeface="Arial"/>
              <a:cs typeface="Arial"/>
              <a:sym typeface="Arial"/>
            </a:endParaRPr>
          </a:p>
          <a:p>
            <a:pPr indent="0" lvl="0" marL="0" rtl="0" algn="l">
              <a:lnSpc>
                <a:spcPct val="115000"/>
              </a:lnSpc>
              <a:spcBef>
                <a:spcPts val="0"/>
              </a:spcBef>
              <a:spcAft>
                <a:spcPts val="0"/>
              </a:spcAft>
              <a:buNone/>
            </a:pPr>
            <a:r>
              <a:t/>
            </a:r>
            <a:endParaRPr sz="1700">
              <a:solidFill>
                <a:schemeClr val="accent6"/>
              </a:solidFill>
              <a:latin typeface="Arial"/>
              <a:ea typeface="Arial"/>
              <a:cs typeface="Arial"/>
              <a:sym typeface="Arial"/>
            </a:endParaRPr>
          </a:p>
          <a:p>
            <a:pPr indent="457200" lvl="0" marL="0" rtl="0" algn="l">
              <a:lnSpc>
                <a:spcPct val="115000"/>
              </a:lnSpc>
              <a:spcBef>
                <a:spcPts val="900"/>
              </a:spcBef>
              <a:spcAft>
                <a:spcPts val="900"/>
              </a:spcAft>
              <a:buNone/>
            </a:pPr>
            <a:r>
              <a:t/>
            </a:r>
            <a:endParaRPr sz="1900">
              <a:latin typeface="Arial"/>
              <a:ea typeface="Arial"/>
              <a:cs typeface="Arial"/>
              <a:sym typeface="Arial"/>
            </a:endParaRPr>
          </a:p>
        </p:txBody>
      </p:sp>
      <p:pic>
        <p:nvPicPr>
          <p:cNvPr id="157" name="Google Shape;157;g124b38a9ddc_1_30"/>
          <p:cNvPicPr preferRelativeResize="0"/>
          <p:nvPr/>
        </p:nvPicPr>
        <p:blipFill>
          <a:blip r:embed="rId3">
            <a:alphaModFix/>
          </a:blip>
          <a:stretch>
            <a:fillRect/>
          </a:stretch>
        </p:blipFill>
        <p:spPr>
          <a:xfrm>
            <a:off x="1850324" y="2877175"/>
            <a:ext cx="5443351" cy="33632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24a1a32ed6_0_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5000"/>
              <a:buFont typeface="Arial"/>
              <a:buNone/>
            </a:pPr>
            <a:r>
              <a:rPr b="1" lang="en-US" sz="2400">
                <a:solidFill>
                  <a:schemeClr val="accent6"/>
                </a:solidFill>
                <a:highlight>
                  <a:srgbClr val="FFFFFF"/>
                </a:highlight>
              </a:rPr>
              <a:t>Method?</a:t>
            </a:r>
            <a:endParaRPr b="1" sz="6100"/>
          </a:p>
        </p:txBody>
      </p:sp>
      <p:sp>
        <p:nvSpPr>
          <p:cNvPr id="163" name="Google Shape;163;g124a1a32ed6_0_21"/>
          <p:cNvSpPr txBox="1"/>
          <p:nvPr>
            <p:ph idx="1" type="body"/>
          </p:nvPr>
        </p:nvSpPr>
        <p:spPr>
          <a:xfrm>
            <a:off x="457200" y="1600200"/>
            <a:ext cx="8229600" cy="4301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900"/>
              </a:spcBef>
              <a:spcAft>
                <a:spcPts val="0"/>
              </a:spcAft>
              <a:buNone/>
            </a:pPr>
            <a:r>
              <a:rPr b="1" lang="en-US" sz="1700" u="sng">
                <a:solidFill>
                  <a:srgbClr val="020202"/>
                </a:solidFill>
                <a:latin typeface="Arial"/>
                <a:ea typeface="Arial"/>
                <a:cs typeface="Arial"/>
                <a:sym typeface="Arial"/>
              </a:rPr>
              <a:t>STEP 4:</a:t>
            </a:r>
            <a:endParaRPr b="1" sz="1700" u="sng">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rPr lang="en-US" sz="1700">
                <a:solidFill>
                  <a:srgbClr val="020202"/>
                </a:solidFill>
                <a:latin typeface="Arial"/>
                <a:ea typeface="Arial"/>
                <a:cs typeface="Arial"/>
                <a:sym typeface="Arial"/>
              </a:rPr>
              <a:t>For each of the k clusters obtained in Step 2, we compare the companies within the clusters using metrics and their future stock performances.</a:t>
            </a:r>
            <a:endParaRPr sz="1700">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rPr lang="en-US" sz="1700">
                <a:solidFill>
                  <a:srgbClr val="020202"/>
                </a:solidFill>
                <a:latin typeface="Arial"/>
                <a:ea typeface="Arial"/>
                <a:cs typeface="Arial"/>
                <a:sym typeface="Arial"/>
              </a:rPr>
              <a:t>Here we indicate comparing of the future stock performance for the companies belonging to one of the cluster: GOOG and AMZN</a:t>
            </a:r>
            <a:endParaRPr sz="1700">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rPr lang="en-US" sz="1700">
                <a:solidFill>
                  <a:srgbClr val="020202"/>
                </a:solidFill>
                <a:latin typeface="Arial"/>
                <a:ea typeface="Arial"/>
                <a:cs typeface="Arial"/>
                <a:sym typeface="Arial"/>
              </a:rPr>
              <a:t>	</a:t>
            </a:r>
            <a:endParaRPr sz="1700">
              <a:solidFill>
                <a:srgbClr val="020202"/>
              </a:solidFill>
              <a:latin typeface="Arial"/>
              <a:ea typeface="Arial"/>
              <a:cs typeface="Arial"/>
              <a:sym typeface="Arial"/>
            </a:endParaRPr>
          </a:p>
          <a:p>
            <a:pPr indent="457200" lvl="0" marL="0" rtl="0" algn="l">
              <a:lnSpc>
                <a:spcPct val="115000"/>
              </a:lnSpc>
              <a:spcBef>
                <a:spcPts val="900"/>
              </a:spcBef>
              <a:spcAft>
                <a:spcPts val="900"/>
              </a:spcAft>
              <a:buNone/>
            </a:pPr>
            <a:r>
              <a:t/>
            </a:r>
            <a:endParaRPr sz="1900">
              <a:latin typeface="Arial"/>
              <a:ea typeface="Arial"/>
              <a:cs typeface="Arial"/>
              <a:sym typeface="Arial"/>
            </a:endParaRPr>
          </a:p>
        </p:txBody>
      </p:sp>
      <p:pic>
        <p:nvPicPr>
          <p:cNvPr id="164" name="Google Shape;164;g124a1a32ed6_0_21"/>
          <p:cNvPicPr preferRelativeResize="0"/>
          <p:nvPr/>
        </p:nvPicPr>
        <p:blipFill>
          <a:blip r:embed="rId3">
            <a:alphaModFix/>
          </a:blip>
          <a:stretch>
            <a:fillRect/>
          </a:stretch>
        </p:blipFill>
        <p:spPr>
          <a:xfrm>
            <a:off x="544850" y="3395013"/>
            <a:ext cx="3979749" cy="2458925"/>
          </a:xfrm>
          <a:prstGeom prst="rect">
            <a:avLst/>
          </a:prstGeom>
          <a:noFill/>
          <a:ln>
            <a:noFill/>
          </a:ln>
        </p:spPr>
      </p:pic>
      <p:pic>
        <p:nvPicPr>
          <p:cNvPr id="165" name="Google Shape;165;g124a1a32ed6_0_21"/>
          <p:cNvPicPr preferRelativeResize="0"/>
          <p:nvPr/>
        </p:nvPicPr>
        <p:blipFill>
          <a:blip r:embed="rId4">
            <a:alphaModFix/>
          </a:blip>
          <a:stretch>
            <a:fillRect/>
          </a:stretch>
        </p:blipFill>
        <p:spPr>
          <a:xfrm>
            <a:off x="4636398" y="3429000"/>
            <a:ext cx="3869726" cy="23909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19b1b330b9_0_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5000"/>
              <a:buFont typeface="Arial"/>
              <a:buNone/>
            </a:pPr>
            <a:r>
              <a:rPr b="1" lang="en-US" sz="2200">
                <a:solidFill>
                  <a:srgbClr val="020202"/>
                </a:solidFill>
                <a:highlight>
                  <a:srgbClr val="FFFFFF"/>
                </a:highlight>
              </a:rPr>
              <a:t>What is the most interesting (to you) thing you have discovered so far about your main scientific question(s)?  </a:t>
            </a:r>
            <a:endParaRPr b="1" sz="3100">
              <a:latin typeface="Georgia"/>
              <a:ea typeface="Georgia"/>
              <a:cs typeface="Georgia"/>
              <a:sym typeface="Georgia"/>
            </a:endParaRPr>
          </a:p>
        </p:txBody>
      </p:sp>
      <p:sp>
        <p:nvSpPr>
          <p:cNvPr id="171" name="Google Shape;171;g119b1b330b9_0_5"/>
          <p:cNvSpPr txBox="1"/>
          <p:nvPr>
            <p:ph idx="1" type="body"/>
          </p:nvPr>
        </p:nvSpPr>
        <p:spPr>
          <a:xfrm>
            <a:off x="457200" y="1752600"/>
            <a:ext cx="8229600" cy="45132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115000"/>
              </a:lnSpc>
              <a:spcBef>
                <a:spcPts val="900"/>
              </a:spcBef>
              <a:spcAft>
                <a:spcPts val="0"/>
              </a:spcAft>
              <a:buClr>
                <a:srgbClr val="020202"/>
              </a:buClr>
              <a:buSzPts val="1800"/>
              <a:buFont typeface="Arial"/>
              <a:buChar char="•"/>
            </a:pPr>
            <a:r>
              <a:rPr lang="en-US" sz="1800">
                <a:solidFill>
                  <a:srgbClr val="020202"/>
                </a:solidFill>
                <a:latin typeface="Arial"/>
                <a:ea typeface="Arial"/>
                <a:cs typeface="Arial"/>
                <a:sym typeface="Arial"/>
              </a:rPr>
              <a:t>From the analysis done in this project, we can conclude that </a:t>
            </a:r>
            <a:r>
              <a:rPr b="1" lang="en-US" sz="1800">
                <a:solidFill>
                  <a:srgbClr val="020202"/>
                </a:solidFill>
                <a:latin typeface="Arial"/>
                <a:ea typeface="Arial"/>
                <a:cs typeface="Arial"/>
                <a:sym typeface="Arial"/>
              </a:rPr>
              <a:t>grouping the companies into domains of similarity just based on the similarity in their seasonality of their stock prices is not a </a:t>
            </a:r>
            <a:r>
              <a:rPr b="1" lang="en-US" sz="1800">
                <a:solidFill>
                  <a:srgbClr val="020202"/>
                </a:solidFill>
                <a:latin typeface="Arial"/>
                <a:ea typeface="Arial"/>
                <a:cs typeface="Arial"/>
                <a:sym typeface="Arial"/>
              </a:rPr>
              <a:t>reliable</a:t>
            </a:r>
            <a:r>
              <a:rPr b="1" lang="en-US" sz="1800">
                <a:solidFill>
                  <a:srgbClr val="020202"/>
                </a:solidFill>
                <a:latin typeface="Arial"/>
                <a:ea typeface="Arial"/>
                <a:cs typeface="Arial"/>
                <a:sym typeface="Arial"/>
              </a:rPr>
              <a:t> way to group them</a:t>
            </a:r>
            <a:r>
              <a:rPr lang="en-US" sz="1800">
                <a:solidFill>
                  <a:srgbClr val="020202"/>
                </a:solidFill>
                <a:latin typeface="Arial"/>
                <a:ea typeface="Arial"/>
                <a:cs typeface="Arial"/>
                <a:sym typeface="Arial"/>
              </a:rPr>
              <a:t> because the companies actually belonging to the same domain like Apple, Alphabet(formerly known as Google), Microsoft, and Amazon have been placed into 2 different clusters.</a:t>
            </a:r>
            <a:endParaRPr sz="1800">
              <a:solidFill>
                <a:srgbClr val="020202"/>
              </a:solidFill>
              <a:latin typeface="Arial"/>
              <a:ea typeface="Arial"/>
              <a:cs typeface="Arial"/>
              <a:sym typeface="Arial"/>
            </a:endParaRPr>
          </a:p>
          <a:p>
            <a:pPr indent="-342900" lvl="0" marL="457200" rtl="0" algn="l">
              <a:lnSpc>
                <a:spcPct val="115000"/>
              </a:lnSpc>
              <a:spcBef>
                <a:spcPts val="0"/>
              </a:spcBef>
              <a:spcAft>
                <a:spcPts val="0"/>
              </a:spcAft>
              <a:buClr>
                <a:srgbClr val="020202"/>
              </a:buClr>
              <a:buSzPts val="1800"/>
              <a:buFont typeface="Arial"/>
              <a:buChar char="•"/>
            </a:pPr>
            <a:r>
              <a:rPr lang="en-US" sz="1800">
                <a:solidFill>
                  <a:srgbClr val="020202"/>
                </a:solidFill>
                <a:latin typeface="Arial"/>
                <a:ea typeface="Arial"/>
                <a:cs typeface="Arial"/>
                <a:sym typeface="Arial"/>
              </a:rPr>
              <a:t>Therefore, we need to have prior knowledge from the real world to be able to group the companies into similar domains viz; companies like Apple, Microsoft and Google belong to the Tech. domain and companies like Tesla, Honda, and Tata Motors belong to the Automotive industry.</a:t>
            </a:r>
            <a:endParaRPr sz="1800">
              <a:solidFill>
                <a:srgbClr val="020202"/>
              </a:solidFill>
              <a:latin typeface="Arial"/>
              <a:ea typeface="Arial"/>
              <a:cs typeface="Arial"/>
              <a:sym typeface="Arial"/>
            </a:endParaRPr>
          </a:p>
          <a:p>
            <a:pPr indent="-342900" lvl="0" marL="457200" rtl="0" algn="l">
              <a:lnSpc>
                <a:spcPct val="115000"/>
              </a:lnSpc>
              <a:spcBef>
                <a:spcPts val="0"/>
              </a:spcBef>
              <a:spcAft>
                <a:spcPts val="0"/>
              </a:spcAft>
              <a:buClr>
                <a:srgbClr val="020202"/>
              </a:buClr>
              <a:buSzPts val="1800"/>
              <a:buFont typeface="Arial"/>
              <a:buChar char="•"/>
            </a:pPr>
            <a:r>
              <a:rPr lang="en-US" sz="1800">
                <a:solidFill>
                  <a:srgbClr val="020202"/>
                </a:solidFill>
                <a:latin typeface="Arial"/>
                <a:ea typeface="Arial"/>
                <a:cs typeface="Arial"/>
                <a:sym typeface="Arial"/>
              </a:rPr>
              <a:t>We are yet to do analysis of the companies within the clusters using metrics like P&amp;E ratio and YoY growth, we are hoping to do this for the next Task of the project.</a:t>
            </a:r>
            <a:endParaRPr sz="1800">
              <a:solidFill>
                <a:srgbClr val="020202"/>
              </a:solidFill>
              <a:latin typeface="Arial"/>
              <a:ea typeface="Arial"/>
              <a:cs typeface="Arial"/>
              <a:sym typeface="Arial"/>
            </a:endParaRPr>
          </a:p>
          <a:p>
            <a:pPr indent="0" lvl="0" marL="0" rtl="0" algn="l">
              <a:lnSpc>
                <a:spcPct val="115000"/>
              </a:lnSpc>
              <a:spcBef>
                <a:spcPts val="900"/>
              </a:spcBef>
              <a:spcAft>
                <a:spcPts val="900"/>
              </a:spcAft>
              <a:buNone/>
            </a:pPr>
            <a:r>
              <a:t/>
            </a:r>
            <a:endParaRPr sz="3000">
              <a:solidFill>
                <a:srgbClr val="02020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19b1b330b9_0_10"/>
          <p:cNvSpPr txBox="1"/>
          <p:nvPr>
            <p:ph idx="1" type="body"/>
          </p:nvPr>
        </p:nvSpPr>
        <p:spPr>
          <a:xfrm>
            <a:off x="457200" y="1752600"/>
            <a:ext cx="8229600" cy="43017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115000"/>
              </a:lnSpc>
              <a:spcBef>
                <a:spcPts val="900"/>
              </a:spcBef>
              <a:spcAft>
                <a:spcPts val="0"/>
              </a:spcAft>
              <a:buSzPts val="1800"/>
              <a:buFont typeface="Arial"/>
              <a:buChar char="•"/>
            </a:pPr>
            <a:r>
              <a:rPr i="1" lang="en-US" sz="1800">
                <a:latin typeface="Arial"/>
                <a:ea typeface="Arial"/>
                <a:cs typeface="Arial"/>
                <a:sym typeface="Arial"/>
              </a:rPr>
              <a:t>Now that we have concluded that grouping </a:t>
            </a:r>
            <a:r>
              <a:rPr i="1" lang="en-US" sz="1800">
                <a:latin typeface="Arial"/>
                <a:ea typeface="Arial"/>
                <a:cs typeface="Arial"/>
                <a:sym typeface="Arial"/>
              </a:rPr>
              <a:t>companies based on the similarity of their seasonality of their stock prices is not reliable and established that we need to have the knowledge from the real world to identify which group the company belongs to</a:t>
            </a:r>
            <a:r>
              <a:rPr lang="en-US" sz="1800">
                <a:latin typeface="Arial"/>
                <a:ea typeface="Arial"/>
                <a:cs typeface="Arial"/>
                <a:sym typeface="Arial"/>
              </a:rPr>
              <a:t>, </a:t>
            </a:r>
            <a:r>
              <a:rPr b="1" lang="en-US" sz="1800">
                <a:latin typeface="Arial"/>
                <a:ea typeface="Arial"/>
                <a:cs typeface="Arial"/>
                <a:sym typeface="Arial"/>
              </a:rPr>
              <a:t>is there any other way in which it would be possible for us to identify groups of companies belonging to similar domain by just inferring from the data, without the need to have prior knowledge from the real world about the company?</a:t>
            </a:r>
            <a:endParaRPr b="1"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latin typeface="Arial"/>
                <a:ea typeface="Arial"/>
                <a:cs typeface="Arial"/>
                <a:sym typeface="Arial"/>
              </a:rPr>
              <a:t>In the data extracted from the Yahoo Finance we have missing values for the stock data on all the weekends. We have solved the problem of this missing values by averaging the stock price over the week for every week and considering data as weekly data. </a:t>
            </a:r>
            <a:r>
              <a:rPr b="1" lang="en-US" sz="1800">
                <a:latin typeface="Arial"/>
                <a:ea typeface="Arial"/>
                <a:cs typeface="Arial"/>
                <a:sym typeface="Arial"/>
              </a:rPr>
              <a:t>Is this a good approach or would you suggest any data imputation techniques or any other way to solve the problem of this missing values?</a:t>
            </a:r>
            <a:endParaRPr b="1" sz="1800">
              <a:latin typeface="Arial"/>
              <a:ea typeface="Arial"/>
              <a:cs typeface="Arial"/>
              <a:sym typeface="Arial"/>
            </a:endParaRPr>
          </a:p>
        </p:txBody>
      </p:sp>
      <p:sp>
        <p:nvSpPr>
          <p:cNvPr id="177" name="Google Shape;177;g119b1b330b9_0_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5000"/>
              <a:buFont typeface="Arial"/>
              <a:buNone/>
            </a:pPr>
            <a:r>
              <a:rPr b="1" lang="en-US" sz="2200">
                <a:solidFill>
                  <a:srgbClr val="020202"/>
                </a:solidFill>
                <a:highlight>
                  <a:srgbClr val="FFFFFF"/>
                </a:highlight>
              </a:rPr>
              <a:t>Any questions you have for me going forward with your project.</a:t>
            </a:r>
            <a:endParaRPr b="1" sz="6000">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
          <p:cNvSpPr txBox="1"/>
          <p:nvPr>
            <p:ph type="ctrTitle"/>
          </p:nvPr>
        </p:nvSpPr>
        <p:spPr>
          <a:xfrm>
            <a:off x="685800" y="2435225"/>
            <a:ext cx="77724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5000"/>
              <a:buFont typeface="Arial"/>
              <a:buNone/>
            </a:pPr>
            <a:r>
              <a:rPr b="1" lang="en-US" sz="2300">
                <a:solidFill>
                  <a:srgbClr val="020202"/>
                </a:solidFill>
                <a:highlight>
                  <a:srgbClr val="FFFFFF"/>
                </a:highlight>
              </a:rPr>
              <a:t>What is the main scientific question (or questions) that you are trying to answer.  Be specific!</a:t>
            </a:r>
            <a:endParaRPr b="1" sz="6100"/>
          </a:p>
        </p:txBody>
      </p:sp>
      <p:sp>
        <p:nvSpPr>
          <p:cNvPr id="82" name="Google Shape;82;p3"/>
          <p:cNvSpPr txBox="1"/>
          <p:nvPr>
            <p:ph idx="1" type="body"/>
          </p:nvPr>
        </p:nvSpPr>
        <p:spPr>
          <a:xfrm>
            <a:off x="457200" y="1600200"/>
            <a:ext cx="8229600" cy="4301681"/>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900"/>
              </a:spcBef>
              <a:spcAft>
                <a:spcPts val="0"/>
              </a:spcAft>
              <a:buNone/>
            </a:pPr>
            <a:r>
              <a:rPr b="1" lang="en-US" sz="1900" u="sng">
                <a:solidFill>
                  <a:srgbClr val="020202"/>
                </a:solidFill>
                <a:latin typeface="Arial"/>
                <a:ea typeface="Arial"/>
                <a:cs typeface="Arial"/>
                <a:sym typeface="Arial"/>
              </a:rPr>
              <a:t>Main Scientific Question:</a:t>
            </a:r>
            <a:endParaRPr b="1" sz="1900" u="sng">
              <a:solidFill>
                <a:srgbClr val="020202"/>
              </a:solidFill>
              <a:latin typeface="Arial"/>
              <a:ea typeface="Arial"/>
              <a:cs typeface="Arial"/>
              <a:sym typeface="Arial"/>
            </a:endParaRPr>
          </a:p>
          <a:p>
            <a:pPr indent="457200" lvl="0" marL="0" rtl="0" algn="l">
              <a:lnSpc>
                <a:spcPct val="115000"/>
              </a:lnSpc>
              <a:spcBef>
                <a:spcPts val="900"/>
              </a:spcBef>
              <a:spcAft>
                <a:spcPts val="0"/>
              </a:spcAft>
              <a:buNone/>
            </a:pPr>
            <a:r>
              <a:rPr i="1" lang="en-US" sz="1700">
                <a:solidFill>
                  <a:srgbClr val="020202"/>
                </a:solidFill>
                <a:latin typeface="Arial"/>
                <a:ea typeface="Arial"/>
                <a:cs typeface="Arial"/>
                <a:sym typeface="Arial"/>
              </a:rPr>
              <a:t>For comparing metrics like P&amp;E ratio and YoY growth, it is important that we do the comparison from among the companies belonging to the similar domain. For this, we need to already know if the given </a:t>
            </a:r>
            <a:r>
              <a:rPr i="1" lang="en-US" sz="1700">
                <a:solidFill>
                  <a:srgbClr val="020202"/>
                </a:solidFill>
                <a:latin typeface="Arial"/>
                <a:ea typeface="Arial"/>
                <a:cs typeface="Arial"/>
                <a:sym typeface="Arial"/>
              </a:rPr>
              <a:t>companies</a:t>
            </a:r>
            <a:r>
              <a:rPr i="1" lang="en-US" sz="1700">
                <a:solidFill>
                  <a:srgbClr val="020202"/>
                </a:solidFill>
                <a:latin typeface="Arial"/>
                <a:ea typeface="Arial"/>
                <a:cs typeface="Arial"/>
                <a:sym typeface="Arial"/>
              </a:rPr>
              <a:t> belong to the same domain.</a:t>
            </a:r>
            <a:endParaRPr i="1" sz="1700">
              <a:solidFill>
                <a:srgbClr val="020202"/>
              </a:solidFill>
              <a:latin typeface="Arial"/>
              <a:ea typeface="Arial"/>
              <a:cs typeface="Arial"/>
              <a:sym typeface="Arial"/>
            </a:endParaRPr>
          </a:p>
          <a:p>
            <a:pPr indent="457200" lvl="0" marL="0" rtl="0" algn="l">
              <a:lnSpc>
                <a:spcPct val="115000"/>
              </a:lnSpc>
              <a:spcBef>
                <a:spcPts val="900"/>
              </a:spcBef>
              <a:spcAft>
                <a:spcPts val="0"/>
              </a:spcAft>
              <a:buNone/>
            </a:pPr>
            <a:r>
              <a:rPr lang="en-US" sz="1700">
                <a:solidFill>
                  <a:srgbClr val="020202"/>
                </a:solidFill>
                <a:latin typeface="Arial"/>
                <a:ea typeface="Arial"/>
                <a:cs typeface="Arial"/>
                <a:sym typeface="Arial"/>
              </a:rPr>
              <a:t>We are trying to automatically identify this similarity among companies using the frequencies extracted from the seasonality inherent in the stock data of the companies. This is based on the assumption that companies belonging to the similar domain usually have similar market forces controlling them, therefore leading to </a:t>
            </a:r>
            <a:r>
              <a:rPr lang="en-US" sz="1700">
                <a:solidFill>
                  <a:srgbClr val="020202"/>
                </a:solidFill>
                <a:latin typeface="Arial"/>
                <a:ea typeface="Arial"/>
                <a:cs typeface="Arial"/>
                <a:sym typeface="Arial"/>
              </a:rPr>
              <a:t>similar</a:t>
            </a:r>
            <a:r>
              <a:rPr lang="en-US" sz="1700">
                <a:solidFill>
                  <a:srgbClr val="020202"/>
                </a:solidFill>
                <a:latin typeface="Arial"/>
                <a:ea typeface="Arial"/>
                <a:cs typeface="Arial"/>
                <a:sym typeface="Arial"/>
              </a:rPr>
              <a:t> frequencies in the seasonality of their stock prices. </a:t>
            </a:r>
            <a:endParaRPr sz="1700">
              <a:solidFill>
                <a:srgbClr val="020202"/>
              </a:solidFill>
              <a:latin typeface="Arial"/>
              <a:ea typeface="Arial"/>
              <a:cs typeface="Arial"/>
              <a:sym typeface="Arial"/>
            </a:endParaRPr>
          </a:p>
          <a:p>
            <a:pPr indent="457200" lvl="0" marL="0" rtl="0" algn="l">
              <a:lnSpc>
                <a:spcPct val="115000"/>
              </a:lnSpc>
              <a:spcBef>
                <a:spcPts val="900"/>
              </a:spcBef>
              <a:spcAft>
                <a:spcPts val="0"/>
              </a:spcAft>
              <a:buNone/>
            </a:pPr>
            <a:r>
              <a:rPr lang="en-US" sz="1700">
                <a:solidFill>
                  <a:srgbClr val="020202"/>
                </a:solidFill>
                <a:latin typeface="Arial"/>
                <a:ea typeface="Arial"/>
                <a:cs typeface="Arial"/>
                <a:sym typeface="Arial"/>
              </a:rPr>
              <a:t>Once we identify </a:t>
            </a:r>
            <a:r>
              <a:rPr lang="en-US" sz="1700">
                <a:solidFill>
                  <a:srgbClr val="020202"/>
                </a:solidFill>
                <a:latin typeface="Arial"/>
                <a:ea typeface="Arial"/>
                <a:cs typeface="Arial"/>
                <a:sym typeface="Arial"/>
              </a:rPr>
              <a:t>similar companies we then analyze those companies from among their similarity group by comparing metrics and their future stock performances.</a:t>
            </a:r>
            <a:endParaRPr sz="1700">
              <a:solidFill>
                <a:srgbClr val="020202"/>
              </a:solidFill>
              <a:latin typeface="Arial"/>
              <a:ea typeface="Arial"/>
              <a:cs typeface="Arial"/>
              <a:sym typeface="Arial"/>
            </a:endParaRPr>
          </a:p>
          <a:p>
            <a:pPr indent="457200" lvl="0" marL="0" rtl="0" algn="l">
              <a:lnSpc>
                <a:spcPct val="115000"/>
              </a:lnSpc>
              <a:spcBef>
                <a:spcPts val="900"/>
              </a:spcBef>
              <a:spcAft>
                <a:spcPts val="900"/>
              </a:spcAft>
              <a:buNone/>
            </a:pPr>
            <a:r>
              <a:t/>
            </a:r>
            <a:endParaRPr sz="19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124a1a32ed6_0_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5000"/>
              <a:buFont typeface="Arial"/>
              <a:buNone/>
            </a:pPr>
            <a:r>
              <a:rPr b="1" lang="en-US" sz="2400">
                <a:solidFill>
                  <a:srgbClr val="000000"/>
                </a:solidFill>
                <a:highlight>
                  <a:srgbClr val="FFFFFF"/>
                </a:highlight>
              </a:rPr>
              <a:t>Method?</a:t>
            </a:r>
            <a:endParaRPr b="1" sz="2400">
              <a:solidFill>
                <a:srgbClr val="000000"/>
              </a:solidFill>
              <a:highlight>
                <a:srgbClr val="FFFFFF"/>
              </a:highlight>
            </a:endParaRPr>
          </a:p>
        </p:txBody>
      </p:sp>
      <p:sp>
        <p:nvSpPr>
          <p:cNvPr id="88" name="Google Shape;88;g124a1a32ed6_0_3"/>
          <p:cNvSpPr txBox="1"/>
          <p:nvPr>
            <p:ph idx="1" type="body"/>
          </p:nvPr>
        </p:nvSpPr>
        <p:spPr>
          <a:xfrm>
            <a:off x="457200" y="1600200"/>
            <a:ext cx="8229600" cy="4301700"/>
          </a:xfrm>
          <a:prstGeom prst="rect">
            <a:avLst/>
          </a:prstGeom>
          <a:noFill/>
          <a:ln>
            <a:noFill/>
          </a:ln>
        </p:spPr>
        <p:txBody>
          <a:bodyPr anchorCtr="0" anchor="t" bIns="45700" lIns="91425" spcFirstLastPara="1" rIns="91425" wrap="square" tIns="45700">
            <a:noAutofit/>
          </a:bodyPr>
          <a:lstStyle/>
          <a:p>
            <a:pPr indent="457200" lvl="0" marL="0" rtl="0" algn="l">
              <a:lnSpc>
                <a:spcPct val="115000"/>
              </a:lnSpc>
              <a:spcBef>
                <a:spcPts val="900"/>
              </a:spcBef>
              <a:spcAft>
                <a:spcPts val="0"/>
              </a:spcAft>
              <a:buNone/>
            </a:pPr>
            <a:r>
              <a:rPr lang="en-US" sz="1700">
                <a:solidFill>
                  <a:srgbClr val="020202"/>
                </a:solidFill>
                <a:latin typeface="Arial"/>
                <a:ea typeface="Arial"/>
                <a:cs typeface="Arial"/>
                <a:sym typeface="Arial"/>
              </a:rPr>
              <a:t>For answering the scientific question proposed in the earlier slide, we are following the below approach:</a:t>
            </a:r>
            <a:endParaRPr sz="1700">
              <a:solidFill>
                <a:srgbClr val="020202"/>
              </a:solidFill>
              <a:latin typeface="Arial"/>
              <a:ea typeface="Arial"/>
              <a:cs typeface="Arial"/>
              <a:sym typeface="Arial"/>
            </a:endParaRPr>
          </a:p>
          <a:p>
            <a:pPr indent="-336550" lvl="0" marL="457200" rtl="0" algn="l">
              <a:lnSpc>
                <a:spcPct val="115000"/>
              </a:lnSpc>
              <a:spcBef>
                <a:spcPts val="900"/>
              </a:spcBef>
              <a:spcAft>
                <a:spcPts val="0"/>
              </a:spcAft>
              <a:buClr>
                <a:srgbClr val="020202"/>
              </a:buClr>
              <a:buSzPts val="1700"/>
              <a:buFont typeface="Arial"/>
              <a:buAutoNum type="arabicPeriod"/>
            </a:pPr>
            <a:r>
              <a:rPr lang="en-US" sz="1700" u="sng">
                <a:solidFill>
                  <a:srgbClr val="020202"/>
                </a:solidFill>
                <a:latin typeface="Arial"/>
                <a:ea typeface="Arial"/>
                <a:cs typeface="Arial"/>
                <a:sym typeface="Arial"/>
              </a:rPr>
              <a:t>Step 0:</a:t>
            </a:r>
            <a:r>
              <a:rPr lang="en-US" sz="1700">
                <a:solidFill>
                  <a:srgbClr val="020202"/>
                </a:solidFill>
                <a:latin typeface="Arial"/>
                <a:ea typeface="Arial"/>
                <a:cs typeface="Arial"/>
                <a:sym typeface="Arial"/>
              </a:rPr>
              <a:t> Perform any Data Wrangling if required and, plot and visualize the stock data for each of the companies.</a:t>
            </a:r>
            <a:endParaRPr sz="1700">
              <a:solidFill>
                <a:srgbClr val="020202"/>
              </a:solidFill>
              <a:latin typeface="Arial"/>
              <a:ea typeface="Arial"/>
              <a:cs typeface="Arial"/>
              <a:sym typeface="Arial"/>
            </a:endParaRPr>
          </a:p>
          <a:p>
            <a:pPr indent="-336550" lvl="0" marL="457200" rtl="0" algn="l">
              <a:lnSpc>
                <a:spcPct val="115000"/>
              </a:lnSpc>
              <a:spcBef>
                <a:spcPts val="0"/>
              </a:spcBef>
              <a:spcAft>
                <a:spcPts val="0"/>
              </a:spcAft>
              <a:buClr>
                <a:srgbClr val="020202"/>
              </a:buClr>
              <a:buSzPts val="1700"/>
              <a:buFont typeface="Arial"/>
              <a:buAutoNum type="arabicPeriod"/>
            </a:pPr>
            <a:r>
              <a:rPr lang="en-US" sz="1700" u="sng">
                <a:solidFill>
                  <a:srgbClr val="020202"/>
                </a:solidFill>
                <a:latin typeface="Arial"/>
                <a:ea typeface="Arial"/>
                <a:cs typeface="Arial"/>
                <a:sym typeface="Arial"/>
              </a:rPr>
              <a:t>Step 1:</a:t>
            </a:r>
            <a:r>
              <a:rPr lang="en-US" sz="1700">
                <a:solidFill>
                  <a:srgbClr val="020202"/>
                </a:solidFill>
                <a:latin typeface="Arial"/>
                <a:ea typeface="Arial"/>
                <a:cs typeface="Arial"/>
                <a:sym typeface="Arial"/>
              </a:rPr>
              <a:t> Extract time periods of stock data for each of the companies using Fast Fourier Transforms and select the top n significant frequencies.</a:t>
            </a:r>
            <a:endParaRPr sz="1700">
              <a:solidFill>
                <a:srgbClr val="020202"/>
              </a:solidFill>
              <a:latin typeface="Arial"/>
              <a:ea typeface="Arial"/>
              <a:cs typeface="Arial"/>
              <a:sym typeface="Arial"/>
            </a:endParaRPr>
          </a:p>
          <a:p>
            <a:pPr indent="-336550" lvl="0" marL="457200" rtl="0" algn="l">
              <a:lnSpc>
                <a:spcPct val="115000"/>
              </a:lnSpc>
              <a:spcBef>
                <a:spcPts val="0"/>
              </a:spcBef>
              <a:spcAft>
                <a:spcPts val="0"/>
              </a:spcAft>
              <a:buClr>
                <a:srgbClr val="020202"/>
              </a:buClr>
              <a:buSzPts val="1700"/>
              <a:buFont typeface="Arial"/>
              <a:buAutoNum type="arabicPeriod"/>
            </a:pPr>
            <a:r>
              <a:rPr lang="en-US" sz="1700" u="sng">
                <a:solidFill>
                  <a:srgbClr val="020202"/>
                </a:solidFill>
                <a:latin typeface="Arial"/>
                <a:ea typeface="Arial"/>
                <a:cs typeface="Arial"/>
                <a:sym typeface="Arial"/>
              </a:rPr>
              <a:t>Step 2:</a:t>
            </a:r>
            <a:r>
              <a:rPr lang="en-US" sz="1700">
                <a:solidFill>
                  <a:srgbClr val="020202"/>
                </a:solidFill>
                <a:latin typeface="Arial"/>
                <a:ea typeface="Arial"/>
                <a:cs typeface="Arial"/>
                <a:sym typeface="Arial"/>
              </a:rPr>
              <a:t> Using the top n significant frequencies from Step 1, perform clustering on the companies and obtain k clusters of companies.</a:t>
            </a:r>
            <a:endParaRPr sz="1700">
              <a:solidFill>
                <a:srgbClr val="020202"/>
              </a:solidFill>
              <a:latin typeface="Arial"/>
              <a:ea typeface="Arial"/>
              <a:cs typeface="Arial"/>
              <a:sym typeface="Arial"/>
            </a:endParaRPr>
          </a:p>
          <a:p>
            <a:pPr indent="-336550" lvl="0" marL="457200" rtl="0" algn="l">
              <a:lnSpc>
                <a:spcPct val="115000"/>
              </a:lnSpc>
              <a:spcBef>
                <a:spcPts val="0"/>
              </a:spcBef>
              <a:spcAft>
                <a:spcPts val="0"/>
              </a:spcAft>
              <a:buClr>
                <a:srgbClr val="020202"/>
              </a:buClr>
              <a:buSzPts val="1700"/>
              <a:buFont typeface="Arial"/>
              <a:buAutoNum type="arabicPeriod"/>
            </a:pPr>
            <a:r>
              <a:rPr lang="en-US" sz="1700" u="sng">
                <a:solidFill>
                  <a:srgbClr val="020202"/>
                </a:solidFill>
                <a:latin typeface="Arial"/>
                <a:ea typeface="Arial"/>
                <a:cs typeface="Arial"/>
                <a:sym typeface="Arial"/>
              </a:rPr>
              <a:t>Step 3:</a:t>
            </a:r>
            <a:r>
              <a:rPr lang="en-US" sz="1700">
                <a:solidFill>
                  <a:srgbClr val="020202"/>
                </a:solidFill>
                <a:latin typeface="Arial"/>
                <a:ea typeface="Arial"/>
                <a:cs typeface="Arial"/>
                <a:sym typeface="Arial"/>
              </a:rPr>
              <a:t> For each of the companies, each of the k clusters obtained from Step 2, perform forecasting using ARIMA(Autoregressive Integrated Moving Average).</a:t>
            </a:r>
            <a:endParaRPr sz="1700">
              <a:solidFill>
                <a:srgbClr val="020202"/>
              </a:solidFill>
              <a:latin typeface="Arial"/>
              <a:ea typeface="Arial"/>
              <a:cs typeface="Arial"/>
              <a:sym typeface="Arial"/>
            </a:endParaRPr>
          </a:p>
          <a:p>
            <a:pPr indent="-336550" lvl="0" marL="457200" rtl="0" algn="l">
              <a:lnSpc>
                <a:spcPct val="115000"/>
              </a:lnSpc>
              <a:spcBef>
                <a:spcPts val="0"/>
              </a:spcBef>
              <a:spcAft>
                <a:spcPts val="0"/>
              </a:spcAft>
              <a:buClr>
                <a:srgbClr val="020202"/>
              </a:buClr>
              <a:buSzPts val="1700"/>
              <a:buFont typeface="Arial"/>
              <a:buAutoNum type="arabicPeriod"/>
            </a:pPr>
            <a:r>
              <a:rPr lang="en-US" sz="1700" u="sng">
                <a:solidFill>
                  <a:srgbClr val="020202"/>
                </a:solidFill>
                <a:latin typeface="Arial"/>
                <a:ea typeface="Arial"/>
                <a:cs typeface="Arial"/>
                <a:sym typeface="Arial"/>
              </a:rPr>
              <a:t>Step 4:</a:t>
            </a:r>
            <a:r>
              <a:rPr lang="en-US" sz="1700">
                <a:solidFill>
                  <a:srgbClr val="020202"/>
                </a:solidFill>
                <a:latin typeface="Arial"/>
                <a:ea typeface="Arial"/>
                <a:cs typeface="Arial"/>
                <a:sym typeface="Arial"/>
              </a:rPr>
              <a:t> For each of the k clusters obtained in Step 2, compare the companies within the clusters using metrics and their future stock performances.</a:t>
            </a:r>
            <a:endParaRPr sz="1700">
              <a:solidFill>
                <a:srgbClr val="020202"/>
              </a:solidFill>
              <a:latin typeface="Arial"/>
              <a:ea typeface="Arial"/>
              <a:cs typeface="Arial"/>
              <a:sym typeface="Arial"/>
            </a:endParaRPr>
          </a:p>
          <a:p>
            <a:pPr indent="457200" lvl="0" marL="0" rtl="0" algn="l">
              <a:lnSpc>
                <a:spcPct val="115000"/>
              </a:lnSpc>
              <a:spcBef>
                <a:spcPts val="900"/>
              </a:spcBef>
              <a:spcAft>
                <a:spcPts val="900"/>
              </a:spcAft>
              <a:buNone/>
            </a:pPr>
            <a:r>
              <a:t/>
            </a:r>
            <a:endParaRPr sz="19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24a1a32ed6_0_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5000"/>
              <a:buFont typeface="Arial"/>
              <a:buNone/>
            </a:pPr>
            <a:r>
              <a:rPr b="1" lang="en-US" sz="2400">
                <a:solidFill>
                  <a:schemeClr val="accent6"/>
                </a:solidFill>
                <a:highlight>
                  <a:srgbClr val="FFFFFF"/>
                </a:highlight>
              </a:rPr>
              <a:t>Method?</a:t>
            </a:r>
            <a:endParaRPr b="1" sz="6100"/>
          </a:p>
        </p:txBody>
      </p:sp>
      <p:sp>
        <p:nvSpPr>
          <p:cNvPr id="94" name="Google Shape;94;g124a1a32ed6_0_10"/>
          <p:cNvSpPr txBox="1"/>
          <p:nvPr>
            <p:ph idx="1" type="body"/>
          </p:nvPr>
        </p:nvSpPr>
        <p:spPr>
          <a:xfrm>
            <a:off x="457200" y="1350275"/>
            <a:ext cx="8229600" cy="4551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900"/>
              </a:spcBef>
              <a:spcAft>
                <a:spcPts val="0"/>
              </a:spcAft>
              <a:buNone/>
            </a:pPr>
            <a:r>
              <a:rPr b="1" lang="en-US" sz="1700" u="sng">
                <a:solidFill>
                  <a:srgbClr val="020202"/>
                </a:solidFill>
                <a:latin typeface="Arial"/>
                <a:ea typeface="Arial"/>
                <a:cs typeface="Arial"/>
                <a:sym typeface="Arial"/>
              </a:rPr>
              <a:t>STEP 0:</a:t>
            </a:r>
            <a:endParaRPr b="1" sz="1700" u="sng">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rPr b="1" lang="en-US" sz="1700" u="sng">
                <a:solidFill>
                  <a:srgbClr val="020202"/>
                </a:solidFill>
                <a:latin typeface="Arial"/>
                <a:ea typeface="Arial"/>
                <a:cs typeface="Arial"/>
                <a:sym typeface="Arial"/>
              </a:rPr>
              <a:t>	</a:t>
            </a:r>
            <a:r>
              <a:rPr lang="en-US" sz="1700">
                <a:solidFill>
                  <a:srgbClr val="020202"/>
                </a:solidFill>
                <a:latin typeface="Arial"/>
                <a:ea typeface="Arial"/>
                <a:cs typeface="Arial"/>
                <a:sym typeface="Arial"/>
              </a:rPr>
              <a:t>We have missing values on every weekend in our data. We solve this problem of missing data by averaging over the week for the closing stock value and taking the data on a weekly basis instead of daily basses.</a:t>
            </a:r>
            <a:endParaRPr sz="1700">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rPr lang="en-US" sz="1700">
                <a:solidFill>
                  <a:srgbClr val="020202"/>
                </a:solidFill>
                <a:latin typeface="Arial"/>
                <a:ea typeface="Arial"/>
                <a:cs typeface="Arial"/>
                <a:sym typeface="Arial"/>
              </a:rPr>
              <a:t>	We have plot the time series for the closing stock price for each of the companies.</a:t>
            </a:r>
            <a:endParaRPr sz="1700">
              <a:solidFill>
                <a:srgbClr val="020202"/>
              </a:solidFill>
              <a:latin typeface="Arial"/>
              <a:ea typeface="Arial"/>
              <a:cs typeface="Arial"/>
              <a:sym typeface="Arial"/>
            </a:endParaRPr>
          </a:p>
          <a:p>
            <a:pPr indent="457200" lvl="0" marL="0" rtl="0" algn="l">
              <a:lnSpc>
                <a:spcPct val="115000"/>
              </a:lnSpc>
              <a:spcBef>
                <a:spcPts val="900"/>
              </a:spcBef>
              <a:spcAft>
                <a:spcPts val="0"/>
              </a:spcAft>
              <a:buNone/>
            </a:pPr>
            <a:r>
              <a:t/>
            </a:r>
            <a:endParaRPr sz="1700">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t/>
            </a:r>
            <a:endParaRPr sz="1700">
              <a:solidFill>
                <a:srgbClr val="020202"/>
              </a:solidFill>
              <a:latin typeface="Arial"/>
              <a:ea typeface="Arial"/>
              <a:cs typeface="Arial"/>
              <a:sym typeface="Arial"/>
            </a:endParaRPr>
          </a:p>
          <a:p>
            <a:pPr indent="457200" lvl="0" marL="0" rtl="0" algn="l">
              <a:lnSpc>
                <a:spcPct val="115000"/>
              </a:lnSpc>
              <a:spcBef>
                <a:spcPts val="900"/>
              </a:spcBef>
              <a:spcAft>
                <a:spcPts val="900"/>
              </a:spcAft>
              <a:buNone/>
            </a:pPr>
            <a:r>
              <a:t/>
            </a:r>
            <a:endParaRPr sz="1900">
              <a:latin typeface="Arial"/>
              <a:ea typeface="Arial"/>
              <a:cs typeface="Arial"/>
              <a:sym typeface="Arial"/>
            </a:endParaRPr>
          </a:p>
        </p:txBody>
      </p:sp>
      <p:pic>
        <p:nvPicPr>
          <p:cNvPr id="95" name="Google Shape;95;g124a1a32ed6_0_10"/>
          <p:cNvPicPr preferRelativeResize="0"/>
          <p:nvPr/>
        </p:nvPicPr>
        <p:blipFill>
          <a:blip r:embed="rId3">
            <a:alphaModFix/>
          </a:blip>
          <a:stretch>
            <a:fillRect/>
          </a:stretch>
        </p:blipFill>
        <p:spPr>
          <a:xfrm>
            <a:off x="2188425" y="3309200"/>
            <a:ext cx="4689549" cy="2897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124a1a32ed6_0_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5000"/>
              <a:buFont typeface="Arial"/>
              <a:buNone/>
            </a:pPr>
            <a:r>
              <a:rPr b="1" lang="en-US" sz="2400">
                <a:solidFill>
                  <a:schemeClr val="accent6"/>
                </a:solidFill>
                <a:highlight>
                  <a:srgbClr val="FFFFFF"/>
                </a:highlight>
              </a:rPr>
              <a:t>Method?</a:t>
            </a:r>
            <a:endParaRPr b="1" sz="6100"/>
          </a:p>
        </p:txBody>
      </p:sp>
      <p:sp>
        <p:nvSpPr>
          <p:cNvPr id="101" name="Google Shape;101;g124a1a32ed6_0_37"/>
          <p:cNvSpPr txBox="1"/>
          <p:nvPr>
            <p:ph idx="1" type="body"/>
          </p:nvPr>
        </p:nvSpPr>
        <p:spPr>
          <a:xfrm>
            <a:off x="457200" y="1314750"/>
            <a:ext cx="8229600" cy="4587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900"/>
              </a:spcBef>
              <a:spcAft>
                <a:spcPts val="0"/>
              </a:spcAft>
              <a:buNone/>
            </a:pPr>
            <a:r>
              <a:rPr b="1" lang="en-US" sz="1700" u="sng">
                <a:solidFill>
                  <a:srgbClr val="020202"/>
                </a:solidFill>
                <a:latin typeface="Arial"/>
                <a:ea typeface="Arial"/>
                <a:cs typeface="Arial"/>
                <a:sym typeface="Arial"/>
              </a:rPr>
              <a:t>STEP 0:</a:t>
            </a:r>
            <a:endParaRPr b="1" sz="1700" u="sng">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rPr lang="en-US" sz="1700">
                <a:solidFill>
                  <a:srgbClr val="020202"/>
                </a:solidFill>
                <a:latin typeface="Arial"/>
                <a:ea typeface="Arial"/>
                <a:cs typeface="Arial"/>
                <a:sym typeface="Arial"/>
              </a:rPr>
              <a:t>	</a:t>
            </a:r>
            <a:r>
              <a:rPr lang="en-US" sz="1700">
                <a:solidFill>
                  <a:srgbClr val="020202"/>
                </a:solidFill>
                <a:latin typeface="Arial"/>
                <a:ea typeface="Arial"/>
                <a:cs typeface="Arial"/>
                <a:sym typeface="Arial"/>
              </a:rPr>
              <a:t>We have also decomposed the time series stock data for each of the company using the decompose() function by using the ‘multiplicative model’ based on the observations made from the time series plots earlier.</a:t>
            </a:r>
            <a:endParaRPr sz="1700">
              <a:solidFill>
                <a:srgbClr val="020202"/>
              </a:solidFill>
              <a:latin typeface="Arial"/>
              <a:ea typeface="Arial"/>
              <a:cs typeface="Arial"/>
              <a:sym typeface="Arial"/>
            </a:endParaRPr>
          </a:p>
          <a:p>
            <a:pPr indent="457200" lvl="0" marL="0" rtl="0" algn="l">
              <a:lnSpc>
                <a:spcPct val="115000"/>
              </a:lnSpc>
              <a:spcBef>
                <a:spcPts val="900"/>
              </a:spcBef>
              <a:spcAft>
                <a:spcPts val="0"/>
              </a:spcAft>
              <a:buClr>
                <a:schemeClr val="accent6"/>
              </a:buClr>
              <a:buSzPts val="1100"/>
              <a:buFont typeface="Arial"/>
              <a:buNone/>
            </a:pPr>
            <a:r>
              <a:rPr lang="en-US" sz="1700">
                <a:solidFill>
                  <a:srgbClr val="020202"/>
                </a:solidFill>
                <a:latin typeface="Arial"/>
                <a:ea typeface="Arial"/>
                <a:cs typeface="Arial"/>
                <a:sym typeface="Arial"/>
              </a:rPr>
              <a:t>The decompose() function in R yields 3 components of the time series: trend, seasonal and random, along with the observed. We plot these all together using the plot() function in R.</a:t>
            </a:r>
            <a:endParaRPr sz="1700">
              <a:solidFill>
                <a:srgbClr val="020202"/>
              </a:solidFill>
              <a:latin typeface="Arial"/>
              <a:ea typeface="Arial"/>
              <a:cs typeface="Arial"/>
              <a:sym typeface="Arial"/>
            </a:endParaRPr>
          </a:p>
          <a:p>
            <a:pPr indent="457200" lvl="0" marL="0" rtl="0" algn="l">
              <a:lnSpc>
                <a:spcPct val="115000"/>
              </a:lnSpc>
              <a:spcBef>
                <a:spcPts val="900"/>
              </a:spcBef>
              <a:spcAft>
                <a:spcPts val="0"/>
              </a:spcAft>
              <a:buNone/>
            </a:pPr>
            <a:r>
              <a:t/>
            </a:r>
            <a:endParaRPr sz="1700">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t/>
            </a:r>
            <a:endParaRPr sz="1700">
              <a:solidFill>
                <a:srgbClr val="020202"/>
              </a:solidFill>
              <a:latin typeface="Arial"/>
              <a:ea typeface="Arial"/>
              <a:cs typeface="Arial"/>
              <a:sym typeface="Arial"/>
            </a:endParaRPr>
          </a:p>
          <a:p>
            <a:pPr indent="457200" lvl="0" marL="0" rtl="0" algn="l">
              <a:lnSpc>
                <a:spcPct val="115000"/>
              </a:lnSpc>
              <a:spcBef>
                <a:spcPts val="900"/>
              </a:spcBef>
              <a:spcAft>
                <a:spcPts val="900"/>
              </a:spcAft>
              <a:buNone/>
            </a:pPr>
            <a:r>
              <a:t/>
            </a:r>
            <a:endParaRPr sz="1900">
              <a:latin typeface="Arial"/>
              <a:ea typeface="Arial"/>
              <a:cs typeface="Arial"/>
              <a:sym typeface="Arial"/>
            </a:endParaRPr>
          </a:p>
        </p:txBody>
      </p:sp>
      <p:pic>
        <p:nvPicPr>
          <p:cNvPr id="102" name="Google Shape;102;g124a1a32ed6_0_37"/>
          <p:cNvPicPr preferRelativeResize="0"/>
          <p:nvPr/>
        </p:nvPicPr>
        <p:blipFill>
          <a:blip r:embed="rId3">
            <a:alphaModFix/>
          </a:blip>
          <a:stretch>
            <a:fillRect/>
          </a:stretch>
        </p:blipFill>
        <p:spPr>
          <a:xfrm>
            <a:off x="2770600" y="3617600"/>
            <a:ext cx="4482251" cy="2769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24a1a32ed6_0_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5000"/>
              <a:buFont typeface="Arial"/>
              <a:buNone/>
            </a:pPr>
            <a:r>
              <a:rPr b="1" lang="en-US" sz="2400">
                <a:solidFill>
                  <a:schemeClr val="accent6"/>
                </a:solidFill>
                <a:highlight>
                  <a:srgbClr val="FFFFFF"/>
                </a:highlight>
              </a:rPr>
              <a:t>Method?</a:t>
            </a:r>
            <a:endParaRPr b="1" sz="6100"/>
          </a:p>
        </p:txBody>
      </p:sp>
      <p:sp>
        <p:nvSpPr>
          <p:cNvPr id="108" name="Google Shape;108;g124a1a32ed6_0_31"/>
          <p:cNvSpPr txBox="1"/>
          <p:nvPr>
            <p:ph idx="1" type="body"/>
          </p:nvPr>
        </p:nvSpPr>
        <p:spPr>
          <a:xfrm>
            <a:off x="457200" y="1302900"/>
            <a:ext cx="8229600" cy="4599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900"/>
              </a:spcBef>
              <a:spcAft>
                <a:spcPts val="0"/>
              </a:spcAft>
              <a:buNone/>
            </a:pPr>
            <a:r>
              <a:rPr b="1" lang="en-US" sz="1700" u="sng">
                <a:solidFill>
                  <a:srgbClr val="020202"/>
                </a:solidFill>
                <a:latin typeface="Arial"/>
                <a:ea typeface="Arial"/>
                <a:cs typeface="Arial"/>
                <a:sym typeface="Arial"/>
              </a:rPr>
              <a:t>STEP 1:</a:t>
            </a:r>
            <a:endParaRPr b="1" sz="1700" u="sng">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rPr lang="en-US" sz="1700">
                <a:solidFill>
                  <a:srgbClr val="020202"/>
                </a:solidFill>
                <a:latin typeface="Arial"/>
                <a:ea typeface="Arial"/>
                <a:cs typeface="Arial"/>
                <a:sym typeface="Arial"/>
              </a:rPr>
              <a:t>	We first extract the seasonality frequencies from the stock data for each of the companies using the Fast Fourier Transforms, which can be implemented in R using the fft() function. The output of this function gives us a long list of frequencies from which we pick the top n significant frequencies for our next step.</a:t>
            </a:r>
            <a:endParaRPr sz="1700">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rPr lang="en-US" sz="1700">
                <a:solidFill>
                  <a:srgbClr val="020202"/>
                </a:solidFill>
                <a:latin typeface="Arial"/>
                <a:ea typeface="Arial"/>
                <a:cs typeface="Arial"/>
                <a:sym typeface="Arial"/>
              </a:rPr>
              <a:t>In the below output we can see the top 3 frequencies for 6 companies.</a:t>
            </a:r>
            <a:endParaRPr sz="1700">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t/>
            </a:r>
            <a:endParaRPr sz="1700">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t/>
            </a:r>
            <a:endParaRPr sz="1700">
              <a:solidFill>
                <a:srgbClr val="020202"/>
              </a:solidFill>
              <a:latin typeface="Arial"/>
              <a:ea typeface="Arial"/>
              <a:cs typeface="Arial"/>
              <a:sym typeface="Arial"/>
            </a:endParaRPr>
          </a:p>
          <a:p>
            <a:pPr indent="457200" lvl="0" marL="0" rtl="0" algn="l">
              <a:lnSpc>
                <a:spcPct val="115000"/>
              </a:lnSpc>
              <a:spcBef>
                <a:spcPts val="900"/>
              </a:spcBef>
              <a:spcAft>
                <a:spcPts val="900"/>
              </a:spcAft>
              <a:buNone/>
            </a:pPr>
            <a:r>
              <a:t/>
            </a:r>
            <a:endParaRPr sz="1900">
              <a:latin typeface="Arial"/>
              <a:ea typeface="Arial"/>
              <a:cs typeface="Arial"/>
              <a:sym typeface="Arial"/>
            </a:endParaRPr>
          </a:p>
        </p:txBody>
      </p:sp>
      <p:pic>
        <p:nvPicPr>
          <p:cNvPr id="109" name="Google Shape;109;g124a1a32ed6_0_31"/>
          <p:cNvPicPr preferRelativeResize="0"/>
          <p:nvPr/>
        </p:nvPicPr>
        <p:blipFill>
          <a:blip r:embed="rId3">
            <a:alphaModFix/>
          </a:blip>
          <a:stretch>
            <a:fillRect/>
          </a:stretch>
        </p:blipFill>
        <p:spPr>
          <a:xfrm>
            <a:off x="737913" y="3750573"/>
            <a:ext cx="7668178" cy="197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24a1a32ed6_0_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5000"/>
              <a:buFont typeface="Arial"/>
              <a:buNone/>
            </a:pPr>
            <a:r>
              <a:rPr b="1" lang="en-US" sz="2400">
                <a:solidFill>
                  <a:schemeClr val="accent6"/>
                </a:solidFill>
                <a:highlight>
                  <a:srgbClr val="FFFFFF"/>
                </a:highlight>
              </a:rPr>
              <a:t>Method?</a:t>
            </a:r>
            <a:endParaRPr b="1" sz="6100"/>
          </a:p>
        </p:txBody>
      </p:sp>
      <p:sp>
        <p:nvSpPr>
          <p:cNvPr id="115" name="Google Shape;115;g124a1a32ed6_0_16"/>
          <p:cNvSpPr txBox="1"/>
          <p:nvPr>
            <p:ph idx="1" type="body"/>
          </p:nvPr>
        </p:nvSpPr>
        <p:spPr>
          <a:xfrm>
            <a:off x="457200" y="1267375"/>
            <a:ext cx="8229600" cy="4634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900"/>
              </a:spcBef>
              <a:spcAft>
                <a:spcPts val="0"/>
              </a:spcAft>
              <a:buNone/>
            </a:pPr>
            <a:r>
              <a:rPr b="1" lang="en-US" sz="1700" u="sng">
                <a:solidFill>
                  <a:srgbClr val="020202"/>
                </a:solidFill>
                <a:latin typeface="Arial"/>
                <a:ea typeface="Arial"/>
                <a:cs typeface="Arial"/>
                <a:sym typeface="Arial"/>
              </a:rPr>
              <a:t>STEP 2:</a:t>
            </a:r>
            <a:endParaRPr b="1" sz="1700" u="sng">
              <a:solidFill>
                <a:srgbClr val="020202"/>
              </a:solidFill>
              <a:latin typeface="Arial"/>
              <a:ea typeface="Arial"/>
              <a:cs typeface="Arial"/>
              <a:sym typeface="Arial"/>
            </a:endParaRPr>
          </a:p>
          <a:p>
            <a:pPr indent="457200" lvl="0" marL="0" rtl="0" algn="l">
              <a:lnSpc>
                <a:spcPct val="115000"/>
              </a:lnSpc>
              <a:spcBef>
                <a:spcPts val="900"/>
              </a:spcBef>
              <a:spcAft>
                <a:spcPts val="0"/>
              </a:spcAft>
              <a:buNone/>
            </a:pPr>
            <a:r>
              <a:rPr b="1" lang="en-US" sz="1700">
                <a:solidFill>
                  <a:srgbClr val="020202"/>
                </a:solidFill>
                <a:latin typeface="Arial"/>
                <a:ea typeface="Arial"/>
                <a:cs typeface="Arial"/>
                <a:sym typeface="Arial"/>
              </a:rPr>
              <a:t>Using the top n significant frequencies from Step 1, we perform clustering on the companies and obtain k clusters of companies.</a:t>
            </a:r>
            <a:endParaRPr b="1" sz="1700">
              <a:solidFill>
                <a:srgbClr val="020202"/>
              </a:solidFill>
              <a:latin typeface="Arial"/>
              <a:ea typeface="Arial"/>
              <a:cs typeface="Arial"/>
              <a:sym typeface="Arial"/>
            </a:endParaRPr>
          </a:p>
          <a:p>
            <a:pPr indent="457200" lvl="0" marL="0" rtl="0" algn="l">
              <a:lnSpc>
                <a:spcPct val="115000"/>
              </a:lnSpc>
              <a:spcBef>
                <a:spcPts val="900"/>
              </a:spcBef>
              <a:spcAft>
                <a:spcPts val="900"/>
              </a:spcAft>
              <a:buNone/>
            </a:pPr>
            <a:r>
              <a:rPr lang="en-US" sz="1900">
                <a:latin typeface="Arial"/>
                <a:ea typeface="Arial"/>
                <a:cs typeface="Arial"/>
                <a:sym typeface="Arial"/>
              </a:rPr>
              <a:t>We were using k-means clustering by selecting k = 5. We have selected k = 5 as it is the optimal value.</a:t>
            </a:r>
            <a:endParaRPr sz="1900">
              <a:latin typeface="Arial"/>
              <a:ea typeface="Arial"/>
              <a:cs typeface="Arial"/>
              <a:sym typeface="Arial"/>
            </a:endParaRPr>
          </a:p>
        </p:txBody>
      </p:sp>
      <p:pic>
        <p:nvPicPr>
          <p:cNvPr id="116" name="Google Shape;116;g124a1a32ed6_0_16"/>
          <p:cNvPicPr preferRelativeResize="0"/>
          <p:nvPr/>
        </p:nvPicPr>
        <p:blipFill>
          <a:blip r:embed="rId3">
            <a:alphaModFix/>
          </a:blip>
          <a:stretch>
            <a:fillRect/>
          </a:stretch>
        </p:blipFill>
        <p:spPr>
          <a:xfrm>
            <a:off x="979750" y="3289725"/>
            <a:ext cx="7017477" cy="266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24a1a32ed6_0_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5000"/>
              <a:buFont typeface="Arial"/>
              <a:buNone/>
            </a:pPr>
            <a:r>
              <a:rPr b="1" lang="en-US" sz="2400">
                <a:solidFill>
                  <a:schemeClr val="accent6"/>
                </a:solidFill>
                <a:highlight>
                  <a:srgbClr val="FFFFFF"/>
                </a:highlight>
              </a:rPr>
              <a:t>Method?</a:t>
            </a:r>
            <a:endParaRPr b="1" sz="6100"/>
          </a:p>
        </p:txBody>
      </p:sp>
      <p:sp>
        <p:nvSpPr>
          <p:cNvPr id="122" name="Google Shape;122;g124a1a32ed6_0_26"/>
          <p:cNvSpPr txBox="1"/>
          <p:nvPr>
            <p:ph idx="1" type="body"/>
          </p:nvPr>
        </p:nvSpPr>
        <p:spPr>
          <a:xfrm>
            <a:off x="457200" y="1362125"/>
            <a:ext cx="8229600" cy="4674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900"/>
              </a:spcBef>
              <a:spcAft>
                <a:spcPts val="0"/>
              </a:spcAft>
              <a:buNone/>
            </a:pPr>
            <a:r>
              <a:rPr b="1" lang="en-US" sz="1700" u="sng">
                <a:solidFill>
                  <a:srgbClr val="020202"/>
                </a:solidFill>
                <a:latin typeface="Arial"/>
                <a:ea typeface="Arial"/>
                <a:cs typeface="Arial"/>
                <a:sym typeface="Arial"/>
              </a:rPr>
              <a:t>STEP 3:</a:t>
            </a:r>
            <a:endParaRPr b="1" sz="1700" u="sng">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rPr b="1" lang="en-US" sz="1700">
                <a:solidFill>
                  <a:srgbClr val="020202"/>
                </a:solidFill>
                <a:latin typeface="Arial"/>
                <a:ea typeface="Arial"/>
                <a:cs typeface="Arial"/>
                <a:sym typeface="Arial"/>
              </a:rPr>
              <a:t>For each of the companies for each of the k clusters obtained from Step 2, perform forecasting using linear regression.</a:t>
            </a:r>
            <a:endParaRPr b="1" sz="1700">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t/>
            </a:r>
            <a:endParaRPr b="1" sz="1700">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rPr lang="en-US" sz="1700">
                <a:solidFill>
                  <a:srgbClr val="020202"/>
                </a:solidFill>
                <a:latin typeface="Arial"/>
                <a:ea typeface="Arial"/>
                <a:cs typeface="Arial"/>
                <a:sym typeface="Arial"/>
              </a:rPr>
              <a:t>For Forecasting we use ARIMA (</a:t>
            </a:r>
            <a:r>
              <a:rPr lang="en-US" sz="1800">
                <a:highlight>
                  <a:srgbClr val="FFFFFF"/>
                </a:highlight>
                <a:latin typeface="Arial"/>
                <a:ea typeface="Arial"/>
                <a:cs typeface="Arial"/>
                <a:sym typeface="Arial"/>
              </a:rPr>
              <a:t>autoregressive integrated moving average).</a:t>
            </a:r>
            <a:endParaRPr sz="1700">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t/>
            </a:r>
            <a:endParaRPr sz="1700">
              <a:solidFill>
                <a:srgbClr val="020202"/>
              </a:solidFill>
              <a:latin typeface="Arial"/>
              <a:ea typeface="Arial"/>
              <a:cs typeface="Arial"/>
              <a:sym typeface="Arial"/>
            </a:endParaRPr>
          </a:p>
          <a:p>
            <a:pPr indent="0" lvl="0" marL="0" rtl="0" algn="l">
              <a:lnSpc>
                <a:spcPct val="115000"/>
              </a:lnSpc>
              <a:spcBef>
                <a:spcPts val="900"/>
              </a:spcBef>
              <a:spcAft>
                <a:spcPts val="900"/>
              </a:spcAft>
              <a:buNone/>
            </a:pPr>
            <a:r>
              <a:rPr lang="en-US" sz="1800">
                <a:highlight>
                  <a:srgbClr val="FFFFFF"/>
                </a:highlight>
                <a:latin typeface="Arial"/>
                <a:ea typeface="Arial"/>
                <a:cs typeface="Arial"/>
                <a:sym typeface="Arial"/>
              </a:rPr>
              <a:t>ARIMA is a commonly used technique utilized to fit time series data and forecasting. It is a generalized version of ARMA (autoregressive moving average) process, where the ARMA process is applied for a differenced version of the data rather than original.</a:t>
            </a:r>
            <a:endParaRPr sz="18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24b38a9ddc_1_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5000"/>
              <a:buFont typeface="Arial"/>
              <a:buNone/>
            </a:pPr>
            <a:r>
              <a:rPr b="1" lang="en-US" sz="2400">
                <a:solidFill>
                  <a:schemeClr val="accent6"/>
                </a:solidFill>
                <a:highlight>
                  <a:srgbClr val="FFFFFF"/>
                </a:highlight>
              </a:rPr>
              <a:t>Method?</a:t>
            </a:r>
            <a:endParaRPr b="1" sz="6100"/>
          </a:p>
        </p:txBody>
      </p:sp>
      <p:sp>
        <p:nvSpPr>
          <p:cNvPr id="128" name="Google Shape;128;g124b38a9ddc_1_13"/>
          <p:cNvSpPr txBox="1"/>
          <p:nvPr>
            <p:ph idx="1" type="body"/>
          </p:nvPr>
        </p:nvSpPr>
        <p:spPr>
          <a:xfrm>
            <a:off x="457200" y="1362125"/>
            <a:ext cx="8229600" cy="4674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900"/>
              </a:spcBef>
              <a:spcAft>
                <a:spcPts val="0"/>
              </a:spcAft>
              <a:buNone/>
            </a:pPr>
            <a:r>
              <a:rPr b="1" lang="en-US" sz="1700" u="sng">
                <a:solidFill>
                  <a:srgbClr val="020202"/>
                </a:solidFill>
                <a:latin typeface="Arial"/>
                <a:ea typeface="Arial"/>
                <a:cs typeface="Arial"/>
                <a:sym typeface="Arial"/>
              </a:rPr>
              <a:t>STEP 3:</a:t>
            </a:r>
            <a:endParaRPr b="1" sz="1700" u="sng">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rPr b="1" lang="en-US" sz="1700">
                <a:solidFill>
                  <a:srgbClr val="020202"/>
                </a:solidFill>
                <a:latin typeface="Arial"/>
                <a:ea typeface="Arial"/>
                <a:cs typeface="Arial"/>
                <a:sym typeface="Arial"/>
              </a:rPr>
              <a:t>For each of the companies for each of the k clusters obtained from Step 2, perform forecasting using linear regression.</a:t>
            </a:r>
            <a:endParaRPr b="1" sz="1700">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t/>
            </a:r>
            <a:endParaRPr b="1" sz="1700">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rPr lang="en-US" sz="1700">
                <a:solidFill>
                  <a:srgbClr val="020202"/>
                </a:solidFill>
                <a:latin typeface="Arial"/>
                <a:ea typeface="Arial"/>
                <a:cs typeface="Arial"/>
                <a:sym typeface="Arial"/>
              </a:rPr>
              <a:t>Three numbers p, d and q specify ARIMA model and the ARIMA model is said to be of order (p, d, q). Here p, d, and q are the orders of AR part, Difference and the MA part respectively.</a:t>
            </a:r>
            <a:endParaRPr sz="1700">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rPr lang="en-US" sz="1700">
                <a:solidFill>
                  <a:srgbClr val="020202"/>
                </a:solidFill>
                <a:latin typeface="Arial"/>
                <a:ea typeface="Arial"/>
                <a:cs typeface="Arial"/>
                <a:sym typeface="Arial"/>
              </a:rPr>
              <a:t>AR and MA - both are different techniques to fit time series data. ARMA (and ARIMA) is a combination of these two methods for better fit of the model.</a:t>
            </a:r>
            <a:endParaRPr sz="1700">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rPr lang="en-US" sz="2000">
                <a:solidFill>
                  <a:srgbClr val="020202"/>
                </a:solidFill>
                <a:latin typeface="Arial"/>
                <a:ea typeface="Arial"/>
                <a:cs typeface="Arial"/>
                <a:sym typeface="Arial"/>
              </a:rPr>
              <a:t>AR (Auto Regression): </a:t>
            </a:r>
            <a:endParaRPr sz="2000">
              <a:solidFill>
                <a:srgbClr val="020202"/>
              </a:solidFill>
              <a:latin typeface="Arial"/>
              <a:ea typeface="Arial"/>
              <a:cs typeface="Arial"/>
              <a:sym typeface="Arial"/>
            </a:endParaRPr>
          </a:p>
          <a:p>
            <a:pPr indent="0" lvl="0" marL="0" rtl="0" algn="l">
              <a:lnSpc>
                <a:spcPct val="115000"/>
              </a:lnSpc>
              <a:spcBef>
                <a:spcPts val="900"/>
              </a:spcBef>
              <a:spcAft>
                <a:spcPts val="0"/>
              </a:spcAft>
              <a:buNone/>
            </a:pPr>
            <a:r>
              <a:rPr lang="en-US" sz="2000">
                <a:solidFill>
                  <a:srgbClr val="020202"/>
                </a:solidFill>
                <a:latin typeface="Arial"/>
                <a:ea typeface="Arial"/>
                <a:cs typeface="Arial"/>
                <a:sym typeface="Arial"/>
              </a:rPr>
              <a:t>MA (Moving Average):</a:t>
            </a:r>
            <a:endParaRPr sz="2000">
              <a:solidFill>
                <a:srgbClr val="020202"/>
              </a:solidFill>
              <a:latin typeface="Arial"/>
              <a:ea typeface="Arial"/>
              <a:cs typeface="Arial"/>
              <a:sym typeface="Arial"/>
            </a:endParaRPr>
          </a:p>
          <a:p>
            <a:pPr indent="0" lvl="0" marL="0" rtl="0" algn="l">
              <a:lnSpc>
                <a:spcPct val="115000"/>
              </a:lnSpc>
              <a:spcBef>
                <a:spcPts val="900"/>
              </a:spcBef>
              <a:spcAft>
                <a:spcPts val="900"/>
              </a:spcAft>
              <a:buNone/>
            </a:pPr>
            <a:r>
              <a:t/>
            </a:r>
            <a:endParaRPr sz="1700">
              <a:solidFill>
                <a:srgbClr val="020202"/>
              </a:solidFill>
              <a:latin typeface="Arial"/>
              <a:ea typeface="Arial"/>
              <a:cs typeface="Arial"/>
              <a:sym typeface="Arial"/>
            </a:endParaRPr>
          </a:p>
        </p:txBody>
      </p:sp>
      <p:pic>
        <p:nvPicPr>
          <p:cNvPr id="129" name="Google Shape;129;g124b38a9ddc_1_13"/>
          <p:cNvPicPr preferRelativeResize="0"/>
          <p:nvPr/>
        </p:nvPicPr>
        <p:blipFill>
          <a:blip r:embed="rId3">
            <a:alphaModFix/>
          </a:blip>
          <a:stretch>
            <a:fillRect/>
          </a:stretch>
        </p:blipFill>
        <p:spPr>
          <a:xfrm>
            <a:off x="3378950" y="4517625"/>
            <a:ext cx="3988325" cy="591625"/>
          </a:xfrm>
          <a:prstGeom prst="rect">
            <a:avLst/>
          </a:prstGeom>
          <a:noFill/>
          <a:ln>
            <a:noFill/>
          </a:ln>
        </p:spPr>
      </p:pic>
      <p:pic>
        <p:nvPicPr>
          <p:cNvPr id="130" name="Google Shape;130;g124b38a9ddc_1_13"/>
          <p:cNvPicPr preferRelativeResize="0"/>
          <p:nvPr/>
        </p:nvPicPr>
        <p:blipFill>
          <a:blip r:embed="rId4">
            <a:alphaModFix/>
          </a:blip>
          <a:stretch>
            <a:fillRect/>
          </a:stretch>
        </p:blipFill>
        <p:spPr>
          <a:xfrm>
            <a:off x="3378925" y="4975425"/>
            <a:ext cx="3988368" cy="591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TAMU Palette">
      <a:dk1>
        <a:srgbClr val="332C2C"/>
      </a:dk1>
      <a:lt1>
        <a:srgbClr val="FFFFFF"/>
      </a:lt1>
      <a:dk2>
        <a:srgbClr val="565252"/>
      </a:dk2>
      <a:lt2>
        <a:srgbClr val="D9D9D9"/>
      </a:lt2>
      <a:accent1>
        <a:srgbClr val="500000"/>
      </a:accent1>
      <a:accent2>
        <a:srgbClr val="1D3362"/>
      </a:accent2>
      <a:accent3>
        <a:srgbClr val="FFFFFF"/>
      </a:accent3>
      <a:accent4>
        <a:srgbClr val="D0D0D0"/>
      </a:accent4>
      <a:accent5>
        <a:srgbClr val="444040"/>
      </a:accent5>
      <a:accent6>
        <a:srgbClr val="000000"/>
      </a:accent6>
      <a:hlink>
        <a:srgbClr val="500000"/>
      </a:hlink>
      <a:folHlink>
        <a:srgbClr val="B0AFA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2013-01-30T18:40:09Z</dcterms:created>
  <dc:creator>Chris</dc:creator>
</cp:coreProperties>
</file>