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giLxGZiCGFsic3MQJbjYLDhANZ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a1a32ed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124a1a32ed6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id="13" name="Google Shape;13;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4" name="Google Shape;14;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6000"/>
              <a:buFont typeface="Arial"/>
              <a:buNone/>
              <a:defRPr b="0" i="0"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 type="subTitle"/>
          </p:nvPr>
        </p:nvSpPr>
        <p:spPr>
          <a:xfrm>
            <a:off x="1371600" y="3886200"/>
            <a:ext cx="6400800" cy="954157"/>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chemeClr val="lt1"/>
              </a:buClr>
              <a:buSzPts val="3200"/>
              <a:buNone/>
              <a:defRPr i="1">
                <a:solidFill>
                  <a:schemeClr val="lt1"/>
                </a:solidFill>
                <a:latin typeface="Georgia"/>
                <a:ea typeface="Georgia"/>
                <a:cs typeface="Georgia"/>
                <a:sym typeface="Georgia"/>
              </a:defRPr>
            </a:lvl1pPr>
            <a:lvl2pPr lvl="1" algn="ctr">
              <a:lnSpc>
                <a:spcPct val="100000"/>
              </a:lnSpc>
              <a:spcBef>
                <a:spcPts val="560"/>
              </a:spcBef>
              <a:spcAft>
                <a:spcPts val="0"/>
              </a:spcAft>
              <a:buClr>
                <a:srgbClr val="8D8C8C"/>
              </a:buClr>
              <a:buSzPts val="2800"/>
              <a:buNone/>
              <a:defRPr>
                <a:solidFill>
                  <a:srgbClr val="8D8C8C"/>
                </a:solidFill>
              </a:defRPr>
            </a:lvl2pPr>
            <a:lvl3pPr lvl="2" algn="ctr">
              <a:lnSpc>
                <a:spcPct val="100000"/>
              </a:lnSpc>
              <a:spcBef>
                <a:spcPts val="480"/>
              </a:spcBef>
              <a:spcAft>
                <a:spcPts val="0"/>
              </a:spcAft>
              <a:buClr>
                <a:srgbClr val="8D8C8C"/>
              </a:buClr>
              <a:buSzPts val="2400"/>
              <a:buNone/>
              <a:defRPr>
                <a:solidFill>
                  <a:srgbClr val="8D8C8C"/>
                </a:solidFill>
              </a:defRPr>
            </a:lvl3pPr>
            <a:lvl4pPr lvl="3" algn="ctr">
              <a:lnSpc>
                <a:spcPct val="100000"/>
              </a:lnSpc>
              <a:spcBef>
                <a:spcPts val="400"/>
              </a:spcBef>
              <a:spcAft>
                <a:spcPts val="0"/>
              </a:spcAft>
              <a:buClr>
                <a:srgbClr val="8D8C8C"/>
              </a:buClr>
              <a:buSzPts val="2000"/>
              <a:buNone/>
              <a:defRPr>
                <a:solidFill>
                  <a:srgbClr val="8D8C8C"/>
                </a:solidFill>
              </a:defRPr>
            </a:lvl4pPr>
            <a:lvl5pPr lvl="4" algn="ctr">
              <a:lnSpc>
                <a:spcPct val="100000"/>
              </a:lnSpc>
              <a:spcBef>
                <a:spcPts val="400"/>
              </a:spcBef>
              <a:spcAft>
                <a:spcPts val="0"/>
              </a:spcAft>
              <a:buClr>
                <a:srgbClr val="8D8C8C"/>
              </a:buClr>
              <a:buSzPts val="2000"/>
              <a:buNone/>
              <a:defRPr>
                <a:solidFill>
                  <a:srgbClr val="8D8C8C"/>
                </a:solidFill>
              </a:defRPr>
            </a:lvl5pPr>
            <a:lvl6pPr lvl="5" algn="ctr">
              <a:lnSpc>
                <a:spcPct val="100000"/>
              </a:lnSpc>
              <a:spcBef>
                <a:spcPts val="400"/>
              </a:spcBef>
              <a:spcAft>
                <a:spcPts val="0"/>
              </a:spcAft>
              <a:buClr>
                <a:srgbClr val="8D8C8C"/>
              </a:buClr>
              <a:buSzPts val="2000"/>
              <a:buNone/>
              <a:defRPr>
                <a:solidFill>
                  <a:srgbClr val="8D8C8C"/>
                </a:solidFill>
              </a:defRPr>
            </a:lvl6pPr>
            <a:lvl7pPr lvl="6" algn="ctr">
              <a:lnSpc>
                <a:spcPct val="100000"/>
              </a:lnSpc>
              <a:spcBef>
                <a:spcPts val="400"/>
              </a:spcBef>
              <a:spcAft>
                <a:spcPts val="0"/>
              </a:spcAft>
              <a:buClr>
                <a:srgbClr val="8D8C8C"/>
              </a:buClr>
              <a:buSzPts val="2000"/>
              <a:buNone/>
              <a:defRPr>
                <a:solidFill>
                  <a:srgbClr val="8D8C8C"/>
                </a:solidFill>
              </a:defRPr>
            </a:lvl7pPr>
            <a:lvl8pPr lvl="7" algn="ctr">
              <a:lnSpc>
                <a:spcPct val="100000"/>
              </a:lnSpc>
              <a:spcBef>
                <a:spcPts val="400"/>
              </a:spcBef>
              <a:spcAft>
                <a:spcPts val="0"/>
              </a:spcAft>
              <a:buClr>
                <a:srgbClr val="8D8C8C"/>
              </a:buClr>
              <a:buSzPts val="2000"/>
              <a:buNone/>
              <a:defRPr>
                <a:solidFill>
                  <a:srgbClr val="8D8C8C"/>
                </a:solidFill>
              </a:defRPr>
            </a:lvl8pPr>
            <a:lvl9pPr lvl="8" algn="ctr">
              <a:lnSpc>
                <a:spcPct val="100000"/>
              </a:lnSpc>
              <a:spcBef>
                <a:spcPts val="400"/>
              </a:spcBef>
              <a:spcAft>
                <a:spcPts val="0"/>
              </a:spcAft>
              <a:buClr>
                <a:srgbClr val="8D8C8C"/>
              </a:buClr>
              <a:buSzPts val="2000"/>
              <a:buNone/>
              <a:defRPr>
                <a:solidFill>
                  <a:srgbClr val="8D8C8C"/>
                </a:solidFill>
              </a:defRPr>
            </a:lvl9pPr>
          </a:lstStyle>
          <a:p/>
        </p:txBody>
      </p:sp>
      <p:sp>
        <p:nvSpPr>
          <p:cNvPr id="16" name="Google Shape;16;p7"/>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5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6"/>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D8C8C"/>
              </a:buClr>
              <a:buSzPts val="2000"/>
              <a:buNone/>
              <a:defRPr i="1" sz="2000">
                <a:solidFill>
                  <a:srgbClr val="8D8C8C"/>
                </a:solidFill>
              </a:defRPr>
            </a:lvl1pPr>
            <a:lvl2pPr indent="-228600" lvl="1" marL="914400" algn="l">
              <a:lnSpc>
                <a:spcPct val="100000"/>
              </a:lnSpc>
              <a:spcBef>
                <a:spcPts val="360"/>
              </a:spcBef>
              <a:spcAft>
                <a:spcPts val="0"/>
              </a:spcAft>
              <a:buClr>
                <a:srgbClr val="8D8C8C"/>
              </a:buClr>
              <a:buSzPts val="1800"/>
              <a:buNone/>
              <a:defRPr sz="1800">
                <a:solidFill>
                  <a:srgbClr val="8D8C8C"/>
                </a:solidFill>
              </a:defRPr>
            </a:lvl2pPr>
            <a:lvl3pPr indent="-228600" lvl="2" marL="1371600" algn="l">
              <a:lnSpc>
                <a:spcPct val="100000"/>
              </a:lnSpc>
              <a:spcBef>
                <a:spcPts val="320"/>
              </a:spcBef>
              <a:spcAft>
                <a:spcPts val="0"/>
              </a:spcAft>
              <a:buClr>
                <a:srgbClr val="8D8C8C"/>
              </a:buClr>
              <a:buSzPts val="1600"/>
              <a:buNone/>
              <a:defRPr sz="1600">
                <a:solidFill>
                  <a:srgbClr val="8D8C8C"/>
                </a:solidFill>
              </a:defRPr>
            </a:lvl3pPr>
            <a:lvl4pPr indent="-228600" lvl="3" marL="1828800" algn="l">
              <a:lnSpc>
                <a:spcPct val="100000"/>
              </a:lnSpc>
              <a:spcBef>
                <a:spcPts val="280"/>
              </a:spcBef>
              <a:spcAft>
                <a:spcPts val="0"/>
              </a:spcAft>
              <a:buClr>
                <a:srgbClr val="8D8C8C"/>
              </a:buClr>
              <a:buSzPts val="1400"/>
              <a:buNone/>
              <a:defRPr sz="1400">
                <a:solidFill>
                  <a:srgbClr val="8D8C8C"/>
                </a:solidFill>
              </a:defRPr>
            </a:lvl4pPr>
            <a:lvl5pPr indent="-228600" lvl="4" marL="2286000" algn="l">
              <a:lnSpc>
                <a:spcPct val="100000"/>
              </a:lnSpc>
              <a:spcBef>
                <a:spcPts val="280"/>
              </a:spcBef>
              <a:spcAft>
                <a:spcPts val="0"/>
              </a:spcAft>
              <a:buClr>
                <a:srgbClr val="8D8C8C"/>
              </a:buClr>
              <a:buSzPts val="1400"/>
              <a:buNone/>
              <a:defRPr sz="1400">
                <a:solidFill>
                  <a:srgbClr val="8D8C8C"/>
                </a:solidFill>
              </a:defRPr>
            </a:lvl5pPr>
            <a:lvl6pPr indent="-228600" lvl="5" marL="2743200" algn="l">
              <a:lnSpc>
                <a:spcPct val="100000"/>
              </a:lnSpc>
              <a:spcBef>
                <a:spcPts val="280"/>
              </a:spcBef>
              <a:spcAft>
                <a:spcPts val="0"/>
              </a:spcAft>
              <a:buClr>
                <a:srgbClr val="8D8C8C"/>
              </a:buClr>
              <a:buSzPts val="1400"/>
              <a:buNone/>
              <a:defRPr sz="1400">
                <a:solidFill>
                  <a:srgbClr val="8D8C8C"/>
                </a:solidFill>
              </a:defRPr>
            </a:lvl6pPr>
            <a:lvl7pPr indent="-228600" lvl="6" marL="3200400" algn="l">
              <a:lnSpc>
                <a:spcPct val="100000"/>
              </a:lnSpc>
              <a:spcBef>
                <a:spcPts val="280"/>
              </a:spcBef>
              <a:spcAft>
                <a:spcPts val="0"/>
              </a:spcAft>
              <a:buClr>
                <a:srgbClr val="8D8C8C"/>
              </a:buClr>
              <a:buSzPts val="1400"/>
              <a:buNone/>
              <a:defRPr sz="1400">
                <a:solidFill>
                  <a:srgbClr val="8D8C8C"/>
                </a:solidFill>
              </a:defRPr>
            </a:lvl7pPr>
            <a:lvl8pPr indent="-228600" lvl="7" marL="3657600" algn="l">
              <a:lnSpc>
                <a:spcPct val="100000"/>
              </a:lnSpc>
              <a:spcBef>
                <a:spcPts val="280"/>
              </a:spcBef>
              <a:spcAft>
                <a:spcPts val="0"/>
              </a:spcAft>
              <a:buClr>
                <a:srgbClr val="8D8C8C"/>
              </a:buClr>
              <a:buSzPts val="1400"/>
              <a:buNone/>
              <a:defRPr sz="1400">
                <a:solidFill>
                  <a:srgbClr val="8D8C8C"/>
                </a:solidFill>
              </a:defRPr>
            </a:lvl8pPr>
            <a:lvl9pPr indent="-228600" lvl="8" marL="4114800" algn="l">
              <a:lnSpc>
                <a:spcPct val="100000"/>
              </a:lnSpc>
              <a:spcBef>
                <a:spcPts val="280"/>
              </a:spcBef>
              <a:spcAft>
                <a:spcPts val="0"/>
              </a:spcAft>
              <a:buClr>
                <a:srgbClr val="8D8C8C"/>
              </a:buClr>
              <a:buSzPts val="1400"/>
              <a:buNone/>
              <a:defRPr sz="1400">
                <a:solidFill>
                  <a:srgbClr val="8D8C8C"/>
                </a:solidFill>
              </a:defRPr>
            </a:lvl9pPr>
          </a:lstStyle>
          <a:p/>
        </p:txBody>
      </p:sp>
      <p:sp>
        <p:nvSpPr>
          <p:cNvPr id="28" name="Google Shape;28;p8"/>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 type="body"/>
          </p:nvPr>
        </p:nvSpPr>
        <p:spPr>
          <a:xfrm>
            <a:off x="457200" y="1600200"/>
            <a:ext cx="4038600" cy="4309021"/>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9"/>
          <p:cNvSpPr txBox="1"/>
          <p:nvPr>
            <p:ph idx="2" type="body"/>
          </p:nvPr>
        </p:nvSpPr>
        <p:spPr>
          <a:xfrm>
            <a:off x="4648200" y="1600200"/>
            <a:ext cx="4038600" cy="4309021"/>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9"/>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5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b="1" sz="20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0"/>
          <p:cNvSpPr txBox="1"/>
          <p:nvPr>
            <p:ph idx="2" type="body"/>
          </p:nvPr>
        </p:nvSpPr>
        <p:spPr>
          <a:xfrm>
            <a:off x="457200" y="2174875"/>
            <a:ext cx="4040188" cy="372700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b="1" sz="20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0"/>
          <p:cNvSpPr txBox="1"/>
          <p:nvPr>
            <p:ph idx="4" type="body"/>
          </p:nvPr>
        </p:nvSpPr>
        <p:spPr>
          <a:xfrm>
            <a:off x="4645025" y="2174875"/>
            <a:ext cx="4041775" cy="372700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0"/>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 type="body"/>
          </p:nvPr>
        </p:nvSpPr>
        <p:spPr>
          <a:xfrm>
            <a:off x="3575050" y="273050"/>
            <a:ext cx="5111750" cy="5628831"/>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9" name="Google Shape;59;p13"/>
          <p:cNvSpPr txBox="1"/>
          <p:nvPr>
            <p:ph idx="2" type="body"/>
          </p:nvPr>
        </p:nvSpPr>
        <p:spPr>
          <a:xfrm>
            <a:off x="457200" y="1435100"/>
            <a:ext cx="3008313" cy="446678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0" name="Google Shape;60;p13"/>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p:nvPr>
            <p:ph idx="2" type="pic"/>
          </p:nvPr>
        </p:nvSpPr>
        <p:spPr>
          <a:xfrm>
            <a:off x="1792288" y="612775"/>
            <a:ext cx="5486400" cy="4114800"/>
          </a:xfrm>
          <a:prstGeom prst="rect">
            <a:avLst/>
          </a:prstGeom>
          <a:noFill/>
          <a:ln>
            <a:noFill/>
          </a:ln>
        </p:spPr>
      </p:sp>
      <p:sp>
        <p:nvSpPr>
          <p:cNvPr id="66" name="Google Shape;66;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14"/>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4"/>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5000"/>
              <a:buFont typeface="Arial"/>
              <a:buNone/>
              <a:defRPr b="0" i="0" sz="5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5"/>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5"/>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D8C8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D8C8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5"/>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685800" y="868325"/>
            <a:ext cx="7772400" cy="108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Arial"/>
              <a:buNone/>
            </a:pPr>
            <a:r>
              <a:rPr lang="en-US" sz="3500"/>
              <a:t>Stock Market </a:t>
            </a:r>
            <a:endParaRPr sz="3500"/>
          </a:p>
          <a:p>
            <a:pPr indent="0" lvl="0" marL="0" rtl="0" algn="ctr">
              <a:lnSpc>
                <a:spcPct val="100000"/>
              </a:lnSpc>
              <a:spcBef>
                <a:spcPts val="0"/>
              </a:spcBef>
              <a:spcAft>
                <a:spcPts val="0"/>
              </a:spcAft>
              <a:buClr>
                <a:schemeClr val="lt1"/>
              </a:buClr>
              <a:buSzPts val="5400"/>
              <a:buFont typeface="Arial"/>
              <a:buNone/>
            </a:pPr>
            <a:r>
              <a:rPr lang="en-US" sz="3500"/>
              <a:t>Predictions and Clustering</a:t>
            </a:r>
            <a:endParaRPr sz="3500"/>
          </a:p>
        </p:txBody>
      </p:sp>
      <p:sp>
        <p:nvSpPr>
          <p:cNvPr id="75" name="Google Shape;75;p2"/>
          <p:cNvSpPr txBox="1"/>
          <p:nvPr>
            <p:ph idx="1" type="subTitle"/>
          </p:nvPr>
        </p:nvSpPr>
        <p:spPr>
          <a:xfrm>
            <a:off x="1172600" y="3808425"/>
            <a:ext cx="6905400" cy="17703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80000"/>
              </a:lnSpc>
              <a:spcBef>
                <a:spcPts val="0"/>
              </a:spcBef>
              <a:spcAft>
                <a:spcPts val="0"/>
              </a:spcAft>
              <a:buClr>
                <a:schemeClr val="lt1"/>
              </a:buClr>
              <a:buSzPct val="77004"/>
              <a:buNone/>
            </a:pPr>
            <a:r>
              <a:rPr i="0" lang="en-US" sz="3841">
                <a:latin typeface="Times New Roman"/>
                <a:ea typeface="Times New Roman"/>
                <a:cs typeface="Times New Roman"/>
                <a:sym typeface="Times New Roman"/>
              </a:rPr>
              <a:t>     </a:t>
            </a:r>
            <a:r>
              <a:rPr i="0" lang="en-US" sz="4474">
                <a:latin typeface="Times New Roman"/>
                <a:ea typeface="Times New Roman"/>
                <a:cs typeface="Times New Roman"/>
                <a:sym typeface="Times New Roman"/>
              </a:rPr>
              <a:t>STAT-656, May 2022</a:t>
            </a:r>
            <a:endParaRPr i="0" sz="4474">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lt1"/>
              </a:buClr>
              <a:buSzPct val="97546"/>
              <a:buNone/>
            </a:pPr>
            <a:r>
              <a:t/>
            </a:r>
            <a:endParaRPr i="0" sz="3034">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lt1"/>
              </a:buClr>
              <a:buSzPct val="130972"/>
              <a:buNone/>
            </a:pPr>
            <a:r>
              <a:t/>
            </a:r>
            <a:endParaRPr i="0" sz="2260">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Abdullatif Alnuaimi</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 </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Pooja Hari Ambrish</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Sachith Kumar Janjirala</a:t>
            </a:r>
            <a:endParaRPr i="0" sz="3418">
              <a:latin typeface="Times New Roman"/>
              <a:ea typeface="Times New Roman"/>
              <a:cs typeface="Times New Roman"/>
              <a:sym typeface="Times New Roman"/>
            </a:endParaRPr>
          </a:p>
          <a:p>
            <a:pPr indent="0" lvl="0" marL="0" rtl="0" algn="r">
              <a:lnSpc>
                <a:spcPct val="80000"/>
              </a:lnSpc>
              <a:spcBef>
                <a:spcPts val="0"/>
              </a:spcBef>
              <a:spcAft>
                <a:spcPts val="0"/>
              </a:spcAft>
              <a:buClr>
                <a:schemeClr val="lt1"/>
              </a:buClr>
              <a:buSzPct val="98143"/>
              <a:buNone/>
            </a:pPr>
            <a:r>
              <a:t/>
            </a:r>
            <a:endParaRPr i="0" sz="3015">
              <a:latin typeface="Times New Roman"/>
              <a:ea typeface="Times New Roman"/>
              <a:cs typeface="Times New Roman"/>
              <a:sym typeface="Times New Roman"/>
            </a:endParaRPr>
          </a:p>
        </p:txBody>
      </p:sp>
      <p:sp>
        <p:nvSpPr>
          <p:cNvPr id="76" name="Google Shape;76;p2"/>
          <p:cNvSpPr txBox="1"/>
          <p:nvPr>
            <p:ph idx="1" type="subTitle"/>
          </p:nvPr>
        </p:nvSpPr>
        <p:spPr>
          <a:xfrm>
            <a:off x="1350275" y="2244525"/>
            <a:ext cx="6727800" cy="1563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960"/>
              <a:buNone/>
            </a:pPr>
            <a:r>
              <a:rPr i="0" lang="en-US" sz="3160"/>
              <a:t>TASK 4</a:t>
            </a:r>
            <a:endParaRPr i="0" sz="3160"/>
          </a:p>
          <a:p>
            <a:pPr indent="0" lvl="0" marL="0" rtl="0" algn="ctr">
              <a:lnSpc>
                <a:spcPct val="100000"/>
              </a:lnSpc>
              <a:spcBef>
                <a:spcPts val="0"/>
              </a:spcBef>
              <a:spcAft>
                <a:spcPts val="0"/>
              </a:spcAft>
              <a:buClr>
                <a:schemeClr val="lt1"/>
              </a:buClr>
              <a:buSzPts val="2960"/>
              <a:buNone/>
            </a:pPr>
            <a:r>
              <a:rPr i="0" lang="en-US" sz="5102"/>
              <a:t>Final Submission</a:t>
            </a:r>
            <a:endParaRPr i="0" sz="51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4a1a32ed6_0_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100">
                <a:solidFill>
                  <a:srgbClr val="020202"/>
                </a:solidFill>
                <a:latin typeface="Arial"/>
                <a:ea typeface="Arial"/>
                <a:cs typeface="Arial"/>
                <a:sym typeface="Arial"/>
              </a:rPr>
              <a:t>What was the biggest challenge you faced in this project?</a:t>
            </a:r>
            <a:endParaRPr b="1" sz="2100">
              <a:solidFill>
                <a:srgbClr val="000000"/>
              </a:solidFill>
              <a:highlight>
                <a:srgbClr val="FFFFFF"/>
              </a:highlight>
              <a:latin typeface="Arial"/>
              <a:ea typeface="Arial"/>
              <a:cs typeface="Arial"/>
              <a:sym typeface="Arial"/>
            </a:endParaRPr>
          </a:p>
        </p:txBody>
      </p:sp>
      <p:sp>
        <p:nvSpPr>
          <p:cNvPr id="147" name="Google Shape;147;g124a1a32ed6_0_3"/>
          <p:cNvSpPr txBox="1"/>
          <p:nvPr>
            <p:ph idx="1" type="body"/>
          </p:nvPr>
        </p:nvSpPr>
        <p:spPr>
          <a:xfrm>
            <a:off x="457200" y="1417650"/>
            <a:ext cx="8229600" cy="51156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900"/>
              </a:spcBef>
              <a:spcAft>
                <a:spcPts val="0"/>
              </a:spcAft>
              <a:buSzPts val="1800"/>
              <a:buNone/>
            </a:pPr>
            <a:r>
              <a:rPr lang="en-US" sz="1700">
                <a:latin typeface="Arial"/>
                <a:ea typeface="Arial"/>
                <a:cs typeface="Arial"/>
                <a:sym typeface="Arial"/>
              </a:rPr>
              <a:t>We have faced the below challenges in this project:</a:t>
            </a:r>
            <a:endParaRPr/>
          </a:p>
          <a:p>
            <a:pPr indent="-342900" lvl="0" marL="342900" rtl="0" algn="l">
              <a:lnSpc>
                <a:spcPct val="115000"/>
              </a:lnSpc>
              <a:spcBef>
                <a:spcPts val="900"/>
              </a:spcBef>
              <a:spcAft>
                <a:spcPts val="0"/>
              </a:spcAft>
              <a:buSzPts val="1800"/>
              <a:buChar char="•"/>
            </a:pPr>
            <a:r>
              <a:rPr lang="en-US" sz="1700" u="sng">
                <a:latin typeface="Arial"/>
                <a:ea typeface="Arial"/>
                <a:cs typeface="Arial"/>
                <a:sym typeface="Arial"/>
              </a:rPr>
              <a:t>Biggest Challenge: </a:t>
            </a:r>
            <a:r>
              <a:rPr lang="en-US" sz="1700">
                <a:latin typeface="Arial"/>
                <a:ea typeface="Arial"/>
                <a:cs typeface="Arial"/>
                <a:sym typeface="Arial"/>
              </a:rPr>
              <a:t>Getting the R Shiny app to run was challenging because R Shiny does not provide sufficient information when giving an error in the code to be able to debug the code.</a:t>
            </a:r>
            <a:endParaRPr/>
          </a:p>
          <a:p>
            <a:pPr indent="-342900" lvl="0" marL="342900" rtl="0" algn="l">
              <a:lnSpc>
                <a:spcPct val="115000"/>
              </a:lnSpc>
              <a:spcBef>
                <a:spcPts val="900"/>
              </a:spcBef>
              <a:spcAft>
                <a:spcPts val="0"/>
              </a:spcAft>
              <a:buSzPts val="1800"/>
              <a:buChar char="•"/>
            </a:pPr>
            <a:r>
              <a:rPr lang="en-US" sz="1700">
                <a:latin typeface="Arial"/>
                <a:ea typeface="Arial"/>
                <a:cs typeface="Arial"/>
                <a:sym typeface="Arial"/>
              </a:rPr>
              <a:t>Initially we have used pdfetch() to extract data from Yahoo finance, however later this module has caused issues due to backward incompatibility after the updates. So, we have had to research for new methods to extract data and decided to use getSymbols() function from the ‘tidyquant’ library.</a:t>
            </a:r>
            <a:endParaRPr/>
          </a:p>
          <a:p>
            <a:pPr indent="-342900" lvl="0" marL="342900" rtl="0" algn="l">
              <a:lnSpc>
                <a:spcPct val="115000"/>
              </a:lnSpc>
              <a:spcBef>
                <a:spcPts val="900"/>
              </a:spcBef>
              <a:spcAft>
                <a:spcPts val="0"/>
              </a:spcAft>
              <a:buSzPts val="1800"/>
              <a:buChar char="•"/>
            </a:pPr>
            <a:r>
              <a:rPr lang="en-US" sz="1700">
                <a:latin typeface="Arial"/>
                <a:ea typeface="Arial"/>
                <a:cs typeface="Arial"/>
                <a:sym typeface="Arial"/>
              </a:rPr>
              <a:t>Not having enough background knowledge in the financial domain which would be helpful to quickly decide on which type of stock price to select as our supervisor variables from among different types of stock values: Open, High, Low, Close, Volume, Adjusted. We have read what each of them means and have selected close stock value as our supervisor variable for this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100">
                <a:solidFill>
                  <a:srgbClr val="020202"/>
                </a:solidFill>
                <a:latin typeface="Arial"/>
                <a:ea typeface="Arial"/>
                <a:cs typeface="Arial"/>
                <a:sym typeface="Arial"/>
              </a:rPr>
              <a:t>If you started the project over from the beginning right now, knowing what you know, what is a major way in which your project would have turned out differently?</a:t>
            </a:r>
            <a:endParaRPr b="1" sz="2100">
              <a:solidFill>
                <a:srgbClr val="000000"/>
              </a:solidFill>
              <a:highlight>
                <a:srgbClr val="FFFFFF"/>
              </a:highlight>
              <a:latin typeface="Arial"/>
              <a:ea typeface="Arial"/>
              <a:cs typeface="Arial"/>
              <a:sym typeface="Arial"/>
            </a:endParaRPr>
          </a:p>
        </p:txBody>
      </p:sp>
      <p:sp>
        <p:nvSpPr>
          <p:cNvPr id="153" name="Google Shape;153;p1"/>
          <p:cNvSpPr txBox="1"/>
          <p:nvPr>
            <p:ph idx="1" type="body"/>
          </p:nvPr>
        </p:nvSpPr>
        <p:spPr>
          <a:xfrm>
            <a:off x="457200" y="1600200"/>
            <a:ext cx="8229600" cy="43017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900"/>
              </a:spcBef>
              <a:spcAft>
                <a:spcPts val="0"/>
              </a:spcAft>
              <a:buSzPts val="1800"/>
              <a:buNone/>
            </a:pPr>
            <a:r>
              <a:rPr lang="en-US" sz="1700">
                <a:latin typeface="Arial"/>
                <a:ea typeface="Arial"/>
                <a:cs typeface="Arial"/>
                <a:sym typeface="Arial"/>
              </a:rPr>
              <a:t>We hoped to perform </a:t>
            </a:r>
            <a:r>
              <a:rPr lang="en-US" sz="1700">
                <a:latin typeface="Arial"/>
                <a:ea typeface="Arial"/>
                <a:cs typeface="Arial"/>
                <a:sym typeface="Arial"/>
              </a:rPr>
              <a:t>comparative</a:t>
            </a:r>
            <a:r>
              <a:rPr lang="en-US" sz="1700">
                <a:latin typeface="Arial"/>
                <a:ea typeface="Arial"/>
                <a:cs typeface="Arial"/>
                <a:sym typeface="Arial"/>
              </a:rPr>
              <a:t> analysis over clusters of companies by clustering them based on the frequencies of the seasonality in their stock data, based on the assumption of our main scientific question: </a:t>
            </a:r>
            <a:r>
              <a:rPr lang="en-US" sz="1700"/>
              <a:t>the assumption that companies belonging to the similar domain usually have similar market forces controlling them, therefore leading to similar frequencies in the seasonality of their stock prices. However, this assumption proved to not hold in practice.</a:t>
            </a:r>
            <a:endParaRPr/>
          </a:p>
          <a:p>
            <a:pPr indent="457200" lvl="0" marL="0" rtl="0" algn="l">
              <a:lnSpc>
                <a:spcPct val="115000"/>
              </a:lnSpc>
              <a:spcBef>
                <a:spcPts val="1800"/>
              </a:spcBef>
              <a:spcAft>
                <a:spcPts val="900"/>
              </a:spcAft>
              <a:buSzPts val="1800"/>
              <a:buNone/>
            </a:pPr>
            <a:r>
              <a:rPr lang="en-US" sz="1700">
                <a:latin typeface="Arial"/>
                <a:ea typeface="Arial"/>
                <a:cs typeface="Arial"/>
                <a:sym typeface="Arial"/>
              </a:rPr>
              <a:t>Had we known this, we would have researched a bit more in the space of finance and would have also included few other ways to cluster the companies so that we can perform comparative analysis among the companies belonging to the same clusters.</a:t>
            </a:r>
            <a:endParaRPr sz="17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556"/>
              <a:buFont typeface="Arial"/>
              <a:buNone/>
            </a:pPr>
            <a:r>
              <a:rPr b="1" i="0" lang="en-US" sz="2100">
                <a:solidFill>
                  <a:srgbClr val="020202"/>
                </a:solidFill>
                <a:latin typeface="Arial"/>
                <a:ea typeface="Arial"/>
                <a:cs typeface="Arial"/>
                <a:sym typeface="Arial"/>
              </a:rPr>
              <a:t> R Shiny app</a:t>
            </a:r>
            <a:endParaRPr b="1" sz="2300">
              <a:solidFill>
                <a:srgbClr val="000000"/>
              </a:solidFill>
              <a:highlight>
                <a:srgbClr val="FFFFFF"/>
              </a:highlight>
              <a:latin typeface="Arial"/>
              <a:ea typeface="Arial"/>
              <a:cs typeface="Arial"/>
              <a:sym typeface="Arial"/>
            </a:endParaRPr>
          </a:p>
        </p:txBody>
      </p:sp>
      <p:sp>
        <p:nvSpPr>
          <p:cNvPr id="159" name="Google Shape;159;p15"/>
          <p:cNvSpPr txBox="1"/>
          <p:nvPr>
            <p:ph idx="1" type="body"/>
          </p:nvPr>
        </p:nvSpPr>
        <p:spPr>
          <a:xfrm>
            <a:off x="457200" y="1124465"/>
            <a:ext cx="8229600" cy="4777435"/>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900"/>
              </a:spcBef>
              <a:spcAft>
                <a:spcPts val="0"/>
              </a:spcAft>
              <a:buSzPts val="1800"/>
              <a:buNone/>
            </a:pPr>
            <a:r>
              <a:rPr lang="en-US" sz="1700">
                <a:solidFill>
                  <a:srgbClr val="020202"/>
                </a:solidFill>
                <a:latin typeface="Arial"/>
                <a:ea typeface="Arial"/>
                <a:cs typeface="Arial"/>
                <a:sym typeface="Arial"/>
              </a:rPr>
              <a:t>Provide a link to a working R Shiny app that I can navigate to that displays some aspect of your project.  Use this app to discuss one of the above bullet points in your presentation (See "Extra Notes" for a discussion of R shiny).</a:t>
            </a:r>
            <a:endParaRPr/>
          </a:p>
          <a:p>
            <a:pPr indent="457200" lvl="0" marL="0" rtl="0" algn="l">
              <a:lnSpc>
                <a:spcPct val="115000"/>
              </a:lnSpc>
              <a:spcBef>
                <a:spcPts val="1800"/>
              </a:spcBef>
              <a:spcAft>
                <a:spcPts val="0"/>
              </a:spcAft>
              <a:buSzPts val="1800"/>
              <a:buNone/>
            </a:pPr>
            <a:r>
              <a:rPr b="1" lang="en-US" sz="1700">
                <a:solidFill>
                  <a:srgbClr val="020202"/>
                </a:solidFill>
                <a:latin typeface="Arial"/>
                <a:ea typeface="Arial"/>
                <a:cs typeface="Arial"/>
                <a:sym typeface="Arial"/>
              </a:rPr>
              <a:t>Here is the link to the working R Shiny app demonstrating our project:</a:t>
            </a:r>
            <a:endParaRPr/>
          </a:p>
          <a:p>
            <a:pPr indent="457200" lvl="0" marL="0" rtl="0" algn="l">
              <a:lnSpc>
                <a:spcPct val="115000"/>
              </a:lnSpc>
              <a:spcBef>
                <a:spcPts val="1800"/>
              </a:spcBef>
              <a:spcAft>
                <a:spcPts val="900"/>
              </a:spcAft>
              <a:buSzPts val="1800"/>
              <a:buNone/>
            </a:pPr>
            <a:r>
              <a:rPr lang="en-US" sz="1700">
                <a:solidFill>
                  <a:srgbClr val="020202"/>
                </a:solidFill>
                <a:latin typeface="Arial"/>
                <a:ea typeface="Arial"/>
                <a:cs typeface="Arial"/>
                <a:sym typeface="Arial"/>
              </a:rPr>
              <a:t>https://alnuaimi107.shinyapps.io/stock-market-pnc/</a:t>
            </a:r>
            <a:endParaRPr/>
          </a:p>
        </p:txBody>
      </p:sp>
      <p:pic>
        <p:nvPicPr>
          <p:cNvPr id="160" name="Google Shape;160;p15"/>
          <p:cNvPicPr preferRelativeResize="0"/>
          <p:nvPr/>
        </p:nvPicPr>
        <p:blipFill rotWithShape="1">
          <a:blip r:embed="rId3">
            <a:alphaModFix/>
          </a:blip>
          <a:srcRect b="0" l="0" r="0" t="0"/>
          <a:stretch/>
        </p:blipFill>
        <p:spPr>
          <a:xfrm>
            <a:off x="788572" y="3429000"/>
            <a:ext cx="7566856" cy="25932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ctrTitle"/>
          </p:nvPr>
        </p:nvSpPr>
        <p:spPr>
          <a:xfrm>
            <a:off x="685800" y="2435225"/>
            <a:ext cx="7772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82" name="Google Shape;82;p17"/>
          <p:cNvSpPr txBox="1"/>
          <p:nvPr/>
        </p:nvSpPr>
        <p:spPr>
          <a:xfrm>
            <a:off x="737900" y="1564975"/>
            <a:ext cx="7668300" cy="2097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400" u="none" cap="none" strike="noStrike">
                <a:solidFill>
                  <a:srgbClr val="C00000"/>
                </a:solidFill>
                <a:latin typeface="Arial"/>
                <a:ea typeface="Arial"/>
                <a:cs typeface="Arial"/>
                <a:sym typeface="Arial"/>
              </a:rPr>
              <a:t>First: </a:t>
            </a:r>
            <a:r>
              <a:rPr b="0" i="0" lang="en-US" sz="1700" u="none" cap="none" strike="noStrike">
                <a:solidFill>
                  <a:srgbClr val="020202"/>
                </a:solidFill>
                <a:latin typeface="Arial"/>
                <a:ea typeface="Arial"/>
                <a:cs typeface="Arial"/>
                <a:sym typeface="Arial"/>
              </a:rPr>
              <a:t>When we perform Fast-Fourier Transforms on the stock data of the companies to extract the frequencies of the seasonality inherent in the time-series data, we observe that we get way too many frequencies as our output.</a:t>
            </a:r>
            <a:endParaRPr/>
          </a:p>
          <a:p>
            <a:pPr indent="0" lvl="0" marL="0" marR="0" rtl="0" algn="l">
              <a:lnSpc>
                <a:spcPct val="115000"/>
              </a:lnSpc>
              <a:spcBef>
                <a:spcPts val="900"/>
              </a:spcBef>
              <a:spcAft>
                <a:spcPts val="0"/>
              </a:spcAft>
              <a:buNone/>
            </a:pPr>
            <a:r>
              <a:rPr b="0" i="0" lang="en-US" sz="1700" u="none" cap="none" strike="noStrike">
                <a:solidFill>
                  <a:srgbClr val="020202"/>
                </a:solidFill>
                <a:latin typeface="Arial"/>
                <a:ea typeface="Arial"/>
                <a:cs typeface="Arial"/>
                <a:sym typeface="Arial"/>
              </a:rPr>
              <a:t>However, to perform clustering we only select the top 5 frequencies to avoid the curse of high dimensionality.</a:t>
            </a:r>
            <a:endParaRPr b="0" i="0" sz="1700" u="none" cap="none" strike="noStrike">
              <a:solidFill>
                <a:srgbClr val="020202"/>
              </a:solidFill>
              <a:latin typeface="Arial"/>
              <a:ea typeface="Arial"/>
              <a:cs typeface="Arial"/>
              <a:sym typeface="Arial"/>
            </a:endParaRPr>
          </a:p>
        </p:txBody>
      </p:sp>
      <p:pic>
        <p:nvPicPr>
          <p:cNvPr id="83" name="Google Shape;83;p17"/>
          <p:cNvPicPr preferRelativeResize="0"/>
          <p:nvPr/>
        </p:nvPicPr>
        <p:blipFill rotWithShape="1">
          <a:blip r:embed="rId3">
            <a:alphaModFix/>
          </a:blip>
          <a:srcRect b="0" l="0" r="0" t="0"/>
          <a:stretch/>
        </p:blipFill>
        <p:spPr>
          <a:xfrm>
            <a:off x="737911" y="3664076"/>
            <a:ext cx="7668178" cy="1973650"/>
          </a:xfrm>
          <a:prstGeom prst="rect">
            <a:avLst/>
          </a:prstGeom>
          <a:noFill/>
          <a:ln>
            <a:noFill/>
          </a:ln>
        </p:spPr>
      </p:pic>
      <p:sp>
        <p:nvSpPr>
          <p:cNvPr id="84" name="Google Shape;84;p17"/>
          <p:cNvSpPr txBox="1"/>
          <p:nvPr/>
        </p:nvSpPr>
        <p:spPr>
          <a:xfrm>
            <a:off x="673475" y="5713925"/>
            <a:ext cx="76683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1700" u="none" cap="none" strike="noStrike">
                <a:solidFill>
                  <a:srgbClr val="020202"/>
                </a:solidFill>
                <a:latin typeface="Arial"/>
                <a:ea typeface="Arial"/>
                <a:cs typeface="Arial"/>
                <a:sym typeface="Arial"/>
              </a:rPr>
              <a:t>In the above output we can see the top 5 frequencies for 6 companies.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90" name="Google Shape;90;p18"/>
          <p:cNvSpPr txBox="1"/>
          <p:nvPr>
            <p:ph idx="1" type="body"/>
          </p:nvPr>
        </p:nvSpPr>
        <p:spPr>
          <a:xfrm>
            <a:off x="457200" y="1600200"/>
            <a:ext cx="8229600" cy="11430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US" sz="2400">
                <a:solidFill>
                  <a:srgbClr val="C00000"/>
                </a:solidFill>
                <a:latin typeface="Arial"/>
                <a:ea typeface="Arial"/>
                <a:cs typeface="Arial"/>
                <a:sym typeface="Arial"/>
              </a:rPr>
              <a:t>Second: </a:t>
            </a:r>
            <a:r>
              <a:rPr lang="en-US" sz="1700">
                <a:solidFill>
                  <a:srgbClr val="020202"/>
                </a:solidFill>
                <a:latin typeface="Arial"/>
                <a:ea typeface="Arial"/>
                <a:cs typeface="Arial"/>
                <a:sym typeface="Arial"/>
              </a:rPr>
              <a:t>The result from clustering companies based on the frequencies of the seasonality inherent in their stock prices was inaccurate compared to the real world, indicating that clustering this way is not reliable.</a:t>
            </a:r>
            <a:endParaRPr/>
          </a:p>
          <a:p>
            <a:pPr indent="-171450" lvl="0" marL="285750" rtl="0" algn="l">
              <a:lnSpc>
                <a:spcPct val="100000"/>
              </a:lnSpc>
              <a:spcBef>
                <a:spcPts val="360"/>
              </a:spcBef>
              <a:spcAft>
                <a:spcPts val="0"/>
              </a:spcAft>
              <a:buSzPts val="1800"/>
              <a:buFont typeface="Arial"/>
              <a:buNone/>
            </a:pPr>
            <a:r>
              <a:t/>
            </a:r>
            <a:endParaRPr sz="1700">
              <a:solidFill>
                <a:srgbClr val="020202"/>
              </a:solidFill>
              <a:latin typeface="Arial"/>
              <a:ea typeface="Arial"/>
              <a:cs typeface="Arial"/>
              <a:sym typeface="Arial"/>
            </a:endParaRPr>
          </a:p>
          <a:p>
            <a:pPr indent="-171450" lvl="0" marL="285750" rtl="0" algn="l">
              <a:lnSpc>
                <a:spcPct val="100000"/>
              </a:lnSpc>
              <a:spcBef>
                <a:spcPts val="360"/>
              </a:spcBef>
              <a:spcAft>
                <a:spcPts val="0"/>
              </a:spcAft>
              <a:buSzPts val="1800"/>
              <a:buFont typeface="Arial"/>
              <a:buNone/>
            </a:pPr>
            <a:r>
              <a:t/>
            </a:r>
            <a:endParaRPr sz="1700">
              <a:solidFill>
                <a:srgbClr val="020202"/>
              </a:solidFill>
              <a:latin typeface="Arial"/>
              <a:ea typeface="Arial"/>
              <a:cs typeface="Arial"/>
              <a:sym typeface="Arial"/>
            </a:endParaRPr>
          </a:p>
          <a:p>
            <a:pPr indent="-171450" lvl="0" marL="285750" rtl="0" algn="l">
              <a:lnSpc>
                <a:spcPct val="100000"/>
              </a:lnSpc>
              <a:spcBef>
                <a:spcPts val="360"/>
              </a:spcBef>
              <a:spcAft>
                <a:spcPts val="0"/>
              </a:spcAft>
              <a:buSzPts val="1800"/>
              <a:buFont typeface="Arial"/>
              <a:buNone/>
            </a:pPr>
            <a:r>
              <a:t/>
            </a:r>
            <a:endParaRPr sz="1700"/>
          </a:p>
          <a:p>
            <a:pPr indent="457200" lvl="0" marL="0" rtl="0" algn="l">
              <a:lnSpc>
                <a:spcPct val="115000"/>
              </a:lnSpc>
              <a:spcBef>
                <a:spcPts val="900"/>
              </a:spcBef>
              <a:spcAft>
                <a:spcPts val="900"/>
              </a:spcAft>
              <a:buSzPts val="1800"/>
              <a:buNone/>
            </a:pPr>
            <a:r>
              <a:t/>
            </a:r>
            <a:endParaRPr sz="1900">
              <a:latin typeface="Arial"/>
              <a:ea typeface="Arial"/>
              <a:cs typeface="Arial"/>
              <a:sym typeface="Arial"/>
            </a:endParaRPr>
          </a:p>
        </p:txBody>
      </p:sp>
      <p:sp>
        <p:nvSpPr>
          <p:cNvPr id="91" name="Google Shape;91;p18"/>
          <p:cNvSpPr txBox="1"/>
          <p:nvPr/>
        </p:nvSpPr>
        <p:spPr>
          <a:xfrm>
            <a:off x="549876" y="3545413"/>
            <a:ext cx="8044247"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This disproves our assumption from our main scientific question that companies </a:t>
            </a:r>
            <a:r>
              <a:rPr b="0" i="0" lang="en-US" sz="1700" u="none" cap="none" strike="noStrike">
                <a:solidFill>
                  <a:srgbClr val="020202"/>
                </a:solidFill>
                <a:latin typeface="Arial"/>
                <a:ea typeface="Arial"/>
                <a:cs typeface="Arial"/>
                <a:sym typeface="Arial"/>
              </a:rPr>
              <a:t>belonging to a similar domain usually have similar market forces controlling them, therefore leading to similar frequencies in the seasonality of their stock prices</a:t>
            </a:r>
            <a:r>
              <a:rPr b="0" i="0" lang="en-US" sz="1700" u="none" cap="none" strike="noStrike">
                <a:solidFill>
                  <a:srgbClr val="000000"/>
                </a:solidFill>
                <a:latin typeface="Arial"/>
                <a:ea typeface="Arial"/>
                <a:cs typeface="Arial"/>
                <a:sym typeface="Arial"/>
              </a:rPr>
              <a:t> seems to be reasonable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97" name="Google Shape;97;p19"/>
          <p:cNvSpPr txBox="1"/>
          <p:nvPr>
            <p:ph idx="1" type="body"/>
          </p:nvPr>
        </p:nvSpPr>
        <p:spPr>
          <a:xfrm>
            <a:off x="457200" y="1600201"/>
            <a:ext cx="8229600" cy="4880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US" sz="2400">
                <a:solidFill>
                  <a:srgbClr val="C00000"/>
                </a:solidFill>
                <a:latin typeface="Arial"/>
                <a:ea typeface="Arial"/>
                <a:cs typeface="Arial"/>
                <a:sym typeface="Arial"/>
              </a:rPr>
              <a:t>Second:</a:t>
            </a:r>
            <a:endParaRPr sz="1900">
              <a:latin typeface="Arial"/>
              <a:ea typeface="Arial"/>
              <a:cs typeface="Arial"/>
              <a:sym typeface="Arial"/>
            </a:endParaRPr>
          </a:p>
        </p:txBody>
      </p:sp>
      <p:sp>
        <p:nvSpPr>
          <p:cNvPr id="98" name="Google Shape;98;p19"/>
          <p:cNvSpPr txBox="1"/>
          <p:nvPr/>
        </p:nvSpPr>
        <p:spPr>
          <a:xfrm>
            <a:off x="904486" y="4784873"/>
            <a:ext cx="7017476" cy="14003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The results from our analysis prove that the assumption discussed in previous slide does not hold in practice when we try to cluster the companies in such a manner as the companies falling into the same cluster often do belong to different domains while companies belonging to same domain frequently fell into different clusters.</a:t>
            </a:r>
            <a:endParaRPr b="0" i="0" sz="1700" u="none" cap="none" strike="noStrike">
              <a:solidFill>
                <a:srgbClr val="000000"/>
              </a:solidFill>
              <a:latin typeface="Arial"/>
              <a:ea typeface="Arial"/>
              <a:cs typeface="Arial"/>
              <a:sym typeface="Arial"/>
            </a:endParaRPr>
          </a:p>
        </p:txBody>
      </p:sp>
      <p:pic>
        <p:nvPicPr>
          <p:cNvPr id="99" name="Google Shape;99;p19"/>
          <p:cNvPicPr preferRelativeResize="0"/>
          <p:nvPr/>
        </p:nvPicPr>
        <p:blipFill rotWithShape="1">
          <a:blip r:embed="rId3">
            <a:alphaModFix/>
          </a:blip>
          <a:srcRect b="0" l="0" r="0" t="0"/>
          <a:stretch/>
        </p:blipFill>
        <p:spPr>
          <a:xfrm>
            <a:off x="904486" y="2103458"/>
            <a:ext cx="7017477" cy="266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105" name="Google Shape;105;p20"/>
          <p:cNvSpPr txBox="1"/>
          <p:nvPr>
            <p:ph idx="1" type="body"/>
          </p:nvPr>
        </p:nvSpPr>
        <p:spPr>
          <a:xfrm>
            <a:off x="457200" y="1600200"/>
            <a:ext cx="8229600" cy="4477370"/>
          </a:xfrm>
          <a:prstGeom prst="rect">
            <a:avLst/>
          </a:prstGeom>
          <a:noFill/>
          <a:ln>
            <a:noFill/>
          </a:ln>
        </p:spPr>
        <p:txBody>
          <a:bodyPr anchorCtr="0" anchor="t" bIns="45700" lIns="91425" spcFirstLastPara="1" rIns="91425" wrap="square" tIns="45700">
            <a:noAutofit/>
          </a:bodyPr>
          <a:lstStyle/>
          <a:p>
            <a:pPr indent="0" lvl="0" marL="107950" rtl="0" algn="l">
              <a:lnSpc>
                <a:spcPct val="115000"/>
              </a:lnSpc>
              <a:spcBef>
                <a:spcPts val="0"/>
              </a:spcBef>
              <a:spcAft>
                <a:spcPts val="0"/>
              </a:spcAft>
              <a:buClr>
                <a:srgbClr val="020202"/>
              </a:buClr>
              <a:buSzPts val="1900"/>
              <a:buNone/>
            </a:pPr>
            <a:r>
              <a:rPr b="1" lang="en-US" sz="2400">
                <a:solidFill>
                  <a:srgbClr val="C00000"/>
                </a:solidFill>
                <a:latin typeface="Arial"/>
                <a:ea typeface="Arial"/>
                <a:cs typeface="Arial"/>
                <a:sym typeface="Arial"/>
              </a:rPr>
              <a:t>Third:</a:t>
            </a:r>
            <a:r>
              <a:rPr b="1" lang="en-US" sz="1600">
                <a:solidFill>
                  <a:srgbClr val="C00000"/>
                </a:solidFill>
                <a:highlight>
                  <a:srgbClr val="FFFFFF"/>
                </a:highlight>
                <a:latin typeface="Arial"/>
                <a:ea typeface="Arial"/>
                <a:cs typeface="Arial"/>
                <a:sym typeface="Arial"/>
              </a:rPr>
              <a:t> </a:t>
            </a:r>
            <a:r>
              <a:rPr lang="en-US" sz="1600">
                <a:highlight>
                  <a:srgbClr val="FFFFFF"/>
                </a:highlight>
                <a:latin typeface="Arial"/>
                <a:ea typeface="Arial"/>
                <a:cs typeface="Arial"/>
                <a:sym typeface="Arial"/>
              </a:rPr>
              <a:t>The forecasting of the stock value of the companies using the ARIMA model gives us a reliable way to predict the future stock values of the companies while also providing a confidence interval for those future predictions.</a:t>
            </a:r>
            <a:endParaRPr/>
          </a:p>
          <a:p>
            <a:pPr indent="0" lvl="0" marL="107950" rtl="0" algn="l">
              <a:lnSpc>
                <a:spcPct val="115000"/>
              </a:lnSpc>
              <a:spcBef>
                <a:spcPts val="0"/>
              </a:spcBef>
              <a:spcAft>
                <a:spcPts val="0"/>
              </a:spcAft>
              <a:buClr>
                <a:srgbClr val="020202"/>
              </a:buClr>
              <a:buSzPts val="1900"/>
              <a:buNone/>
            </a:pPr>
            <a:r>
              <a:t/>
            </a:r>
            <a:endParaRPr sz="1700">
              <a:solidFill>
                <a:srgbClr val="020202"/>
              </a:solidFill>
              <a:highlight>
                <a:srgbClr val="FFFFFF"/>
              </a:highlight>
              <a:latin typeface="Arial"/>
              <a:ea typeface="Arial"/>
              <a:cs typeface="Arial"/>
              <a:sym typeface="Arial"/>
            </a:endParaRPr>
          </a:p>
          <a:p>
            <a:pPr indent="0" lvl="0" marL="107950" rtl="0" algn="l">
              <a:lnSpc>
                <a:spcPct val="115000"/>
              </a:lnSpc>
              <a:spcBef>
                <a:spcPts val="0"/>
              </a:spcBef>
              <a:spcAft>
                <a:spcPts val="0"/>
              </a:spcAft>
              <a:buClr>
                <a:srgbClr val="020202"/>
              </a:buClr>
              <a:buSzPts val="1900"/>
              <a:buNone/>
            </a:pPr>
            <a:r>
              <a:t/>
            </a:r>
            <a:endParaRPr sz="3300"/>
          </a:p>
        </p:txBody>
      </p:sp>
      <p:sp>
        <p:nvSpPr>
          <p:cNvPr id="106" name="Google Shape;106;p20"/>
          <p:cNvSpPr txBox="1"/>
          <p:nvPr/>
        </p:nvSpPr>
        <p:spPr>
          <a:xfrm>
            <a:off x="847072" y="5726192"/>
            <a:ext cx="6858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333333"/>
                </a:solidFill>
                <a:highlight>
                  <a:srgbClr val="FFFFFF"/>
                </a:highlight>
                <a:latin typeface="Arial"/>
                <a:ea typeface="Arial"/>
                <a:cs typeface="Arial"/>
                <a:sym typeface="Arial"/>
              </a:rPr>
              <a:t>The above is an code of the model and its output in RStudio. </a:t>
            </a:r>
            <a:endParaRPr/>
          </a:p>
        </p:txBody>
      </p:sp>
      <p:pic>
        <p:nvPicPr>
          <p:cNvPr id="107" name="Google Shape;107;p20"/>
          <p:cNvPicPr preferRelativeResize="0"/>
          <p:nvPr/>
        </p:nvPicPr>
        <p:blipFill rotWithShape="1">
          <a:blip r:embed="rId3">
            <a:alphaModFix/>
          </a:blip>
          <a:srcRect b="0" l="0" r="0" t="0"/>
          <a:stretch/>
        </p:blipFill>
        <p:spPr>
          <a:xfrm>
            <a:off x="847072" y="3116152"/>
            <a:ext cx="3525239" cy="2141648"/>
          </a:xfrm>
          <a:prstGeom prst="rect">
            <a:avLst/>
          </a:prstGeom>
          <a:noFill/>
          <a:ln>
            <a:noFill/>
          </a:ln>
        </p:spPr>
      </p:pic>
      <p:pic>
        <p:nvPicPr>
          <p:cNvPr id="108" name="Google Shape;108;p20"/>
          <p:cNvPicPr preferRelativeResize="0"/>
          <p:nvPr/>
        </p:nvPicPr>
        <p:blipFill rotWithShape="1">
          <a:blip r:embed="rId4">
            <a:alphaModFix/>
          </a:blip>
          <a:srcRect b="0" l="0" r="0" t="0"/>
          <a:stretch/>
        </p:blipFill>
        <p:spPr>
          <a:xfrm>
            <a:off x="4572000" y="3036249"/>
            <a:ext cx="3525239" cy="24026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114" name="Google Shape;114;p21"/>
          <p:cNvSpPr txBox="1"/>
          <p:nvPr>
            <p:ph idx="1" type="body"/>
          </p:nvPr>
        </p:nvSpPr>
        <p:spPr>
          <a:xfrm>
            <a:off x="457200" y="1600200"/>
            <a:ext cx="8229600" cy="4477370"/>
          </a:xfrm>
          <a:prstGeom prst="rect">
            <a:avLst/>
          </a:prstGeom>
          <a:noFill/>
          <a:ln>
            <a:noFill/>
          </a:ln>
        </p:spPr>
        <p:txBody>
          <a:bodyPr anchorCtr="0" anchor="t" bIns="45700" lIns="91425" spcFirstLastPara="1" rIns="91425" wrap="square" tIns="45700">
            <a:noAutofit/>
          </a:bodyPr>
          <a:lstStyle/>
          <a:p>
            <a:pPr indent="0" lvl="0" marL="107950" rtl="0" algn="l">
              <a:lnSpc>
                <a:spcPct val="115000"/>
              </a:lnSpc>
              <a:spcBef>
                <a:spcPts val="0"/>
              </a:spcBef>
              <a:spcAft>
                <a:spcPts val="0"/>
              </a:spcAft>
              <a:buClr>
                <a:srgbClr val="020202"/>
              </a:buClr>
              <a:buSzPts val="1900"/>
              <a:buNone/>
            </a:pPr>
            <a:r>
              <a:rPr b="1" lang="en-US" sz="2400">
                <a:solidFill>
                  <a:srgbClr val="C00000"/>
                </a:solidFill>
                <a:latin typeface="Arial"/>
                <a:ea typeface="Arial"/>
                <a:cs typeface="Arial"/>
                <a:sym typeface="Arial"/>
              </a:rPr>
              <a:t>Third:</a:t>
            </a:r>
            <a:r>
              <a:rPr b="1" lang="en-US" sz="1600">
                <a:solidFill>
                  <a:srgbClr val="C00000"/>
                </a:solidFill>
                <a:highlight>
                  <a:srgbClr val="FFFFFF"/>
                </a:highlight>
                <a:latin typeface="Arial"/>
                <a:ea typeface="Arial"/>
                <a:cs typeface="Arial"/>
                <a:sym typeface="Arial"/>
              </a:rPr>
              <a:t> </a:t>
            </a:r>
            <a:r>
              <a:rPr lang="en-US" sz="1600">
                <a:highlight>
                  <a:srgbClr val="FFFFFF"/>
                </a:highlight>
                <a:latin typeface="Arial"/>
                <a:ea typeface="Arial"/>
                <a:cs typeface="Arial"/>
                <a:sym typeface="Arial"/>
              </a:rPr>
              <a:t>The forecasting of the stock value of the companies using the ARIMA model gives us a reliable way to predict the future stock values of the companies while also providing a confidence interval for those future predictions.</a:t>
            </a:r>
            <a:endParaRPr/>
          </a:p>
          <a:p>
            <a:pPr indent="0" lvl="0" marL="107950" rtl="0" algn="l">
              <a:lnSpc>
                <a:spcPct val="115000"/>
              </a:lnSpc>
              <a:spcBef>
                <a:spcPts val="0"/>
              </a:spcBef>
              <a:spcAft>
                <a:spcPts val="0"/>
              </a:spcAft>
              <a:buClr>
                <a:srgbClr val="020202"/>
              </a:buClr>
              <a:buSzPts val="1900"/>
              <a:buNone/>
            </a:pPr>
            <a:r>
              <a:t/>
            </a:r>
            <a:endParaRPr sz="1700">
              <a:solidFill>
                <a:srgbClr val="020202"/>
              </a:solidFill>
              <a:highlight>
                <a:srgbClr val="FFFFFF"/>
              </a:highlight>
              <a:latin typeface="Arial"/>
              <a:ea typeface="Arial"/>
              <a:cs typeface="Arial"/>
              <a:sym typeface="Arial"/>
            </a:endParaRPr>
          </a:p>
          <a:p>
            <a:pPr indent="0" lvl="0" marL="107950" rtl="0" algn="l">
              <a:lnSpc>
                <a:spcPct val="115000"/>
              </a:lnSpc>
              <a:spcBef>
                <a:spcPts val="0"/>
              </a:spcBef>
              <a:spcAft>
                <a:spcPts val="0"/>
              </a:spcAft>
              <a:buClr>
                <a:srgbClr val="020202"/>
              </a:buClr>
              <a:buSzPts val="1900"/>
              <a:buNone/>
            </a:pPr>
            <a:r>
              <a:t/>
            </a:r>
            <a:endParaRPr sz="3300"/>
          </a:p>
        </p:txBody>
      </p:sp>
      <p:sp>
        <p:nvSpPr>
          <p:cNvPr id="115" name="Google Shape;115;p21"/>
          <p:cNvSpPr txBox="1"/>
          <p:nvPr/>
        </p:nvSpPr>
        <p:spPr>
          <a:xfrm>
            <a:off x="847072" y="5726192"/>
            <a:ext cx="7086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333333"/>
                </a:solidFill>
                <a:highlight>
                  <a:srgbClr val="FFFFFF"/>
                </a:highlight>
                <a:latin typeface="Arial"/>
                <a:ea typeface="Arial"/>
                <a:cs typeface="Arial"/>
                <a:sym typeface="Arial"/>
              </a:rPr>
              <a:t>The above is an code of the model and its output in R Shiny App. </a:t>
            </a:r>
            <a:endParaRPr/>
          </a:p>
        </p:txBody>
      </p:sp>
      <p:pic>
        <p:nvPicPr>
          <p:cNvPr id="116" name="Google Shape;116;p21"/>
          <p:cNvPicPr preferRelativeResize="0"/>
          <p:nvPr/>
        </p:nvPicPr>
        <p:blipFill rotWithShape="1">
          <a:blip r:embed="rId3">
            <a:alphaModFix/>
          </a:blip>
          <a:srcRect b="0" l="0" r="0" t="0"/>
          <a:stretch/>
        </p:blipFill>
        <p:spPr>
          <a:xfrm>
            <a:off x="652648" y="2774092"/>
            <a:ext cx="7566856" cy="2593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122" name="Google Shape;122;p22"/>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Autofit/>
          </a:bodyPr>
          <a:lstStyle/>
          <a:p>
            <a:pPr indent="0" lvl="0" marL="107950" rtl="0" algn="l">
              <a:lnSpc>
                <a:spcPct val="115000"/>
              </a:lnSpc>
              <a:spcBef>
                <a:spcPts val="0"/>
              </a:spcBef>
              <a:spcAft>
                <a:spcPts val="0"/>
              </a:spcAft>
              <a:buClr>
                <a:srgbClr val="020202"/>
              </a:buClr>
              <a:buSzPts val="1900"/>
              <a:buNone/>
            </a:pPr>
            <a:r>
              <a:rPr b="1" lang="en-US" sz="2400">
                <a:solidFill>
                  <a:srgbClr val="C00000"/>
                </a:solidFill>
                <a:latin typeface="Arial"/>
                <a:ea typeface="Arial"/>
                <a:cs typeface="Arial"/>
                <a:sym typeface="Arial"/>
              </a:rPr>
              <a:t>Third: </a:t>
            </a:r>
            <a:r>
              <a:rPr lang="en-US" sz="1700">
                <a:solidFill>
                  <a:srgbClr val="020202"/>
                </a:solidFill>
                <a:latin typeface="Arial"/>
                <a:ea typeface="Arial"/>
                <a:cs typeface="Arial"/>
                <a:sym typeface="Arial"/>
              </a:rPr>
              <a:t>The ARIMA forecasting results gives us a good way to compare the companies using their future stock performances.</a:t>
            </a:r>
            <a:endParaRPr sz="3300"/>
          </a:p>
        </p:txBody>
      </p:sp>
      <p:pic>
        <p:nvPicPr>
          <p:cNvPr id="123" name="Google Shape;123;p22"/>
          <p:cNvPicPr preferRelativeResize="0"/>
          <p:nvPr/>
        </p:nvPicPr>
        <p:blipFill rotWithShape="1">
          <a:blip r:embed="rId3">
            <a:alphaModFix/>
          </a:blip>
          <a:srcRect b="0" l="0" r="0" t="0"/>
          <a:stretch/>
        </p:blipFill>
        <p:spPr>
          <a:xfrm>
            <a:off x="323177" y="3442956"/>
            <a:ext cx="3979749" cy="2458925"/>
          </a:xfrm>
          <a:prstGeom prst="rect">
            <a:avLst/>
          </a:prstGeom>
          <a:noFill/>
          <a:ln>
            <a:noFill/>
          </a:ln>
        </p:spPr>
      </p:pic>
      <p:pic>
        <p:nvPicPr>
          <p:cNvPr id="124" name="Google Shape;124;p22"/>
          <p:cNvPicPr preferRelativeResize="0"/>
          <p:nvPr/>
        </p:nvPicPr>
        <p:blipFill rotWithShape="1">
          <a:blip r:embed="rId4">
            <a:alphaModFix/>
          </a:blip>
          <a:srcRect b="0" l="0" r="0" t="0"/>
          <a:stretch/>
        </p:blipFill>
        <p:spPr>
          <a:xfrm>
            <a:off x="4414725" y="3476943"/>
            <a:ext cx="3869726" cy="2390951"/>
          </a:xfrm>
          <a:prstGeom prst="rect">
            <a:avLst/>
          </a:prstGeom>
          <a:noFill/>
          <a:ln>
            <a:noFill/>
          </a:ln>
        </p:spPr>
      </p:pic>
      <p:sp>
        <p:nvSpPr>
          <p:cNvPr id="125" name="Google Shape;125;p22"/>
          <p:cNvSpPr txBox="1"/>
          <p:nvPr/>
        </p:nvSpPr>
        <p:spPr>
          <a:xfrm>
            <a:off x="570091" y="2528877"/>
            <a:ext cx="7883237" cy="63453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20202"/>
                </a:solidFill>
                <a:latin typeface="Arial"/>
                <a:ea typeface="Arial"/>
                <a:cs typeface="Arial"/>
                <a:sym typeface="Arial"/>
              </a:rPr>
              <a:t>Here we indicate comparing of the future stock performance for the companies belonging to one of the cluster: GOOG and AMZN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131" name="Google Shape;131;p3"/>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Autofit/>
          </a:bodyPr>
          <a:lstStyle/>
          <a:p>
            <a:pPr indent="0" lvl="0" marL="107950" rtl="0" algn="l">
              <a:lnSpc>
                <a:spcPct val="115000"/>
              </a:lnSpc>
              <a:spcBef>
                <a:spcPts val="900"/>
              </a:spcBef>
              <a:spcAft>
                <a:spcPts val="0"/>
              </a:spcAft>
              <a:buClr>
                <a:srgbClr val="020202"/>
              </a:buClr>
              <a:buSzPts val="1900"/>
              <a:buNone/>
            </a:pPr>
            <a:r>
              <a:rPr b="1" lang="en-US" sz="2400">
                <a:solidFill>
                  <a:srgbClr val="C00000"/>
                </a:solidFill>
                <a:latin typeface="Arial"/>
                <a:ea typeface="Arial"/>
                <a:cs typeface="Arial"/>
                <a:sym typeface="Arial"/>
              </a:rPr>
              <a:t>Extra: </a:t>
            </a:r>
            <a:r>
              <a:rPr lang="en-US" sz="1700">
                <a:solidFill>
                  <a:srgbClr val="020202"/>
                </a:solidFill>
                <a:latin typeface="Arial"/>
                <a:ea typeface="Arial"/>
                <a:cs typeface="Arial"/>
                <a:sym typeface="Arial"/>
              </a:rPr>
              <a:t>We used the Fast Fourier Transforms in R using the fft() function. The output of this function gives us a long list of frequencies from which we pick the top 5 significant frequencies.</a:t>
            </a:r>
            <a:endParaRPr sz="1700">
              <a:solidFill>
                <a:srgbClr val="020202"/>
              </a:solidFill>
              <a:latin typeface="Arial"/>
              <a:ea typeface="Arial"/>
              <a:cs typeface="Arial"/>
              <a:sym typeface="Arial"/>
            </a:endParaRPr>
          </a:p>
          <a:p>
            <a:pPr indent="0" lvl="0" marL="457200" rtl="0" algn="l">
              <a:lnSpc>
                <a:spcPct val="115000"/>
              </a:lnSpc>
              <a:spcBef>
                <a:spcPts val="900"/>
              </a:spcBef>
              <a:spcAft>
                <a:spcPts val="0"/>
              </a:spcAft>
              <a:buSzPts val="1800"/>
              <a:buNone/>
            </a:pPr>
            <a:r>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SzPts val="1800"/>
              <a:buNone/>
            </a:pPr>
            <a:r>
              <a:t/>
            </a:r>
            <a:endParaRPr sz="1900">
              <a:latin typeface="Arial"/>
              <a:ea typeface="Arial"/>
              <a:cs typeface="Arial"/>
              <a:sym typeface="Arial"/>
            </a:endParaRPr>
          </a:p>
        </p:txBody>
      </p:sp>
      <p:sp>
        <p:nvSpPr>
          <p:cNvPr id="132" name="Google Shape;132;p3"/>
          <p:cNvSpPr txBox="1"/>
          <p:nvPr/>
        </p:nvSpPr>
        <p:spPr>
          <a:xfrm>
            <a:off x="659080" y="2895812"/>
            <a:ext cx="8229600" cy="156188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900"/>
              </a:spcBef>
              <a:spcAft>
                <a:spcPts val="0"/>
              </a:spcAft>
              <a:buClr>
                <a:schemeClr val="dk1"/>
              </a:buClr>
              <a:buSzPts val="1800"/>
              <a:buFont typeface="Arial"/>
              <a:buNone/>
            </a:pPr>
            <a:r>
              <a:rPr b="1" i="0" lang="en-US" sz="1700" u="none" cap="none" strike="noStrike">
                <a:solidFill>
                  <a:srgbClr val="020202"/>
                </a:solidFill>
                <a:latin typeface="Arial"/>
                <a:ea typeface="Arial"/>
                <a:cs typeface="Arial"/>
                <a:sym typeface="Arial"/>
              </a:rPr>
              <a:t>The way we do that is in the following process : </a:t>
            </a:r>
            <a:endParaRPr/>
          </a:p>
          <a:p>
            <a:pPr indent="-285750" lvl="0" marL="285750" marR="0" rtl="0" algn="l">
              <a:lnSpc>
                <a:spcPct val="115000"/>
              </a:lnSpc>
              <a:spcBef>
                <a:spcPts val="900"/>
              </a:spcBef>
              <a:spcAft>
                <a:spcPts val="0"/>
              </a:spcAft>
              <a:buClr>
                <a:schemeClr val="dk1"/>
              </a:buClr>
              <a:buSzPts val="1800"/>
              <a:buFont typeface="Arial"/>
              <a:buChar char="•"/>
            </a:pPr>
            <a:r>
              <a:rPr b="0" i="0" lang="en-US" sz="1700" u="none" cap="none" strike="noStrike">
                <a:solidFill>
                  <a:srgbClr val="020202"/>
                </a:solidFill>
                <a:latin typeface="Arial"/>
                <a:ea typeface="Arial"/>
                <a:cs typeface="Arial"/>
                <a:sym typeface="Arial"/>
              </a:rPr>
              <a:t>We have also decomposed the time series stock data for each of the company using the decompose() function by using the ‘multiplicative model’ based on the observations made from the time series plots earlier.</a:t>
            </a:r>
            <a:endParaRPr/>
          </a:p>
          <a:p>
            <a:pPr indent="-285750" lvl="0" marL="285750" marR="0" rtl="0" algn="l">
              <a:lnSpc>
                <a:spcPct val="115000"/>
              </a:lnSpc>
              <a:spcBef>
                <a:spcPts val="900"/>
              </a:spcBef>
              <a:spcAft>
                <a:spcPts val="0"/>
              </a:spcAft>
              <a:buClr>
                <a:schemeClr val="dk1"/>
              </a:buClr>
              <a:buSzPts val="1800"/>
              <a:buFont typeface="Arial"/>
              <a:buChar char="•"/>
            </a:pPr>
            <a:r>
              <a:rPr b="0" i="0" lang="en-US" sz="1800" u="none" cap="none" strike="noStrike">
                <a:solidFill>
                  <a:srgbClr val="332C2C"/>
                </a:solidFill>
                <a:latin typeface="Arial"/>
                <a:ea typeface="Arial"/>
                <a:cs typeface="Arial"/>
                <a:sym typeface="Arial"/>
              </a:rPr>
              <a:t>The </a:t>
            </a:r>
            <a:r>
              <a:rPr b="0" i="0" lang="en-US" sz="1800" u="none" cap="none" strike="noStrike">
                <a:solidFill>
                  <a:srgbClr val="020202"/>
                </a:solidFill>
                <a:latin typeface="Arial"/>
                <a:ea typeface="Arial"/>
                <a:cs typeface="Arial"/>
                <a:sym typeface="Arial"/>
              </a:rPr>
              <a:t>multiplicative</a:t>
            </a:r>
            <a:r>
              <a:rPr b="0" i="0" lang="en-US" sz="1800" u="none" cap="none" strike="noStrike">
                <a:solidFill>
                  <a:srgbClr val="332C2C"/>
                </a:solidFill>
                <a:latin typeface="Arial"/>
                <a:ea typeface="Arial"/>
                <a:cs typeface="Arial"/>
                <a:sym typeface="Arial"/>
              </a:rPr>
              <a:t> model is when the variation of seasonality tends to </a:t>
            </a:r>
            <a:br>
              <a:rPr b="0" i="0" lang="en-US" sz="1800" u="none" cap="none" strike="noStrike">
                <a:solidFill>
                  <a:srgbClr val="332C2C"/>
                </a:solidFill>
                <a:latin typeface="Arial"/>
                <a:ea typeface="Arial"/>
                <a:cs typeface="Arial"/>
                <a:sym typeface="Arial"/>
              </a:rPr>
            </a:br>
            <a:r>
              <a:rPr b="0" i="0" lang="en-US" sz="1800" u="none" cap="none" strike="noStrike">
                <a:solidFill>
                  <a:srgbClr val="332C2C"/>
                </a:solidFill>
                <a:latin typeface="Arial"/>
                <a:ea typeface="Arial"/>
                <a:cs typeface="Arial"/>
                <a:sym typeface="Arial"/>
              </a:rPr>
              <a:t>increase with increase in time.</a:t>
            </a:r>
            <a:r>
              <a:rPr b="0" i="0" lang="en-US" sz="1800" u="none" cap="none" strike="noStrike">
                <a:solidFill>
                  <a:schemeClr val="dk1"/>
                </a:solidFill>
                <a:latin typeface="Georgia"/>
                <a:ea typeface="Georgia"/>
                <a:cs typeface="Georgia"/>
                <a:sym typeface="Georgia"/>
              </a:rPr>
              <a:t> </a:t>
            </a:r>
            <a:r>
              <a:rPr b="0" i="0" lang="en-US" sz="1800" u="none" cap="none" strike="noStrike">
                <a:solidFill>
                  <a:srgbClr val="332C2C"/>
                </a:solidFill>
                <a:latin typeface="Arial"/>
                <a:ea typeface="Arial"/>
                <a:cs typeface="Arial"/>
                <a:sym typeface="Arial"/>
              </a:rPr>
              <a:t>A simplified model for time series when </a:t>
            </a:r>
            <a:br>
              <a:rPr b="0" i="0" lang="en-US" sz="1800" u="none" cap="none" strike="noStrike">
                <a:solidFill>
                  <a:srgbClr val="332C2C"/>
                </a:solidFill>
                <a:latin typeface="Arial"/>
                <a:ea typeface="Arial"/>
                <a:cs typeface="Arial"/>
                <a:sym typeface="Arial"/>
              </a:rPr>
            </a:br>
            <a:r>
              <a:rPr b="0" i="0" lang="en-US" sz="1800" u="none" cap="none" strike="noStrike">
                <a:solidFill>
                  <a:srgbClr val="332C2C"/>
                </a:solidFill>
                <a:latin typeface="Arial"/>
                <a:ea typeface="Arial"/>
                <a:cs typeface="Arial"/>
                <a:sym typeface="Arial"/>
              </a:rPr>
              <a:t>using multiplicative model looks like:</a:t>
            </a:r>
            <a:br>
              <a:rPr b="0" i="0" lang="en-US" sz="1800" u="none" cap="none" strike="noStrike">
                <a:solidFill>
                  <a:srgbClr val="332C2C"/>
                </a:solidFill>
                <a:latin typeface="Arial"/>
                <a:ea typeface="Arial"/>
                <a:cs typeface="Arial"/>
                <a:sym typeface="Arial"/>
              </a:rPr>
            </a:br>
            <a:endParaRPr b="0" i="0" sz="900" u="none" cap="none" strike="noStrike">
              <a:solidFill>
                <a:srgbClr val="332C2C"/>
              </a:solidFill>
              <a:latin typeface="Arial"/>
              <a:ea typeface="Arial"/>
              <a:cs typeface="Arial"/>
              <a:sym typeface="Arial"/>
            </a:endParaRPr>
          </a:p>
          <a:p>
            <a:pPr indent="0" lvl="0" marL="0" marR="0" rtl="0" algn="ctr">
              <a:lnSpc>
                <a:spcPct val="115000"/>
              </a:lnSpc>
              <a:spcBef>
                <a:spcPts val="900"/>
              </a:spcBef>
              <a:spcAft>
                <a:spcPts val="0"/>
              </a:spcAft>
              <a:buClr>
                <a:schemeClr val="dk1"/>
              </a:buClr>
              <a:buSzPts val="1800"/>
              <a:buFont typeface="Arial"/>
              <a:buNone/>
            </a:pPr>
            <a:r>
              <a:rPr b="1" i="0" lang="en-US" sz="1800" u="none" cap="none" strike="noStrike">
                <a:solidFill>
                  <a:srgbClr val="332C2C"/>
                </a:solidFill>
                <a:latin typeface="Arial"/>
                <a:ea typeface="Arial"/>
                <a:cs typeface="Arial"/>
                <a:sym typeface="Arial"/>
              </a:rPr>
              <a:t>Time Series = Seasonal * Trend * Random</a:t>
            </a:r>
            <a:endParaRPr b="0" i="0" sz="1800" u="none" cap="none" strike="noStrike">
              <a:solidFill>
                <a:srgbClr val="000000"/>
              </a:solidFill>
              <a:latin typeface="Georgia"/>
              <a:ea typeface="Georgia"/>
              <a:cs typeface="Georgia"/>
              <a:sym typeface="Georgia"/>
            </a:endParaRPr>
          </a:p>
          <a:p>
            <a:pPr indent="0" lvl="0" marL="114300" marR="0" rtl="0" algn="l">
              <a:lnSpc>
                <a:spcPct val="100000"/>
              </a:lnSpc>
              <a:spcBef>
                <a:spcPts val="360"/>
              </a:spcBef>
              <a:spcAft>
                <a:spcPts val="0"/>
              </a:spcAft>
              <a:buClr>
                <a:schemeClr val="dk1"/>
              </a:buClr>
              <a:buSzPts val="1800"/>
              <a:buFont typeface="Arial"/>
              <a:buNone/>
            </a:pPr>
            <a:br>
              <a:rPr b="0" i="0" lang="en-US" sz="1800" u="none" cap="none" strike="noStrike">
                <a:solidFill>
                  <a:schemeClr val="dk1"/>
                </a:solidFill>
                <a:latin typeface="Georgia"/>
                <a:ea typeface="Georgia"/>
                <a:cs typeface="Georgia"/>
                <a:sym typeface="Georgia"/>
              </a:rPr>
            </a:br>
            <a:endParaRPr b="0" i="0" sz="1700" u="none" cap="none" strike="noStrike">
              <a:solidFill>
                <a:srgbClr val="02020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000"/>
              <a:buFont typeface="Arial"/>
              <a:buNone/>
            </a:pPr>
            <a:r>
              <a:rPr b="1" i="0" lang="en-US" sz="2300">
                <a:solidFill>
                  <a:srgbClr val="020202"/>
                </a:solidFill>
                <a:latin typeface="Arial"/>
                <a:ea typeface="Arial"/>
                <a:cs typeface="Arial"/>
                <a:sym typeface="Arial"/>
              </a:rPr>
              <a:t>What are the 3 most interesting (to you) things you discovered about your main scientific question(s) or about the topics of this class? </a:t>
            </a:r>
            <a:endParaRPr b="1" sz="2300">
              <a:latin typeface="Arial"/>
              <a:ea typeface="Arial"/>
              <a:cs typeface="Arial"/>
              <a:sym typeface="Arial"/>
            </a:endParaRPr>
          </a:p>
        </p:txBody>
      </p:sp>
      <p:sp>
        <p:nvSpPr>
          <p:cNvPr id="138" name="Google Shape;138;p23"/>
          <p:cNvSpPr txBox="1"/>
          <p:nvPr/>
        </p:nvSpPr>
        <p:spPr>
          <a:xfrm>
            <a:off x="593124" y="1857993"/>
            <a:ext cx="7636475" cy="68615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rgbClr val="C00000"/>
                </a:solidFill>
                <a:latin typeface="Arial"/>
                <a:ea typeface="Arial"/>
                <a:cs typeface="Arial"/>
                <a:sym typeface="Arial"/>
              </a:rPr>
              <a:t>Extra: </a:t>
            </a:r>
            <a:r>
              <a:rPr b="0" i="0" lang="en-US" sz="1700" u="none" cap="none" strike="noStrike">
                <a:solidFill>
                  <a:srgbClr val="020202"/>
                </a:solidFill>
                <a:latin typeface="Arial"/>
                <a:ea typeface="Arial"/>
                <a:cs typeface="Arial"/>
                <a:sym typeface="Arial"/>
              </a:rPr>
              <a:t>The decompose() function in R yields 3 components of the time series: trend, seasonal and random, along with the observed. </a:t>
            </a:r>
            <a:endParaRPr/>
          </a:p>
        </p:txBody>
      </p:sp>
      <p:sp>
        <p:nvSpPr>
          <p:cNvPr id="139" name="Google Shape;139;p23"/>
          <p:cNvSpPr txBox="1"/>
          <p:nvPr/>
        </p:nvSpPr>
        <p:spPr>
          <a:xfrm>
            <a:off x="1" y="2877701"/>
            <a:ext cx="4419600" cy="1923604"/>
          </a:xfrm>
          <a:prstGeom prst="rect">
            <a:avLst/>
          </a:prstGeom>
          <a:noFill/>
          <a:ln>
            <a:noFill/>
          </a:ln>
        </p:spPr>
        <p:txBody>
          <a:bodyPr anchorCtr="0" anchor="t" bIns="45700" lIns="91425" spcFirstLastPara="1" rIns="91425" wrap="square" tIns="45700">
            <a:spAutoFit/>
          </a:bodyPr>
          <a:lstStyle/>
          <a:p>
            <a:pPr indent="-342900" lvl="0" marL="1257300" marR="0" rtl="0" algn="l">
              <a:lnSpc>
                <a:spcPct val="100000"/>
              </a:lnSpc>
              <a:spcBef>
                <a:spcPts val="0"/>
              </a:spcBef>
              <a:spcAft>
                <a:spcPts val="0"/>
              </a:spcAft>
              <a:buClr>
                <a:srgbClr val="000000"/>
              </a:buClr>
              <a:buSzPts val="1700"/>
              <a:buFont typeface="Arial"/>
              <a:buAutoNum type="arabicPeriod"/>
            </a:pPr>
            <a:r>
              <a:rPr b="1" i="0" lang="en-US" sz="1700" u="none" cap="none" strike="noStrike">
                <a:solidFill>
                  <a:srgbClr val="332C2C"/>
                </a:solidFill>
                <a:latin typeface="Arial"/>
                <a:ea typeface="Arial"/>
                <a:cs typeface="Arial"/>
                <a:sym typeface="Arial"/>
              </a:rPr>
              <a:t>Seasonal:</a:t>
            </a:r>
            <a:r>
              <a:rPr b="0" i="0" lang="en-US" sz="1700" u="none" cap="none" strike="noStrike">
                <a:solidFill>
                  <a:srgbClr val="332C2C"/>
                </a:solidFill>
                <a:latin typeface="Arial"/>
                <a:ea typeface="Arial"/>
                <a:cs typeface="Arial"/>
                <a:sym typeface="Arial"/>
              </a:rPr>
              <a:t> Data with pattern that repeat with a fixed time period.</a:t>
            </a:r>
            <a:endParaRPr/>
          </a:p>
          <a:p>
            <a:pPr indent="-342900" lvl="0" marL="1257300" marR="0" rtl="0" algn="l">
              <a:lnSpc>
                <a:spcPct val="100000"/>
              </a:lnSpc>
              <a:spcBef>
                <a:spcPts val="0"/>
              </a:spcBef>
              <a:spcAft>
                <a:spcPts val="0"/>
              </a:spcAft>
              <a:buClr>
                <a:srgbClr val="000000"/>
              </a:buClr>
              <a:buSzPts val="1700"/>
              <a:buFont typeface="Arial"/>
              <a:buAutoNum type="arabicPeriod"/>
            </a:pPr>
            <a:r>
              <a:rPr b="1" i="0" lang="en-US" sz="1700" u="none" cap="none" strike="noStrike">
                <a:solidFill>
                  <a:srgbClr val="332C2C"/>
                </a:solidFill>
                <a:latin typeface="Arial"/>
                <a:ea typeface="Arial"/>
                <a:cs typeface="Arial"/>
                <a:sym typeface="Arial"/>
              </a:rPr>
              <a:t>Trend: </a:t>
            </a:r>
            <a:r>
              <a:rPr b="0" i="0" lang="en-US" sz="1700" u="none" cap="none" strike="noStrike">
                <a:solidFill>
                  <a:srgbClr val="332C2C"/>
                </a:solidFill>
                <a:latin typeface="Arial"/>
                <a:ea typeface="Arial"/>
                <a:cs typeface="Arial"/>
                <a:sym typeface="Arial"/>
              </a:rPr>
              <a:t>The actual underlying trend of the time series data.</a:t>
            </a:r>
            <a:endParaRPr/>
          </a:p>
          <a:p>
            <a:pPr indent="-342900" lvl="0" marL="1257300" marR="0" rtl="0" algn="l">
              <a:lnSpc>
                <a:spcPct val="100000"/>
              </a:lnSpc>
              <a:spcBef>
                <a:spcPts val="0"/>
              </a:spcBef>
              <a:spcAft>
                <a:spcPts val="0"/>
              </a:spcAft>
              <a:buClr>
                <a:srgbClr val="000000"/>
              </a:buClr>
              <a:buSzPts val="1700"/>
              <a:buFont typeface="Arial"/>
              <a:buAutoNum type="arabicPeriod"/>
            </a:pPr>
            <a:r>
              <a:rPr b="1" i="0" lang="en-US" sz="1700" u="none" cap="none" strike="noStrike">
                <a:solidFill>
                  <a:srgbClr val="332C2C"/>
                </a:solidFill>
                <a:latin typeface="Arial"/>
                <a:ea typeface="Arial"/>
                <a:cs typeface="Arial"/>
                <a:sym typeface="Arial"/>
              </a:rPr>
              <a:t>Random or Residual: </a:t>
            </a:r>
            <a:r>
              <a:rPr b="0" i="0" lang="en-US" sz="1700" u="none" cap="none" strike="noStrike">
                <a:solidFill>
                  <a:srgbClr val="332C2C"/>
                </a:solidFill>
                <a:latin typeface="Arial"/>
                <a:ea typeface="Arial"/>
                <a:cs typeface="Arial"/>
                <a:sym typeface="Arial"/>
              </a:rPr>
              <a:t>Noise in the data that remains.</a:t>
            </a:r>
            <a:endParaRPr/>
          </a:p>
        </p:txBody>
      </p:sp>
      <p:sp>
        <p:nvSpPr>
          <p:cNvPr id="140" name="Google Shape;140;p23"/>
          <p:cNvSpPr txBox="1"/>
          <p:nvPr/>
        </p:nvSpPr>
        <p:spPr>
          <a:xfrm>
            <a:off x="821376" y="5025257"/>
            <a:ext cx="2984075" cy="8771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20202"/>
                </a:solidFill>
                <a:latin typeface="Arial"/>
                <a:ea typeface="Arial"/>
                <a:cs typeface="Arial"/>
                <a:sym typeface="Arial"/>
              </a:rPr>
              <a:t>We plot these all together using the plot() function in R.</a:t>
            </a:r>
            <a:endParaRPr b="0" i="0" sz="1700" u="none" cap="none" strike="noStrike">
              <a:solidFill>
                <a:srgbClr val="000000"/>
              </a:solidFill>
              <a:latin typeface="Arial"/>
              <a:ea typeface="Arial"/>
              <a:cs typeface="Arial"/>
              <a:sym typeface="Arial"/>
            </a:endParaRPr>
          </a:p>
        </p:txBody>
      </p:sp>
      <p:pic>
        <p:nvPicPr>
          <p:cNvPr id="141" name="Google Shape;141;p23"/>
          <p:cNvPicPr preferRelativeResize="0"/>
          <p:nvPr/>
        </p:nvPicPr>
        <p:blipFill rotWithShape="1">
          <a:blip r:embed="rId3">
            <a:alphaModFix/>
          </a:blip>
          <a:srcRect b="0" l="0" r="0" t="0"/>
          <a:stretch/>
        </p:blipFill>
        <p:spPr>
          <a:xfrm>
            <a:off x="4459600" y="3131127"/>
            <a:ext cx="4227200" cy="26119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AMU Palette">
      <a:dk1>
        <a:srgbClr val="332C2C"/>
      </a:dk1>
      <a:lt1>
        <a:srgbClr val="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2013-01-30T18:40:09Z</dcterms:created>
  <dc:creator>Chris</dc:creator>
</cp:coreProperties>
</file>