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embeddedFontLst>
    <p:embeddedFont>
      <p:font typeface="Quattrocento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8" roundtripDataSignature="AMtx7mh8dQLUDCbnkglKniMzXz1pOnT5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QuattrocentoSans-bold.fntdata"/><Relationship Id="rId12" Type="http://schemas.openxmlformats.org/officeDocument/2006/relationships/slide" Target="slides/slide7.xml"/><Relationship Id="rId34" Type="http://schemas.openxmlformats.org/officeDocument/2006/relationships/font" Target="fonts/QuattrocentoSans-regular.fntdata"/><Relationship Id="rId15" Type="http://schemas.openxmlformats.org/officeDocument/2006/relationships/slide" Target="slides/slide10.xml"/><Relationship Id="rId37" Type="http://schemas.openxmlformats.org/officeDocument/2006/relationships/font" Target="fonts/QuattrocentoSans-boldItalic.fntdata"/><Relationship Id="rId14" Type="http://schemas.openxmlformats.org/officeDocument/2006/relationships/slide" Target="slides/slide9.xml"/><Relationship Id="rId36" Type="http://schemas.openxmlformats.org/officeDocument/2006/relationships/font" Target="fonts/Quattrocento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30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b="0" i="0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descr="Résultats de recherche d'images pour « java logo »" id="12" name="Google Shape;12;p30"/>
          <p:cNvSpPr/>
          <p:nvPr/>
        </p:nvSpPr>
        <p:spPr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Résultats de recherche d'images pour « java logo »" id="13" name="Google Shape;13;p30"/>
          <p:cNvSpPr/>
          <p:nvPr/>
        </p:nvSpPr>
        <p:spPr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Résultats de recherche d'images pour « java logo »" id="14" name="Google Shape;14;p30"/>
          <p:cNvSpPr/>
          <p:nvPr/>
        </p:nvSpPr>
        <p:spPr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Résultats de recherche d'images pour « java logo »" id="15" name="Google Shape;15;p30"/>
          <p:cNvSpPr/>
          <p:nvPr/>
        </p:nvSpPr>
        <p:spPr>
          <a:xfrm>
            <a:off x="207433" y="-144463"/>
            <a:ext cx="4064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/>
          <p:nvPr>
            <p:ph type="title"/>
          </p:nvPr>
        </p:nvSpPr>
        <p:spPr>
          <a:xfrm>
            <a:off x="174173" y="152400"/>
            <a:ext cx="11800113" cy="84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31"/>
          <p:cNvSpPr txBox="1"/>
          <p:nvPr>
            <p:ph idx="1" type="body"/>
          </p:nvPr>
        </p:nvSpPr>
        <p:spPr>
          <a:xfrm>
            <a:off x="203200" y="1132115"/>
            <a:ext cx="11785600" cy="4994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–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/>
          <p:nvPr/>
        </p:nvSpPr>
        <p:spPr>
          <a:xfrm>
            <a:off x="1" y="6496050"/>
            <a:ext cx="12192000" cy="363538"/>
          </a:xfrm>
          <a:prstGeom prst="rect">
            <a:avLst/>
          </a:prstGeom>
          <a:solidFill>
            <a:srgbClr val="02298A"/>
          </a:solidFill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9"/>
          <p:cNvSpPr/>
          <p:nvPr/>
        </p:nvSpPr>
        <p:spPr>
          <a:xfrm>
            <a:off x="1" y="6524625"/>
            <a:ext cx="706967" cy="33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CA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29"/>
          <p:cNvSpPr/>
          <p:nvPr/>
        </p:nvSpPr>
        <p:spPr>
          <a:xfrm>
            <a:off x="641350" y="6464301"/>
            <a:ext cx="11550649" cy="58221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None/>
            </a:pPr>
            <a:r>
              <a:rPr b="0" i="0" lang="fr-CA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07/02/2021    </a:t>
            </a:r>
            <a:r>
              <a:rPr b="0" i="0" lang="fr-CA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Ecosysteme ML 420-A57-BB</a:t>
            </a:r>
            <a:r>
              <a:rPr b="1" i="0" lang="fr-CA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i="0" lang="fr-CA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Hafed Benteftifa</a:t>
            </a:r>
            <a:r>
              <a:rPr b="1" i="0" lang="fr-CA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©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mlflow.org/docs/latest/tutorial.html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stacktoheap.com/blog/2018/11/19/mlflow-model-repository-ci-cd/" TargetMode="External"/><Relationship Id="rId4" Type="http://schemas.openxmlformats.org/officeDocument/2006/relationships/hyperlink" Target="https://cdn.oreillystatic.com/en/assets/1/event/292/Continuous%20intelligence_%20Moving%20machine%20learning%20into%20production%20reliably%20Presentation.pdf" TargetMode="External"/><Relationship Id="rId5" Type="http://schemas.openxmlformats.org/officeDocument/2006/relationships/hyperlink" Target="http://blog.innodatalabs.com/automating-ml-training-with-jenkins-pipelines/" TargetMode="External"/><Relationship Id="rId6" Type="http://schemas.openxmlformats.org/officeDocument/2006/relationships/hyperlink" Target="https://thegurus.tech/posts/2019/06/mlflow-production-setup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Architecture </a:t>
            </a:r>
            <a:br>
              <a:rPr lang="fr-CA"/>
            </a:br>
            <a:r>
              <a:rPr lang="fr-CA"/>
              <a:t>Développement-Déploiement ML</a:t>
            </a:r>
            <a:endParaRPr/>
          </a:p>
        </p:txBody>
      </p:sp>
      <p:sp>
        <p:nvSpPr>
          <p:cNvPr id="24" name="Google Shape;24;p1"/>
          <p:cNvSpPr txBox="1"/>
          <p:nvPr/>
        </p:nvSpPr>
        <p:spPr>
          <a:xfrm>
            <a:off x="633046" y="5950634"/>
            <a:ext cx="17492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Version oct 2021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>
            <p:ph type="title"/>
          </p:nvPr>
        </p:nvSpPr>
        <p:spPr>
          <a:xfrm>
            <a:off x="174173" y="152400"/>
            <a:ext cx="11800113" cy="84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Problèmes avec cette approche ML</a:t>
            </a:r>
            <a:endParaRPr/>
          </a:p>
        </p:txBody>
      </p:sp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203200" y="1132115"/>
            <a:ext cx="11785600" cy="4994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Il n’y a pas de solutions standard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fr-CA"/>
              <a:t>Chaque projet a ses propres contraintes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Processus est difficile à tester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Chaque étape demande une certaine expertise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fr-CA"/>
              <a:t>Collecte: Data engineer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fr-CA"/>
              <a:t>Exploration: Stats, Viz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fr-CA"/>
              <a:t>Etc.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Amélioration d’une solution est encore plus difficile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type="title"/>
          </p:nvPr>
        </p:nvSpPr>
        <p:spPr>
          <a:xfrm>
            <a:off x="174173" y="152400"/>
            <a:ext cx="11800113" cy="84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Sources de changement</a:t>
            </a:r>
            <a:endParaRPr/>
          </a:p>
        </p:txBody>
      </p:sp>
      <p:sp>
        <p:nvSpPr>
          <p:cNvPr id="124" name="Google Shape;124;p11"/>
          <p:cNvSpPr txBox="1"/>
          <p:nvPr>
            <p:ph idx="1" type="body"/>
          </p:nvPr>
        </p:nvSpPr>
        <p:spPr>
          <a:xfrm>
            <a:off x="203200" y="1132115"/>
            <a:ext cx="11785600" cy="4994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Données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fr-CA"/>
              <a:t>Modèle de données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fr-CA"/>
              <a:t>Sources de données peuvent varier dans le temos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fr-CA"/>
              <a:t>Volume/Vitesse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fr-CA"/>
              <a:t>etc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174173" y="152400"/>
            <a:ext cx="11800113" cy="84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Sources de changement | suite</a:t>
            </a:r>
            <a:endParaRPr/>
          </a:p>
        </p:txBody>
      </p:sp>
      <p:sp>
        <p:nvSpPr>
          <p:cNvPr id="130" name="Google Shape;130;p12"/>
          <p:cNvSpPr txBox="1"/>
          <p:nvPr>
            <p:ph idx="1" type="body"/>
          </p:nvPr>
        </p:nvSpPr>
        <p:spPr>
          <a:xfrm>
            <a:off x="203200" y="1132115"/>
            <a:ext cx="11785600" cy="4994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Modèle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fr-CA"/>
              <a:t>État de l’art change très vite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fr-CA"/>
              <a:t>Beaucoup de recherche dans le domaine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fr-CA"/>
              <a:t>Performance bonne aujourd’hui n’est pas garantie pour demain!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174173" y="152400"/>
            <a:ext cx="11800113" cy="84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Sources de changement | suite</a:t>
            </a:r>
            <a:endParaRPr/>
          </a:p>
        </p:txBody>
      </p:sp>
      <p:sp>
        <p:nvSpPr>
          <p:cNvPr id="136" name="Google Shape;136;p13"/>
          <p:cNvSpPr txBox="1"/>
          <p:nvPr>
            <p:ph idx="1" type="body"/>
          </p:nvPr>
        </p:nvSpPr>
        <p:spPr>
          <a:xfrm>
            <a:off x="203200" y="1132115"/>
            <a:ext cx="11785600" cy="4994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Code et application pour consommer le modele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fr-CA"/>
              <a:t>Nouvelle demande de clients usagers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fr-CA"/>
              <a:t>Bugs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fr-CA"/>
              <a:t>Dépendances qui peuvent changer dans le temps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fr-CA"/>
              <a:t>Etc.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74173" y="152400"/>
            <a:ext cx="11800113" cy="84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Mise en production continue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203200" y="1132115"/>
            <a:ext cx="11785600" cy="4994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La mise en production en continue (continuous delivery) permet: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fr-CA"/>
              <a:t>De prendre les changements tels que les nouvelles fonctionnalités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fr-CA"/>
              <a:t>Bugs,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fr-CA"/>
              <a:t>Nouveau data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fr-CA"/>
              <a:t>Etc.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Et les met en production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fr-CA"/>
              <a:t>De façon efficace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fr-CA"/>
              <a:t>Rapide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Mise en production continue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74173" y="152400"/>
            <a:ext cx="11800113" cy="84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Principe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203200" y="1132115"/>
            <a:ext cx="11785600" cy="4994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Définir et créer un processus répétable et fiable pour la mise en production du modèle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Permettre d’automatiser la presque totalité du processus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Permettre de faire un suivi de changement (change control)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Permettre de garder tous les artefacts dans un gestionnaire d’artefacts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Suivre et gérer le cycle du modèle de manière coninue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74173" y="152400"/>
            <a:ext cx="11800113" cy="84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Stack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203200" y="5452533"/>
            <a:ext cx="11785600" cy="673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</a:pPr>
            <a:r>
              <a:rPr lang="fr-CA"/>
              <a:t>Réf: Thoughtworks 2019 Strata data conference London 2019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742" y="1430337"/>
            <a:ext cx="7576134" cy="3158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74173" y="152400"/>
            <a:ext cx="11800113" cy="84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Pipeline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203200" y="5554133"/>
            <a:ext cx="11785600" cy="572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Réf: Thoughtworks 2019 Strata data conference London 2019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01" y="1001486"/>
            <a:ext cx="10397066" cy="4252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74173" y="152400"/>
            <a:ext cx="11800113" cy="84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Outils (2019)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203200" y="5621867"/>
            <a:ext cx="11785600" cy="504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Réf: Thoughtworks 2019 Strata data conference London 2019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Font typeface="Quattrocento Sans"/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87" y="3646771"/>
            <a:ext cx="629602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6938" y="976332"/>
            <a:ext cx="6223474" cy="2594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>
            <p:ph type="title"/>
          </p:nvPr>
        </p:nvSpPr>
        <p:spPr>
          <a:xfrm>
            <a:off x="174173" y="152400"/>
            <a:ext cx="11800113" cy="84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Agenda</a:t>
            </a:r>
            <a:endParaRPr/>
          </a:p>
        </p:txBody>
      </p:sp>
      <p:sp>
        <p:nvSpPr>
          <p:cNvPr id="30" name="Google Shape;30;p2"/>
          <p:cNvSpPr txBox="1"/>
          <p:nvPr>
            <p:ph idx="1" type="body"/>
          </p:nvPr>
        </p:nvSpPr>
        <p:spPr>
          <a:xfrm>
            <a:off x="203200" y="1132115"/>
            <a:ext cx="11785600" cy="4994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Dans cette présentation, on passe en revue les points suivants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fr-CA"/>
              <a:t>Principe de l’integration continue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fr-CA"/>
              <a:t>Principes de mise en production en continue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fr-CA"/>
              <a:t>Problèmes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74173" y="152400"/>
            <a:ext cx="11800113" cy="84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Outils | go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203200" y="1132115"/>
            <a:ext cx="6197600" cy="4994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i="1" lang="fr-CA"/>
              <a:t>An Open Source Continuous Delivery server to model and visualise complex workflows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0496" y="1132115"/>
            <a:ext cx="14097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7945" y="2579110"/>
            <a:ext cx="641985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74173" y="152400"/>
            <a:ext cx="11800113" cy="84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Outil | mlflow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203200" y="1132115"/>
            <a:ext cx="4209143" cy="4994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i="1" lang="fr-CA"/>
              <a:t>An Open Source platform for managing end-to-end machine learning lifecycle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i="1" lang="fr-CA"/>
              <a:t>Tutoriel: </a:t>
            </a:r>
            <a:r>
              <a:rPr lang="fr-CA" u="sng">
                <a:solidFill>
                  <a:schemeClr val="hlink"/>
                </a:solidFill>
                <a:hlinkClick r:id="rId3"/>
              </a:rPr>
              <a:t>https://mlflow.org/docs/latest/tutorial.html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3417" y="1001486"/>
            <a:ext cx="23241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3614" y="1850572"/>
            <a:ext cx="7572375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74173" y="152400"/>
            <a:ext cx="11800113" cy="84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Outil | Kibana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203200" y="1132115"/>
            <a:ext cx="4209143" cy="4994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Open Source web UI to </a:t>
            </a:r>
            <a:r>
              <a:rPr b="1" lang="fr-CA"/>
              <a:t>explore and visualise data sur Elasticsearch</a:t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463" y="939688"/>
            <a:ext cx="12573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8682" y="2116139"/>
            <a:ext cx="454342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Challenges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74173" y="152400"/>
            <a:ext cx="11800113" cy="84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Mise en production | Après !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203200" y="1132115"/>
            <a:ext cx="11785600" cy="4994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Comment procéder à un nouveau apprentissage le plus fréquemment possible?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Comment éviter des problèmes de clash de version de déploiement?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Comment redéployer le modèle mis à jour?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Comment être sur que le processus de développement est toujours d’acualité?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Comment mesure la performance de notre modèle?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74173" y="152400"/>
            <a:ext cx="11800113" cy="84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Suivi du développement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203200" y="1132115"/>
            <a:ext cx="11785600" cy="4994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Il ne suffit pas de déployer, il faut aussi un suivi du processus de développement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Quelles sont les hypotheses qui sont en train d’etre explorées?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Quelles techniques de pré-traitement a t-on essayées?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Combien de temps prend chaque processus pour s’executer?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Quels sont les parametres et hyperparametres utilisées?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Quels sont les métriques utilizes?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Etc.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74173" y="152400"/>
            <a:ext cx="11800113" cy="84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Amélioration continue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203200" y="1132115"/>
            <a:ext cx="11785600" cy="4994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Une fois en production, on doit capturer des métriques de production afin d’améliorer nos modèles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b="1" lang="fr-CA"/>
              <a:t>Suivre comment le modèle est utilisé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b="1" lang="fr-CA"/>
              <a:t>Voir quel type de données on utilise sur le modèle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b="1" lang="fr-CA"/>
              <a:t>Évaluer la sortie du modèle pour voir son écart par rapport à la normale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b="1" lang="fr-CA"/>
              <a:t>Essayer de détecter s’il y’a un overfit</a:t>
            </a:r>
            <a:endParaRPr b="1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b="1" lang="fr-CA"/>
              <a:t>Essayer de voir si le modèle n’a pas de biais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b="1" lang="fr-CA"/>
              <a:t>Etc.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74173" y="152400"/>
            <a:ext cx="11800113" cy="84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Références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203200" y="1132115"/>
            <a:ext cx="11785600" cy="4994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 u="sng">
                <a:solidFill>
                  <a:schemeClr val="hlink"/>
                </a:solidFill>
                <a:hlinkClick r:id="rId3"/>
              </a:rPr>
              <a:t>https://stacktoheap.com/blog/2018/11/19/mlflow-model-repository-ci-cd/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 u="sng">
                <a:solidFill>
                  <a:schemeClr val="hlink"/>
                </a:solidFill>
                <a:hlinkClick r:id="rId4"/>
              </a:rPr>
              <a:t>https://cdn.oreillystatic.com/en/assets/1/event/292/Continuous%20intelligence_%20Moving%20machine%20learning%20into%20production%20reliably%20Presentation.pdf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 u="sng">
                <a:solidFill>
                  <a:schemeClr val="hlink"/>
                </a:solidFill>
                <a:hlinkClick r:id="rId5"/>
              </a:rPr>
              <a:t>http://blog.innodatalabs.com/automating-ml-training-with-jenkins-pipelines/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 u="sng">
                <a:solidFill>
                  <a:schemeClr val="hlink"/>
                </a:solidFill>
                <a:hlinkClick r:id="rId6"/>
              </a:rPr>
              <a:t>https://thegurus.tech/posts/2019/06/mlflow-production-setup/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174173" y="152400"/>
            <a:ext cx="11800113" cy="84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Conclusion</a:t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203200" y="1132115"/>
            <a:ext cx="11785600" cy="4994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Dans cette présentation, on a passé en revue les points suivants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fr-CA"/>
              <a:t>Principes de mise en production en continue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fr-CA"/>
              <a:t>Problèmes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/>
          <p:nvPr>
            <p:ph type="title"/>
          </p:nvPr>
        </p:nvSpPr>
        <p:spPr>
          <a:xfrm>
            <a:off x="174173" y="152400"/>
            <a:ext cx="11800113" cy="8490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>
                <a:solidFill>
                  <a:srgbClr val="990000"/>
                </a:solidFill>
              </a:rPr>
              <a:t>Intégration continue: problèmes</a:t>
            </a:r>
            <a:endParaRPr/>
          </a:p>
        </p:txBody>
      </p:sp>
      <p:sp>
        <p:nvSpPr>
          <p:cNvPr id="36" name="Google Shape;36;p3"/>
          <p:cNvSpPr txBox="1"/>
          <p:nvPr>
            <p:ph idx="1" type="body"/>
          </p:nvPr>
        </p:nvSpPr>
        <p:spPr>
          <a:xfrm>
            <a:off x="203200" y="1132115"/>
            <a:ext cx="11785600" cy="49940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fr-CA"/>
              <a:t>Cycles de développement traditionnels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fr-CA"/>
              <a:t>L’intégration est assez longue et difficile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fr-CA"/>
              <a:t>Progrès du projet est difficile en terme de visibilité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fr-CA"/>
              <a:t>Incidents ou bugs sont difficiles à cerner et régler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Quattrocento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type="title"/>
          </p:nvPr>
        </p:nvSpPr>
        <p:spPr>
          <a:xfrm>
            <a:off x="174173" y="152400"/>
            <a:ext cx="11800113" cy="84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>
                <a:solidFill>
                  <a:srgbClr val="990000"/>
                </a:solidFill>
              </a:rPr>
              <a:t>Intégration continue: les composantes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4"/>
          <p:cNvGrpSpPr/>
          <p:nvPr/>
        </p:nvGrpSpPr>
        <p:grpSpPr>
          <a:xfrm>
            <a:off x="2068513" y="1433513"/>
            <a:ext cx="8528050" cy="5046998"/>
            <a:chOff x="2265" y="8594"/>
            <a:chExt cx="9883" cy="5643"/>
          </a:xfrm>
        </p:grpSpPr>
        <p:sp>
          <p:nvSpPr>
            <p:cNvPr id="44" name="Google Shape;44;p4"/>
            <p:cNvSpPr/>
            <p:nvPr/>
          </p:nvSpPr>
          <p:spPr>
            <a:xfrm>
              <a:off x="8000" y="13464"/>
              <a:ext cx="1177" cy="773"/>
            </a:xfrm>
            <a:prstGeom prst="flowChartPredefinedProcess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 txBox="1"/>
            <p:nvPr/>
          </p:nvSpPr>
          <p:spPr>
            <a:xfrm>
              <a:off x="9519" y="11465"/>
              <a:ext cx="1357" cy="5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100"/>
                <a:buFont typeface="Noto Sans Symbols"/>
                <a:buNone/>
              </a:pPr>
              <a:r>
                <a:rPr b="1" lang="fr-CA" sz="1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Déploiement manuel</a:t>
              </a:r>
              <a:endPara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 txBox="1"/>
            <p:nvPr/>
          </p:nvSpPr>
          <p:spPr>
            <a:xfrm>
              <a:off x="7497" y="8594"/>
              <a:ext cx="1575" cy="6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100"/>
                <a:buFont typeface="Noto Sans Symbols"/>
                <a:buNone/>
              </a:pPr>
              <a:r>
                <a:rPr b="1" lang="fr-CA" sz="1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Serveur d’intégration</a:t>
              </a:r>
              <a:endPara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"/>
            <p:cNvSpPr txBox="1"/>
            <p:nvPr/>
          </p:nvSpPr>
          <p:spPr>
            <a:xfrm>
              <a:off x="6165" y="11926"/>
              <a:ext cx="871" cy="4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Noto Sans Symbols"/>
                <a:buNone/>
              </a:pPr>
              <a:r>
                <a:rPr lang="fr-CA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Poll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 txBox="1"/>
            <p:nvPr/>
          </p:nvSpPr>
          <p:spPr>
            <a:xfrm>
              <a:off x="2265" y="12453"/>
              <a:ext cx="915" cy="4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Noto Sans Symbols"/>
                <a:buNone/>
              </a:pPr>
              <a:r>
                <a:rPr lang="fr-CA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49;p4"/>
            <p:cNvCxnSpPr/>
            <p:nvPr/>
          </p:nvCxnSpPr>
          <p:spPr>
            <a:xfrm>
              <a:off x="3076" y="10778"/>
              <a:ext cx="1614" cy="102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pic>
          <p:nvPicPr>
            <p:cNvPr descr="j0424792" id="50" name="Google Shape;50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537" y="9092"/>
              <a:ext cx="1199" cy="13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j0424790" id="51" name="Google Shape;51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66" y="11803"/>
              <a:ext cx="1348" cy="1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j0424790" id="52" name="Google Shape;52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36" y="11803"/>
              <a:ext cx="1348" cy="1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19" y="10399"/>
              <a:ext cx="757" cy="7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18" y="11695"/>
              <a:ext cx="758" cy="7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18" y="12815"/>
              <a:ext cx="758" cy="75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6" name="Google Shape;56;p4"/>
            <p:cNvCxnSpPr/>
            <p:nvPr/>
          </p:nvCxnSpPr>
          <p:spPr>
            <a:xfrm flipH="1" rot="10800000">
              <a:off x="3076" y="12331"/>
              <a:ext cx="1710" cy="86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57" name="Google Shape;57;p4"/>
            <p:cNvCxnSpPr/>
            <p:nvPr/>
          </p:nvCxnSpPr>
          <p:spPr>
            <a:xfrm>
              <a:off x="3076" y="12074"/>
              <a:ext cx="1614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58" name="Google Shape;58;p4"/>
            <p:cNvCxnSpPr/>
            <p:nvPr/>
          </p:nvCxnSpPr>
          <p:spPr>
            <a:xfrm flipH="1">
              <a:off x="6211" y="12452"/>
              <a:ext cx="525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" name="Google Shape;59;p4"/>
            <p:cNvCxnSpPr/>
            <p:nvPr/>
          </p:nvCxnSpPr>
          <p:spPr>
            <a:xfrm>
              <a:off x="8416" y="12743"/>
              <a:ext cx="626" cy="39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" name="Google Shape;60;p4"/>
            <p:cNvCxnSpPr/>
            <p:nvPr/>
          </p:nvCxnSpPr>
          <p:spPr>
            <a:xfrm rot="10800000">
              <a:off x="7635" y="9795"/>
              <a:ext cx="0" cy="17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4"/>
            <p:cNvCxnSpPr/>
            <p:nvPr/>
          </p:nvCxnSpPr>
          <p:spPr>
            <a:xfrm rot="10800000">
              <a:off x="6855" y="9795"/>
              <a:ext cx="78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" name="Google Shape;62;p4"/>
            <p:cNvCxnSpPr/>
            <p:nvPr/>
          </p:nvCxnSpPr>
          <p:spPr>
            <a:xfrm rot="10800000">
              <a:off x="2640" y="9270"/>
              <a:ext cx="0" cy="87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4"/>
            <p:cNvCxnSpPr/>
            <p:nvPr/>
          </p:nvCxnSpPr>
          <p:spPr>
            <a:xfrm>
              <a:off x="2640" y="9270"/>
              <a:ext cx="2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4" name="Google Shape;64;p4"/>
            <p:cNvSpPr/>
            <p:nvPr/>
          </p:nvSpPr>
          <p:spPr>
            <a:xfrm>
              <a:off x="9177" y="12603"/>
              <a:ext cx="1177" cy="773"/>
            </a:xfrm>
            <a:prstGeom prst="flowChartPredefinedProcess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 txBox="1"/>
            <p:nvPr/>
          </p:nvSpPr>
          <p:spPr>
            <a:xfrm>
              <a:off x="3289" y="11610"/>
              <a:ext cx="1031" cy="4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100"/>
                <a:buFont typeface="Noto Sans Symbols"/>
                <a:buNone/>
              </a:pPr>
              <a:r>
                <a:rPr b="1" lang="fr-CA" sz="1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Commit</a:t>
              </a:r>
              <a:endPara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 txBox="1"/>
            <p:nvPr/>
          </p:nvSpPr>
          <p:spPr>
            <a:xfrm>
              <a:off x="4786" y="13350"/>
              <a:ext cx="1425" cy="4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100"/>
                <a:buFont typeface="Noto Sans Symbols"/>
                <a:buNone/>
              </a:pPr>
              <a:r>
                <a:rPr b="1" lang="fr-CA" sz="1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Gestionnaire</a:t>
              </a:r>
              <a:br>
                <a:rPr b="1" lang="fr-CA" sz="1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fr-CA" sz="1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de code source</a:t>
              </a:r>
              <a:endPara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 txBox="1"/>
            <p:nvPr/>
          </p:nvSpPr>
          <p:spPr>
            <a:xfrm>
              <a:off x="6855" y="13350"/>
              <a:ext cx="1079" cy="4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100"/>
                <a:buFont typeface="Noto Sans Symbols"/>
                <a:buNone/>
              </a:pPr>
              <a:r>
                <a:rPr b="1" lang="fr-CA" sz="1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Serveur CI</a:t>
              </a:r>
              <a:endPara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 txBox="1"/>
            <p:nvPr/>
          </p:nvSpPr>
          <p:spPr>
            <a:xfrm>
              <a:off x="5537" y="10455"/>
              <a:ext cx="1331" cy="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100"/>
                <a:buFont typeface="Noto Sans Symbols"/>
                <a:buNone/>
              </a:pPr>
              <a:r>
                <a:rPr b="1" lang="fr-CA" sz="1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Système notification</a:t>
              </a:r>
              <a:endPara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 txBox="1"/>
            <p:nvPr/>
          </p:nvSpPr>
          <p:spPr>
            <a:xfrm>
              <a:off x="9349" y="12678"/>
              <a:ext cx="751" cy="4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Noto Sans Symbols"/>
                <a:buNone/>
              </a:pPr>
              <a:r>
                <a:rPr lang="fr-CA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Scripts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Noto Sans Symbols"/>
                <a:buNone/>
              </a:pPr>
              <a:r>
                <a:rPr lang="fr-CA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Build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 txBox="1"/>
            <p:nvPr/>
          </p:nvSpPr>
          <p:spPr>
            <a:xfrm>
              <a:off x="2265" y="11205"/>
              <a:ext cx="915" cy="4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Noto Sans Symbols"/>
                <a:buNone/>
              </a:pPr>
              <a:r>
                <a:rPr lang="fr-CA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 rot="840000">
              <a:off x="4052" y="10107"/>
              <a:ext cx="1272" cy="1430"/>
            </a:xfrm>
            <a:prstGeom prst="curvedLeftArrow">
              <a:avLst>
                <a:gd fmla="val 22823" name="adj1"/>
                <a:gd fmla="val 42382" name="adj2"/>
                <a:gd fmla="val 47806" name="adj3"/>
              </a:avLst>
            </a:prstGeom>
            <a:solidFill>
              <a:srgbClr val="0070C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j0424790" id="72" name="Google Shape;72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40" y="8739"/>
              <a:ext cx="1348" cy="14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3" name="Google Shape;73;p4"/>
            <p:cNvCxnSpPr/>
            <p:nvPr/>
          </p:nvCxnSpPr>
          <p:spPr>
            <a:xfrm flipH="1" rot="10800000">
              <a:off x="7905" y="9795"/>
              <a:ext cx="900" cy="177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4" name="Google Shape;74;p4"/>
            <p:cNvSpPr txBox="1"/>
            <p:nvPr/>
          </p:nvSpPr>
          <p:spPr>
            <a:xfrm>
              <a:off x="8671" y="10186"/>
              <a:ext cx="1357" cy="5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100"/>
                <a:buFont typeface="Noto Sans Symbols"/>
                <a:buNone/>
              </a:pPr>
              <a:r>
                <a:rPr b="1" lang="fr-CA" sz="1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Déploiement automatisé</a:t>
              </a:r>
              <a:endPara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j0424790" id="75" name="Google Shape;75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37" y="10107"/>
              <a:ext cx="887" cy="9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j0424790" id="76" name="Google Shape;76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961" y="11305"/>
              <a:ext cx="887" cy="92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7" name="Google Shape;77;p4"/>
            <p:cNvCxnSpPr/>
            <p:nvPr/>
          </p:nvCxnSpPr>
          <p:spPr>
            <a:xfrm flipH="1" rot="10800000">
              <a:off x="8162" y="11225"/>
              <a:ext cx="2290" cy="65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8" name="Google Shape;78;p4"/>
            <p:cNvSpPr txBox="1"/>
            <p:nvPr/>
          </p:nvSpPr>
          <p:spPr>
            <a:xfrm>
              <a:off x="10823" y="9707"/>
              <a:ext cx="947" cy="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100"/>
                <a:buFont typeface="Noto Sans Symbols"/>
                <a:buNone/>
              </a:pPr>
              <a:r>
                <a:rPr b="1" lang="fr-CA" sz="1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Serveur </a:t>
              </a:r>
              <a:br>
                <a:rPr b="1" lang="fr-CA" sz="1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fr-CA" sz="1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 txBox="1"/>
            <p:nvPr/>
          </p:nvSpPr>
          <p:spPr>
            <a:xfrm>
              <a:off x="10912" y="12343"/>
              <a:ext cx="1236" cy="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100"/>
                <a:buFont typeface="Noto Sans Symbols"/>
                <a:buNone/>
              </a:pPr>
              <a:r>
                <a:rPr b="1" lang="fr-CA" sz="1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Serveur </a:t>
              </a:r>
              <a:br>
                <a:rPr b="1" lang="fr-CA" sz="1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fr-CA" sz="11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production</a:t>
              </a:r>
              <a:endParaRPr b="1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 txBox="1"/>
            <p:nvPr/>
          </p:nvSpPr>
          <p:spPr>
            <a:xfrm>
              <a:off x="8213" y="13536"/>
              <a:ext cx="829" cy="4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Noto Sans Symbols"/>
                <a:buNone/>
              </a:pPr>
              <a:r>
                <a:rPr lang="fr-CA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Tests unitaires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1" name="Google Shape;81;p4"/>
            <p:cNvCxnSpPr/>
            <p:nvPr/>
          </p:nvCxnSpPr>
          <p:spPr>
            <a:xfrm>
              <a:off x="8268" y="13080"/>
              <a:ext cx="167" cy="48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82" name="Google Shape;82;p4"/>
          <p:cNvCxnSpPr/>
          <p:nvPr/>
        </p:nvCxnSpPr>
        <p:spPr>
          <a:xfrm>
            <a:off x="3072930" y="3107349"/>
            <a:ext cx="914400" cy="91440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174173" y="152400"/>
            <a:ext cx="11800113" cy="84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Intégration continue: bénéfices</a:t>
            </a:r>
            <a:endParaRPr/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203200" y="1132115"/>
            <a:ext cx="11785600" cy="4994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Processus d’intégration souple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Test de régression automatique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Release du produit régulière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Test fonctionnel assez tôt dans le cycle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Résolution des bugs rapide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Visibilité du projet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74173" y="152400"/>
            <a:ext cx="11800113" cy="84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Pour démarrer en IC</a:t>
            </a:r>
            <a:endParaRPr/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203200" y="1132115"/>
            <a:ext cx="11785600" cy="4994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Processus de build automatique 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Tests automatiques 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Référentiel pour le code  / Gestionnaire de code source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Serveur d’intégration continue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174173" y="152400"/>
            <a:ext cx="11800113" cy="84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Intégration continue en quelques mots</a:t>
            </a:r>
            <a:endParaRPr/>
          </a:p>
        </p:txBody>
      </p:sp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203200" y="1132115"/>
            <a:ext cx="11785600" cy="4994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Suivi des problèmes d’intégration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Publication automatique des artifacts 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Suivi du processus de </a:t>
            </a:r>
            <a:r>
              <a:rPr lang="fr-CA" u="sng"/>
              <a:t>build</a:t>
            </a:r>
            <a:endParaRPr u="sng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Suivi et rapport sur la </a:t>
            </a:r>
            <a:r>
              <a:rPr lang="fr-CA" u="sng"/>
              <a:t>qualité du code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174173" y="152400"/>
            <a:ext cx="11800113" cy="84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Cycle de développement-déploiement ML</a:t>
            </a:r>
            <a:endParaRPr/>
          </a:p>
        </p:txBody>
      </p:sp>
      <p:sp>
        <p:nvSpPr>
          <p:cNvPr id="106" name="Google Shape;106;p8"/>
          <p:cNvSpPr txBox="1"/>
          <p:nvPr>
            <p:ph idx="1" type="body"/>
          </p:nvPr>
        </p:nvSpPr>
        <p:spPr>
          <a:xfrm>
            <a:off x="203200" y="1132115"/>
            <a:ext cx="11785600" cy="4994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Collecte-Acquisition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Exploration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Pré-traitement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Modele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Mise en production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Utilisation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title"/>
          </p:nvPr>
        </p:nvSpPr>
        <p:spPr>
          <a:xfrm>
            <a:off x="174173" y="152400"/>
            <a:ext cx="11800113" cy="849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Comparaison avec cycle du logiciel</a:t>
            </a:r>
            <a:endParaRPr/>
          </a:p>
        </p:txBody>
      </p:sp>
      <p:sp>
        <p:nvSpPr>
          <p:cNvPr id="112" name="Google Shape;112;p9"/>
          <p:cNvSpPr txBox="1"/>
          <p:nvPr>
            <p:ph idx="1" type="body"/>
          </p:nvPr>
        </p:nvSpPr>
        <p:spPr>
          <a:xfrm>
            <a:off x="203200" y="1132115"/>
            <a:ext cx="11785600" cy="4994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Char char="•"/>
            </a:pPr>
            <a:r>
              <a:rPr lang="fr-CA"/>
              <a:t>Les modèles qu’on doit déployer doivent être: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fr-CA"/>
              <a:t>Reproductible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fr-CA"/>
              <a:t>Testable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fr-CA"/>
              <a:t>Peuvent passer un audit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</a:pPr>
            <a:r>
              <a:rPr lang="fr-CA"/>
              <a:t>Surtout: capable d’etre continuellement amélioré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_java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2015-12-14T18:59:50Z</dcterms:created>
  <dc:creator>HBenteftifa</dc:creator>
</cp:coreProperties>
</file>