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0" r:id="rId4"/>
    <p:sldId id="261" r:id="rId5"/>
    <p:sldId id="265" r:id="rId6"/>
    <p:sldId id="262" r:id="rId7"/>
    <p:sldId id="264" r:id="rId8"/>
    <p:sldId id="263" r:id="rId9"/>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4683" autoAdjust="0"/>
  </p:normalViewPr>
  <p:slideViewPr>
    <p:cSldViewPr snapToGrid="0">
      <p:cViewPr varScale="1">
        <p:scale>
          <a:sx n="96" d="100"/>
          <a:sy n="96" d="100"/>
        </p:scale>
        <p:origin x="1152" y="96"/>
      </p:cViewPr>
      <p:guideLst/>
    </p:cSldViewPr>
  </p:slideViewPr>
  <p:notesTextViewPr>
    <p:cViewPr>
      <p:scale>
        <a:sx n="1" d="1"/>
        <a:sy n="1" d="1"/>
      </p:scale>
      <p:origin x="0" y="-117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dirty="0">
                <a:solidFill>
                  <a:schemeClr val="accent5">
                    <a:lumMod val="50000"/>
                  </a:schemeClr>
                </a:solidFill>
              </a:rPr>
              <a:t>Accuracy</a:t>
            </a:r>
          </a:p>
        </c:rich>
      </c:tx>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vi-VN"/>
        </a:p>
      </c:txPr>
    </c:title>
    <c:autoTitleDeleted val="0"/>
    <c:plotArea>
      <c:layout/>
      <c:barChart>
        <c:barDir val="col"/>
        <c:grouping val="clustered"/>
        <c:varyColors val="0"/>
        <c:ser>
          <c:idx val="0"/>
          <c:order val="0"/>
          <c:tx>
            <c:strRef>
              <c:f>Sheet1!$B$1</c:f>
              <c:strCache>
                <c:ptCount val="1"/>
                <c:pt idx="0">
                  <c:v>Accuracy</c:v>
                </c:pt>
              </c:strCache>
            </c:strRef>
          </c:tx>
          <c:spPr>
            <a:pattFill prst="narHorz">
              <a:fgClr>
                <a:schemeClr val="accent6"/>
              </a:fgClr>
              <a:bgClr>
                <a:schemeClr val="accent6">
                  <a:lumMod val="20000"/>
                  <a:lumOff val="80000"/>
                </a:schemeClr>
              </a:bgClr>
            </a:pattFill>
            <a:ln>
              <a:noFill/>
            </a:ln>
            <a:effectLst>
              <a:innerShdw blurRad="114300">
                <a:schemeClr val="accent6"/>
              </a:innerShdw>
            </a:effectLst>
          </c:spPr>
          <c:invertIfNegative val="0"/>
          <c:cat>
            <c:strRef>
              <c:f>Sheet1!$A$2:$A$4</c:f>
              <c:strCache>
                <c:ptCount val="3"/>
                <c:pt idx="0">
                  <c:v>XGBClassifier</c:v>
                </c:pt>
                <c:pt idx="1">
                  <c:v>CNN model</c:v>
                </c:pt>
                <c:pt idx="2">
                  <c:v>LSMT model</c:v>
                </c:pt>
              </c:strCache>
            </c:strRef>
          </c:cat>
          <c:val>
            <c:numRef>
              <c:f>Sheet1!$B$2:$B$4</c:f>
              <c:numCache>
                <c:formatCode>0%</c:formatCode>
                <c:ptCount val="3"/>
                <c:pt idx="0">
                  <c:v>0.93</c:v>
                </c:pt>
                <c:pt idx="1">
                  <c:v>0.82</c:v>
                </c:pt>
                <c:pt idx="2">
                  <c:v>0.5</c:v>
                </c:pt>
              </c:numCache>
            </c:numRef>
          </c:val>
          <c:extLst>
            <c:ext xmlns:c16="http://schemas.microsoft.com/office/drawing/2014/chart" uri="{C3380CC4-5D6E-409C-BE32-E72D297353CC}">
              <c16:uniqueId val="{00000000-4962-4A89-846A-2704BD52E926}"/>
            </c:ext>
          </c:extLst>
        </c:ser>
        <c:dLbls>
          <c:showLegendKey val="0"/>
          <c:showVal val="0"/>
          <c:showCatName val="0"/>
          <c:showSerName val="0"/>
          <c:showPercent val="0"/>
          <c:showBubbleSize val="0"/>
        </c:dLbls>
        <c:gapWidth val="164"/>
        <c:overlap val="-22"/>
        <c:axId val="266241024"/>
        <c:axId val="266239776"/>
      </c:barChart>
      <c:catAx>
        <c:axId val="266241024"/>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vi-VN"/>
          </a:p>
        </c:txPr>
        <c:crossAx val="266239776"/>
        <c:crosses val="autoZero"/>
        <c:auto val="1"/>
        <c:lblAlgn val="ctr"/>
        <c:lblOffset val="100"/>
        <c:noMultiLvlLbl val="0"/>
      </c:catAx>
      <c:valAx>
        <c:axId val="266239776"/>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vi-VN"/>
          </a:p>
        </c:txPr>
        <c:crossAx val="26624102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A284F5-D95F-431A-A2B2-D6F7DC8DB27A}"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D45D4AF2-130B-4000-8497-FC21790C36D4}">
      <dgm:prSet/>
      <dgm:spPr/>
      <dgm:t>
        <a:bodyPr/>
        <a:lstStyle/>
        <a:p>
          <a:r>
            <a:rPr lang="en-US" b="0" i="0" dirty="0"/>
            <a:t>Each genre comprises 100 audio files (.wav) of 30 seconds each that means I have 1000 training examples and if I keep </a:t>
          </a:r>
          <a:r>
            <a:rPr lang="en-US" b="1" i="0" dirty="0"/>
            <a:t>20%</a:t>
          </a:r>
          <a:r>
            <a:rPr lang="en-US" b="0" i="0" dirty="0"/>
            <a:t> of them for validation then just 800 training examples. I chose to extract MFCC from the audio files as the feature. </a:t>
          </a:r>
          <a:endParaRPr lang="en-US" dirty="0"/>
        </a:p>
      </dgm:t>
    </dgm:pt>
    <dgm:pt modelId="{94DC064B-A1A1-4FA8-A603-3100427B782C}" type="parTrans" cxnId="{DDDDA8E5-422F-4667-BF37-918F8D5A1453}">
      <dgm:prSet/>
      <dgm:spPr/>
      <dgm:t>
        <a:bodyPr/>
        <a:lstStyle/>
        <a:p>
          <a:endParaRPr lang="en-US"/>
        </a:p>
      </dgm:t>
    </dgm:pt>
    <dgm:pt modelId="{CA7F1B2C-1409-42B4-AF5B-79D203559C90}" type="sibTrans" cxnId="{DDDDA8E5-422F-4667-BF37-918F8D5A1453}">
      <dgm:prSet/>
      <dgm:spPr/>
      <dgm:t>
        <a:bodyPr/>
        <a:lstStyle/>
        <a:p>
          <a:endParaRPr lang="en-US"/>
        </a:p>
      </dgm:t>
    </dgm:pt>
    <dgm:pt modelId="{B6AFF08F-C243-49D8-B227-B3700B6A196C}">
      <dgm:prSet/>
      <dgm:spPr/>
      <dgm:t>
        <a:bodyPr/>
        <a:lstStyle/>
        <a:p>
          <a:r>
            <a:rPr lang="en-US" b="0" i="0" dirty="0"/>
            <a:t>For MFCC feature,</a:t>
          </a:r>
          <a:r>
            <a:rPr lang="en-US" dirty="0"/>
            <a:t> the first 13 coefficients of MFCC are taken as features as they represent the envelope of spectra. </a:t>
          </a:r>
        </a:p>
      </dgm:t>
    </dgm:pt>
    <dgm:pt modelId="{D1E25C66-ABF4-4A76-B0F1-23EFEA97F759}" type="parTrans" cxnId="{122F5D5F-0058-4C67-A4B8-26BB7FEDB875}">
      <dgm:prSet/>
      <dgm:spPr/>
      <dgm:t>
        <a:bodyPr/>
        <a:lstStyle/>
        <a:p>
          <a:endParaRPr lang="en-US"/>
        </a:p>
      </dgm:t>
    </dgm:pt>
    <dgm:pt modelId="{B6BF54A0-44A7-4204-9F92-D0D2F8736A92}" type="sibTrans" cxnId="{122F5D5F-0058-4C67-A4B8-26BB7FEDB875}">
      <dgm:prSet/>
      <dgm:spPr/>
      <dgm:t>
        <a:bodyPr/>
        <a:lstStyle/>
        <a:p>
          <a:endParaRPr lang="en-US"/>
        </a:p>
      </dgm:t>
    </dgm:pt>
    <dgm:pt modelId="{24782F97-810C-473A-A54D-0B3A5D97CD7B}">
      <dgm:prSet/>
      <dgm:spPr/>
      <dgm:t>
        <a:bodyPr/>
        <a:lstStyle/>
        <a:p>
          <a:r>
            <a:rPr lang="en-US" b="1" i="0" dirty="0" err="1"/>
            <a:t>librosa.feature.mfcc</a:t>
          </a:r>
          <a:r>
            <a:rPr lang="en-US" b="1" i="0" dirty="0"/>
            <a:t> </a:t>
          </a:r>
          <a:r>
            <a:rPr lang="en-US" b="0" i="0" dirty="0"/>
            <a:t>function of “</a:t>
          </a:r>
          <a:r>
            <a:rPr lang="en-US" b="0" i="0" dirty="0" err="1"/>
            <a:t>librosa</a:t>
          </a:r>
          <a:r>
            <a:rPr lang="en-US" b="0" i="0" dirty="0"/>
            <a:t>”. </a:t>
          </a:r>
        </a:p>
        <a:p>
          <a:r>
            <a:rPr lang="en-US" b="0" i="0" dirty="0"/>
            <a:t>The output will be a matrix of 13 * </a:t>
          </a:r>
          <a:r>
            <a:rPr lang="en-US" b="0" i="1" dirty="0"/>
            <a:t>n dimensional vector. Where n depends on the total duration of the audio: 13 </a:t>
          </a:r>
          <a:r>
            <a:rPr lang="en-US" b="0" i="0" dirty="0"/>
            <a:t>(100*sec).</a:t>
          </a:r>
          <a:endParaRPr lang="en-US" dirty="0"/>
        </a:p>
      </dgm:t>
    </dgm:pt>
    <dgm:pt modelId="{50BFAE70-44B6-4DB6-8E80-AC3D820E2069}" type="parTrans" cxnId="{5E49794B-9225-47D0-B4E8-ACD15C3BD9F6}">
      <dgm:prSet/>
      <dgm:spPr/>
      <dgm:t>
        <a:bodyPr/>
        <a:lstStyle/>
        <a:p>
          <a:endParaRPr lang="en-US"/>
        </a:p>
      </dgm:t>
    </dgm:pt>
    <dgm:pt modelId="{AB96839A-D646-408F-ADD3-CCBFED6CFF7F}" type="sibTrans" cxnId="{5E49794B-9225-47D0-B4E8-ACD15C3BD9F6}">
      <dgm:prSet/>
      <dgm:spPr/>
      <dgm:t>
        <a:bodyPr/>
        <a:lstStyle/>
        <a:p>
          <a:endParaRPr lang="en-US"/>
        </a:p>
      </dgm:t>
    </dgm:pt>
    <dgm:pt modelId="{3DDB42CA-0F38-4891-A900-1EDBD0D9DD2E}" type="pres">
      <dgm:prSet presAssocID="{C3A284F5-D95F-431A-A2B2-D6F7DC8DB27A}" presName="vert0" presStyleCnt="0">
        <dgm:presLayoutVars>
          <dgm:dir/>
          <dgm:animOne val="branch"/>
          <dgm:animLvl val="lvl"/>
        </dgm:presLayoutVars>
      </dgm:prSet>
      <dgm:spPr/>
    </dgm:pt>
    <dgm:pt modelId="{8E26919B-C1CD-423F-B158-5C75F4F5ED53}" type="pres">
      <dgm:prSet presAssocID="{D45D4AF2-130B-4000-8497-FC21790C36D4}" presName="thickLine" presStyleLbl="alignNode1" presStyleIdx="0" presStyleCnt="3"/>
      <dgm:spPr/>
    </dgm:pt>
    <dgm:pt modelId="{6AE8076E-BAE5-4CBE-A52C-4AF86C260BBA}" type="pres">
      <dgm:prSet presAssocID="{D45D4AF2-130B-4000-8497-FC21790C36D4}" presName="horz1" presStyleCnt="0"/>
      <dgm:spPr/>
    </dgm:pt>
    <dgm:pt modelId="{29404950-CFA7-435C-BA28-63F42E5B9AA0}" type="pres">
      <dgm:prSet presAssocID="{D45D4AF2-130B-4000-8497-FC21790C36D4}" presName="tx1" presStyleLbl="revTx" presStyleIdx="0" presStyleCnt="3"/>
      <dgm:spPr/>
    </dgm:pt>
    <dgm:pt modelId="{B77AFA99-BD04-4623-AC6D-B85B98174F79}" type="pres">
      <dgm:prSet presAssocID="{D45D4AF2-130B-4000-8497-FC21790C36D4}" presName="vert1" presStyleCnt="0"/>
      <dgm:spPr/>
    </dgm:pt>
    <dgm:pt modelId="{B6A4CB92-5F94-4122-96AB-AD6C75C3C954}" type="pres">
      <dgm:prSet presAssocID="{B6AFF08F-C243-49D8-B227-B3700B6A196C}" presName="thickLine" presStyleLbl="alignNode1" presStyleIdx="1" presStyleCnt="3"/>
      <dgm:spPr/>
    </dgm:pt>
    <dgm:pt modelId="{5F87EA26-1D9D-49E9-8520-A6CEF3A7587E}" type="pres">
      <dgm:prSet presAssocID="{B6AFF08F-C243-49D8-B227-B3700B6A196C}" presName="horz1" presStyleCnt="0"/>
      <dgm:spPr/>
    </dgm:pt>
    <dgm:pt modelId="{50EE9864-D7A2-4D78-9299-5783E6CB5C2D}" type="pres">
      <dgm:prSet presAssocID="{B6AFF08F-C243-49D8-B227-B3700B6A196C}" presName="tx1" presStyleLbl="revTx" presStyleIdx="1" presStyleCnt="3"/>
      <dgm:spPr/>
    </dgm:pt>
    <dgm:pt modelId="{F5CD0E1D-A77A-464D-9348-9F91736B4CA6}" type="pres">
      <dgm:prSet presAssocID="{B6AFF08F-C243-49D8-B227-B3700B6A196C}" presName="vert1" presStyleCnt="0"/>
      <dgm:spPr/>
    </dgm:pt>
    <dgm:pt modelId="{F057C523-7AE2-42AB-86EC-956FBFA58F61}" type="pres">
      <dgm:prSet presAssocID="{24782F97-810C-473A-A54D-0B3A5D97CD7B}" presName="thickLine" presStyleLbl="alignNode1" presStyleIdx="2" presStyleCnt="3"/>
      <dgm:spPr/>
    </dgm:pt>
    <dgm:pt modelId="{BFEC08B1-2CA6-45FA-BE0C-438EF53A043F}" type="pres">
      <dgm:prSet presAssocID="{24782F97-810C-473A-A54D-0B3A5D97CD7B}" presName="horz1" presStyleCnt="0"/>
      <dgm:spPr/>
    </dgm:pt>
    <dgm:pt modelId="{E681D077-ABF3-440C-82D8-BD5687531277}" type="pres">
      <dgm:prSet presAssocID="{24782F97-810C-473A-A54D-0B3A5D97CD7B}" presName="tx1" presStyleLbl="revTx" presStyleIdx="2" presStyleCnt="3"/>
      <dgm:spPr/>
    </dgm:pt>
    <dgm:pt modelId="{8C7FDB01-4BD6-4DF2-A178-8390EA7FF45D}" type="pres">
      <dgm:prSet presAssocID="{24782F97-810C-473A-A54D-0B3A5D97CD7B}" presName="vert1" presStyleCnt="0"/>
      <dgm:spPr/>
    </dgm:pt>
  </dgm:ptLst>
  <dgm:cxnLst>
    <dgm:cxn modelId="{122F5D5F-0058-4C67-A4B8-26BB7FEDB875}" srcId="{C3A284F5-D95F-431A-A2B2-D6F7DC8DB27A}" destId="{B6AFF08F-C243-49D8-B227-B3700B6A196C}" srcOrd="1" destOrd="0" parTransId="{D1E25C66-ABF4-4A76-B0F1-23EFEA97F759}" sibTransId="{B6BF54A0-44A7-4204-9F92-D0D2F8736A92}"/>
    <dgm:cxn modelId="{72B72043-68FC-40BC-AC95-7A3F6D31DD25}" type="presOf" srcId="{C3A284F5-D95F-431A-A2B2-D6F7DC8DB27A}" destId="{3DDB42CA-0F38-4891-A900-1EDBD0D9DD2E}" srcOrd="0" destOrd="0" presId="urn:microsoft.com/office/officeart/2008/layout/LinedList"/>
    <dgm:cxn modelId="{5E49794B-9225-47D0-B4E8-ACD15C3BD9F6}" srcId="{C3A284F5-D95F-431A-A2B2-D6F7DC8DB27A}" destId="{24782F97-810C-473A-A54D-0B3A5D97CD7B}" srcOrd="2" destOrd="0" parTransId="{50BFAE70-44B6-4DB6-8E80-AC3D820E2069}" sibTransId="{AB96839A-D646-408F-ADD3-CCBFED6CFF7F}"/>
    <dgm:cxn modelId="{C0FDEE6F-4036-412B-8E7D-BAE982443300}" type="presOf" srcId="{24782F97-810C-473A-A54D-0B3A5D97CD7B}" destId="{E681D077-ABF3-440C-82D8-BD5687531277}" srcOrd="0" destOrd="0" presId="urn:microsoft.com/office/officeart/2008/layout/LinedList"/>
    <dgm:cxn modelId="{DDDDA8E5-422F-4667-BF37-918F8D5A1453}" srcId="{C3A284F5-D95F-431A-A2B2-D6F7DC8DB27A}" destId="{D45D4AF2-130B-4000-8497-FC21790C36D4}" srcOrd="0" destOrd="0" parTransId="{94DC064B-A1A1-4FA8-A603-3100427B782C}" sibTransId="{CA7F1B2C-1409-42B4-AF5B-79D203559C90}"/>
    <dgm:cxn modelId="{593BB0E5-7434-4B0B-B011-BA1D3BDA0F14}" type="presOf" srcId="{B6AFF08F-C243-49D8-B227-B3700B6A196C}" destId="{50EE9864-D7A2-4D78-9299-5783E6CB5C2D}" srcOrd="0" destOrd="0" presId="urn:microsoft.com/office/officeart/2008/layout/LinedList"/>
    <dgm:cxn modelId="{55A7E0FB-AE12-4B1A-80B3-78665C18AB3B}" type="presOf" srcId="{D45D4AF2-130B-4000-8497-FC21790C36D4}" destId="{29404950-CFA7-435C-BA28-63F42E5B9AA0}" srcOrd="0" destOrd="0" presId="urn:microsoft.com/office/officeart/2008/layout/LinedList"/>
    <dgm:cxn modelId="{481E9886-6160-4F9E-ACF1-DC825E853A6B}" type="presParOf" srcId="{3DDB42CA-0F38-4891-A900-1EDBD0D9DD2E}" destId="{8E26919B-C1CD-423F-B158-5C75F4F5ED53}" srcOrd="0" destOrd="0" presId="urn:microsoft.com/office/officeart/2008/layout/LinedList"/>
    <dgm:cxn modelId="{042B2673-0C4D-4D52-A2C5-E390E37A79F7}" type="presParOf" srcId="{3DDB42CA-0F38-4891-A900-1EDBD0D9DD2E}" destId="{6AE8076E-BAE5-4CBE-A52C-4AF86C260BBA}" srcOrd="1" destOrd="0" presId="urn:microsoft.com/office/officeart/2008/layout/LinedList"/>
    <dgm:cxn modelId="{70303852-2088-4B42-B883-DB74661F3BCE}" type="presParOf" srcId="{6AE8076E-BAE5-4CBE-A52C-4AF86C260BBA}" destId="{29404950-CFA7-435C-BA28-63F42E5B9AA0}" srcOrd="0" destOrd="0" presId="urn:microsoft.com/office/officeart/2008/layout/LinedList"/>
    <dgm:cxn modelId="{F85FAD4E-52CA-4120-8C1F-02575CDF7334}" type="presParOf" srcId="{6AE8076E-BAE5-4CBE-A52C-4AF86C260BBA}" destId="{B77AFA99-BD04-4623-AC6D-B85B98174F79}" srcOrd="1" destOrd="0" presId="urn:microsoft.com/office/officeart/2008/layout/LinedList"/>
    <dgm:cxn modelId="{63C55551-69B2-4EBB-BF07-9E52E3002B98}" type="presParOf" srcId="{3DDB42CA-0F38-4891-A900-1EDBD0D9DD2E}" destId="{B6A4CB92-5F94-4122-96AB-AD6C75C3C954}" srcOrd="2" destOrd="0" presId="urn:microsoft.com/office/officeart/2008/layout/LinedList"/>
    <dgm:cxn modelId="{208F8A5F-9A11-4F98-8E1F-3C6F34012884}" type="presParOf" srcId="{3DDB42CA-0F38-4891-A900-1EDBD0D9DD2E}" destId="{5F87EA26-1D9D-49E9-8520-A6CEF3A7587E}" srcOrd="3" destOrd="0" presId="urn:microsoft.com/office/officeart/2008/layout/LinedList"/>
    <dgm:cxn modelId="{51488C68-7662-4F2E-B3D8-85D10FB78C8E}" type="presParOf" srcId="{5F87EA26-1D9D-49E9-8520-A6CEF3A7587E}" destId="{50EE9864-D7A2-4D78-9299-5783E6CB5C2D}" srcOrd="0" destOrd="0" presId="urn:microsoft.com/office/officeart/2008/layout/LinedList"/>
    <dgm:cxn modelId="{E25672D5-AE7D-4475-A9F8-9CE32CE4F966}" type="presParOf" srcId="{5F87EA26-1D9D-49E9-8520-A6CEF3A7587E}" destId="{F5CD0E1D-A77A-464D-9348-9F91736B4CA6}" srcOrd="1" destOrd="0" presId="urn:microsoft.com/office/officeart/2008/layout/LinedList"/>
    <dgm:cxn modelId="{65FB40B6-483B-4EAD-A473-699103CD95FB}" type="presParOf" srcId="{3DDB42CA-0F38-4891-A900-1EDBD0D9DD2E}" destId="{F057C523-7AE2-42AB-86EC-956FBFA58F61}" srcOrd="4" destOrd="0" presId="urn:microsoft.com/office/officeart/2008/layout/LinedList"/>
    <dgm:cxn modelId="{B382D5DF-3EF0-434E-9005-B54B29AE61F4}" type="presParOf" srcId="{3DDB42CA-0F38-4891-A900-1EDBD0D9DD2E}" destId="{BFEC08B1-2CA6-45FA-BE0C-438EF53A043F}" srcOrd="5" destOrd="0" presId="urn:microsoft.com/office/officeart/2008/layout/LinedList"/>
    <dgm:cxn modelId="{18EEAE57-0E05-4E68-9CA4-72CEF08C4CF5}" type="presParOf" srcId="{BFEC08B1-2CA6-45FA-BE0C-438EF53A043F}" destId="{E681D077-ABF3-440C-82D8-BD5687531277}" srcOrd="0" destOrd="0" presId="urn:microsoft.com/office/officeart/2008/layout/LinedList"/>
    <dgm:cxn modelId="{9BF7C93D-96D1-4B50-A016-8FD289FB5853}" type="presParOf" srcId="{BFEC08B1-2CA6-45FA-BE0C-438EF53A043F}" destId="{8C7FDB01-4BD6-4DF2-A178-8390EA7FF45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F00C9D-073B-46F8-B5B4-9F579EE79F6D}"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15F30EFC-31E2-4890-A86D-64CDD92CDB99}">
      <dgm:prSet/>
      <dgm:spPr/>
      <dgm:t>
        <a:bodyPr/>
        <a:lstStyle/>
        <a:p>
          <a:r>
            <a:rPr lang="en-US" b="0" i="0" dirty="0"/>
            <a:t>DURATION = 30 Which the one file, split into 10 samples and collected feature for 3 second. </a:t>
          </a:r>
          <a:endParaRPr lang="en-US" dirty="0"/>
        </a:p>
      </dgm:t>
    </dgm:pt>
    <dgm:pt modelId="{4DD3F5B6-BF83-4EEA-BDF5-BFC82A46EA12}" type="parTrans" cxnId="{4A431641-13C0-4A3B-A20B-8E35A5347941}">
      <dgm:prSet/>
      <dgm:spPr/>
      <dgm:t>
        <a:bodyPr/>
        <a:lstStyle/>
        <a:p>
          <a:endParaRPr lang="en-US"/>
        </a:p>
      </dgm:t>
    </dgm:pt>
    <dgm:pt modelId="{147D7DF1-93B3-4089-9DA5-C6320C4AB3A6}" type="sibTrans" cxnId="{4A431641-13C0-4A3B-A20B-8E35A5347941}">
      <dgm:prSet/>
      <dgm:spPr/>
      <dgm:t>
        <a:bodyPr/>
        <a:lstStyle/>
        <a:p>
          <a:endParaRPr lang="en-US"/>
        </a:p>
      </dgm:t>
    </dgm:pt>
    <dgm:pt modelId="{2EF30558-2632-47ED-B10F-3A571B9D84E2}">
      <dgm:prSet/>
      <dgm:spPr/>
      <dgm:t>
        <a:bodyPr/>
        <a:lstStyle/>
        <a:p>
          <a:r>
            <a:rPr lang="en-US" b="0" i="0" dirty="0"/>
            <a:t>This means that one samples nearly 3 seconds. Now my training examples have become tenfold etc... each genre has 1000 training examples and total training examples are 10,000. </a:t>
          </a:r>
          <a:endParaRPr lang="en-US" dirty="0"/>
        </a:p>
      </dgm:t>
    </dgm:pt>
    <dgm:pt modelId="{EFAF4FDF-03E2-4239-B3A0-48B27F72742E}" type="parTrans" cxnId="{AA82710D-0B6C-4F58-BAEB-24358BFD4647}">
      <dgm:prSet/>
      <dgm:spPr/>
      <dgm:t>
        <a:bodyPr/>
        <a:lstStyle/>
        <a:p>
          <a:endParaRPr lang="en-US"/>
        </a:p>
      </dgm:t>
    </dgm:pt>
    <dgm:pt modelId="{0234C446-2EE7-465D-A7F4-77CD7FCA9A37}" type="sibTrans" cxnId="{AA82710D-0B6C-4F58-BAEB-24358BFD4647}">
      <dgm:prSet/>
      <dgm:spPr/>
      <dgm:t>
        <a:bodyPr/>
        <a:lstStyle/>
        <a:p>
          <a:endParaRPr lang="en-US"/>
        </a:p>
      </dgm:t>
    </dgm:pt>
    <dgm:pt modelId="{62E77C99-A5C9-4BEB-9B7C-258EC99DB890}">
      <dgm:prSet/>
      <dgm:spPr/>
      <dgm:t>
        <a:bodyPr/>
        <a:lstStyle/>
        <a:p>
          <a:r>
            <a:rPr lang="en-US" b="0" i="0" dirty="0"/>
            <a:t>Increased my dataset, and this will be helpful for a deep learning model because it always requires m</a:t>
          </a:r>
          <a:endParaRPr lang="en-US" dirty="0"/>
        </a:p>
      </dgm:t>
    </dgm:pt>
    <dgm:pt modelId="{4A59F75B-4C3B-4E8A-ADE3-1C2853E37F9C}" type="parTrans" cxnId="{7D00AC2F-0C09-4782-80B9-01310B85FEC8}">
      <dgm:prSet/>
      <dgm:spPr/>
      <dgm:t>
        <a:bodyPr/>
        <a:lstStyle/>
        <a:p>
          <a:endParaRPr lang="en-US"/>
        </a:p>
      </dgm:t>
    </dgm:pt>
    <dgm:pt modelId="{6022B7F2-8618-4938-9EEE-F49155C2130A}" type="sibTrans" cxnId="{7D00AC2F-0C09-4782-80B9-01310B85FEC8}">
      <dgm:prSet/>
      <dgm:spPr/>
      <dgm:t>
        <a:bodyPr/>
        <a:lstStyle/>
        <a:p>
          <a:endParaRPr lang="en-US"/>
        </a:p>
      </dgm:t>
    </dgm:pt>
    <dgm:pt modelId="{E6389AC2-3376-47DD-A28F-B4AB58E5794D}">
      <dgm:prSet/>
      <dgm:spPr/>
      <dgm:t>
        <a:bodyPr/>
        <a:lstStyle/>
        <a:p>
          <a:r>
            <a:rPr lang="en-US" b="1" dirty="0">
              <a:latin typeface="Arial" panose="020B0604020202020204" pitchFamily="34" charset="0"/>
              <a:cs typeface="Arial" panose="020B0604020202020204" pitchFamily="34" charset="0"/>
            </a:rPr>
            <a:t>Increase based on dataset not based on features</a:t>
          </a:r>
          <a:r>
            <a:rPr lang="en-US" b="0" i="0" dirty="0"/>
            <a:t>. </a:t>
          </a:r>
          <a:endParaRPr lang="en-US" dirty="0"/>
        </a:p>
      </dgm:t>
    </dgm:pt>
    <dgm:pt modelId="{18774600-25CC-4188-B3B3-FFBDF97799C0}" type="parTrans" cxnId="{43083461-858F-423F-8F20-88F95791E237}">
      <dgm:prSet/>
      <dgm:spPr/>
      <dgm:t>
        <a:bodyPr/>
        <a:lstStyle/>
        <a:p>
          <a:endParaRPr lang="vi-VN"/>
        </a:p>
      </dgm:t>
    </dgm:pt>
    <dgm:pt modelId="{EFD953A8-8FA3-48DC-BFA6-91697A437C23}" type="sibTrans" cxnId="{43083461-858F-423F-8F20-88F95791E237}">
      <dgm:prSet/>
      <dgm:spPr/>
      <dgm:t>
        <a:bodyPr/>
        <a:lstStyle/>
        <a:p>
          <a:endParaRPr lang="vi-VN"/>
        </a:p>
      </dgm:t>
    </dgm:pt>
    <dgm:pt modelId="{9A8B6F5D-FCA1-41D6-8D7A-5665B39278F1}" type="pres">
      <dgm:prSet presAssocID="{31F00C9D-073B-46F8-B5B4-9F579EE79F6D}" presName="vert0" presStyleCnt="0">
        <dgm:presLayoutVars>
          <dgm:dir/>
          <dgm:animOne val="branch"/>
          <dgm:animLvl val="lvl"/>
        </dgm:presLayoutVars>
      </dgm:prSet>
      <dgm:spPr/>
    </dgm:pt>
    <dgm:pt modelId="{8A24D87E-118E-4955-A727-A1FAE609A337}" type="pres">
      <dgm:prSet presAssocID="{15F30EFC-31E2-4890-A86D-64CDD92CDB99}" presName="thickLine" presStyleLbl="alignNode1" presStyleIdx="0" presStyleCnt="4"/>
      <dgm:spPr/>
    </dgm:pt>
    <dgm:pt modelId="{4C57A184-93C5-4942-9970-63EDC0AA9F7C}" type="pres">
      <dgm:prSet presAssocID="{15F30EFC-31E2-4890-A86D-64CDD92CDB99}" presName="horz1" presStyleCnt="0"/>
      <dgm:spPr/>
    </dgm:pt>
    <dgm:pt modelId="{E32FFD0D-C811-4899-B7CB-27547C08EF3A}" type="pres">
      <dgm:prSet presAssocID="{15F30EFC-31E2-4890-A86D-64CDD92CDB99}" presName="tx1" presStyleLbl="revTx" presStyleIdx="0" presStyleCnt="4"/>
      <dgm:spPr/>
    </dgm:pt>
    <dgm:pt modelId="{08923502-A07F-4488-BE8C-D1393627F74D}" type="pres">
      <dgm:prSet presAssocID="{15F30EFC-31E2-4890-A86D-64CDD92CDB99}" presName="vert1" presStyleCnt="0"/>
      <dgm:spPr/>
    </dgm:pt>
    <dgm:pt modelId="{1F057B04-9C7F-4B50-88C2-4A7FCC109938}" type="pres">
      <dgm:prSet presAssocID="{2EF30558-2632-47ED-B10F-3A571B9D84E2}" presName="thickLine" presStyleLbl="alignNode1" presStyleIdx="1" presStyleCnt="4"/>
      <dgm:spPr/>
    </dgm:pt>
    <dgm:pt modelId="{212965E7-B280-4BB5-A52A-4759FE87D45A}" type="pres">
      <dgm:prSet presAssocID="{2EF30558-2632-47ED-B10F-3A571B9D84E2}" presName="horz1" presStyleCnt="0"/>
      <dgm:spPr/>
    </dgm:pt>
    <dgm:pt modelId="{40977A10-E380-48B7-83E4-68A224C8F3E9}" type="pres">
      <dgm:prSet presAssocID="{2EF30558-2632-47ED-B10F-3A571B9D84E2}" presName="tx1" presStyleLbl="revTx" presStyleIdx="1" presStyleCnt="4"/>
      <dgm:spPr/>
    </dgm:pt>
    <dgm:pt modelId="{B7F0BD92-620D-41B9-B5C7-EFF5956F8556}" type="pres">
      <dgm:prSet presAssocID="{2EF30558-2632-47ED-B10F-3A571B9D84E2}" presName="vert1" presStyleCnt="0"/>
      <dgm:spPr/>
    </dgm:pt>
    <dgm:pt modelId="{5C101280-CF70-405B-BABD-6A7471CB51EF}" type="pres">
      <dgm:prSet presAssocID="{62E77C99-A5C9-4BEB-9B7C-258EC99DB890}" presName="thickLine" presStyleLbl="alignNode1" presStyleIdx="2" presStyleCnt="4"/>
      <dgm:spPr/>
    </dgm:pt>
    <dgm:pt modelId="{BC556044-D835-442A-9044-173FBBC6761A}" type="pres">
      <dgm:prSet presAssocID="{62E77C99-A5C9-4BEB-9B7C-258EC99DB890}" presName="horz1" presStyleCnt="0"/>
      <dgm:spPr/>
    </dgm:pt>
    <dgm:pt modelId="{26940D1C-1EC5-4ED4-A7B6-3E9FF3DF28F4}" type="pres">
      <dgm:prSet presAssocID="{62E77C99-A5C9-4BEB-9B7C-258EC99DB890}" presName="tx1" presStyleLbl="revTx" presStyleIdx="2" presStyleCnt="4"/>
      <dgm:spPr/>
    </dgm:pt>
    <dgm:pt modelId="{768396E9-00AC-4DFA-AE51-CA195B09B965}" type="pres">
      <dgm:prSet presAssocID="{62E77C99-A5C9-4BEB-9B7C-258EC99DB890}" presName="vert1" presStyleCnt="0"/>
      <dgm:spPr/>
    </dgm:pt>
    <dgm:pt modelId="{D8D8FFFA-E15E-422B-B3AE-BB939DB52926}" type="pres">
      <dgm:prSet presAssocID="{E6389AC2-3376-47DD-A28F-B4AB58E5794D}" presName="thickLine" presStyleLbl="alignNode1" presStyleIdx="3" presStyleCnt="4"/>
      <dgm:spPr/>
    </dgm:pt>
    <dgm:pt modelId="{CDEE00EB-B569-4D29-94BA-100915BD0B0D}" type="pres">
      <dgm:prSet presAssocID="{E6389AC2-3376-47DD-A28F-B4AB58E5794D}" presName="horz1" presStyleCnt="0"/>
      <dgm:spPr/>
    </dgm:pt>
    <dgm:pt modelId="{F53A7216-A272-4EE0-9832-5380DA587B6A}" type="pres">
      <dgm:prSet presAssocID="{E6389AC2-3376-47DD-A28F-B4AB58E5794D}" presName="tx1" presStyleLbl="revTx" presStyleIdx="3" presStyleCnt="4"/>
      <dgm:spPr/>
    </dgm:pt>
    <dgm:pt modelId="{F4239345-BC8F-4837-975B-8D43B704E33C}" type="pres">
      <dgm:prSet presAssocID="{E6389AC2-3376-47DD-A28F-B4AB58E5794D}" presName="vert1" presStyleCnt="0"/>
      <dgm:spPr/>
    </dgm:pt>
  </dgm:ptLst>
  <dgm:cxnLst>
    <dgm:cxn modelId="{AA82710D-0B6C-4F58-BAEB-24358BFD4647}" srcId="{31F00C9D-073B-46F8-B5B4-9F579EE79F6D}" destId="{2EF30558-2632-47ED-B10F-3A571B9D84E2}" srcOrd="1" destOrd="0" parTransId="{EFAF4FDF-03E2-4239-B3A0-48B27F72742E}" sibTransId="{0234C446-2EE7-465D-A7F4-77CD7FCA9A37}"/>
    <dgm:cxn modelId="{7D00AC2F-0C09-4782-80B9-01310B85FEC8}" srcId="{31F00C9D-073B-46F8-B5B4-9F579EE79F6D}" destId="{62E77C99-A5C9-4BEB-9B7C-258EC99DB890}" srcOrd="2" destOrd="0" parTransId="{4A59F75B-4C3B-4E8A-ADE3-1C2853E37F9C}" sibTransId="{6022B7F2-8618-4938-9EEE-F49155C2130A}"/>
    <dgm:cxn modelId="{D9712833-3D07-4A44-95E1-ED8E8BA023AD}" type="presOf" srcId="{31F00C9D-073B-46F8-B5B4-9F579EE79F6D}" destId="{9A8B6F5D-FCA1-41D6-8D7A-5665B39278F1}" srcOrd="0" destOrd="0" presId="urn:microsoft.com/office/officeart/2008/layout/LinedList"/>
    <dgm:cxn modelId="{BAECCD5F-3C2E-407B-B01F-8645D99F1647}" type="presOf" srcId="{E6389AC2-3376-47DD-A28F-B4AB58E5794D}" destId="{F53A7216-A272-4EE0-9832-5380DA587B6A}" srcOrd="0" destOrd="0" presId="urn:microsoft.com/office/officeart/2008/layout/LinedList"/>
    <dgm:cxn modelId="{4A431641-13C0-4A3B-A20B-8E35A5347941}" srcId="{31F00C9D-073B-46F8-B5B4-9F579EE79F6D}" destId="{15F30EFC-31E2-4890-A86D-64CDD92CDB99}" srcOrd="0" destOrd="0" parTransId="{4DD3F5B6-BF83-4EEA-BDF5-BFC82A46EA12}" sibTransId="{147D7DF1-93B3-4089-9DA5-C6320C4AB3A6}"/>
    <dgm:cxn modelId="{43083461-858F-423F-8F20-88F95791E237}" srcId="{31F00C9D-073B-46F8-B5B4-9F579EE79F6D}" destId="{E6389AC2-3376-47DD-A28F-B4AB58E5794D}" srcOrd="3" destOrd="0" parTransId="{18774600-25CC-4188-B3B3-FFBDF97799C0}" sibTransId="{EFD953A8-8FA3-48DC-BFA6-91697A437C23}"/>
    <dgm:cxn modelId="{B30D7F64-12FA-4CCF-99F6-DF755423EDC0}" type="presOf" srcId="{62E77C99-A5C9-4BEB-9B7C-258EC99DB890}" destId="{26940D1C-1EC5-4ED4-A7B6-3E9FF3DF28F4}" srcOrd="0" destOrd="0" presId="urn:microsoft.com/office/officeart/2008/layout/LinedList"/>
    <dgm:cxn modelId="{6FC09948-C34C-457E-847F-F62B03D6B939}" type="presOf" srcId="{15F30EFC-31E2-4890-A86D-64CDD92CDB99}" destId="{E32FFD0D-C811-4899-B7CB-27547C08EF3A}" srcOrd="0" destOrd="0" presId="urn:microsoft.com/office/officeart/2008/layout/LinedList"/>
    <dgm:cxn modelId="{8F079AD8-F808-4CA7-9E02-62CE9133E414}" type="presOf" srcId="{2EF30558-2632-47ED-B10F-3A571B9D84E2}" destId="{40977A10-E380-48B7-83E4-68A224C8F3E9}" srcOrd="0" destOrd="0" presId="urn:microsoft.com/office/officeart/2008/layout/LinedList"/>
    <dgm:cxn modelId="{8584EFD7-742C-438B-95DA-2AA515F9AF83}" type="presParOf" srcId="{9A8B6F5D-FCA1-41D6-8D7A-5665B39278F1}" destId="{8A24D87E-118E-4955-A727-A1FAE609A337}" srcOrd="0" destOrd="0" presId="urn:microsoft.com/office/officeart/2008/layout/LinedList"/>
    <dgm:cxn modelId="{ACB1B11E-ACB6-4DFF-837A-1503635306BE}" type="presParOf" srcId="{9A8B6F5D-FCA1-41D6-8D7A-5665B39278F1}" destId="{4C57A184-93C5-4942-9970-63EDC0AA9F7C}" srcOrd="1" destOrd="0" presId="urn:microsoft.com/office/officeart/2008/layout/LinedList"/>
    <dgm:cxn modelId="{5F591537-C13B-410D-AA71-B01343A8266B}" type="presParOf" srcId="{4C57A184-93C5-4942-9970-63EDC0AA9F7C}" destId="{E32FFD0D-C811-4899-B7CB-27547C08EF3A}" srcOrd="0" destOrd="0" presId="urn:microsoft.com/office/officeart/2008/layout/LinedList"/>
    <dgm:cxn modelId="{B4A36F47-C9FF-41F5-A4F8-F8BD6E275DA6}" type="presParOf" srcId="{4C57A184-93C5-4942-9970-63EDC0AA9F7C}" destId="{08923502-A07F-4488-BE8C-D1393627F74D}" srcOrd="1" destOrd="0" presId="urn:microsoft.com/office/officeart/2008/layout/LinedList"/>
    <dgm:cxn modelId="{80B693EF-81FA-47B2-8A04-C105D1956CF3}" type="presParOf" srcId="{9A8B6F5D-FCA1-41D6-8D7A-5665B39278F1}" destId="{1F057B04-9C7F-4B50-88C2-4A7FCC109938}" srcOrd="2" destOrd="0" presId="urn:microsoft.com/office/officeart/2008/layout/LinedList"/>
    <dgm:cxn modelId="{645926A4-6467-4BFE-9B47-2845D91AAE63}" type="presParOf" srcId="{9A8B6F5D-FCA1-41D6-8D7A-5665B39278F1}" destId="{212965E7-B280-4BB5-A52A-4759FE87D45A}" srcOrd="3" destOrd="0" presId="urn:microsoft.com/office/officeart/2008/layout/LinedList"/>
    <dgm:cxn modelId="{9C840A6D-5ACC-423D-9B2E-3D089BDB2DFA}" type="presParOf" srcId="{212965E7-B280-4BB5-A52A-4759FE87D45A}" destId="{40977A10-E380-48B7-83E4-68A224C8F3E9}" srcOrd="0" destOrd="0" presId="urn:microsoft.com/office/officeart/2008/layout/LinedList"/>
    <dgm:cxn modelId="{7BC408F1-DF77-491E-8290-8235E21C666C}" type="presParOf" srcId="{212965E7-B280-4BB5-A52A-4759FE87D45A}" destId="{B7F0BD92-620D-41B9-B5C7-EFF5956F8556}" srcOrd="1" destOrd="0" presId="urn:microsoft.com/office/officeart/2008/layout/LinedList"/>
    <dgm:cxn modelId="{9785BB4B-78BA-4ADA-A18F-5BDB5DD94961}" type="presParOf" srcId="{9A8B6F5D-FCA1-41D6-8D7A-5665B39278F1}" destId="{5C101280-CF70-405B-BABD-6A7471CB51EF}" srcOrd="4" destOrd="0" presId="urn:microsoft.com/office/officeart/2008/layout/LinedList"/>
    <dgm:cxn modelId="{F82EF3E6-E938-4EBD-B311-F7F51AF73D01}" type="presParOf" srcId="{9A8B6F5D-FCA1-41D6-8D7A-5665B39278F1}" destId="{BC556044-D835-442A-9044-173FBBC6761A}" srcOrd="5" destOrd="0" presId="urn:microsoft.com/office/officeart/2008/layout/LinedList"/>
    <dgm:cxn modelId="{B012A745-400D-4F29-AEF2-08FF166F52A1}" type="presParOf" srcId="{BC556044-D835-442A-9044-173FBBC6761A}" destId="{26940D1C-1EC5-4ED4-A7B6-3E9FF3DF28F4}" srcOrd="0" destOrd="0" presId="urn:microsoft.com/office/officeart/2008/layout/LinedList"/>
    <dgm:cxn modelId="{6F0D6074-D14E-4D9F-B222-354C3802B63D}" type="presParOf" srcId="{BC556044-D835-442A-9044-173FBBC6761A}" destId="{768396E9-00AC-4DFA-AE51-CA195B09B965}" srcOrd="1" destOrd="0" presId="urn:microsoft.com/office/officeart/2008/layout/LinedList"/>
    <dgm:cxn modelId="{6365A0A5-7FE3-4A55-A657-67BC0962462B}" type="presParOf" srcId="{9A8B6F5D-FCA1-41D6-8D7A-5665B39278F1}" destId="{D8D8FFFA-E15E-422B-B3AE-BB939DB52926}" srcOrd="6" destOrd="0" presId="urn:microsoft.com/office/officeart/2008/layout/LinedList"/>
    <dgm:cxn modelId="{68C52E68-9EA8-4A43-8879-ABE401370768}" type="presParOf" srcId="{9A8B6F5D-FCA1-41D6-8D7A-5665B39278F1}" destId="{CDEE00EB-B569-4D29-94BA-100915BD0B0D}" srcOrd="7" destOrd="0" presId="urn:microsoft.com/office/officeart/2008/layout/LinedList"/>
    <dgm:cxn modelId="{217C2A2A-C3A9-415C-AE42-E2F472CFD895}" type="presParOf" srcId="{CDEE00EB-B569-4D29-94BA-100915BD0B0D}" destId="{F53A7216-A272-4EE0-9832-5380DA587B6A}" srcOrd="0" destOrd="0" presId="urn:microsoft.com/office/officeart/2008/layout/LinedList"/>
    <dgm:cxn modelId="{4772DCB1-ED05-4586-8725-6097FCF924CD}" type="presParOf" srcId="{CDEE00EB-B569-4D29-94BA-100915BD0B0D}" destId="{F4239345-BC8F-4837-975B-8D43B704E33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6BC727-A448-4241-AAA8-2C03C0B7C1C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FF1B431-E747-487F-8CD8-EAA0DC78E6D3}">
      <dgm:prSet/>
      <dgm:spPr/>
      <dgm:t>
        <a:bodyPr/>
        <a:lstStyle/>
        <a:p>
          <a:r>
            <a:rPr lang="en-US"/>
            <a:t>Suggest Song with feature vector (build a data storage of songs)</a:t>
          </a:r>
        </a:p>
      </dgm:t>
    </dgm:pt>
    <dgm:pt modelId="{84693014-E14D-4032-922C-C8F537746D70}" type="parTrans" cxnId="{331961DB-AA05-4BB6-9ABC-7463C9602F87}">
      <dgm:prSet/>
      <dgm:spPr/>
      <dgm:t>
        <a:bodyPr/>
        <a:lstStyle/>
        <a:p>
          <a:endParaRPr lang="en-US"/>
        </a:p>
      </dgm:t>
    </dgm:pt>
    <dgm:pt modelId="{489C83E7-F15C-4490-93D7-B38D64C4FBB4}" type="sibTrans" cxnId="{331961DB-AA05-4BB6-9ABC-7463C9602F87}">
      <dgm:prSet/>
      <dgm:spPr/>
      <dgm:t>
        <a:bodyPr/>
        <a:lstStyle/>
        <a:p>
          <a:endParaRPr lang="en-US"/>
        </a:p>
      </dgm:t>
    </dgm:pt>
    <dgm:pt modelId="{A5F522DB-8D4B-486A-BDDE-BDF8D191AD03}">
      <dgm:prSet/>
      <dgm:spPr/>
      <dgm:t>
        <a:bodyPr/>
        <a:lstStyle/>
        <a:p>
          <a:r>
            <a:rPr lang="en-US"/>
            <a:t>Generation a song with related input songs.</a:t>
          </a:r>
        </a:p>
      </dgm:t>
    </dgm:pt>
    <dgm:pt modelId="{0F53AFC5-73D3-493C-9CE0-E0DEFB9032A6}" type="parTrans" cxnId="{34B159B0-0080-43EE-B8C6-F5D3086D4772}">
      <dgm:prSet/>
      <dgm:spPr/>
      <dgm:t>
        <a:bodyPr/>
        <a:lstStyle/>
        <a:p>
          <a:endParaRPr lang="en-US"/>
        </a:p>
      </dgm:t>
    </dgm:pt>
    <dgm:pt modelId="{69DF0807-9EFA-4A1D-8254-9890D1116E2E}" type="sibTrans" cxnId="{34B159B0-0080-43EE-B8C6-F5D3086D4772}">
      <dgm:prSet/>
      <dgm:spPr/>
      <dgm:t>
        <a:bodyPr/>
        <a:lstStyle/>
        <a:p>
          <a:endParaRPr lang="en-US"/>
        </a:p>
      </dgm:t>
    </dgm:pt>
    <dgm:pt modelId="{07B48572-ED27-49A6-8E18-0CFA9CB50848}" type="pres">
      <dgm:prSet presAssocID="{5B6BC727-A448-4241-AAA8-2C03C0B7C1CD}" presName="linear" presStyleCnt="0">
        <dgm:presLayoutVars>
          <dgm:animLvl val="lvl"/>
          <dgm:resizeHandles val="exact"/>
        </dgm:presLayoutVars>
      </dgm:prSet>
      <dgm:spPr/>
    </dgm:pt>
    <dgm:pt modelId="{06456A98-37F7-4871-BFF8-EBF1E567FAA0}" type="pres">
      <dgm:prSet presAssocID="{9FF1B431-E747-487F-8CD8-EAA0DC78E6D3}" presName="parentText" presStyleLbl="node1" presStyleIdx="0" presStyleCnt="2">
        <dgm:presLayoutVars>
          <dgm:chMax val="0"/>
          <dgm:bulletEnabled val="1"/>
        </dgm:presLayoutVars>
      </dgm:prSet>
      <dgm:spPr/>
    </dgm:pt>
    <dgm:pt modelId="{1CD8BC19-CACF-466F-9820-9726F3FE7F00}" type="pres">
      <dgm:prSet presAssocID="{489C83E7-F15C-4490-93D7-B38D64C4FBB4}" presName="spacer" presStyleCnt="0"/>
      <dgm:spPr/>
    </dgm:pt>
    <dgm:pt modelId="{144E7838-69F9-41C5-9698-834EABA5525F}" type="pres">
      <dgm:prSet presAssocID="{A5F522DB-8D4B-486A-BDDE-BDF8D191AD03}" presName="parentText" presStyleLbl="node1" presStyleIdx="1" presStyleCnt="2" custLinFactNeighborX="159" custLinFactNeighborY="-9300">
        <dgm:presLayoutVars>
          <dgm:chMax val="0"/>
          <dgm:bulletEnabled val="1"/>
        </dgm:presLayoutVars>
      </dgm:prSet>
      <dgm:spPr/>
    </dgm:pt>
  </dgm:ptLst>
  <dgm:cxnLst>
    <dgm:cxn modelId="{C66FD370-4C88-4ED2-A95B-18816D374982}" type="presOf" srcId="{9FF1B431-E747-487F-8CD8-EAA0DC78E6D3}" destId="{06456A98-37F7-4871-BFF8-EBF1E567FAA0}" srcOrd="0" destOrd="0" presId="urn:microsoft.com/office/officeart/2005/8/layout/vList2"/>
    <dgm:cxn modelId="{02F1D858-8ADE-4141-A7DB-ABCA3F51A500}" type="presOf" srcId="{A5F522DB-8D4B-486A-BDDE-BDF8D191AD03}" destId="{144E7838-69F9-41C5-9698-834EABA5525F}" srcOrd="0" destOrd="0" presId="urn:microsoft.com/office/officeart/2005/8/layout/vList2"/>
    <dgm:cxn modelId="{34B159B0-0080-43EE-B8C6-F5D3086D4772}" srcId="{5B6BC727-A448-4241-AAA8-2C03C0B7C1CD}" destId="{A5F522DB-8D4B-486A-BDDE-BDF8D191AD03}" srcOrd="1" destOrd="0" parTransId="{0F53AFC5-73D3-493C-9CE0-E0DEFB9032A6}" sibTransId="{69DF0807-9EFA-4A1D-8254-9890D1116E2E}"/>
    <dgm:cxn modelId="{331961DB-AA05-4BB6-9ABC-7463C9602F87}" srcId="{5B6BC727-A448-4241-AAA8-2C03C0B7C1CD}" destId="{9FF1B431-E747-487F-8CD8-EAA0DC78E6D3}" srcOrd="0" destOrd="0" parTransId="{84693014-E14D-4032-922C-C8F537746D70}" sibTransId="{489C83E7-F15C-4490-93D7-B38D64C4FBB4}"/>
    <dgm:cxn modelId="{5BF6C6E0-30E5-4C2D-B035-027190CFEFE1}" type="presOf" srcId="{5B6BC727-A448-4241-AAA8-2C03C0B7C1CD}" destId="{07B48572-ED27-49A6-8E18-0CFA9CB50848}" srcOrd="0" destOrd="0" presId="urn:microsoft.com/office/officeart/2005/8/layout/vList2"/>
    <dgm:cxn modelId="{E62D3444-050F-45E9-98BD-DAEBAD5D7EB5}" type="presParOf" srcId="{07B48572-ED27-49A6-8E18-0CFA9CB50848}" destId="{06456A98-37F7-4871-BFF8-EBF1E567FAA0}" srcOrd="0" destOrd="0" presId="urn:microsoft.com/office/officeart/2005/8/layout/vList2"/>
    <dgm:cxn modelId="{FDB18040-C6A6-4F62-A2D3-8CFECFA1DE5D}" type="presParOf" srcId="{07B48572-ED27-49A6-8E18-0CFA9CB50848}" destId="{1CD8BC19-CACF-466F-9820-9726F3FE7F00}" srcOrd="1" destOrd="0" presId="urn:microsoft.com/office/officeart/2005/8/layout/vList2"/>
    <dgm:cxn modelId="{0D26AE9D-676C-4ED4-8E9E-AC179EA21253}" type="presParOf" srcId="{07B48572-ED27-49A6-8E18-0CFA9CB50848}" destId="{144E7838-69F9-41C5-9698-834EABA5525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6919B-C1CD-423F-B158-5C75F4F5ED53}">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404950-CFA7-435C-BA28-63F42E5B9AA0}">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dirty="0"/>
            <a:t>Each genre comprises 100 audio files (.wav) of 30 seconds each that means I have 1000 training examples and if I keep </a:t>
          </a:r>
          <a:r>
            <a:rPr lang="en-US" sz="2300" b="1" i="0" kern="1200" dirty="0"/>
            <a:t>20%</a:t>
          </a:r>
          <a:r>
            <a:rPr lang="en-US" sz="2300" b="0" i="0" kern="1200" dirty="0"/>
            <a:t> of them for validation then just 800 training examples. I chose to extract MFCC from the audio files as the feature. </a:t>
          </a:r>
          <a:endParaRPr lang="en-US" sz="2300" kern="1200" dirty="0"/>
        </a:p>
      </dsp:txBody>
      <dsp:txXfrm>
        <a:off x="0" y="2703"/>
        <a:ext cx="6900512" cy="1843578"/>
      </dsp:txXfrm>
    </dsp:sp>
    <dsp:sp modelId="{B6A4CB92-5F94-4122-96AB-AD6C75C3C954}">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EE9864-D7A2-4D78-9299-5783E6CB5C2D}">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dirty="0"/>
            <a:t>For MFCC feature,</a:t>
          </a:r>
          <a:r>
            <a:rPr lang="en-US" sz="2300" kern="1200" dirty="0"/>
            <a:t> the first 13 coefficients of MFCC are taken as features as they represent the envelope of spectra. </a:t>
          </a:r>
        </a:p>
      </dsp:txBody>
      <dsp:txXfrm>
        <a:off x="0" y="1846281"/>
        <a:ext cx="6900512" cy="1843578"/>
      </dsp:txXfrm>
    </dsp:sp>
    <dsp:sp modelId="{F057C523-7AE2-42AB-86EC-956FBFA58F61}">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81D077-ABF3-440C-82D8-BD5687531277}">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i="0" kern="1200" dirty="0" err="1"/>
            <a:t>librosa.feature.mfcc</a:t>
          </a:r>
          <a:r>
            <a:rPr lang="en-US" sz="2300" b="1" i="0" kern="1200" dirty="0"/>
            <a:t> </a:t>
          </a:r>
          <a:r>
            <a:rPr lang="en-US" sz="2300" b="0" i="0" kern="1200" dirty="0"/>
            <a:t>function of “</a:t>
          </a:r>
          <a:r>
            <a:rPr lang="en-US" sz="2300" b="0" i="0" kern="1200" dirty="0" err="1"/>
            <a:t>librosa</a:t>
          </a:r>
          <a:r>
            <a:rPr lang="en-US" sz="2300" b="0" i="0" kern="1200" dirty="0"/>
            <a:t>”. </a:t>
          </a:r>
        </a:p>
        <a:p>
          <a:pPr marL="0" lvl="0" indent="0" algn="l" defTabSz="1022350">
            <a:lnSpc>
              <a:spcPct val="90000"/>
            </a:lnSpc>
            <a:spcBef>
              <a:spcPct val="0"/>
            </a:spcBef>
            <a:spcAft>
              <a:spcPct val="35000"/>
            </a:spcAft>
            <a:buNone/>
          </a:pPr>
          <a:r>
            <a:rPr lang="en-US" sz="2300" b="0" i="0" kern="1200" dirty="0"/>
            <a:t>The output will be a matrix of 13 * </a:t>
          </a:r>
          <a:r>
            <a:rPr lang="en-US" sz="2300" b="0" i="1" kern="1200" dirty="0"/>
            <a:t>n dimensional vector. Where n depends on the total duration of the audio: 13 </a:t>
          </a:r>
          <a:r>
            <a:rPr lang="en-US" sz="2300" b="0" i="0" kern="1200" dirty="0"/>
            <a:t>(100*sec).</a:t>
          </a:r>
          <a:endParaRPr lang="en-US" sz="2300" kern="1200" dirty="0"/>
        </a:p>
      </dsp:txBody>
      <dsp:txXfrm>
        <a:off x="0" y="3689859"/>
        <a:ext cx="6900512" cy="18435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24D87E-118E-4955-A727-A1FAE609A337}">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2FFD0D-C811-4899-B7CB-27547C08EF3A}">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dirty="0"/>
            <a:t>DURATION = 30 Which the one file, split into 10 samples and collected feature for 3 second. </a:t>
          </a:r>
          <a:endParaRPr lang="en-US" sz="2100" kern="1200" dirty="0"/>
        </a:p>
      </dsp:txBody>
      <dsp:txXfrm>
        <a:off x="0" y="0"/>
        <a:ext cx="6900512" cy="1384035"/>
      </dsp:txXfrm>
    </dsp:sp>
    <dsp:sp modelId="{1F057B04-9C7F-4B50-88C2-4A7FCC109938}">
      <dsp:nvSpPr>
        <dsp:cNvPr id="0" name=""/>
        <dsp:cNvSpPr/>
      </dsp:nvSpPr>
      <dsp:spPr>
        <a:xfrm>
          <a:off x="0" y="138403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977A10-E380-48B7-83E4-68A224C8F3E9}">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dirty="0"/>
            <a:t>This means that one samples nearly 3 seconds. Now my training examples have become tenfold etc... each genre has 1000 training examples and total training examples are 10,000. </a:t>
          </a:r>
          <a:endParaRPr lang="en-US" sz="2100" kern="1200" dirty="0"/>
        </a:p>
      </dsp:txBody>
      <dsp:txXfrm>
        <a:off x="0" y="1384035"/>
        <a:ext cx="6900512" cy="1384035"/>
      </dsp:txXfrm>
    </dsp:sp>
    <dsp:sp modelId="{5C101280-CF70-405B-BABD-6A7471CB51EF}">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940D1C-1EC5-4ED4-A7B6-3E9FF3DF28F4}">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dirty="0"/>
            <a:t>Increased my dataset, and this will be helpful for a deep learning model because it always requires m</a:t>
          </a:r>
          <a:endParaRPr lang="en-US" sz="2100" kern="1200" dirty="0"/>
        </a:p>
      </dsp:txBody>
      <dsp:txXfrm>
        <a:off x="0" y="2768070"/>
        <a:ext cx="6900512" cy="1384035"/>
      </dsp:txXfrm>
    </dsp:sp>
    <dsp:sp modelId="{D8D8FFFA-E15E-422B-B3AE-BB939DB52926}">
      <dsp:nvSpPr>
        <dsp:cNvPr id="0" name=""/>
        <dsp:cNvSpPr/>
      </dsp:nvSpPr>
      <dsp:spPr>
        <a:xfrm>
          <a:off x="0" y="4152105"/>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3A7216-A272-4EE0-9832-5380DA587B6A}">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latin typeface="Arial" panose="020B0604020202020204" pitchFamily="34" charset="0"/>
              <a:cs typeface="Arial" panose="020B0604020202020204" pitchFamily="34" charset="0"/>
            </a:rPr>
            <a:t>Increase based on dataset not based on features</a:t>
          </a:r>
          <a:r>
            <a:rPr lang="en-US" sz="2100" b="0" i="0" kern="1200" dirty="0"/>
            <a:t>. </a:t>
          </a:r>
          <a:endParaRPr lang="en-US" sz="2100" kern="1200" dirty="0"/>
        </a:p>
      </dsp:txBody>
      <dsp:txXfrm>
        <a:off x="0" y="4152105"/>
        <a:ext cx="6900512" cy="13840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456A98-37F7-4871-BFF8-EBF1E567FAA0}">
      <dsp:nvSpPr>
        <dsp:cNvPr id="0" name=""/>
        <dsp:cNvSpPr/>
      </dsp:nvSpPr>
      <dsp:spPr>
        <a:xfrm>
          <a:off x="0" y="43703"/>
          <a:ext cx="6263640" cy="263951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a:t>Suggest Song with feature vector (build a data storage of songs)</a:t>
          </a:r>
        </a:p>
      </dsp:txBody>
      <dsp:txXfrm>
        <a:off x="128851" y="172554"/>
        <a:ext cx="6005938" cy="2381817"/>
      </dsp:txXfrm>
    </dsp:sp>
    <dsp:sp modelId="{144E7838-69F9-41C5-9698-834EABA5525F}">
      <dsp:nvSpPr>
        <dsp:cNvPr id="0" name=""/>
        <dsp:cNvSpPr/>
      </dsp:nvSpPr>
      <dsp:spPr>
        <a:xfrm>
          <a:off x="0" y="2808607"/>
          <a:ext cx="6263640" cy="263951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a:t>Generation a song with related input songs.</a:t>
          </a:r>
        </a:p>
      </dsp:txBody>
      <dsp:txXfrm>
        <a:off x="128851" y="2937458"/>
        <a:ext cx="6005938" cy="238181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FC04D8-DA82-4EEF-8918-403B5D7A1786}" type="datetimeFigureOut">
              <a:rPr lang="vi-VN" smtClean="0"/>
              <a:t>24/08/2021</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F124B6-917B-466B-9477-75B8F1E462AF}" type="slidenum">
              <a:rPr lang="vi-VN" smtClean="0"/>
              <a:t>‹#›</a:t>
            </a:fld>
            <a:endParaRPr lang="vi-VN"/>
          </a:p>
        </p:txBody>
      </p:sp>
    </p:spTree>
    <p:extLst>
      <p:ext uri="{BB962C8B-B14F-4D97-AF65-F5344CB8AC3E}">
        <p14:creationId xmlns:p14="http://schemas.microsoft.com/office/powerpoint/2010/main" val="4147028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latin typeface="Arial" panose="020B0604020202020204" pitchFamily="34" charset="0"/>
                <a:cs typeface="Arial" panose="020B0604020202020204" pitchFamily="34" charset="0"/>
              </a:rPr>
              <a:t>So, this </a:t>
            </a:r>
            <a:r>
              <a:rPr lang="en-US" sz="1200" dirty="0">
                <a:latin typeface="Arial" panose="020B0604020202020204" pitchFamily="34" charset="0"/>
                <a:cs typeface="Arial" panose="020B0604020202020204" pitchFamily="34" charset="0"/>
              </a:rPr>
              <a:t>is popular feature that  you would see being used in any machine learning experiment involving audio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729"/>
                </a:solidFill>
                <a:effectLst/>
                <a:latin typeface="-apple-system"/>
              </a:rPr>
              <a:t>need to compute logarithm of the </a:t>
            </a:r>
            <a:r>
              <a:rPr lang="en-US" b="0" i="0" dirty="0" err="1">
                <a:solidFill>
                  <a:srgbClr val="242729"/>
                </a:solidFill>
                <a:effectLst/>
                <a:latin typeface="-apple-system"/>
              </a:rPr>
              <a:t>mel</a:t>
            </a:r>
            <a:r>
              <a:rPr lang="en-US" b="0" i="0" dirty="0">
                <a:solidFill>
                  <a:srgbClr val="242729"/>
                </a:solidFill>
                <a:effectLst/>
                <a:latin typeface="-apple-system"/>
              </a:rPr>
              <a:t> filter bank </a:t>
            </a:r>
            <a:r>
              <a:rPr lang="en-US" b="1" i="0" dirty="0">
                <a:solidFill>
                  <a:srgbClr val="242729"/>
                </a:solidFill>
                <a:effectLst/>
                <a:latin typeface="-apple-system"/>
              </a:rPr>
              <a:t>energies</a:t>
            </a:r>
            <a:r>
              <a:rPr lang="en-US" b="0" i="0" dirty="0">
                <a:solidFill>
                  <a:srgbClr val="242729"/>
                </a:solidFill>
                <a:effectLst/>
                <a:latin typeface="-apple-system"/>
              </a:rPr>
              <a:t> after FFT and only then apply DCT. The number of energies of filter banks should be about 20 or 40, after DCT you should get 20 or 40 numbers and take first 13.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729"/>
                </a:solidFill>
                <a:effectLst/>
                <a:latin typeface="-apple-system"/>
              </a:rPr>
              <a:t>decorrelate energy different in </a:t>
            </a:r>
            <a:r>
              <a:rPr lang="en-US" b="0" i="0" dirty="0" err="1">
                <a:solidFill>
                  <a:srgbClr val="242729"/>
                </a:solidFill>
                <a:effectLst/>
                <a:latin typeface="-apple-system"/>
              </a:rPr>
              <a:t>mel</a:t>
            </a:r>
            <a:r>
              <a:rPr lang="en-US" b="0" i="0" dirty="0">
                <a:solidFill>
                  <a:srgbClr val="242729"/>
                </a:solidFill>
                <a:effectLst/>
                <a:latin typeface="-apple-system"/>
              </a:rPr>
              <a:t> bands</a:t>
            </a:r>
          </a:p>
          <a:p>
            <a:pPr algn="l">
              <a:buFont typeface="Arial" panose="020B0604020202020204" pitchFamily="34" charset="0"/>
              <a:buChar char="•"/>
            </a:pPr>
            <a:r>
              <a:rPr lang="vi-VN" b="0" i="0" dirty="0">
                <a:solidFill>
                  <a:srgbClr val="333333"/>
                </a:solidFill>
                <a:effectLst/>
                <a:latin typeface="-apple-system"/>
              </a:rPr>
              <a:t>Spectral Centroid</a:t>
            </a:r>
          </a:p>
          <a:p>
            <a:pPr algn="l">
              <a:buFont typeface="Arial" panose="020B0604020202020204" pitchFamily="34" charset="0"/>
              <a:buChar char="•"/>
            </a:pPr>
            <a:r>
              <a:rPr lang="vi-VN" b="0" i="0" dirty="0">
                <a:solidFill>
                  <a:srgbClr val="333333"/>
                </a:solidFill>
                <a:effectLst/>
                <a:latin typeface="-apple-system"/>
              </a:rPr>
              <a:t>Spectral Rolloff</a:t>
            </a:r>
          </a:p>
          <a:p>
            <a:pPr algn="l">
              <a:buFont typeface="Arial" panose="020B0604020202020204" pitchFamily="34" charset="0"/>
              <a:buChar char="•"/>
            </a:pPr>
            <a:r>
              <a:rPr lang="vi-VN" b="0" i="0" dirty="0">
                <a:solidFill>
                  <a:srgbClr val="333333"/>
                </a:solidFill>
                <a:effectLst/>
                <a:latin typeface="-apple-system"/>
              </a:rPr>
              <a:t>chroma</a:t>
            </a:r>
          </a:p>
          <a:p>
            <a:pPr algn="l">
              <a:buFont typeface="Arial" panose="020B0604020202020204" pitchFamily="34" charset="0"/>
              <a:buChar char="•"/>
            </a:pPr>
            <a:r>
              <a:rPr lang="vi-VN" b="0" i="0" dirty="0">
                <a:solidFill>
                  <a:srgbClr val="333333"/>
                </a:solidFill>
                <a:effectLst/>
                <a:latin typeface="-apple-system"/>
              </a:rPr>
              <a:t>rmse</a:t>
            </a:r>
          </a:p>
          <a:p>
            <a:pPr algn="l">
              <a:buFont typeface="Arial" panose="020B0604020202020204" pitchFamily="34" charset="0"/>
              <a:buChar char="•"/>
            </a:pPr>
            <a:r>
              <a:rPr lang="vi-VN" b="0" i="0" dirty="0">
                <a:solidFill>
                  <a:srgbClr val="333333"/>
                </a:solidFill>
                <a:effectLst/>
                <a:latin typeface="-apple-system"/>
              </a:rPr>
              <a:t>rolloff</a:t>
            </a:r>
          </a:p>
          <a:p>
            <a:pPr algn="l">
              <a:buFont typeface="Arial" panose="020B0604020202020204" pitchFamily="34" charset="0"/>
              <a:buChar char="•"/>
            </a:pPr>
            <a:r>
              <a:rPr lang="vi-VN" b="0" i="0" dirty="0">
                <a:solidFill>
                  <a:srgbClr val="333333"/>
                </a:solidFill>
                <a:effectLst/>
                <a:latin typeface="-apple-system"/>
              </a:rPr>
              <a:t>zcr</a:t>
            </a:r>
          </a:p>
          <a:p>
            <a:pPr algn="l">
              <a:buFont typeface="Arial" panose="020B0604020202020204" pitchFamily="34" charset="0"/>
              <a:buChar char="•"/>
            </a:pPr>
            <a:r>
              <a:rPr lang="vi-VN" b="0" i="0" dirty="0">
                <a:solidFill>
                  <a:srgbClr val="333333"/>
                </a:solidFill>
                <a:effectLst/>
                <a:latin typeface="-apple-system"/>
              </a:rPr>
              <a:t>harmony</a:t>
            </a:r>
          </a:p>
          <a:p>
            <a:pPr algn="l">
              <a:buFont typeface="Arial" panose="020B0604020202020204" pitchFamily="34" charset="0"/>
              <a:buChar char="•"/>
            </a:pPr>
            <a:r>
              <a:rPr lang="vi-VN" b="0" i="0" dirty="0">
                <a:solidFill>
                  <a:srgbClr val="333333"/>
                </a:solidFill>
                <a:effectLst/>
                <a:latin typeface="-apple-system"/>
              </a:rPr>
              <a:t>perceptr</a:t>
            </a:r>
          </a:p>
          <a:p>
            <a:pPr algn="l">
              <a:buFont typeface="Arial" panose="020B0604020202020204" pitchFamily="34" charset="0"/>
              <a:buChar char="•"/>
            </a:pPr>
            <a:r>
              <a:rPr lang="vi-VN" b="0" i="0" dirty="0">
                <a:solidFill>
                  <a:srgbClr val="333333"/>
                </a:solidFill>
                <a:effectLst/>
                <a:latin typeface="-apple-system"/>
              </a:rPr>
              <a:t>tempo</a:t>
            </a:r>
          </a:p>
          <a:p>
            <a:pPr algn="l">
              <a:buFont typeface="Arial" panose="020B0604020202020204" pitchFamily="34" charset="0"/>
              <a:buChar char="•"/>
            </a:pPr>
            <a:r>
              <a:rPr lang="vi-VN" b="0" i="0" dirty="0">
                <a:solidFill>
                  <a:srgbClr val="333333"/>
                </a:solidFill>
                <a:effectLst/>
                <a:latin typeface="-apple-system"/>
              </a:rPr>
              <a:t>MFCC (20) — Mel-Frequency Cepstral Coefficients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42729"/>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42729"/>
              </a:solidFill>
              <a:effectLst/>
              <a:latin typeface="-apple-system"/>
            </a:endParaRPr>
          </a:p>
          <a:p>
            <a:r>
              <a:rPr lang="vi-VN" dirty="0"/>
              <a:t>https://viblo.asia/p/feature-extraction-mfcc-cho-xu-ly-tieng-noi-4dbZN2xmZYM</a:t>
            </a:r>
          </a:p>
          <a:p>
            <a:r>
              <a:rPr lang="vi-VN" dirty="0"/>
              <a:t>https://towardsdatascience.com/cnns-for-audio-classification-6244954665ab</a:t>
            </a:r>
          </a:p>
          <a:p>
            <a:r>
              <a:rPr lang="vi-VN" dirty="0"/>
              <a:t>https://stackoverflow.com/questions/13810873/mfcc-13-coefficients</a:t>
            </a:r>
          </a:p>
          <a:p>
            <a:r>
              <a:rPr lang="vi-VN" dirty="0"/>
              <a:t>https://dothanhblog.wordpress.com/2020/08/26/mel-frequency-cepstral-coefficient-mfcc-trong-asr-automatic-speech-recognition/</a:t>
            </a:r>
          </a:p>
          <a:p>
            <a:endParaRPr lang="vi-VN" dirty="0"/>
          </a:p>
          <a:p>
            <a:r>
              <a:rPr lang="vi-VN" dirty="0"/>
              <a:t>https://itzone.com.vn/en/article/feature-extraction-mfcc-for-speech-processing/</a:t>
            </a:r>
          </a:p>
          <a:p>
            <a:r>
              <a:rPr lang="vi-VN" dirty="0"/>
              <a:t>https://towardsdatascience.com/music-genre-classification-with-python-c714d032f0d8</a:t>
            </a:r>
          </a:p>
          <a:p>
            <a:r>
              <a:rPr lang="vi-VN" dirty="0"/>
              <a:t>http://practicalcryptography.com/miscellaneous/machine-learning/guide-mel-frequency-cepstral-coefficients-mfccs/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effectLst/>
              <a:latin typeface="Arial" panose="020B0604020202020204" pitchFamily="34" charset="0"/>
              <a:cs typeface="Arial" panose="020B0604020202020204" pitchFamily="34" charset="0"/>
            </a:endParaRPr>
          </a:p>
          <a:p>
            <a:endParaRPr lang="vi-VN" dirty="0"/>
          </a:p>
        </p:txBody>
      </p:sp>
      <p:sp>
        <p:nvSpPr>
          <p:cNvPr id="4" name="Slide Number Placeholder 3"/>
          <p:cNvSpPr>
            <a:spLocks noGrp="1"/>
          </p:cNvSpPr>
          <p:nvPr>
            <p:ph type="sldNum" sz="quarter" idx="5"/>
          </p:nvPr>
        </p:nvSpPr>
        <p:spPr/>
        <p:txBody>
          <a:bodyPr/>
          <a:lstStyle/>
          <a:p>
            <a:fld id="{B5F124B6-917B-466B-9477-75B8F1E462AF}" type="slidenum">
              <a:rPr lang="vi-VN" smtClean="0"/>
              <a:t>2</a:t>
            </a:fld>
            <a:endParaRPr lang="vi-VN"/>
          </a:p>
        </p:txBody>
      </p:sp>
    </p:spTree>
    <p:extLst>
      <p:ext uri="{BB962C8B-B14F-4D97-AF65-F5344CB8AC3E}">
        <p14:creationId xmlns:p14="http://schemas.microsoft.com/office/powerpoint/2010/main" val="2456987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242729"/>
                </a:solidFill>
                <a:effectLst/>
                <a:latin typeface="-apple-system"/>
              </a:rPr>
              <a:t>So assuming you used the default sample rate (</a:t>
            </a:r>
            <a:r>
              <a:rPr lang="en-US" b="0" i="0" dirty="0" err="1">
                <a:solidFill>
                  <a:srgbClr val="242729"/>
                </a:solidFill>
                <a:effectLst/>
                <a:latin typeface="-apple-system"/>
              </a:rPr>
              <a:t>sr</a:t>
            </a:r>
            <a:r>
              <a:rPr lang="en-US" b="0" i="0" dirty="0">
                <a:solidFill>
                  <a:srgbClr val="242729"/>
                </a:solidFill>
                <a:effectLst/>
                <a:latin typeface="-apple-system"/>
              </a:rPr>
              <a:t>=22050), the output of your </a:t>
            </a:r>
            <a:r>
              <a:rPr lang="en-US" b="0" i="0" dirty="0" err="1">
                <a:solidFill>
                  <a:srgbClr val="242729"/>
                </a:solidFill>
                <a:effectLst/>
                <a:latin typeface="-apple-system"/>
              </a:rPr>
              <a:t>mfcc</a:t>
            </a:r>
            <a:r>
              <a:rPr lang="en-US" b="0" i="0" dirty="0">
                <a:solidFill>
                  <a:srgbClr val="242729"/>
                </a:solidFill>
                <a:effectLst/>
                <a:latin typeface="-apple-system"/>
              </a:rPr>
              <a:t> function makes sense:</a:t>
            </a:r>
          </a:p>
          <a:p>
            <a:pPr algn="l" fontAlgn="base"/>
            <a:r>
              <a:rPr lang="en-US" b="0" i="0" dirty="0">
                <a:solidFill>
                  <a:srgbClr val="242729"/>
                </a:solidFill>
                <a:effectLst/>
                <a:latin typeface="-apple-system"/>
              </a:rPr>
              <a:t>output length = </a:t>
            </a:r>
            <a:r>
              <a:rPr lang="en-US" b="0" i="1" dirty="0">
                <a:solidFill>
                  <a:srgbClr val="242729"/>
                </a:solidFill>
                <a:effectLst/>
                <a:latin typeface="inherit"/>
              </a:rPr>
              <a:t>(seconds) * (sample rate) / (</a:t>
            </a:r>
            <a:r>
              <a:rPr lang="en-US" b="0" i="1" dirty="0" err="1">
                <a:solidFill>
                  <a:srgbClr val="242729"/>
                </a:solidFill>
                <a:effectLst/>
                <a:latin typeface="inherit"/>
              </a:rPr>
              <a:t>hop_length</a:t>
            </a:r>
            <a:r>
              <a:rPr lang="en-US" b="0" i="1" dirty="0">
                <a:solidFill>
                  <a:srgbClr val="242729"/>
                </a:solidFill>
                <a:effectLst/>
                <a:latin typeface="inherit"/>
              </a:rPr>
              <a:t>)</a:t>
            </a:r>
            <a:endParaRPr lang="en-US" b="0" i="0" dirty="0">
              <a:solidFill>
                <a:srgbClr val="242729"/>
              </a:solidFill>
              <a:effectLst/>
              <a:latin typeface="-apple-system"/>
            </a:endParaRPr>
          </a:p>
          <a:p>
            <a:pPr algn="l" fontAlgn="base"/>
            <a:r>
              <a:rPr lang="en-US" b="0" i="1" dirty="0">
                <a:solidFill>
                  <a:srgbClr val="242729"/>
                </a:solidFill>
                <a:effectLst/>
                <a:latin typeface="inherit"/>
              </a:rPr>
              <a:t>(X) * (22050) / (512)</a:t>
            </a:r>
            <a:r>
              <a:rPr lang="en-US" b="0" i="0" dirty="0">
                <a:solidFill>
                  <a:srgbClr val="242729"/>
                </a:solidFill>
                <a:effectLst/>
                <a:latin typeface="-apple-system"/>
              </a:rPr>
              <a:t> = </a:t>
            </a:r>
            <a:r>
              <a:rPr lang="en-US" b="1" i="0" dirty="0">
                <a:solidFill>
                  <a:srgbClr val="242729"/>
                </a:solidFill>
                <a:effectLst/>
                <a:latin typeface="inherit"/>
              </a:rPr>
              <a:t>129</a:t>
            </a:r>
            <a:r>
              <a:rPr lang="en-US" b="0" i="0" dirty="0">
                <a:solidFill>
                  <a:srgbClr val="242729"/>
                </a:solidFill>
                <a:effectLst/>
                <a:latin typeface="-apple-system"/>
              </a:rPr>
              <a:t> samples</a:t>
            </a:r>
          </a:p>
          <a:p>
            <a:endParaRPr lang="en-US" dirty="0"/>
          </a:p>
          <a:p>
            <a:r>
              <a:rPr lang="en-US" b="0" i="0" dirty="0">
                <a:effectLst/>
                <a:latin typeface="Inter"/>
              </a:rPr>
              <a:t> public dataset for evaluation in machine listening research for music genre recognition (MGR).</a:t>
            </a:r>
            <a:endParaRPr lang="vi-VN" dirty="0"/>
          </a:p>
        </p:txBody>
      </p:sp>
      <p:sp>
        <p:nvSpPr>
          <p:cNvPr id="4" name="Slide Number Placeholder 3"/>
          <p:cNvSpPr>
            <a:spLocks noGrp="1"/>
          </p:cNvSpPr>
          <p:nvPr>
            <p:ph type="sldNum" sz="quarter" idx="5"/>
          </p:nvPr>
        </p:nvSpPr>
        <p:spPr/>
        <p:txBody>
          <a:bodyPr/>
          <a:lstStyle/>
          <a:p>
            <a:fld id="{B5F124B6-917B-466B-9477-75B8F1E462AF}" type="slidenum">
              <a:rPr lang="vi-VN" smtClean="0"/>
              <a:t>3</a:t>
            </a:fld>
            <a:endParaRPr lang="vi-VN"/>
          </a:p>
        </p:txBody>
      </p:sp>
    </p:spTree>
    <p:extLst>
      <p:ext uri="{BB962C8B-B14F-4D97-AF65-F5344CB8AC3E}">
        <p14:creationId xmlns:p14="http://schemas.microsoft.com/office/powerpoint/2010/main" val="2559388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51515"/>
                </a:solidFill>
                <a:effectLst/>
                <a:latin typeface="Roboto" panose="02000000000000000000" pitchFamily="2" charset="0"/>
              </a:rPr>
              <a:t>CNN layers takes input primarily in 3D shape, so we need to prepare the dataset in the form and for that, I have used </a:t>
            </a:r>
            <a:r>
              <a:rPr lang="en-US" b="0" i="0" dirty="0" err="1">
                <a:solidFill>
                  <a:srgbClr val="151515"/>
                </a:solidFill>
                <a:effectLst/>
                <a:latin typeface="Roboto" panose="02000000000000000000" pitchFamily="2" charset="0"/>
              </a:rPr>
              <a:t>np.newaxis</a:t>
            </a:r>
            <a:r>
              <a:rPr lang="en-US" b="0" i="0" dirty="0">
                <a:solidFill>
                  <a:srgbClr val="151515"/>
                </a:solidFill>
                <a:effectLst/>
                <a:latin typeface="Roboto" panose="02000000000000000000" pitchFamily="2" charset="0"/>
              </a:rPr>
              <a:t> function which adds a column/layer in the data</a:t>
            </a:r>
          </a:p>
          <a:p>
            <a:r>
              <a:rPr lang="vi-VN" dirty="0"/>
              <a:t>https://librosa.org/doc/main/generated/librosa.stft.html#librosa.stft</a:t>
            </a:r>
            <a:endParaRPr lang="en-US" b="0" i="0" dirty="0">
              <a:solidFill>
                <a:srgbClr val="151515"/>
              </a:solidFill>
              <a:effectLst/>
              <a:latin typeface="Roboto" panose="02000000000000000000" pitchFamily="2" charset="0"/>
            </a:endParaRPr>
          </a:p>
          <a:p>
            <a:r>
              <a:rPr lang="vi-VN" dirty="0"/>
              <a:t>https://www.researchgate.net/figure/Short-time-Fourier-transform-STFT-overview_fig1_346243843</a:t>
            </a:r>
            <a:endParaRPr lang="en-US" b="0" i="0" dirty="0">
              <a:solidFill>
                <a:srgbClr val="151515"/>
              </a:solidFill>
              <a:effectLst/>
              <a:latin typeface="Roboto" panose="02000000000000000000" pitchFamily="2" charset="0"/>
            </a:endParaRPr>
          </a:p>
          <a:p>
            <a:r>
              <a:rPr lang="vi-VN" dirty="0"/>
              <a:t>https://stackoverflow.com/questions/37963042/python-librosa-what-is-the-default-frame-size-used-to-compute-the-mfcc-feature</a:t>
            </a:r>
          </a:p>
          <a:p>
            <a:endParaRPr lang="vi-VN" dirty="0"/>
          </a:p>
          <a:p>
            <a:r>
              <a:rPr lang="vi-VN" dirty="0"/>
              <a:t>Convolution network</a:t>
            </a:r>
          </a:p>
          <a:p>
            <a:r>
              <a:rPr lang="vi-VN" dirty="0"/>
              <a:t>Spectrogram/MFCC= image</a:t>
            </a:r>
          </a:p>
          <a:p>
            <a:r>
              <a:rPr lang="vi-VN" b="1" i="0" dirty="0">
                <a:solidFill>
                  <a:srgbClr val="BCC0C3"/>
                </a:solidFill>
                <a:effectLst/>
                <a:latin typeface="arial" panose="020B0604020202020204" pitchFamily="34" charset="0"/>
              </a:rPr>
              <a:t>Long Short Term Memory</a:t>
            </a:r>
            <a:endParaRPr lang="vi-VN" dirty="0"/>
          </a:p>
          <a:p>
            <a:r>
              <a:rPr lang="vi-VN" dirty="0"/>
              <a:t>Time, frequency = x ,y</a:t>
            </a:r>
          </a:p>
          <a:p>
            <a:r>
              <a:rPr lang="vi-VN" dirty="0"/>
              <a:t>Amplitude = pixel value</a:t>
            </a:r>
          </a:p>
          <a:p>
            <a:endParaRPr lang="vi-VN" dirty="0"/>
          </a:p>
          <a:p>
            <a:r>
              <a:rPr lang="vi-VN" dirty="0"/>
              <a:t>130 times window * 13 coeficient *1 depth (1 channel)</a:t>
            </a:r>
          </a:p>
          <a:p>
            <a:r>
              <a:rPr lang="en-US" b="1" i="0" dirty="0">
                <a:solidFill>
                  <a:srgbClr val="BCC0C3"/>
                </a:solidFill>
                <a:effectLst/>
                <a:latin typeface="arial" panose="020B0604020202020204" pitchFamily="34" charset="0"/>
              </a:rPr>
              <a:t>Batch normalization</a:t>
            </a:r>
            <a:r>
              <a:rPr lang="en-US" b="0" i="0" dirty="0">
                <a:solidFill>
                  <a:srgbClr val="BDC1C6"/>
                </a:solidFill>
                <a:effectLst/>
                <a:latin typeface="arial" panose="020B0604020202020204" pitchFamily="34" charset="0"/>
              </a:rPr>
              <a:t> is a technique for training very deep neural networks that standardizes the inputs to a layer for each mini-batch</a:t>
            </a:r>
            <a:endParaRPr lang="vi-VN" dirty="0"/>
          </a:p>
        </p:txBody>
      </p:sp>
      <p:sp>
        <p:nvSpPr>
          <p:cNvPr id="4" name="Slide Number Placeholder 3"/>
          <p:cNvSpPr>
            <a:spLocks noGrp="1"/>
          </p:cNvSpPr>
          <p:nvPr>
            <p:ph type="sldNum" sz="quarter" idx="5"/>
          </p:nvPr>
        </p:nvSpPr>
        <p:spPr/>
        <p:txBody>
          <a:bodyPr/>
          <a:lstStyle/>
          <a:p>
            <a:fld id="{B5F124B6-917B-466B-9477-75B8F1E462AF}" type="slidenum">
              <a:rPr lang="vi-VN" smtClean="0"/>
              <a:t>5</a:t>
            </a:fld>
            <a:endParaRPr lang="vi-VN"/>
          </a:p>
        </p:txBody>
      </p:sp>
    </p:spTree>
    <p:extLst>
      <p:ext uri="{BB962C8B-B14F-4D97-AF65-F5344CB8AC3E}">
        <p14:creationId xmlns:p14="http://schemas.microsoft.com/office/powerpoint/2010/main" val="3402762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AE7F-1A4C-430B-98F0-17FC3B747A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C7BA33B2-ABCE-4816-9D2F-6C617BE362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07AB9F03-B18E-4480-AFFD-5253206D19A3}"/>
              </a:ext>
            </a:extLst>
          </p:cNvPr>
          <p:cNvSpPr>
            <a:spLocks noGrp="1"/>
          </p:cNvSpPr>
          <p:nvPr>
            <p:ph type="dt" sz="half" idx="10"/>
          </p:nvPr>
        </p:nvSpPr>
        <p:spPr/>
        <p:txBody>
          <a:bodyPr/>
          <a:lstStyle/>
          <a:p>
            <a:fld id="{A4083DB6-6D7F-4B98-B411-9A2BEB9706A2}" type="datetimeFigureOut">
              <a:rPr lang="vi-VN" smtClean="0"/>
              <a:t>24/08/2021</a:t>
            </a:fld>
            <a:endParaRPr lang="vi-VN"/>
          </a:p>
        </p:txBody>
      </p:sp>
      <p:sp>
        <p:nvSpPr>
          <p:cNvPr id="5" name="Footer Placeholder 4">
            <a:extLst>
              <a:ext uri="{FF2B5EF4-FFF2-40B4-BE49-F238E27FC236}">
                <a16:creationId xmlns:a16="http://schemas.microsoft.com/office/drawing/2014/main" id="{C31D1677-8980-4C60-B873-A586C9CE26C7}"/>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715F6486-9EF2-436D-9396-8DC3F33F535C}"/>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424322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72998-DF93-412A-9C96-F9146C16A5B4}"/>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3C933C98-F226-4DA7-B244-E3B496937C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C20525FC-7B84-41CF-9E29-7E3228AB0750}"/>
              </a:ext>
            </a:extLst>
          </p:cNvPr>
          <p:cNvSpPr>
            <a:spLocks noGrp="1"/>
          </p:cNvSpPr>
          <p:nvPr>
            <p:ph type="dt" sz="half" idx="10"/>
          </p:nvPr>
        </p:nvSpPr>
        <p:spPr/>
        <p:txBody>
          <a:bodyPr/>
          <a:lstStyle/>
          <a:p>
            <a:fld id="{A4083DB6-6D7F-4B98-B411-9A2BEB9706A2}" type="datetimeFigureOut">
              <a:rPr lang="vi-VN" smtClean="0"/>
              <a:t>24/08/2021</a:t>
            </a:fld>
            <a:endParaRPr lang="vi-VN"/>
          </a:p>
        </p:txBody>
      </p:sp>
      <p:sp>
        <p:nvSpPr>
          <p:cNvPr id="5" name="Footer Placeholder 4">
            <a:extLst>
              <a:ext uri="{FF2B5EF4-FFF2-40B4-BE49-F238E27FC236}">
                <a16:creationId xmlns:a16="http://schemas.microsoft.com/office/drawing/2014/main" id="{C7A870C9-3A9E-42FD-8A11-CFBAA444602A}"/>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298050E6-DF35-4184-80BE-49A9CF06E621}"/>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4085767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263F0A-C76C-49F6-B689-63FAEB1359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6F5699E1-FE39-41C2-8DD2-9D30632BE6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2DFB003F-64BB-4105-9526-37A7F5BC6D9F}"/>
              </a:ext>
            </a:extLst>
          </p:cNvPr>
          <p:cNvSpPr>
            <a:spLocks noGrp="1"/>
          </p:cNvSpPr>
          <p:nvPr>
            <p:ph type="dt" sz="half" idx="10"/>
          </p:nvPr>
        </p:nvSpPr>
        <p:spPr/>
        <p:txBody>
          <a:bodyPr/>
          <a:lstStyle/>
          <a:p>
            <a:fld id="{A4083DB6-6D7F-4B98-B411-9A2BEB9706A2}" type="datetimeFigureOut">
              <a:rPr lang="vi-VN" smtClean="0"/>
              <a:t>24/08/2021</a:t>
            </a:fld>
            <a:endParaRPr lang="vi-VN"/>
          </a:p>
        </p:txBody>
      </p:sp>
      <p:sp>
        <p:nvSpPr>
          <p:cNvPr id="5" name="Footer Placeholder 4">
            <a:extLst>
              <a:ext uri="{FF2B5EF4-FFF2-40B4-BE49-F238E27FC236}">
                <a16:creationId xmlns:a16="http://schemas.microsoft.com/office/drawing/2014/main" id="{C48238C2-1383-400D-BE97-C711D7D1953C}"/>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3CEC8EB5-5C0A-487A-8FD5-417847D8D30D}"/>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2902865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F68E6-8F6E-4ADE-BE9B-F09DFE23A57D}"/>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FB0AB87F-A839-4A03-A2DC-5A9987667F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70F240E6-443F-46FA-A9B7-BBEF5011F637}"/>
              </a:ext>
            </a:extLst>
          </p:cNvPr>
          <p:cNvSpPr>
            <a:spLocks noGrp="1"/>
          </p:cNvSpPr>
          <p:nvPr>
            <p:ph type="dt" sz="half" idx="10"/>
          </p:nvPr>
        </p:nvSpPr>
        <p:spPr/>
        <p:txBody>
          <a:bodyPr/>
          <a:lstStyle/>
          <a:p>
            <a:fld id="{A4083DB6-6D7F-4B98-B411-9A2BEB9706A2}" type="datetimeFigureOut">
              <a:rPr lang="vi-VN" smtClean="0"/>
              <a:t>24/08/2021</a:t>
            </a:fld>
            <a:endParaRPr lang="vi-VN"/>
          </a:p>
        </p:txBody>
      </p:sp>
      <p:sp>
        <p:nvSpPr>
          <p:cNvPr id="5" name="Footer Placeholder 4">
            <a:extLst>
              <a:ext uri="{FF2B5EF4-FFF2-40B4-BE49-F238E27FC236}">
                <a16:creationId xmlns:a16="http://schemas.microsoft.com/office/drawing/2014/main" id="{DD462CCE-C502-4EC8-A5BF-EC9191C8AAE8}"/>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A8E16802-6FFF-4E6B-B516-5531B47CD18C}"/>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3306909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E5AD2-52A1-44A1-BB72-29A53BFF5B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94B11DB2-937B-41B0-A897-ECB8ECB200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D8113E-9297-41EC-BB52-C7385DA676E5}"/>
              </a:ext>
            </a:extLst>
          </p:cNvPr>
          <p:cNvSpPr>
            <a:spLocks noGrp="1"/>
          </p:cNvSpPr>
          <p:nvPr>
            <p:ph type="dt" sz="half" idx="10"/>
          </p:nvPr>
        </p:nvSpPr>
        <p:spPr/>
        <p:txBody>
          <a:bodyPr/>
          <a:lstStyle/>
          <a:p>
            <a:fld id="{A4083DB6-6D7F-4B98-B411-9A2BEB9706A2}" type="datetimeFigureOut">
              <a:rPr lang="vi-VN" smtClean="0"/>
              <a:t>24/08/2021</a:t>
            </a:fld>
            <a:endParaRPr lang="vi-VN"/>
          </a:p>
        </p:txBody>
      </p:sp>
      <p:sp>
        <p:nvSpPr>
          <p:cNvPr id="5" name="Footer Placeholder 4">
            <a:extLst>
              <a:ext uri="{FF2B5EF4-FFF2-40B4-BE49-F238E27FC236}">
                <a16:creationId xmlns:a16="http://schemas.microsoft.com/office/drawing/2014/main" id="{3F0939D9-8D1D-4741-AAC3-FF56F351FF9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CD30FC2E-C099-4744-949B-4B6D332CF12E}"/>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2926404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87263-5F64-4EB3-9877-F1431F633E9C}"/>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A7D1C498-450B-4554-89F5-2DF6E365FF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9AB96941-34EF-449D-9254-DAA2FE38BC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DFAFC9C0-208B-4775-B969-5F0ABD72B1CC}"/>
              </a:ext>
            </a:extLst>
          </p:cNvPr>
          <p:cNvSpPr>
            <a:spLocks noGrp="1"/>
          </p:cNvSpPr>
          <p:nvPr>
            <p:ph type="dt" sz="half" idx="10"/>
          </p:nvPr>
        </p:nvSpPr>
        <p:spPr/>
        <p:txBody>
          <a:bodyPr/>
          <a:lstStyle/>
          <a:p>
            <a:fld id="{A4083DB6-6D7F-4B98-B411-9A2BEB9706A2}" type="datetimeFigureOut">
              <a:rPr lang="vi-VN" smtClean="0"/>
              <a:t>24/08/2021</a:t>
            </a:fld>
            <a:endParaRPr lang="vi-VN"/>
          </a:p>
        </p:txBody>
      </p:sp>
      <p:sp>
        <p:nvSpPr>
          <p:cNvPr id="6" name="Footer Placeholder 5">
            <a:extLst>
              <a:ext uri="{FF2B5EF4-FFF2-40B4-BE49-F238E27FC236}">
                <a16:creationId xmlns:a16="http://schemas.microsoft.com/office/drawing/2014/main" id="{CFF1E5DD-F08C-400F-852A-C3705E9390D4}"/>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B1E8DB6B-A10A-446E-98F0-EC62268142E1}"/>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2380910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E6FBA-8588-402B-A168-DDC5C950EA54}"/>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A3C147B4-639A-4B63-93B9-9FD26D86A9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F8D01B-7240-4316-9283-5CEB06184B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6E117155-0CAD-45EA-9920-48FA9D05E0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D60408-1852-4F1E-813B-78483C1365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57CD66E1-0EBF-4BF4-8304-331CAC68CEF9}"/>
              </a:ext>
            </a:extLst>
          </p:cNvPr>
          <p:cNvSpPr>
            <a:spLocks noGrp="1"/>
          </p:cNvSpPr>
          <p:nvPr>
            <p:ph type="dt" sz="half" idx="10"/>
          </p:nvPr>
        </p:nvSpPr>
        <p:spPr/>
        <p:txBody>
          <a:bodyPr/>
          <a:lstStyle/>
          <a:p>
            <a:fld id="{A4083DB6-6D7F-4B98-B411-9A2BEB9706A2}" type="datetimeFigureOut">
              <a:rPr lang="vi-VN" smtClean="0"/>
              <a:t>24/08/2021</a:t>
            </a:fld>
            <a:endParaRPr lang="vi-VN"/>
          </a:p>
        </p:txBody>
      </p:sp>
      <p:sp>
        <p:nvSpPr>
          <p:cNvPr id="8" name="Footer Placeholder 7">
            <a:extLst>
              <a:ext uri="{FF2B5EF4-FFF2-40B4-BE49-F238E27FC236}">
                <a16:creationId xmlns:a16="http://schemas.microsoft.com/office/drawing/2014/main" id="{40B83DB4-1E54-47A2-B546-68DD56C772D9}"/>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B44029AE-64DB-4616-9239-7F04A8E3BB07}"/>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296251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0DCCA-CC82-4803-B41F-9C8EF196E529}"/>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99E1286D-5417-495E-977A-2E0E09863E54}"/>
              </a:ext>
            </a:extLst>
          </p:cNvPr>
          <p:cNvSpPr>
            <a:spLocks noGrp="1"/>
          </p:cNvSpPr>
          <p:nvPr>
            <p:ph type="dt" sz="half" idx="10"/>
          </p:nvPr>
        </p:nvSpPr>
        <p:spPr/>
        <p:txBody>
          <a:bodyPr/>
          <a:lstStyle/>
          <a:p>
            <a:fld id="{A4083DB6-6D7F-4B98-B411-9A2BEB9706A2}" type="datetimeFigureOut">
              <a:rPr lang="vi-VN" smtClean="0"/>
              <a:t>24/08/2021</a:t>
            </a:fld>
            <a:endParaRPr lang="vi-VN"/>
          </a:p>
        </p:txBody>
      </p:sp>
      <p:sp>
        <p:nvSpPr>
          <p:cNvPr id="4" name="Footer Placeholder 3">
            <a:extLst>
              <a:ext uri="{FF2B5EF4-FFF2-40B4-BE49-F238E27FC236}">
                <a16:creationId xmlns:a16="http://schemas.microsoft.com/office/drawing/2014/main" id="{0059EA0E-8EE9-437A-A1C5-54168018F9D1}"/>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8F8633A5-2C67-4BB2-99AC-456F1FC2AFA2}"/>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3515427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7D050F-B203-4762-B63F-07B69B27065E}"/>
              </a:ext>
            </a:extLst>
          </p:cNvPr>
          <p:cNvSpPr>
            <a:spLocks noGrp="1"/>
          </p:cNvSpPr>
          <p:nvPr>
            <p:ph type="dt" sz="half" idx="10"/>
          </p:nvPr>
        </p:nvSpPr>
        <p:spPr/>
        <p:txBody>
          <a:bodyPr/>
          <a:lstStyle/>
          <a:p>
            <a:fld id="{A4083DB6-6D7F-4B98-B411-9A2BEB9706A2}" type="datetimeFigureOut">
              <a:rPr lang="vi-VN" smtClean="0"/>
              <a:t>24/08/2021</a:t>
            </a:fld>
            <a:endParaRPr lang="vi-VN"/>
          </a:p>
        </p:txBody>
      </p:sp>
      <p:sp>
        <p:nvSpPr>
          <p:cNvPr id="3" name="Footer Placeholder 2">
            <a:extLst>
              <a:ext uri="{FF2B5EF4-FFF2-40B4-BE49-F238E27FC236}">
                <a16:creationId xmlns:a16="http://schemas.microsoft.com/office/drawing/2014/main" id="{A29CD4CE-A3EF-4249-A043-FB706EC3A25E}"/>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A435EA3E-416E-48D3-997C-81E3301311A8}"/>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1586476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EC7E9-4388-403D-8F12-7AA2001684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FF19209C-8B3C-434E-A075-FDE58E42B0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D10C533A-99F0-4772-A4F0-186DF30237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E67D2E-ABF9-4404-ADCF-AF8DAC975BCE}"/>
              </a:ext>
            </a:extLst>
          </p:cNvPr>
          <p:cNvSpPr>
            <a:spLocks noGrp="1"/>
          </p:cNvSpPr>
          <p:nvPr>
            <p:ph type="dt" sz="half" idx="10"/>
          </p:nvPr>
        </p:nvSpPr>
        <p:spPr/>
        <p:txBody>
          <a:bodyPr/>
          <a:lstStyle/>
          <a:p>
            <a:fld id="{A4083DB6-6D7F-4B98-B411-9A2BEB9706A2}" type="datetimeFigureOut">
              <a:rPr lang="vi-VN" smtClean="0"/>
              <a:t>24/08/2021</a:t>
            </a:fld>
            <a:endParaRPr lang="vi-VN"/>
          </a:p>
        </p:txBody>
      </p:sp>
      <p:sp>
        <p:nvSpPr>
          <p:cNvPr id="6" name="Footer Placeholder 5">
            <a:extLst>
              <a:ext uri="{FF2B5EF4-FFF2-40B4-BE49-F238E27FC236}">
                <a16:creationId xmlns:a16="http://schemas.microsoft.com/office/drawing/2014/main" id="{84766855-38E7-41B4-886A-E8C57D82653B}"/>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8FAF0CDA-9FB3-4340-B1A8-3FDDCB8A4E5D}"/>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33405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C650-79C3-48F9-ABBD-A1A284E4B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52274005-18AB-4A6E-83C3-D6FD59CF98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6CDE4751-AEDF-4C35-977D-387376053A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D20D53-3F5F-43A2-ADC3-D0BC01290230}"/>
              </a:ext>
            </a:extLst>
          </p:cNvPr>
          <p:cNvSpPr>
            <a:spLocks noGrp="1"/>
          </p:cNvSpPr>
          <p:nvPr>
            <p:ph type="dt" sz="half" idx="10"/>
          </p:nvPr>
        </p:nvSpPr>
        <p:spPr/>
        <p:txBody>
          <a:bodyPr/>
          <a:lstStyle/>
          <a:p>
            <a:fld id="{A4083DB6-6D7F-4B98-B411-9A2BEB9706A2}" type="datetimeFigureOut">
              <a:rPr lang="vi-VN" smtClean="0"/>
              <a:t>24/08/2021</a:t>
            </a:fld>
            <a:endParaRPr lang="vi-VN"/>
          </a:p>
        </p:txBody>
      </p:sp>
      <p:sp>
        <p:nvSpPr>
          <p:cNvPr id="6" name="Footer Placeholder 5">
            <a:extLst>
              <a:ext uri="{FF2B5EF4-FFF2-40B4-BE49-F238E27FC236}">
                <a16:creationId xmlns:a16="http://schemas.microsoft.com/office/drawing/2014/main" id="{4D128211-575E-4198-A133-3F3575D645EB}"/>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D09483CC-F79C-4EE3-9C1E-49ACFD88DAAA}"/>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3415579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C6FAB4-DFEA-446B-939D-73299C77DD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994811CA-3998-4C47-A91C-FE365C4DFC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7A8D91DA-7353-43B3-8BCB-9E3DDCF460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083DB6-6D7F-4B98-B411-9A2BEB9706A2}" type="datetimeFigureOut">
              <a:rPr lang="vi-VN" smtClean="0"/>
              <a:t>24/08/2021</a:t>
            </a:fld>
            <a:endParaRPr lang="vi-VN"/>
          </a:p>
        </p:txBody>
      </p:sp>
      <p:sp>
        <p:nvSpPr>
          <p:cNvPr id="5" name="Footer Placeholder 4">
            <a:extLst>
              <a:ext uri="{FF2B5EF4-FFF2-40B4-BE49-F238E27FC236}">
                <a16:creationId xmlns:a16="http://schemas.microsoft.com/office/drawing/2014/main" id="{AB691C4E-B7BB-49AE-A61B-2724FDBB95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5CD19151-2123-4C71-B3B9-00BB15D3F6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D11F7C-360E-485F-8881-8BB67BF63843}" type="slidenum">
              <a:rPr lang="vi-VN" smtClean="0"/>
              <a:t>‹#›</a:t>
            </a:fld>
            <a:endParaRPr lang="vi-VN"/>
          </a:p>
        </p:txBody>
      </p:sp>
    </p:spTree>
    <p:extLst>
      <p:ext uri="{BB962C8B-B14F-4D97-AF65-F5344CB8AC3E}">
        <p14:creationId xmlns:p14="http://schemas.microsoft.com/office/powerpoint/2010/main" val="1308220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CCCE3C-3529-454E-9E86-9E165C023C1D}"/>
              </a:ext>
            </a:extLst>
          </p:cNvPr>
          <p:cNvSpPr>
            <a:spLocks noGrp="1"/>
          </p:cNvSpPr>
          <p:nvPr>
            <p:ph type="ctrTitle"/>
          </p:nvPr>
        </p:nvSpPr>
        <p:spPr>
          <a:xfrm>
            <a:off x="637350" y="3830653"/>
            <a:ext cx="10640754" cy="775845"/>
          </a:xfrm>
        </p:spPr>
        <p:txBody>
          <a:bodyPr anchor="b">
            <a:normAutofit/>
          </a:bodyPr>
          <a:lstStyle/>
          <a:p>
            <a:r>
              <a:rPr lang="en-US" sz="4000" b="1" dirty="0">
                <a:solidFill>
                  <a:schemeClr val="tx2"/>
                </a:solidFill>
                <a:latin typeface="Arial" panose="020B0604020202020204" pitchFamily="34" charset="0"/>
                <a:cs typeface="Arial" panose="020B0604020202020204" pitchFamily="34" charset="0"/>
              </a:rPr>
              <a:t>Music Classification</a:t>
            </a:r>
            <a:endParaRPr lang="vi-VN" sz="4000" b="1" dirty="0">
              <a:solidFill>
                <a:schemeClr val="tx2"/>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EEE1A58D-AA27-42BB-98C1-DD1E89438B98}"/>
              </a:ext>
            </a:extLst>
          </p:cNvPr>
          <p:cNvSpPr>
            <a:spLocks noGrp="1"/>
          </p:cNvSpPr>
          <p:nvPr>
            <p:ph type="subTitle" idx="1"/>
          </p:nvPr>
        </p:nvSpPr>
        <p:spPr>
          <a:xfrm>
            <a:off x="3614456" y="4440289"/>
            <a:ext cx="9163757" cy="450447"/>
          </a:xfrm>
        </p:spPr>
        <p:txBody>
          <a:bodyPr anchor="ctr">
            <a:normAutofit/>
          </a:bodyPr>
          <a:lstStyle/>
          <a:p>
            <a:r>
              <a:rPr lang="en-US" sz="2000" b="1" dirty="0">
                <a:solidFill>
                  <a:schemeClr val="accent4"/>
                </a:solidFill>
              </a:rPr>
              <a:t>Chilton Nguyen</a:t>
            </a:r>
            <a:endParaRPr lang="vi-VN" sz="2000" b="1" dirty="0">
              <a:solidFill>
                <a:schemeClr val="accent4"/>
              </a:solidFill>
            </a:endParaRPr>
          </a:p>
        </p:txBody>
      </p:sp>
      <p:grpSp>
        <p:nvGrpSpPr>
          <p:cNvPr id="75" name="Group 7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76" name="Freeform: Shape 7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79" name="Freeform: Shape 7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Music Genré Classification">
            <a:extLst>
              <a:ext uri="{FF2B5EF4-FFF2-40B4-BE49-F238E27FC236}">
                <a16:creationId xmlns:a16="http://schemas.microsoft.com/office/drawing/2014/main" id="{63002BCE-FC3B-4452-B81F-BBEF1F8B496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3185" y="320231"/>
            <a:ext cx="7564178" cy="2836567"/>
          </a:xfrm>
          <a:prstGeom prst="rect">
            <a:avLst/>
          </a:prstGeom>
          <a:noFill/>
          <a:extLst>
            <a:ext uri="{909E8E84-426E-40DD-AFC4-6F175D3DCCD1}">
              <a14:hiddenFill xmlns:a14="http://schemas.microsoft.com/office/drawing/2010/main">
                <a:solidFill>
                  <a:srgbClr val="FFFFFF"/>
                </a:solidFill>
              </a14:hiddenFill>
            </a:ext>
          </a:extLst>
        </p:spPr>
      </p:pic>
      <p:grpSp>
        <p:nvGrpSpPr>
          <p:cNvPr id="81" name="Group 8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82" name="Freeform: Shape 8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Freeform: Shape 8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Freeform: Shape 8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colorful guitar on a black background&#10;&#10;Description automatically generated with low confidence">
            <a:extLst>
              <a:ext uri="{FF2B5EF4-FFF2-40B4-BE49-F238E27FC236}">
                <a16:creationId xmlns:a16="http://schemas.microsoft.com/office/drawing/2014/main" id="{53A2647B-EC16-4DD4-9BF6-377FA4518A13}"/>
              </a:ext>
            </a:extLst>
          </p:cNvPr>
          <p:cNvPicPr>
            <a:picLocks noChangeAspect="1"/>
          </p:cNvPicPr>
          <p:nvPr/>
        </p:nvPicPr>
        <p:blipFill>
          <a:blip r:embed="rId3"/>
          <a:stretch>
            <a:fillRect/>
          </a:stretch>
        </p:blipFill>
        <p:spPr>
          <a:xfrm>
            <a:off x="9796754" y="3393750"/>
            <a:ext cx="2457450" cy="3400425"/>
          </a:xfrm>
          <a:prstGeom prst="ellipse">
            <a:avLst/>
          </a:prstGeom>
          <a:ln>
            <a:noFill/>
          </a:ln>
          <a:effectLst>
            <a:softEdge rad="112500"/>
          </a:effectLst>
        </p:spPr>
      </p:pic>
    </p:spTree>
    <p:extLst>
      <p:ext uri="{BB962C8B-B14F-4D97-AF65-F5344CB8AC3E}">
        <p14:creationId xmlns:p14="http://schemas.microsoft.com/office/powerpoint/2010/main" val="47545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3" name="Group 72">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031" name="Rectangle 73">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2" name="Isosceles Triangle 74">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FA15C58B-0149-462E-8F9D-5A745FE99793}"/>
              </a:ext>
            </a:extLst>
          </p:cNvPr>
          <p:cNvSpPr>
            <a:spLocks noGrp="1"/>
          </p:cNvSpPr>
          <p:nvPr>
            <p:ph type="title"/>
          </p:nvPr>
        </p:nvSpPr>
        <p:spPr>
          <a:xfrm>
            <a:off x="643467" y="321734"/>
            <a:ext cx="10905066" cy="1135737"/>
          </a:xfrm>
        </p:spPr>
        <p:txBody>
          <a:bodyPr>
            <a:normAutofit/>
          </a:bodyPr>
          <a:lstStyle/>
          <a:p>
            <a:r>
              <a:rPr lang="en-US" sz="3600" dirty="0">
                <a:latin typeface="Arial" panose="020B0604020202020204" pitchFamily="34" charset="0"/>
                <a:cs typeface="Arial" panose="020B0604020202020204" pitchFamily="34" charset="0"/>
              </a:rPr>
              <a:t>MFCC features?</a:t>
            </a:r>
            <a:endParaRPr lang="vi-VN" sz="3600"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D4FD7672-9CF4-4D4E-B0B9-A29E62A784A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7" y="1782981"/>
            <a:ext cx="6253214" cy="370502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6D16A65-C40F-4827-B246-3B0CE95C6BCB}"/>
              </a:ext>
            </a:extLst>
          </p:cNvPr>
          <p:cNvSpPr>
            <a:spLocks noGrp="1"/>
          </p:cNvSpPr>
          <p:nvPr>
            <p:ph idx="1"/>
          </p:nvPr>
        </p:nvSpPr>
        <p:spPr>
          <a:xfrm>
            <a:off x="7544052" y="1782981"/>
            <a:ext cx="4004479" cy="4393982"/>
          </a:xfrm>
        </p:spPr>
        <p:txBody>
          <a:bodyPr>
            <a:normAutofit/>
          </a:bodyPr>
          <a:lstStyle/>
          <a:p>
            <a:r>
              <a:rPr lang="en-US" sz="2000" b="1" dirty="0">
                <a:latin typeface="Arial" panose="020B0604020202020204" pitchFamily="34" charset="0"/>
                <a:cs typeface="Arial" panose="020B0604020202020204" pitchFamily="34" charset="0"/>
              </a:rPr>
              <a:t>Sound</a:t>
            </a:r>
            <a:r>
              <a:rPr lang="en-US" sz="2000" dirty="0">
                <a:latin typeface="Arial" panose="020B0604020202020204" pitchFamily="34" charset="0"/>
                <a:cs typeface="Arial" panose="020B0604020202020204" pitchFamily="34" charset="0"/>
              </a:rPr>
              <a:t> is represented in the form of an audio signal having parameters such as frequency, bandwidth, etc. A typical audio signal can be expressed as a function of Amplitude and Time.</a:t>
            </a:r>
          </a:p>
          <a:p>
            <a:r>
              <a:rPr lang="vi-VN" sz="2000" b="0" i="0" dirty="0">
                <a:solidFill>
                  <a:srgbClr val="333333"/>
                </a:solidFill>
                <a:effectLst/>
                <a:latin typeface="Arial" panose="020B0604020202020204" pitchFamily="34" charset="0"/>
                <a:cs typeface="Arial" panose="020B0604020202020204" pitchFamily="34" charset="0"/>
              </a:rPr>
              <a:t>Mel-Frequency Cepstral Coefficients </a:t>
            </a:r>
            <a:r>
              <a:rPr lang="en-US" sz="2000" b="0" i="0">
                <a:solidFill>
                  <a:srgbClr val="333333"/>
                </a:solidFill>
                <a:effectLst/>
                <a:latin typeface="Arial" panose="020B0604020202020204" pitchFamily="34" charset="0"/>
                <a:cs typeface="Arial" panose="020B0604020202020204" pitchFamily="34" charset="0"/>
              </a:rPr>
              <a:t>(</a:t>
            </a:r>
            <a:r>
              <a:rPr lang="en-US" sz="2000" b="1" i="0">
                <a:effectLst/>
                <a:latin typeface="Arial" panose="020B0604020202020204" pitchFamily="34" charset="0"/>
                <a:cs typeface="Arial" panose="020B0604020202020204" pitchFamily="34" charset="0"/>
              </a:rPr>
              <a:t>MFCC) </a:t>
            </a:r>
            <a:r>
              <a:rPr lang="en-US" sz="2000" b="0" i="0">
                <a:effectLst/>
                <a:latin typeface="Arial" panose="020B0604020202020204" pitchFamily="34" charset="0"/>
                <a:cs typeface="Arial" panose="020B0604020202020204" pitchFamily="34" charset="0"/>
              </a:rPr>
              <a:t>calculation  </a:t>
            </a:r>
            <a:r>
              <a:rPr lang="en-US" sz="2000" b="0" i="0" dirty="0">
                <a:effectLst/>
                <a:latin typeface="Arial" panose="020B0604020202020204" pitchFamily="34" charset="0"/>
                <a:cs typeface="Arial" panose="020B0604020202020204" pitchFamily="34" charset="0"/>
              </a:rPr>
              <a:t>is  the best results obtained were from the cepstral domain. </a:t>
            </a:r>
          </a:p>
        </p:txBody>
      </p:sp>
      <p:grpSp>
        <p:nvGrpSpPr>
          <p:cNvPr id="1033" name="Group 76">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034" name="Isosceles Triangle 77">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78">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24219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7EDCFD-9D13-46F1-BBD3-8DEBC9B09ACC}"/>
              </a:ext>
            </a:extLst>
          </p:cNvPr>
          <p:cNvSpPr>
            <a:spLocks noGrp="1"/>
          </p:cNvSpPr>
          <p:nvPr>
            <p:ph type="title"/>
          </p:nvPr>
        </p:nvSpPr>
        <p:spPr>
          <a:xfrm>
            <a:off x="635000" y="640823"/>
            <a:ext cx="3418659" cy="5583148"/>
          </a:xfrm>
        </p:spPr>
        <p:txBody>
          <a:bodyPr anchor="ctr">
            <a:normAutofit/>
          </a:bodyPr>
          <a:lstStyle/>
          <a:p>
            <a:r>
              <a:rPr lang="vi-VN" sz="5400" b="1" i="0" dirty="0">
                <a:effectLst/>
                <a:latin typeface="+mn-lt"/>
              </a:rPr>
              <a:t>Working</a:t>
            </a:r>
            <a:br>
              <a:rPr lang="vi-VN" sz="5400" b="1" i="0" dirty="0">
                <a:effectLst/>
                <a:latin typeface="+mn-lt"/>
              </a:rPr>
            </a:br>
            <a:r>
              <a:rPr lang="vi-VN" sz="5400" b="1" i="0" dirty="0">
                <a:effectLst/>
                <a:latin typeface="+mn-lt"/>
              </a:rPr>
              <a:t>GTZAN Dataset</a:t>
            </a:r>
            <a:endParaRPr lang="vi-VN" sz="5400" dirty="0">
              <a:latin typeface="+mn-lt"/>
            </a:endParaRPr>
          </a:p>
        </p:txBody>
      </p:sp>
      <p:sp>
        <p:nvSpPr>
          <p:cNvPr id="1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2">
            <a:extLst>
              <a:ext uri="{FF2B5EF4-FFF2-40B4-BE49-F238E27FC236}">
                <a16:creationId xmlns:a16="http://schemas.microsoft.com/office/drawing/2014/main" id="{8053F959-C3CD-4298-95DE-33DBA8814AB4}"/>
              </a:ext>
            </a:extLst>
          </p:cNvPr>
          <p:cNvGraphicFramePr>
            <a:graphicFrameLocks noGrp="1"/>
          </p:cNvGraphicFramePr>
          <p:nvPr>
            <p:ph idx="1"/>
            <p:extLst>
              <p:ext uri="{D42A27DB-BD31-4B8C-83A1-F6EECF244321}">
                <p14:modId xmlns:p14="http://schemas.microsoft.com/office/powerpoint/2010/main" val="33753900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85829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F552E9-F7A0-4211-8CF4-86D8568A7E0E}"/>
              </a:ext>
            </a:extLst>
          </p:cNvPr>
          <p:cNvSpPr>
            <a:spLocks noGrp="1"/>
          </p:cNvSpPr>
          <p:nvPr>
            <p:ph type="title"/>
          </p:nvPr>
        </p:nvSpPr>
        <p:spPr>
          <a:xfrm>
            <a:off x="635000" y="640823"/>
            <a:ext cx="3418659" cy="5583148"/>
          </a:xfrm>
        </p:spPr>
        <p:txBody>
          <a:bodyPr anchor="ctr">
            <a:normAutofit/>
          </a:bodyPr>
          <a:lstStyle/>
          <a:p>
            <a:r>
              <a:rPr lang="en-US" sz="5400" b="1" dirty="0">
                <a:latin typeface="Arial" panose="020B0604020202020204" pitchFamily="34" charset="0"/>
                <a:cs typeface="Arial" panose="020B0604020202020204" pitchFamily="34" charset="0"/>
              </a:rPr>
              <a:t>Increase Data</a:t>
            </a:r>
            <a:endParaRPr lang="vi-VN" sz="5400" b="1" dirty="0">
              <a:latin typeface="Arial" panose="020B0604020202020204" pitchFamily="34" charset="0"/>
              <a:cs typeface="Arial" panose="020B0604020202020204" pitchFamily="34" charset="0"/>
            </a:endParaRP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C8BAF12-CF1F-4C6B-840D-CEA1447880F3}"/>
              </a:ext>
            </a:extLst>
          </p:cNvPr>
          <p:cNvGraphicFramePr>
            <a:graphicFrameLocks noGrp="1"/>
          </p:cNvGraphicFramePr>
          <p:nvPr>
            <p:ph idx="1"/>
            <p:extLst>
              <p:ext uri="{D42A27DB-BD31-4B8C-83A1-F6EECF244321}">
                <p14:modId xmlns:p14="http://schemas.microsoft.com/office/powerpoint/2010/main" val="184779543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3973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21F73B-E850-4436-B31D-CF42FCF46020}"/>
              </a:ext>
            </a:extLst>
          </p:cNvPr>
          <p:cNvSpPr>
            <a:spLocks noGrp="1"/>
          </p:cNvSpPr>
          <p:nvPr>
            <p:ph type="title"/>
          </p:nvPr>
        </p:nvSpPr>
        <p:spPr>
          <a:xfrm>
            <a:off x="643467" y="321734"/>
            <a:ext cx="10905066" cy="1135737"/>
          </a:xfrm>
        </p:spPr>
        <p:txBody>
          <a:bodyPr>
            <a:normAutofit/>
          </a:bodyPr>
          <a:lstStyle/>
          <a:p>
            <a:r>
              <a:rPr lang="vi-VN" sz="3600" dirty="0"/>
              <a:t>Working with Model</a:t>
            </a:r>
          </a:p>
        </p:txBody>
      </p:sp>
      <p:grpSp>
        <p:nvGrpSpPr>
          <p:cNvPr id="19"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 name="Chart 5">
            <a:extLst>
              <a:ext uri="{FF2B5EF4-FFF2-40B4-BE49-F238E27FC236}">
                <a16:creationId xmlns:a16="http://schemas.microsoft.com/office/drawing/2014/main" id="{DB9DA384-7301-46E5-BE69-FD86C3806DBE}"/>
              </a:ext>
            </a:extLst>
          </p:cNvPr>
          <p:cNvGraphicFramePr/>
          <p:nvPr>
            <p:extLst>
              <p:ext uri="{D42A27DB-BD31-4B8C-83A1-F6EECF244321}">
                <p14:modId xmlns:p14="http://schemas.microsoft.com/office/powerpoint/2010/main" val="388770710"/>
              </p:ext>
            </p:extLst>
          </p:nvPr>
        </p:nvGraphicFramePr>
        <p:xfrm>
          <a:off x="1341409" y="1578088"/>
          <a:ext cx="3543852" cy="4567950"/>
        </p:xfrm>
        <a:graphic>
          <a:graphicData uri="http://schemas.openxmlformats.org/drawingml/2006/chart">
            <c:chart xmlns:c="http://schemas.openxmlformats.org/drawingml/2006/chart" xmlns:r="http://schemas.openxmlformats.org/officeDocument/2006/relationships" r:id="rId3"/>
          </a:graphicData>
        </a:graphic>
      </p:graphicFrame>
      <p:pic>
        <p:nvPicPr>
          <p:cNvPr id="20" name="Picture 19" descr="Diagram&#10;&#10;Description automatically generated">
            <a:extLst>
              <a:ext uri="{FF2B5EF4-FFF2-40B4-BE49-F238E27FC236}">
                <a16:creationId xmlns:a16="http://schemas.microsoft.com/office/drawing/2014/main" id="{B5F9BA74-700E-473A-A0AC-DE19C7D75B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6414" y="2854658"/>
            <a:ext cx="6039230" cy="3291380"/>
          </a:xfrm>
          <a:prstGeom prst="rect">
            <a:avLst/>
          </a:prstGeom>
        </p:spPr>
      </p:pic>
    </p:spTree>
    <p:extLst>
      <p:ext uri="{BB962C8B-B14F-4D97-AF65-F5344CB8AC3E}">
        <p14:creationId xmlns:p14="http://schemas.microsoft.com/office/powerpoint/2010/main" val="2363291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30669-C7F5-4666-8817-218192F601D9}"/>
              </a:ext>
            </a:extLst>
          </p:cNvPr>
          <p:cNvSpPr>
            <a:spLocks noGrp="1"/>
          </p:cNvSpPr>
          <p:nvPr>
            <p:ph type="title"/>
          </p:nvPr>
        </p:nvSpPr>
        <p:spPr>
          <a:xfrm>
            <a:off x="524741" y="620392"/>
            <a:ext cx="3808268" cy="5504688"/>
          </a:xfrm>
        </p:spPr>
        <p:txBody>
          <a:bodyPr>
            <a:normAutofit/>
          </a:bodyPr>
          <a:lstStyle/>
          <a:p>
            <a:r>
              <a:rPr lang="vi-VN" sz="6000" dirty="0">
                <a:solidFill>
                  <a:schemeClr val="accent5"/>
                </a:solidFill>
              </a:rPr>
              <a:t>Future works</a:t>
            </a:r>
          </a:p>
        </p:txBody>
      </p:sp>
      <p:graphicFrame>
        <p:nvGraphicFramePr>
          <p:cNvPr id="5" name="Content Placeholder 2">
            <a:extLst>
              <a:ext uri="{FF2B5EF4-FFF2-40B4-BE49-F238E27FC236}">
                <a16:creationId xmlns:a16="http://schemas.microsoft.com/office/drawing/2014/main" id="{AFC914F5-5B7B-4336-A510-F68A12A9E5FB}"/>
              </a:ext>
            </a:extLst>
          </p:cNvPr>
          <p:cNvGraphicFramePr>
            <a:graphicFrameLocks noGrp="1"/>
          </p:cNvGraphicFramePr>
          <p:nvPr>
            <p:ph idx="1"/>
            <p:extLst>
              <p:ext uri="{D42A27DB-BD31-4B8C-83A1-F6EECF244321}">
                <p14:modId xmlns:p14="http://schemas.microsoft.com/office/powerpoint/2010/main" val="3876494327"/>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3127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BB7F823-6636-48BA-941D-E64678636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87B67E4-C0EB-443E-9F52-71057ADE6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71106" cy="4631426"/>
          </a:xfrm>
          <a:custGeom>
            <a:avLst/>
            <a:gdLst>
              <a:gd name="connsiteX0" fmla="*/ 0 w 5471106"/>
              <a:gd name="connsiteY0" fmla="*/ 3301451 h 4631426"/>
              <a:gd name="connsiteX1" fmla="*/ 125703 w 5471106"/>
              <a:gd name="connsiteY1" fmla="*/ 3469551 h 4631426"/>
              <a:gd name="connsiteX2" fmla="*/ 584138 w 5471106"/>
              <a:gd name="connsiteY2" fmla="*/ 3917166 h 4631426"/>
              <a:gd name="connsiteX3" fmla="*/ 716463 w 5471106"/>
              <a:gd name="connsiteY3" fmla="*/ 4010064 h 4631426"/>
              <a:gd name="connsiteX4" fmla="*/ 705202 w 5471106"/>
              <a:gd name="connsiteY4" fmla="*/ 4016176 h 4631426"/>
              <a:gd name="connsiteX5" fmla="*/ 671370 w 5471106"/>
              <a:gd name="connsiteY5" fmla="*/ 4044091 h 4631426"/>
              <a:gd name="connsiteX6" fmla="*/ 656526 w 5471106"/>
              <a:gd name="connsiteY6" fmla="*/ 4066106 h 4631426"/>
              <a:gd name="connsiteX7" fmla="*/ 534490 w 5471106"/>
              <a:gd name="connsiteY7" fmla="*/ 3980431 h 4631426"/>
              <a:gd name="connsiteX8" fmla="*/ 63650 w 5471106"/>
              <a:gd name="connsiteY8" fmla="*/ 3520703 h 4631426"/>
              <a:gd name="connsiteX9" fmla="*/ 0 w 5471106"/>
              <a:gd name="connsiteY9" fmla="*/ 3435586 h 4631426"/>
              <a:gd name="connsiteX10" fmla="*/ 4933182 w 5471106"/>
              <a:gd name="connsiteY10" fmla="*/ 0 h 4631426"/>
              <a:gd name="connsiteX11" fmla="*/ 5027180 w 5471106"/>
              <a:gd name="connsiteY11" fmla="*/ 0 h 4631426"/>
              <a:gd name="connsiteX12" fmla="*/ 5102720 w 5471106"/>
              <a:gd name="connsiteY12" fmla="*/ 124342 h 4631426"/>
              <a:gd name="connsiteX13" fmla="*/ 5471106 w 5471106"/>
              <a:gd name="connsiteY13" fmla="*/ 1579210 h 4631426"/>
              <a:gd name="connsiteX14" fmla="*/ 2418889 w 5471106"/>
              <a:gd name="connsiteY14" fmla="*/ 4631426 h 4631426"/>
              <a:gd name="connsiteX15" fmla="*/ 1095627 w 5471106"/>
              <a:gd name="connsiteY15" fmla="*/ 4330445 h 4631426"/>
              <a:gd name="connsiteX16" fmla="*/ 1039194 w 5471106"/>
              <a:gd name="connsiteY16" fmla="*/ 4301325 h 4631426"/>
              <a:gd name="connsiteX17" fmla="*/ 1043650 w 5471106"/>
              <a:gd name="connsiteY17" fmla="*/ 4294717 h 4631426"/>
              <a:gd name="connsiteX18" fmla="*/ 1056970 w 5471106"/>
              <a:gd name="connsiteY18" fmla="*/ 4251806 h 4631426"/>
              <a:gd name="connsiteX19" fmla="*/ 1060016 w 5471106"/>
              <a:gd name="connsiteY19" fmla="*/ 4221593 h 4631426"/>
              <a:gd name="connsiteX20" fmla="*/ 1130491 w 5471106"/>
              <a:gd name="connsiteY20" fmla="*/ 4257958 h 4631426"/>
              <a:gd name="connsiteX21" fmla="*/ 2418889 w 5471106"/>
              <a:gd name="connsiteY21" fmla="*/ 4551009 h 4631426"/>
              <a:gd name="connsiteX22" fmla="*/ 5390689 w 5471106"/>
              <a:gd name="connsiteY22" fmla="*/ 1579210 h 4631426"/>
              <a:gd name="connsiteX23" fmla="*/ 5032009 w 5471106"/>
              <a:gd name="connsiteY23" fmla="*/ 162673 h 463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471106" h="4631426">
                <a:moveTo>
                  <a:pt x="0" y="3301451"/>
                </a:moveTo>
                <a:lnTo>
                  <a:pt x="125703" y="3469551"/>
                </a:lnTo>
                <a:cubicBezTo>
                  <a:pt x="261971" y="3634670"/>
                  <a:pt x="415728" y="3784820"/>
                  <a:pt x="584138" y="3917166"/>
                </a:cubicBezTo>
                <a:lnTo>
                  <a:pt x="716463" y="4010064"/>
                </a:lnTo>
                <a:lnTo>
                  <a:pt x="705202" y="4016176"/>
                </a:lnTo>
                <a:cubicBezTo>
                  <a:pt x="693040" y="4024393"/>
                  <a:pt x="681712" y="4033748"/>
                  <a:pt x="671370" y="4044091"/>
                </a:cubicBezTo>
                <a:lnTo>
                  <a:pt x="656526" y="4066106"/>
                </a:lnTo>
                <a:lnTo>
                  <a:pt x="534490" y="3980431"/>
                </a:lnTo>
                <a:cubicBezTo>
                  <a:pt x="361523" y="3844503"/>
                  <a:pt x="203605" y="3690290"/>
                  <a:pt x="63650" y="3520703"/>
                </a:cubicBezTo>
                <a:lnTo>
                  <a:pt x="0" y="3435586"/>
                </a:lnTo>
                <a:close/>
                <a:moveTo>
                  <a:pt x="4933182" y="0"/>
                </a:moveTo>
                <a:lnTo>
                  <a:pt x="5027180" y="0"/>
                </a:lnTo>
                <a:lnTo>
                  <a:pt x="5102720" y="124342"/>
                </a:lnTo>
                <a:cubicBezTo>
                  <a:pt x="5337656" y="556821"/>
                  <a:pt x="5471106" y="1052431"/>
                  <a:pt x="5471106" y="1579210"/>
                </a:cubicBezTo>
                <a:cubicBezTo>
                  <a:pt x="5471106" y="3264903"/>
                  <a:pt x="4104582" y="4631426"/>
                  <a:pt x="2418889" y="4631426"/>
                </a:cubicBezTo>
                <a:cubicBezTo>
                  <a:pt x="1944788" y="4631426"/>
                  <a:pt x="1495934" y="4523332"/>
                  <a:pt x="1095627" y="4330445"/>
                </a:cubicBezTo>
                <a:lnTo>
                  <a:pt x="1039194" y="4301325"/>
                </a:lnTo>
                <a:lnTo>
                  <a:pt x="1043650" y="4294717"/>
                </a:lnTo>
                <a:cubicBezTo>
                  <a:pt x="1049433" y="4281042"/>
                  <a:pt x="1053925" y="4266687"/>
                  <a:pt x="1056970" y="4251806"/>
                </a:cubicBezTo>
                <a:lnTo>
                  <a:pt x="1060016" y="4221593"/>
                </a:lnTo>
                <a:lnTo>
                  <a:pt x="1130491" y="4257958"/>
                </a:lnTo>
                <a:cubicBezTo>
                  <a:pt x="1520251" y="4445763"/>
                  <a:pt x="1957279" y="4551009"/>
                  <a:pt x="2418889" y="4551009"/>
                </a:cubicBezTo>
                <a:cubicBezTo>
                  <a:pt x="4060169" y="4551009"/>
                  <a:pt x="5390689" y="3220490"/>
                  <a:pt x="5390689" y="1579210"/>
                </a:cubicBezTo>
                <a:cubicBezTo>
                  <a:pt x="5390689" y="1066310"/>
                  <a:pt x="5260755" y="583758"/>
                  <a:pt x="5032009" y="162673"/>
                </a:cubicBezTo>
                <a:close/>
              </a:path>
            </a:pathLst>
          </a:cu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Oval 22">
            <a:extLst>
              <a:ext uri="{FF2B5EF4-FFF2-40B4-BE49-F238E27FC236}">
                <a16:creationId xmlns:a16="http://schemas.microsoft.com/office/drawing/2014/main" id="{4DE0FBC4-76C2-4FA1-A14B-AF5A773FF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3450" y="1713004"/>
            <a:ext cx="365760" cy="365760"/>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44D1819B-21EB-4EB0-8BD9-B686574AD9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88530" y="1774620"/>
            <a:ext cx="3780042" cy="3780042"/>
          </a:xfrm>
          <a:custGeom>
            <a:avLst/>
            <a:gdLst>
              <a:gd name="connsiteX0" fmla="*/ 2054781 w 4109561"/>
              <a:gd name="connsiteY0" fmla="*/ 0 h 4109561"/>
              <a:gd name="connsiteX1" fmla="*/ 4109561 w 4109561"/>
              <a:gd name="connsiteY1" fmla="*/ 2054781 h 4109561"/>
              <a:gd name="connsiteX2" fmla="*/ 2054781 w 4109561"/>
              <a:gd name="connsiteY2" fmla="*/ 4109561 h 4109561"/>
              <a:gd name="connsiteX3" fmla="*/ 0 w 4109561"/>
              <a:gd name="connsiteY3" fmla="*/ 2054781 h 4109561"/>
              <a:gd name="connsiteX4" fmla="*/ 2054781 w 4109561"/>
              <a:gd name="connsiteY4" fmla="*/ 0 h 4109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9561" h="4109561">
                <a:moveTo>
                  <a:pt x="2054781" y="0"/>
                </a:moveTo>
                <a:cubicBezTo>
                  <a:pt x="3189605" y="0"/>
                  <a:pt x="4109561" y="919957"/>
                  <a:pt x="4109561" y="2054781"/>
                </a:cubicBezTo>
                <a:cubicBezTo>
                  <a:pt x="4109561" y="3189605"/>
                  <a:pt x="3189605" y="4109561"/>
                  <a:pt x="2054781" y="4109561"/>
                </a:cubicBezTo>
                <a:cubicBezTo>
                  <a:pt x="919957" y="4109561"/>
                  <a:pt x="0" y="3189605"/>
                  <a:pt x="0" y="2054781"/>
                </a:cubicBezTo>
                <a:cubicBezTo>
                  <a:pt x="0" y="919957"/>
                  <a:pt x="919957" y="0"/>
                  <a:pt x="2054781" y="0"/>
                </a:cubicBezTo>
                <a:close/>
              </a:path>
            </a:pathLst>
          </a:custGeom>
          <a:solidFill>
            <a:schemeClr val="bg1">
              <a:alpha val="30000"/>
            </a:schemeClr>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D96EBF8-D2E4-40C4-806B-09541BFCE0D0}"/>
              </a:ext>
            </a:extLst>
          </p:cNvPr>
          <p:cNvSpPr>
            <a:spLocks noGrp="1"/>
          </p:cNvSpPr>
          <p:nvPr>
            <p:ph idx="1"/>
          </p:nvPr>
        </p:nvSpPr>
        <p:spPr>
          <a:xfrm>
            <a:off x="7510359" y="2922755"/>
            <a:ext cx="3584011" cy="3092377"/>
          </a:xfrm>
        </p:spPr>
        <p:txBody>
          <a:bodyPr>
            <a:normAutofit/>
          </a:bodyPr>
          <a:lstStyle/>
          <a:p>
            <a:pPr marL="0" indent="0" rtl="0">
              <a:spcBef>
                <a:spcPts val="0"/>
              </a:spcBef>
              <a:spcAft>
                <a:spcPts val="600"/>
              </a:spcAft>
              <a:buNone/>
            </a:pPr>
            <a:r>
              <a:rPr lang="vi-VN" sz="3200" b="1" i="0" u="none" strike="noStrike" dirty="0">
                <a:solidFill>
                  <a:schemeClr val="tx1">
                    <a:lumMod val="85000"/>
                    <a:lumOff val="15000"/>
                  </a:schemeClr>
                </a:solidFill>
                <a:effectLst/>
                <a:latin typeface="Lato"/>
              </a:rPr>
              <a:t>Questions and Answers?</a:t>
            </a:r>
            <a:br>
              <a:rPr lang="vi-VN" sz="3200" b="1" dirty="0">
                <a:solidFill>
                  <a:schemeClr val="tx1">
                    <a:lumMod val="85000"/>
                    <a:lumOff val="15000"/>
                  </a:schemeClr>
                </a:solidFill>
              </a:rPr>
            </a:br>
            <a:endParaRPr lang="vi-VN" sz="3200" b="1" dirty="0">
              <a:solidFill>
                <a:schemeClr val="tx1">
                  <a:lumMod val="85000"/>
                  <a:lumOff val="15000"/>
                </a:schemeClr>
              </a:solidFill>
            </a:endParaRPr>
          </a:p>
        </p:txBody>
      </p:sp>
    </p:spTree>
    <p:extLst>
      <p:ext uri="{BB962C8B-B14F-4D97-AF65-F5344CB8AC3E}">
        <p14:creationId xmlns:p14="http://schemas.microsoft.com/office/powerpoint/2010/main" val="615667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4F5B74-DEB9-4B80-84CB-BBBC72003301}"/>
              </a:ext>
            </a:extLst>
          </p:cNvPr>
          <p:cNvSpPr>
            <a:spLocks noGrp="1"/>
          </p:cNvSpPr>
          <p:nvPr>
            <p:ph type="title"/>
          </p:nvPr>
        </p:nvSpPr>
        <p:spPr>
          <a:xfrm>
            <a:off x="643467" y="321734"/>
            <a:ext cx="10905066" cy="1135737"/>
          </a:xfrm>
        </p:spPr>
        <p:txBody>
          <a:bodyPr>
            <a:normAutofit/>
          </a:bodyPr>
          <a:lstStyle/>
          <a:p>
            <a:endParaRPr lang="vi-VN" sz="3600"/>
          </a:p>
        </p:txBody>
      </p:sp>
      <p:sp>
        <p:nvSpPr>
          <p:cNvPr id="3" name="Content Placeholder 2">
            <a:extLst>
              <a:ext uri="{FF2B5EF4-FFF2-40B4-BE49-F238E27FC236}">
                <a16:creationId xmlns:a16="http://schemas.microsoft.com/office/drawing/2014/main" id="{5DDFCDB9-AD0A-438C-B72F-202362EAB32B}"/>
              </a:ext>
            </a:extLst>
          </p:cNvPr>
          <p:cNvSpPr>
            <a:spLocks noGrp="1"/>
          </p:cNvSpPr>
          <p:nvPr>
            <p:ph idx="1"/>
          </p:nvPr>
        </p:nvSpPr>
        <p:spPr>
          <a:xfrm>
            <a:off x="643469" y="1782981"/>
            <a:ext cx="5142734" cy="4393982"/>
          </a:xfrm>
        </p:spPr>
        <p:txBody>
          <a:bodyPr>
            <a:normAutofit/>
          </a:bodyPr>
          <a:lstStyle/>
          <a:p>
            <a:r>
              <a:rPr lang="en-US" sz="4000" b="1" i="0" u="none" strike="noStrike" dirty="0">
                <a:effectLst/>
                <a:latin typeface="Lato"/>
              </a:rPr>
              <a:t>Thank you all,</a:t>
            </a:r>
            <a:br>
              <a:rPr lang="en-US" sz="4000" b="0" i="0" u="none" strike="noStrike" dirty="0">
                <a:effectLst/>
                <a:latin typeface="Lato"/>
              </a:rPr>
            </a:br>
            <a:r>
              <a:rPr lang="en-US" sz="4000" b="0" i="0" u="none" strike="noStrike" dirty="0">
                <a:effectLst/>
                <a:latin typeface="Lato"/>
              </a:rPr>
              <a:t>instructors, TAs </a:t>
            </a:r>
            <a:br>
              <a:rPr lang="en-US" sz="4000" b="0" i="0" u="none" strike="noStrike" dirty="0">
                <a:effectLst/>
                <a:latin typeface="Lato"/>
              </a:rPr>
            </a:br>
            <a:r>
              <a:rPr lang="en-US" sz="4000" b="0" i="0" u="none" strike="noStrike" dirty="0">
                <a:effectLst/>
                <a:latin typeface="Lato"/>
              </a:rPr>
              <a:t>and my classmates </a:t>
            </a:r>
            <a:br>
              <a:rPr lang="en-US" sz="4000" b="0" i="0" u="none" strike="noStrike" dirty="0">
                <a:effectLst/>
                <a:latin typeface="Lato"/>
              </a:rPr>
            </a:br>
            <a:r>
              <a:rPr lang="en-US" sz="4000" b="0" i="0" u="none" strike="noStrike" dirty="0">
                <a:effectLst/>
                <a:latin typeface="Lato"/>
              </a:rPr>
              <a:t>for making cool class</a:t>
            </a:r>
            <a:endParaRPr lang="vi-VN" sz="4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Taco">
            <a:extLst>
              <a:ext uri="{FF2B5EF4-FFF2-40B4-BE49-F238E27FC236}">
                <a16:creationId xmlns:a16="http://schemas.microsoft.com/office/drawing/2014/main" id="{0F50F7A5-E57A-4FF8-9346-68B2C5540A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0980" y="1782981"/>
            <a:ext cx="4361892" cy="436189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04851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766</TotalTime>
  <Words>680</Words>
  <Application>Microsoft Office PowerPoint</Application>
  <PresentationFormat>Widescreen</PresentationFormat>
  <Paragraphs>66</Paragraphs>
  <Slides>8</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-apple-system</vt:lpstr>
      <vt:lpstr>arial</vt:lpstr>
      <vt:lpstr>arial</vt:lpstr>
      <vt:lpstr>Calibri</vt:lpstr>
      <vt:lpstr>Calibri Light</vt:lpstr>
      <vt:lpstr>inherit</vt:lpstr>
      <vt:lpstr>Inter</vt:lpstr>
      <vt:lpstr>Lato</vt:lpstr>
      <vt:lpstr>Roboto</vt:lpstr>
      <vt:lpstr>Times New Roman</vt:lpstr>
      <vt:lpstr>Office Theme</vt:lpstr>
      <vt:lpstr>Music Classification</vt:lpstr>
      <vt:lpstr>MFCC features?</vt:lpstr>
      <vt:lpstr>Working GTZAN Dataset</vt:lpstr>
      <vt:lpstr>Increase Data</vt:lpstr>
      <vt:lpstr>Working with Model</vt:lpstr>
      <vt:lpstr>Future works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Chilton Nguyen</dc:creator>
  <cp:lastModifiedBy>Chilton Nguyen</cp:lastModifiedBy>
  <cp:revision>65</cp:revision>
  <dcterms:created xsi:type="dcterms:W3CDTF">2021-08-16T13:15:50Z</dcterms:created>
  <dcterms:modified xsi:type="dcterms:W3CDTF">2021-08-24T12:25:13Z</dcterms:modified>
</cp:coreProperties>
</file>