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1" r:id="rId5"/>
    <p:sldId id="265" r:id="rId6"/>
    <p:sldId id="262" r:id="rId7"/>
    <p:sldId id="264" r:id="rId8"/>
    <p:sldId id="263" r:id="rId9"/>
    <p:sldId id="266" r:id="rId10"/>
    <p:sldId id="259"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683" autoAdjust="0"/>
  </p:normalViewPr>
  <p:slideViewPr>
    <p:cSldViewPr snapToGrid="0">
      <p:cViewPr varScale="1">
        <p:scale>
          <a:sx n="96" d="100"/>
          <a:sy n="96" d="100"/>
        </p:scale>
        <p:origin x="11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dirty="0">
                <a:solidFill>
                  <a:schemeClr val="accent5">
                    <a:lumMod val="50000"/>
                  </a:schemeClr>
                </a:solidFill>
              </a:rPr>
              <a:t>Accuracy</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Sheet1!$A$2:$A$4</c:f>
              <c:strCache>
                <c:ptCount val="3"/>
                <c:pt idx="0">
                  <c:v>XGBClassifier</c:v>
                </c:pt>
                <c:pt idx="1">
                  <c:v>CNN model</c:v>
                </c:pt>
                <c:pt idx="2">
                  <c:v>LSMT model</c:v>
                </c:pt>
              </c:strCache>
            </c:strRef>
          </c:cat>
          <c:val>
            <c:numRef>
              <c:f>Sheet1!$B$2:$B$4</c:f>
              <c:numCache>
                <c:formatCode>0%</c:formatCode>
                <c:ptCount val="3"/>
                <c:pt idx="0">
                  <c:v>0.93</c:v>
                </c:pt>
                <c:pt idx="1">
                  <c:v>0.82</c:v>
                </c:pt>
                <c:pt idx="2">
                  <c:v>0.5</c:v>
                </c:pt>
              </c:numCache>
            </c:numRef>
          </c:val>
          <c:extLst>
            <c:ext xmlns:c16="http://schemas.microsoft.com/office/drawing/2014/chart" uri="{C3380CC4-5D6E-409C-BE32-E72D297353CC}">
              <c16:uniqueId val="{00000000-4962-4A89-846A-2704BD52E926}"/>
            </c:ext>
          </c:extLst>
        </c:ser>
        <c:dLbls>
          <c:showLegendKey val="0"/>
          <c:showVal val="0"/>
          <c:showCatName val="0"/>
          <c:showSerName val="0"/>
          <c:showPercent val="0"/>
          <c:showBubbleSize val="0"/>
        </c:dLbls>
        <c:gapWidth val="164"/>
        <c:overlap val="-22"/>
        <c:axId val="266241024"/>
        <c:axId val="266239776"/>
      </c:barChart>
      <c:catAx>
        <c:axId val="26624102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266239776"/>
        <c:crosses val="autoZero"/>
        <c:auto val="1"/>
        <c:lblAlgn val="ctr"/>
        <c:lblOffset val="100"/>
        <c:noMultiLvlLbl val="0"/>
      </c:catAx>
      <c:valAx>
        <c:axId val="2662397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266241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284F5-D95F-431A-A2B2-D6F7DC8DB27A}"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D45D4AF2-130B-4000-8497-FC21790C36D4}">
      <dgm:prSet/>
      <dgm:spPr/>
      <dgm:t>
        <a:bodyPr/>
        <a:lstStyle/>
        <a:p>
          <a:r>
            <a:rPr lang="en-US" b="0" i="0" dirty="0"/>
            <a:t>Each genre comprises 100 audio files (.wav) of 30 seconds each that means I have 1000 training examples and if I keep </a:t>
          </a:r>
          <a:r>
            <a:rPr lang="en-US" b="1" i="0" dirty="0"/>
            <a:t>20%</a:t>
          </a:r>
          <a:r>
            <a:rPr lang="en-US" b="0" i="0" dirty="0"/>
            <a:t> of them for validation then just 800 training examples. I chose to extract MFCC from the audio files as the feature. </a:t>
          </a:r>
          <a:endParaRPr lang="en-US" dirty="0"/>
        </a:p>
      </dgm:t>
    </dgm:pt>
    <dgm:pt modelId="{94DC064B-A1A1-4FA8-A603-3100427B782C}" type="parTrans" cxnId="{DDDDA8E5-422F-4667-BF37-918F8D5A1453}">
      <dgm:prSet/>
      <dgm:spPr/>
      <dgm:t>
        <a:bodyPr/>
        <a:lstStyle/>
        <a:p>
          <a:endParaRPr lang="en-US"/>
        </a:p>
      </dgm:t>
    </dgm:pt>
    <dgm:pt modelId="{CA7F1B2C-1409-42B4-AF5B-79D203559C90}" type="sibTrans" cxnId="{DDDDA8E5-422F-4667-BF37-918F8D5A1453}">
      <dgm:prSet/>
      <dgm:spPr/>
      <dgm:t>
        <a:bodyPr/>
        <a:lstStyle/>
        <a:p>
          <a:endParaRPr lang="en-US"/>
        </a:p>
      </dgm:t>
    </dgm:pt>
    <dgm:pt modelId="{B6AFF08F-C243-49D8-B227-B3700B6A196C}">
      <dgm:prSet/>
      <dgm:spPr/>
      <dgm:t>
        <a:bodyPr/>
        <a:lstStyle/>
        <a:p>
          <a:r>
            <a:rPr lang="en-US" b="0" i="0" dirty="0"/>
            <a:t>For MFCC feature,</a:t>
          </a:r>
          <a:r>
            <a:rPr lang="en-US" dirty="0"/>
            <a:t> the first 13 coefficients of MFCC are taken as features as they represent the envelope of spectra. </a:t>
          </a:r>
        </a:p>
      </dgm:t>
    </dgm:pt>
    <dgm:pt modelId="{D1E25C66-ABF4-4A76-B0F1-23EFEA97F759}" type="parTrans" cxnId="{122F5D5F-0058-4C67-A4B8-26BB7FEDB875}">
      <dgm:prSet/>
      <dgm:spPr/>
      <dgm:t>
        <a:bodyPr/>
        <a:lstStyle/>
        <a:p>
          <a:endParaRPr lang="en-US"/>
        </a:p>
      </dgm:t>
    </dgm:pt>
    <dgm:pt modelId="{B6BF54A0-44A7-4204-9F92-D0D2F8736A92}" type="sibTrans" cxnId="{122F5D5F-0058-4C67-A4B8-26BB7FEDB875}">
      <dgm:prSet/>
      <dgm:spPr/>
      <dgm:t>
        <a:bodyPr/>
        <a:lstStyle/>
        <a:p>
          <a:endParaRPr lang="en-US"/>
        </a:p>
      </dgm:t>
    </dgm:pt>
    <dgm:pt modelId="{24782F97-810C-473A-A54D-0B3A5D97CD7B}">
      <dgm:prSet/>
      <dgm:spPr/>
      <dgm:t>
        <a:bodyPr/>
        <a:lstStyle/>
        <a:p>
          <a:r>
            <a:rPr lang="en-US" b="1" i="0" dirty="0" err="1"/>
            <a:t>librosa.feature.mfcc</a:t>
          </a:r>
          <a:r>
            <a:rPr lang="en-US" b="1" i="0" dirty="0"/>
            <a:t> </a:t>
          </a:r>
          <a:r>
            <a:rPr lang="en-US" b="0" i="0" dirty="0"/>
            <a:t>function of “</a:t>
          </a:r>
          <a:r>
            <a:rPr lang="en-US" b="0" i="0" dirty="0" err="1"/>
            <a:t>librosa</a:t>
          </a:r>
          <a:r>
            <a:rPr lang="en-US" b="0" i="0" dirty="0"/>
            <a:t>”. </a:t>
          </a:r>
        </a:p>
        <a:p>
          <a:r>
            <a:rPr lang="en-US" b="0" i="0" dirty="0"/>
            <a:t>The output will be a matrix of 13 * </a:t>
          </a:r>
          <a:r>
            <a:rPr lang="en-US" b="0" i="1" dirty="0"/>
            <a:t>n dimensional vector. Where n depends on the total duration of the audio: 13 </a:t>
          </a:r>
          <a:r>
            <a:rPr lang="en-US" b="0" i="0" dirty="0"/>
            <a:t>(100*sec).</a:t>
          </a:r>
          <a:endParaRPr lang="en-US" dirty="0"/>
        </a:p>
      </dgm:t>
    </dgm:pt>
    <dgm:pt modelId="{50BFAE70-44B6-4DB6-8E80-AC3D820E2069}" type="parTrans" cxnId="{5E49794B-9225-47D0-B4E8-ACD15C3BD9F6}">
      <dgm:prSet/>
      <dgm:spPr/>
      <dgm:t>
        <a:bodyPr/>
        <a:lstStyle/>
        <a:p>
          <a:endParaRPr lang="en-US"/>
        </a:p>
      </dgm:t>
    </dgm:pt>
    <dgm:pt modelId="{AB96839A-D646-408F-ADD3-CCBFED6CFF7F}" type="sibTrans" cxnId="{5E49794B-9225-47D0-B4E8-ACD15C3BD9F6}">
      <dgm:prSet/>
      <dgm:spPr/>
      <dgm:t>
        <a:bodyPr/>
        <a:lstStyle/>
        <a:p>
          <a:endParaRPr lang="en-US"/>
        </a:p>
      </dgm:t>
    </dgm:pt>
    <dgm:pt modelId="{3DDB42CA-0F38-4891-A900-1EDBD0D9DD2E}" type="pres">
      <dgm:prSet presAssocID="{C3A284F5-D95F-431A-A2B2-D6F7DC8DB27A}" presName="vert0" presStyleCnt="0">
        <dgm:presLayoutVars>
          <dgm:dir/>
          <dgm:animOne val="branch"/>
          <dgm:animLvl val="lvl"/>
        </dgm:presLayoutVars>
      </dgm:prSet>
      <dgm:spPr/>
    </dgm:pt>
    <dgm:pt modelId="{8E26919B-C1CD-423F-B158-5C75F4F5ED53}" type="pres">
      <dgm:prSet presAssocID="{D45D4AF2-130B-4000-8497-FC21790C36D4}" presName="thickLine" presStyleLbl="alignNode1" presStyleIdx="0" presStyleCnt="3"/>
      <dgm:spPr/>
    </dgm:pt>
    <dgm:pt modelId="{6AE8076E-BAE5-4CBE-A52C-4AF86C260BBA}" type="pres">
      <dgm:prSet presAssocID="{D45D4AF2-130B-4000-8497-FC21790C36D4}" presName="horz1" presStyleCnt="0"/>
      <dgm:spPr/>
    </dgm:pt>
    <dgm:pt modelId="{29404950-CFA7-435C-BA28-63F42E5B9AA0}" type="pres">
      <dgm:prSet presAssocID="{D45D4AF2-130B-4000-8497-FC21790C36D4}" presName="tx1" presStyleLbl="revTx" presStyleIdx="0" presStyleCnt="3"/>
      <dgm:spPr/>
    </dgm:pt>
    <dgm:pt modelId="{B77AFA99-BD04-4623-AC6D-B85B98174F79}" type="pres">
      <dgm:prSet presAssocID="{D45D4AF2-130B-4000-8497-FC21790C36D4}" presName="vert1" presStyleCnt="0"/>
      <dgm:spPr/>
    </dgm:pt>
    <dgm:pt modelId="{B6A4CB92-5F94-4122-96AB-AD6C75C3C954}" type="pres">
      <dgm:prSet presAssocID="{B6AFF08F-C243-49D8-B227-B3700B6A196C}" presName="thickLine" presStyleLbl="alignNode1" presStyleIdx="1" presStyleCnt="3"/>
      <dgm:spPr/>
    </dgm:pt>
    <dgm:pt modelId="{5F87EA26-1D9D-49E9-8520-A6CEF3A7587E}" type="pres">
      <dgm:prSet presAssocID="{B6AFF08F-C243-49D8-B227-B3700B6A196C}" presName="horz1" presStyleCnt="0"/>
      <dgm:spPr/>
    </dgm:pt>
    <dgm:pt modelId="{50EE9864-D7A2-4D78-9299-5783E6CB5C2D}" type="pres">
      <dgm:prSet presAssocID="{B6AFF08F-C243-49D8-B227-B3700B6A196C}" presName="tx1" presStyleLbl="revTx" presStyleIdx="1" presStyleCnt="3"/>
      <dgm:spPr/>
    </dgm:pt>
    <dgm:pt modelId="{F5CD0E1D-A77A-464D-9348-9F91736B4CA6}" type="pres">
      <dgm:prSet presAssocID="{B6AFF08F-C243-49D8-B227-B3700B6A196C}" presName="vert1" presStyleCnt="0"/>
      <dgm:spPr/>
    </dgm:pt>
    <dgm:pt modelId="{F057C523-7AE2-42AB-86EC-956FBFA58F61}" type="pres">
      <dgm:prSet presAssocID="{24782F97-810C-473A-A54D-0B3A5D97CD7B}" presName="thickLine" presStyleLbl="alignNode1" presStyleIdx="2" presStyleCnt="3"/>
      <dgm:spPr/>
    </dgm:pt>
    <dgm:pt modelId="{BFEC08B1-2CA6-45FA-BE0C-438EF53A043F}" type="pres">
      <dgm:prSet presAssocID="{24782F97-810C-473A-A54D-0B3A5D97CD7B}" presName="horz1" presStyleCnt="0"/>
      <dgm:spPr/>
    </dgm:pt>
    <dgm:pt modelId="{E681D077-ABF3-440C-82D8-BD5687531277}" type="pres">
      <dgm:prSet presAssocID="{24782F97-810C-473A-A54D-0B3A5D97CD7B}" presName="tx1" presStyleLbl="revTx" presStyleIdx="2" presStyleCnt="3"/>
      <dgm:spPr/>
    </dgm:pt>
    <dgm:pt modelId="{8C7FDB01-4BD6-4DF2-A178-8390EA7FF45D}" type="pres">
      <dgm:prSet presAssocID="{24782F97-810C-473A-A54D-0B3A5D97CD7B}" presName="vert1" presStyleCnt="0"/>
      <dgm:spPr/>
    </dgm:pt>
  </dgm:ptLst>
  <dgm:cxnLst>
    <dgm:cxn modelId="{122F5D5F-0058-4C67-A4B8-26BB7FEDB875}" srcId="{C3A284F5-D95F-431A-A2B2-D6F7DC8DB27A}" destId="{B6AFF08F-C243-49D8-B227-B3700B6A196C}" srcOrd="1" destOrd="0" parTransId="{D1E25C66-ABF4-4A76-B0F1-23EFEA97F759}" sibTransId="{B6BF54A0-44A7-4204-9F92-D0D2F8736A92}"/>
    <dgm:cxn modelId="{72B72043-68FC-40BC-AC95-7A3F6D31DD25}" type="presOf" srcId="{C3A284F5-D95F-431A-A2B2-D6F7DC8DB27A}" destId="{3DDB42CA-0F38-4891-A900-1EDBD0D9DD2E}" srcOrd="0" destOrd="0" presId="urn:microsoft.com/office/officeart/2008/layout/LinedList"/>
    <dgm:cxn modelId="{5E49794B-9225-47D0-B4E8-ACD15C3BD9F6}" srcId="{C3A284F5-D95F-431A-A2B2-D6F7DC8DB27A}" destId="{24782F97-810C-473A-A54D-0B3A5D97CD7B}" srcOrd="2" destOrd="0" parTransId="{50BFAE70-44B6-4DB6-8E80-AC3D820E2069}" sibTransId="{AB96839A-D646-408F-ADD3-CCBFED6CFF7F}"/>
    <dgm:cxn modelId="{C0FDEE6F-4036-412B-8E7D-BAE982443300}" type="presOf" srcId="{24782F97-810C-473A-A54D-0B3A5D97CD7B}" destId="{E681D077-ABF3-440C-82D8-BD5687531277}" srcOrd="0" destOrd="0" presId="urn:microsoft.com/office/officeart/2008/layout/LinedList"/>
    <dgm:cxn modelId="{DDDDA8E5-422F-4667-BF37-918F8D5A1453}" srcId="{C3A284F5-D95F-431A-A2B2-D6F7DC8DB27A}" destId="{D45D4AF2-130B-4000-8497-FC21790C36D4}" srcOrd="0" destOrd="0" parTransId="{94DC064B-A1A1-4FA8-A603-3100427B782C}" sibTransId="{CA7F1B2C-1409-42B4-AF5B-79D203559C90}"/>
    <dgm:cxn modelId="{593BB0E5-7434-4B0B-B011-BA1D3BDA0F14}" type="presOf" srcId="{B6AFF08F-C243-49D8-B227-B3700B6A196C}" destId="{50EE9864-D7A2-4D78-9299-5783E6CB5C2D}" srcOrd="0" destOrd="0" presId="urn:microsoft.com/office/officeart/2008/layout/LinedList"/>
    <dgm:cxn modelId="{55A7E0FB-AE12-4B1A-80B3-78665C18AB3B}" type="presOf" srcId="{D45D4AF2-130B-4000-8497-FC21790C36D4}" destId="{29404950-CFA7-435C-BA28-63F42E5B9AA0}" srcOrd="0" destOrd="0" presId="urn:microsoft.com/office/officeart/2008/layout/LinedList"/>
    <dgm:cxn modelId="{481E9886-6160-4F9E-ACF1-DC825E853A6B}" type="presParOf" srcId="{3DDB42CA-0F38-4891-A900-1EDBD0D9DD2E}" destId="{8E26919B-C1CD-423F-B158-5C75F4F5ED53}" srcOrd="0" destOrd="0" presId="urn:microsoft.com/office/officeart/2008/layout/LinedList"/>
    <dgm:cxn modelId="{042B2673-0C4D-4D52-A2C5-E390E37A79F7}" type="presParOf" srcId="{3DDB42CA-0F38-4891-A900-1EDBD0D9DD2E}" destId="{6AE8076E-BAE5-4CBE-A52C-4AF86C260BBA}" srcOrd="1" destOrd="0" presId="urn:microsoft.com/office/officeart/2008/layout/LinedList"/>
    <dgm:cxn modelId="{70303852-2088-4B42-B883-DB74661F3BCE}" type="presParOf" srcId="{6AE8076E-BAE5-4CBE-A52C-4AF86C260BBA}" destId="{29404950-CFA7-435C-BA28-63F42E5B9AA0}" srcOrd="0" destOrd="0" presId="urn:microsoft.com/office/officeart/2008/layout/LinedList"/>
    <dgm:cxn modelId="{F85FAD4E-52CA-4120-8C1F-02575CDF7334}" type="presParOf" srcId="{6AE8076E-BAE5-4CBE-A52C-4AF86C260BBA}" destId="{B77AFA99-BD04-4623-AC6D-B85B98174F79}" srcOrd="1" destOrd="0" presId="urn:microsoft.com/office/officeart/2008/layout/LinedList"/>
    <dgm:cxn modelId="{63C55551-69B2-4EBB-BF07-9E52E3002B98}" type="presParOf" srcId="{3DDB42CA-0F38-4891-A900-1EDBD0D9DD2E}" destId="{B6A4CB92-5F94-4122-96AB-AD6C75C3C954}" srcOrd="2" destOrd="0" presId="urn:microsoft.com/office/officeart/2008/layout/LinedList"/>
    <dgm:cxn modelId="{208F8A5F-9A11-4F98-8E1F-3C6F34012884}" type="presParOf" srcId="{3DDB42CA-0F38-4891-A900-1EDBD0D9DD2E}" destId="{5F87EA26-1D9D-49E9-8520-A6CEF3A7587E}" srcOrd="3" destOrd="0" presId="urn:microsoft.com/office/officeart/2008/layout/LinedList"/>
    <dgm:cxn modelId="{51488C68-7662-4F2E-B3D8-85D10FB78C8E}" type="presParOf" srcId="{5F87EA26-1D9D-49E9-8520-A6CEF3A7587E}" destId="{50EE9864-D7A2-4D78-9299-5783E6CB5C2D}" srcOrd="0" destOrd="0" presId="urn:microsoft.com/office/officeart/2008/layout/LinedList"/>
    <dgm:cxn modelId="{E25672D5-AE7D-4475-A9F8-9CE32CE4F966}" type="presParOf" srcId="{5F87EA26-1D9D-49E9-8520-A6CEF3A7587E}" destId="{F5CD0E1D-A77A-464D-9348-9F91736B4CA6}" srcOrd="1" destOrd="0" presId="urn:microsoft.com/office/officeart/2008/layout/LinedList"/>
    <dgm:cxn modelId="{65FB40B6-483B-4EAD-A473-699103CD95FB}" type="presParOf" srcId="{3DDB42CA-0F38-4891-A900-1EDBD0D9DD2E}" destId="{F057C523-7AE2-42AB-86EC-956FBFA58F61}" srcOrd="4" destOrd="0" presId="urn:microsoft.com/office/officeart/2008/layout/LinedList"/>
    <dgm:cxn modelId="{B382D5DF-3EF0-434E-9005-B54B29AE61F4}" type="presParOf" srcId="{3DDB42CA-0F38-4891-A900-1EDBD0D9DD2E}" destId="{BFEC08B1-2CA6-45FA-BE0C-438EF53A043F}" srcOrd="5" destOrd="0" presId="urn:microsoft.com/office/officeart/2008/layout/LinedList"/>
    <dgm:cxn modelId="{18EEAE57-0E05-4E68-9CA4-72CEF08C4CF5}" type="presParOf" srcId="{BFEC08B1-2CA6-45FA-BE0C-438EF53A043F}" destId="{E681D077-ABF3-440C-82D8-BD5687531277}" srcOrd="0" destOrd="0" presId="urn:microsoft.com/office/officeart/2008/layout/LinedList"/>
    <dgm:cxn modelId="{9BF7C93D-96D1-4B50-A016-8FD289FB5853}" type="presParOf" srcId="{BFEC08B1-2CA6-45FA-BE0C-438EF53A043F}" destId="{8C7FDB01-4BD6-4DF2-A178-8390EA7FF45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00C9D-073B-46F8-B5B4-9F579EE79F6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5F30EFC-31E2-4890-A86D-64CDD92CDB99}">
      <dgm:prSet/>
      <dgm:spPr/>
      <dgm:t>
        <a:bodyPr/>
        <a:lstStyle/>
        <a:p>
          <a:r>
            <a:rPr lang="en-US" b="0" i="0" dirty="0"/>
            <a:t>DURATION = 30 Which the one file, split into 10 samples and collected feature for 3 second. </a:t>
          </a:r>
          <a:endParaRPr lang="en-US" dirty="0"/>
        </a:p>
      </dgm:t>
    </dgm:pt>
    <dgm:pt modelId="{4DD3F5B6-BF83-4EEA-BDF5-BFC82A46EA12}" type="parTrans" cxnId="{4A431641-13C0-4A3B-A20B-8E35A5347941}">
      <dgm:prSet/>
      <dgm:spPr/>
      <dgm:t>
        <a:bodyPr/>
        <a:lstStyle/>
        <a:p>
          <a:endParaRPr lang="en-US"/>
        </a:p>
      </dgm:t>
    </dgm:pt>
    <dgm:pt modelId="{147D7DF1-93B3-4089-9DA5-C6320C4AB3A6}" type="sibTrans" cxnId="{4A431641-13C0-4A3B-A20B-8E35A5347941}">
      <dgm:prSet/>
      <dgm:spPr/>
      <dgm:t>
        <a:bodyPr/>
        <a:lstStyle/>
        <a:p>
          <a:endParaRPr lang="en-US"/>
        </a:p>
      </dgm:t>
    </dgm:pt>
    <dgm:pt modelId="{2EF30558-2632-47ED-B10F-3A571B9D84E2}">
      <dgm:prSet/>
      <dgm:spPr/>
      <dgm:t>
        <a:bodyPr/>
        <a:lstStyle/>
        <a:p>
          <a:r>
            <a:rPr lang="en-US" b="0" i="0" dirty="0"/>
            <a:t>This means that one samples nearly 3 seconds. Now my training examples have become tenfold etc... each genre has 1000 training examples and total training examples are 10,000. </a:t>
          </a:r>
          <a:endParaRPr lang="en-US" dirty="0"/>
        </a:p>
      </dgm:t>
    </dgm:pt>
    <dgm:pt modelId="{EFAF4FDF-03E2-4239-B3A0-48B27F72742E}" type="parTrans" cxnId="{AA82710D-0B6C-4F58-BAEB-24358BFD4647}">
      <dgm:prSet/>
      <dgm:spPr/>
      <dgm:t>
        <a:bodyPr/>
        <a:lstStyle/>
        <a:p>
          <a:endParaRPr lang="en-US"/>
        </a:p>
      </dgm:t>
    </dgm:pt>
    <dgm:pt modelId="{0234C446-2EE7-465D-A7F4-77CD7FCA9A37}" type="sibTrans" cxnId="{AA82710D-0B6C-4F58-BAEB-24358BFD4647}">
      <dgm:prSet/>
      <dgm:spPr/>
      <dgm:t>
        <a:bodyPr/>
        <a:lstStyle/>
        <a:p>
          <a:endParaRPr lang="en-US"/>
        </a:p>
      </dgm:t>
    </dgm:pt>
    <dgm:pt modelId="{62E77C99-A5C9-4BEB-9B7C-258EC99DB890}">
      <dgm:prSet/>
      <dgm:spPr/>
      <dgm:t>
        <a:bodyPr/>
        <a:lstStyle/>
        <a:p>
          <a:r>
            <a:rPr lang="en-US" b="0" i="0" dirty="0"/>
            <a:t>Increased my dataset, and this will be helpful for a deep learning model because it always requires m</a:t>
          </a:r>
          <a:endParaRPr lang="en-US" dirty="0"/>
        </a:p>
      </dgm:t>
    </dgm:pt>
    <dgm:pt modelId="{4A59F75B-4C3B-4E8A-ADE3-1C2853E37F9C}" type="parTrans" cxnId="{7D00AC2F-0C09-4782-80B9-01310B85FEC8}">
      <dgm:prSet/>
      <dgm:spPr/>
      <dgm:t>
        <a:bodyPr/>
        <a:lstStyle/>
        <a:p>
          <a:endParaRPr lang="en-US"/>
        </a:p>
      </dgm:t>
    </dgm:pt>
    <dgm:pt modelId="{6022B7F2-8618-4938-9EEE-F49155C2130A}" type="sibTrans" cxnId="{7D00AC2F-0C09-4782-80B9-01310B85FEC8}">
      <dgm:prSet/>
      <dgm:spPr/>
      <dgm:t>
        <a:bodyPr/>
        <a:lstStyle/>
        <a:p>
          <a:endParaRPr lang="en-US"/>
        </a:p>
      </dgm:t>
    </dgm:pt>
    <dgm:pt modelId="{E6389AC2-3376-47DD-A28F-B4AB58E5794D}">
      <dgm:prSet/>
      <dgm:spPr/>
      <dgm:t>
        <a:bodyPr/>
        <a:lstStyle/>
        <a:p>
          <a:r>
            <a:rPr lang="en-US" b="1" dirty="0">
              <a:latin typeface="Arial" panose="020B0604020202020204" pitchFamily="34" charset="0"/>
              <a:cs typeface="Arial" panose="020B0604020202020204" pitchFamily="34" charset="0"/>
            </a:rPr>
            <a:t>Increase based on dataset not based on features</a:t>
          </a:r>
          <a:r>
            <a:rPr lang="en-US" b="0" i="0" dirty="0"/>
            <a:t>. </a:t>
          </a:r>
          <a:endParaRPr lang="en-US" dirty="0"/>
        </a:p>
      </dgm:t>
    </dgm:pt>
    <dgm:pt modelId="{18774600-25CC-4188-B3B3-FFBDF97799C0}" type="parTrans" cxnId="{43083461-858F-423F-8F20-88F95791E237}">
      <dgm:prSet/>
      <dgm:spPr/>
      <dgm:t>
        <a:bodyPr/>
        <a:lstStyle/>
        <a:p>
          <a:endParaRPr lang="vi-VN"/>
        </a:p>
      </dgm:t>
    </dgm:pt>
    <dgm:pt modelId="{EFD953A8-8FA3-48DC-BFA6-91697A437C23}" type="sibTrans" cxnId="{43083461-858F-423F-8F20-88F95791E237}">
      <dgm:prSet/>
      <dgm:spPr/>
      <dgm:t>
        <a:bodyPr/>
        <a:lstStyle/>
        <a:p>
          <a:endParaRPr lang="vi-VN"/>
        </a:p>
      </dgm:t>
    </dgm:pt>
    <dgm:pt modelId="{9A8B6F5D-FCA1-41D6-8D7A-5665B39278F1}" type="pres">
      <dgm:prSet presAssocID="{31F00C9D-073B-46F8-B5B4-9F579EE79F6D}" presName="vert0" presStyleCnt="0">
        <dgm:presLayoutVars>
          <dgm:dir/>
          <dgm:animOne val="branch"/>
          <dgm:animLvl val="lvl"/>
        </dgm:presLayoutVars>
      </dgm:prSet>
      <dgm:spPr/>
    </dgm:pt>
    <dgm:pt modelId="{8A24D87E-118E-4955-A727-A1FAE609A337}" type="pres">
      <dgm:prSet presAssocID="{15F30EFC-31E2-4890-A86D-64CDD92CDB99}" presName="thickLine" presStyleLbl="alignNode1" presStyleIdx="0" presStyleCnt="4"/>
      <dgm:spPr/>
    </dgm:pt>
    <dgm:pt modelId="{4C57A184-93C5-4942-9970-63EDC0AA9F7C}" type="pres">
      <dgm:prSet presAssocID="{15F30EFC-31E2-4890-A86D-64CDD92CDB99}" presName="horz1" presStyleCnt="0"/>
      <dgm:spPr/>
    </dgm:pt>
    <dgm:pt modelId="{E32FFD0D-C811-4899-B7CB-27547C08EF3A}" type="pres">
      <dgm:prSet presAssocID="{15F30EFC-31E2-4890-A86D-64CDD92CDB99}" presName="tx1" presStyleLbl="revTx" presStyleIdx="0" presStyleCnt="4"/>
      <dgm:spPr/>
    </dgm:pt>
    <dgm:pt modelId="{08923502-A07F-4488-BE8C-D1393627F74D}" type="pres">
      <dgm:prSet presAssocID="{15F30EFC-31E2-4890-A86D-64CDD92CDB99}" presName="vert1" presStyleCnt="0"/>
      <dgm:spPr/>
    </dgm:pt>
    <dgm:pt modelId="{1F057B04-9C7F-4B50-88C2-4A7FCC109938}" type="pres">
      <dgm:prSet presAssocID="{2EF30558-2632-47ED-B10F-3A571B9D84E2}" presName="thickLine" presStyleLbl="alignNode1" presStyleIdx="1" presStyleCnt="4"/>
      <dgm:spPr/>
    </dgm:pt>
    <dgm:pt modelId="{212965E7-B280-4BB5-A52A-4759FE87D45A}" type="pres">
      <dgm:prSet presAssocID="{2EF30558-2632-47ED-B10F-3A571B9D84E2}" presName="horz1" presStyleCnt="0"/>
      <dgm:spPr/>
    </dgm:pt>
    <dgm:pt modelId="{40977A10-E380-48B7-83E4-68A224C8F3E9}" type="pres">
      <dgm:prSet presAssocID="{2EF30558-2632-47ED-B10F-3A571B9D84E2}" presName="tx1" presStyleLbl="revTx" presStyleIdx="1" presStyleCnt="4"/>
      <dgm:spPr/>
    </dgm:pt>
    <dgm:pt modelId="{B7F0BD92-620D-41B9-B5C7-EFF5956F8556}" type="pres">
      <dgm:prSet presAssocID="{2EF30558-2632-47ED-B10F-3A571B9D84E2}" presName="vert1" presStyleCnt="0"/>
      <dgm:spPr/>
    </dgm:pt>
    <dgm:pt modelId="{5C101280-CF70-405B-BABD-6A7471CB51EF}" type="pres">
      <dgm:prSet presAssocID="{62E77C99-A5C9-4BEB-9B7C-258EC99DB890}" presName="thickLine" presStyleLbl="alignNode1" presStyleIdx="2" presStyleCnt="4"/>
      <dgm:spPr/>
    </dgm:pt>
    <dgm:pt modelId="{BC556044-D835-442A-9044-173FBBC6761A}" type="pres">
      <dgm:prSet presAssocID="{62E77C99-A5C9-4BEB-9B7C-258EC99DB890}" presName="horz1" presStyleCnt="0"/>
      <dgm:spPr/>
    </dgm:pt>
    <dgm:pt modelId="{26940D1C-1EC5-4ED4-A7B6-3E9FF3DF28F4}" type="pres">
      <dgm:prSet presAssocID="{62E77C99-A5C9-4BEB-9B7C-258EC99DB890}" presName="tx1" presStyleLbl="revTx" presStyleIdx="2" presStyleCnt="4"/>
      <dgm:spPr/>
    </dgm:pt>
    <dgm:pt modelId="{768396E9-00AC-4DFA-AE51-CA195B09B965}" type="pres">
      <dgm:prSet presAssocID="{62E77C99-A5C9-4BEB-9B7C-258EC99DB890}" presName="vert1" presStyleCnt="0"/>
      <dgm:spPr/>
    </dgm:pt>
    <dgm:pt modelId="{D8D8FFFA-E15E-422B-B3AE-BB939DB52926}" type="pres">
      <dgm:prSet presAssocID="{E6389AC2-3376-47DD-A28F-B4AB58E5794D}" presName="thickLine" presStyleLbl="alignNode1" presStyleIdx="3" presStyleCnt="4"/>
      <dgm:spPr/>
    </dgm:pt>
    <dgm:pt modelId="{CDEE00EB-B569-4D29-94BA-100915BD0B0D}" type="pres">
      <dgm:prSet presAssocID="{E6389AC2-3376-47DD-A28F-B4AB58E5794D}" presName="horz1" presStyleCnt="0"/>
      <dgm:spPr/>
    </dgm:pt>
    <dgm:pt modelId="{F53A7216-A272-4EE0-9832-5380DA587B6A}" type="pres">
      <dgm:prSet presAssocID="{E6389AC2-3376-47DD-A28F-B4AB58E5794D}" presName="tx1" presStyleLbl="revTx" presStyleIdx="3" presStyleCnt="4"/>
      <dgm:spPr/>
    </dgm:pt>
    <dgm:pt modelId="{F4239345-BC8F-4837-975B-8D43B704E33C}" type="pres">
      <dgm:prSet presAssocID="{E6389AC2-3376-47DD-A28F-B4AB58E5794D}" presName="vert1" presStyleCnt="0"/>
      <dgm:spPr/>
    </dgm:pt>
  </dgm:ptLst>
  <dgm:cxnLst>
    <dgm:cxn modelId="{AA82710D-0B6C-4F58-BAEB-24358BFD4647}" srcId="{31F00C9D-073B-46F8-B5B4-9F579EE79F6D}" destId="{2EF30558-2632-47ED-B10F-3A571B9D84E2}" srcOrd="1" destOrd="0" parTransId="{EFAF4FDF-03E2-4239-B3A0-48B27F72742E}" sibTransId="{0234C446-2EE7-465D-A7F4-77CD7FCA9A37}"/>
    <dgm:cxn modelId="{7D00AC2F-0C09-4782-80B9-01310B85FEC8}" srcId="{31F00C9D-073B-46F8-B5B4-9F579EE79F6D}" destId="{62E77C99-A5C9-4BEB-9B7C-258EC99DB890}" srcOrd="2" destOrd="0" parTransId="{4A59F75B-4C3B-4E8A-ADE3-1C2853E37F9C}" sibTransId="{6022B7F2-8618-4938-9EEE-F49155C2130A}"/>
    <dgm:cxn modelId="{D9712833-3D07-4A44-95E1-ED8E8BA023AD}" type="presOf" srcId="{31F00C9D-073B-46F8-B5B4-9F579EE79F6D}" destId="{9A8B6F5D-FCA1-41D6-8D7A-5665B39278F1}" srcOrd="0" destOrd="0" presId="urn:microsoft.com/office/officeart/2008/layout/LinedList"/>
    <dgm:cxn modelId="{BAECCD5F-3C2E-407B-B01F-8645D99F1647}" type="presOf" srcId="{E6389AC2-3376-47DD-A28F-B4AB58E5794D}" destId="{F53A7216-A272-4EE0-9832-5380DA587B6A}" srcOrd="0" destOrd="0" presId="urn:microsoft.com/office/officeart/2008/layout/LinedList"/>
    <dgm:cxn modelId="{4A431641-13C0-4A3B-A20B-8E35A5347941}" srcId="{31F00C9D-073B-46F8-B5B4-9F579EE79F6D}" destId="{15F30EFC-31E2-4890-A86D-64CDD92CDB99}" srcOrd="0" destOrd="0" parTransId="{4DD3F5B6-BF83-4EEA-BDF5-BFC82A46EA12}" sibTransId="{147D7DF1-93B3-4089-9DA5-C6320C4AB3A6}"/>
    <dgm:cxn modelId="{43083461-858F-423F-8F20-88F95791E237}" srcId="{31F00C9D-073B-46F8-B5B4-9F579EE79F6D}" destId="{E6389AC2-3376-47DD-A28F-B4AB58E5794D}" srcOrd="3" destOrd="0" parTransId="{18774600-25CC-4188-B3B3-FFBDF97799C0}" sibTransId="{EFD953A8-8FA3-48DC-BFA6-91697A437C23}"/>
    <dgm:cxn modelId="{B30D7F64-12FA-4CCF-99F6-DF755423EDC0}" type="presOf" srcId="{62E77C99-A5C9-4BEB-9B7C-258EC99DB890}" destId="{26940D1C-1EC5-4ED4-A7B6-3E9FF3DF28F4}" srcOrd="0" destOrd="0" presId="urn:microsoft.com/office/officeart/2008/layout/LinedList"/>
    <dgm:cxn modelId="{6FC09948-C34C-457E-847F-F62B03D6B939}" type="presOf" srcId="{15F30EFC-31E2-4890-A86D-64CDD92CDB99}" destId="{E32FFD0D-C811-4899-B7CB-27547C08EF3A}" srcOrd="0" destOrd="0" presId="urn:microsoft.com/office/officeart/2008/layout/LinedList"/>
    <dgm:cxn modelId="{8F079AD8-F808-4CA7-9E02-62CE9133E414}" type="presOf" srcId="{2EF30558-2632-47ED-B10F-3A571B9D84E2}" destId="{40977A10-E380-48B7-83E4-68A224C8F3E9}" srcOrd="0" destOrd="0" presId="urn:microsoft.com/office/officeart/2008/layout/LinedList"/>
    <dgm:cxn modelId="{8584EFD7-742C-438B-95DA-2AA515F9AF83}" type="presParOf" srcId="{9A8B6F5D-FCA1-41D6-8D7A-5665B39278F1}" destId="{8A24D87E-118E-4955-A727-A1FAE609A337}" srcOrd="0" destOrd="0" presId="urn:microsoft.com/office/officeart/2008/layout/LinedList"/>
    <dgm:cxn modelId="{ACB1B11E-ACB6-4DFF-837A-1503635306BE}" type="presParOf" srcId="{9A8B6F5D-FCA1-41D6-8D7A-5665B39278F1}" destId="{4C57A184-93C5-4942-9970-63EDC0AA9F7C}" srcOrd="1" destOrd="0" presId="urn:microsoft.com/office/officeart/2008/layout/LinedList"/>
    <dgm:cxn modelId="{5F591537-C13B-410D-AA71-B01343A8266B}" type="presParOf" srcId="{4C57A184-93C5-4942-9970-63EDC0AA9F7C}" destId="{E32FFD0D-C811-4899-B7CB-27547C08EF3A}" srcOrd="0" destOrd="0" presId="urn:microsoft.com/office/officeart/2008/layout/LinedList"/>
    <dgm:cxn modelId="{B4A36F47-C9FF-41F5-A4F8-F8BD6E275DA6}" type="presParOf" srcId="{4C57A184-93C5-4942-9970-63EDC0AA9F7C}" destId="{08923502-A07F-4488-BE8C-D1393627F74D}" srcOrd="1" destOrd="0" presId="urn:microsoft.com/office/officeart/2008/layout/LinedList"/>
    <dgm:cxn modelId="{80B693EF-81FA-47B2-8A04-C105D1956CF3}" type="presParOf" srcId="{9A8B6F5D-FCA1-41D6-8D7A-5665B39278F1}" destId="{1F057B04-9C7F-4B50-88C2-4A7FCC109938}" srcOrd="2" destOrd="0" presId="urn:microsoft.com/office/officeart/2008/layout/LinedList"/>
    <dgm:cxn modelId="{645926A4-6467-4BFE-9B47-2845D91AAE63}" type="presParOf" srcId="{9A8B6F5D-FCA1-41D6-8D7A-5665B39278F1}" destId="{212965E7-B280-4BB5-A52A-4759FE87D45A}" srcOrd="3" destOrd="0" presId="urn:microsoft.com/office/officeart/2008/layout/LinedList"/>
    <dgm:cxn modelId="{9C840A6D-5ACC-423D-9B2E-3D089BDB2DFA}" type="presParOf" srcId="{212965E7-B280-4BB5-A52A-4759FE87D45A}" destId="{40977A10-E380-48B7-83E4-68A224C8F3E9}" srcOrd="0" destOrd="0" presId="urn:microsoft.com/office/officeart/2008/layout/LinedList"/>
    <dgm:cxn modelId="{7BC408F1-DF77-491E-8290-8235E21C666C}" type="presParOf" srcId="{212965E7-B280-4BB5-A52A-4759FE87D45A}" destId="{B7F0BD92-620D-41B9-B5C7-EFF5956F8556}" srcOrd="1" destOrd="0" presId="urn:microsoft.com/office/officeart/2008/layout/LinedList"/>
    <dgm:cxn modelId="{9785BB4B-78BA-4ADA-A18F-5BDB5DD94961}" type="presParOf" srcId="{9A8B6F5D-FCA1-41D6-8D7A-5665B39278F1}" destId="{5C101280-CF70-405B-BABD-6A7471CB51EF}" srcOrd="4" destOrd="0" presId="urn:microsoft.com/office/officeart/2008/layout/LinedList"/>
    <dgm:cxn modelId="{F82EF3E6-E938-4EBD-B311-F7F51AF73D01}" type="presParOf" srcId="{9A8B6F5D-FCA1-41D6-8D7A-5665B39278F1}" destId="{BC556044-D835-442A-9044-173FBBC6761A}" srcOrd="5" destOrd="0" presId="urn:microsoft.com/office/officeart/2008/layout/LinedList"/>
    <dgm:cxn modelId="{B012A745-400D-4F29-AEF2-08FF166F52A1}" type="presParOf" srcId="{BC556044-D835-442A-9044-173FBBC6761A}" destId="{26940D1C-1EC5-4ED4-A7B6-3E9FF3DF28F4}" srcOrd="0" destOrd="0" presId="urn:microsoft.com/office/officeart/2008/layout/LinedList"/>
    <dgm:cxn modelId="{6F0D6074-D14E-4D9F-B222-354C3802B63D}" type="presParOf" srcId="{BC556044-D835-442A-9044-173FBBC6761A}" destId="{768396E9-00AC-4DFA-AE51-CA195B09B965}" srcOrd="1" destOrd="0" presId="urn:microsoft.com/office/officeart/2008/layout/LinedList"/>
    <dgm:cxn modelId="{6365A0A5-7FE3-4A55-A657-67BC0962462B}" type="presParOf" srcId="{9A8B6F5D-FCA1-41D6-8D7A-5665B39278F1}" destId="{D8D8FFFA-E15E-422B-B3AE-BB939DB52926}" srcOrd="6" destOrd="0" presId="urn:microsoft.com/office/officeart/2008/layout/LinedList"/>
    <dgm:cxn modelId="{68C52E68-9EA8-4A43-8879-ABE401370768}" type="presParOf" srcId="{9A8B6F5D-FCA1-41D6-8D7A-5665B39278F1}" destId="{CDEE00EB-B569-4D29-94BA-100915BD0B0D}" srcOrd="7" destOrd="0" presId="urn:microsoft.com/office/officeart/2008/layout/LinedList"/>
    <dgm:cxn modelId="{217C2A2A-C3A9-415C-AE42-E2F472CFD895}" type="presParOf" srcId="{CDEE00EB-B569-4D29-94BA-100915BD0B0D}" destId="{F53A7216-A272-4EE0-9832-5380DA587B6A}" srcOrd="0" destOrd="0" presId="urn:microsoft.com/office/officeart/2008/layout/LinedList"/>
    <dgm:cxn modelId="{4772DCB1-ED05-4586-8725-6097FCF924CD}" type="presParOf" srcId="{CDEE00EB-B569-4D29-94BA-100915BD0B0D}" destId="{F4239345-BC8F-4837-975B-8D43B704E3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6BC727-A448-4241-AAA8-2C03C0B7C1C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FF1B431-E747-487F-8CD8-EAA0DC78E6D3}">
      <dgm:prSet/>
      <dgm:spPr/>
      <dgm:t>
        <a:bodyPr/>
        <a:lstStyle/>
        <a:p>
          <a:r>
            <a:rPr lang="en-US"/>
            <a:t>Suggest Song with feature vector (build a data storage of songs)</a:t>
          </a:r>
        </a:p>
      </dgm:t>
    </dgm:pt>
    <dgm:pt modelId="{84693014-E14D-4032-922C-C8F537746D70}" type="parTrans" cxnId="{331961DB-AA05-4BB6-9ABC-7463C9602F87}">
      <dgm:prSet/>
      <dgm:spPr/>
      <dgm:t>
        <a:bodyPr/>
        <a:lstStyle/>
        <a:p>
          <a:endParaRPr lang="en-US"/>
        </a:p>
      </dgm:t>
    </dgm:pt>
    <dgm:pt modelId="{489C83E7-F15C-4490-93D7-B38D64C4FBB4}" type="sibTrans" cxnId="{331961DB-AA05-4BB6-9ABC-7463C9602F87}">
      <dgm:prSet/>
      <dgm:spPr/>
      <dgm:t>
        <a:bodyPr/>
        <a:lstStyle/>
        <a:p>
          <a:endParaRPr lang="en-US"/>
        </a:p>
      </dgm:t>
    </dgm:pt>
    <dgm:pt modelId="{A5F522DB-8D4B-486A-BDDE-BDF8D191AD03}">
      <dgm:prSet/>
      <dgm:spPr/>
      <dgm:t>
        <a:bodyPr/>
        <a:lstStyle/>
        <a:p>
          <a:r>
            <a:rPr lang="en-US"/>
            <a:t>Generation a song with related input songs.</a:t>
          </a:r>
        </a:p>
      </dgm:t>
    </dgm:pt>
    <dgm:pt modelId="{0F53AFC5-73D3-493C-9CE0-E0DEFB9032A6}" type="parTrans" cxnId="{34B159B0-0080-43EE-B8C6-F5D3086D4772}">
      <dgm:prSet/>
      <dgm:spPr/>
      <dgm:t>
        <a:bodyPr/>
        <a:lstStyle/>
        <a:p>
          <a:endParaRPr lang="en-US"/>
        </a:p>
      </dgm:t>
    </dgm:pt>
    <dgm:pt modelId="{69DF0807-9EFA-4A1D-8254-9890D1116E2E}" type="sibTrans" cxnId="{34B159B0-0080-43EE-B8C6-F5D3086D4772}">
      <dgm:prSet/>
      <dgm:spPr/>
      <dgm:t>
        <a:bodyPr/>
        <a:lstStyle/>
        <a:p>
          <a:endParaRPr lang="en-US"/>
        </a:p>
      </dgm:t>
    </dgm:pt>
    <dgm:pt modelId="{07B48572-ED27-49A6-8E18-0CFA9CB50848}" type="pres">
      <dgm:prSet presAssocID="{5B6BC727-A448-4241-AAA8-2C03C0B7C1CD}" presName="linear" presStyleCnt="0">
        <dgm:presLayoutVars>
          <dgm:animLvl val="lvl"/>
          <dgm:resizeHandles val="exact"/>
        </dgm:presLayoutVars>
      </dgm:prSet>
      <dgm:spPr/>
    </dgm:pt>
    <dgm:pt modelId="{06456A98-37F7-4871-BFF8-EBF1E567FAA0}" type="pres">
      <dgm:prSet presAssocID="{9FF1B431-E747-487F-8CD8-EAA0DC78E6D3}" presName="parentText" presStyleLbl="node1" presStyleIdx="0" presStyleCnt="2">
        <dgm:presLayoutVars>
          <dgm:chMax val="0"/>
          <dgm:bulletEnabled val="1"/>
        </dgm:presLayoutVars>
      </dgm:prSet>
      <dgm:spPr/>
    </dgm:pt>
    <dgm:pt modelId="{1CD8BC19-CACF-466F-9820-9726F3FE7F00}" type="pres">
      <dgm:prSet presAssocID="{489C83E7-F15C-4490-93D7-B38D64C4FBB4}" presName="spacer" presStyleCnt="0"/>
      <dgm:spPr/>
    </dgm:pt>
    <dgm:pt modelId="{144E7838-69F9-41C5-9698-834EABA5525F}" type="pres">
      <dgm:prSet presAssocID="{A5F522DB-8D4B-486A-BDDE-BDF8D191AD03}" presName="parentText" presStyleLbl="node1" presStyleIdx="1" presStyleCnt="2" custLinFactNeighborX="159" custLinFactNeighborY="-9300">
        <dgm:presLayoutVars>
          <dgm:chMax val="0"/>
          <dgm:bulletEnabled val="1"/>
        </dgm:presLayoutVars>
      </dgm:prSet>
      <dgm:spPr/>
    </dgm:pt>
  </dgm:ptLst>
  <dgm:cxnLst>
    <dgm:cxn modelId="{C66FD370-4C88-4ED2-A95B-18816D374982}" type="presOf" srcId="{9FF1B431-E747-487F-8CD8-EAA0DC78E6D3}" destId="{06456A98-37F7-4871-BFF8-EBF1E567FAA0}" srcOrd="0" destOrd="0" presId="urn:microsoft.com/office/officeart/2005/8/layout/vList2"/>
    <dgm:cxn modelId="{02F1D858-8ADE-4141-A7DB-ABCA3F51A500}" type="presOf" srcId="{A5F522DB-8D4B-486A-BDDE-BDF8D191AD03}" destId="{144E7838-69F9-41C5-9698-834EABA5525F}" srcOrd="0" destOrd="0" presId="urn:microsoft.com/office/officeart/2005/8/layout/vList2"/>
    <dgm:cxn modelId="{34B159B0-0080-43EE-B8C6-F5D3086D4772}" srcId="{5B6BC727-A448-4241-AAA8-2C03C0B7C1CD}" destId="{A5F522DB-8D4B-486A-BDDE-BDF8D191AD03}" srcOrd="1" destOrd="0" parTransId="{0F53AFC5-73D3-493C-9CE0-E0DEFB9032A6}" sibTransId="{69DF0807-9EFA-4A1D-8254-9890D1116E2E}"/>
    <dgm:cxn modelId="{331961DB-AA05-4BB6-9ABC-7463C9602F87}" srcId="{5B6BC727-A448-4241-AAA8-2C03C0B7C1CD}" destId="{9FF1B431-E747-487F-8CD8-EAA0DC78E6D3}" srcOrd="0" destOrd="0" parTransId="{84693014-E14D-4032-922C-C8F537746D70}" sibTransId="{489C83E7-F15C-4490-93D7-B38D64C4FBB4}"/>
    <dgm:cxn modelId="{5BF6C6E0-30E5-4C2D-B035-027190CFEFE1}" type="presOf" srcId="{5B6BC727-A448-4241-AAA8-2C03C0B7C1CD}" destId="{07B48572-ED27-49A6-8E18-0CFA9CB50848}" srcOrd="0" destOrd="0" presId="urn:microsoft.com/office/officeart/2005/8/layout/vList2"/>
    <dgm:cxn modelId="{E62D3444-050F-45E9-98BD-DAEBAD5D7EB5}" type="presParOf" srcId="{07B48572-ED27-49A6-8E18-0CFA9CB50848}" destId="{06456A98-37F7-4871-BFF8-EBF1E567FAA0}" srcOrd="0" destOrd="0" presId="urn:microsoft.com/office/officeart/2005/8/layout/vList2"/>
    <dgm:cxn modelId="{FDB18040-C6A6-4F62-A2D3-8CFECFA1DE5D}" type="presParOf" srcId="{07B48572-ED27-49A6-8E18-0CFA9CB50848}" destId="{1CD8BC19-CACF-466F-9820-9726F3FE7F00}" srcOrd="1" destOrd="0" presId="urn:microsoft.com/office/officeart/2005/8/layout/vList2"/>
    <dgm:cxn modelId="{0D26AE9D-676C-4ED4-8E9E-AC179EA21253}" type="presParOf" srcId="{07B48572-ED27-49A6-8E18-0CFA9CB50848}" destId="{144E7838-69F9-41C5-9698-834EABA55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0ADD5-7BA6-48A5-832A-E9585A014A6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D779B35F-9A26-4108-8EB8-85AD48787D04}">
      <dgm:prSet/>
      <dgm:spPr/>
      <dgm:t>
        <a:bodyPr/>
        <a:lstStyle/>
        <a:p>
          <a:r>
            <a:rPr lang="en-US"/>
            <a:t>MFCC: cuts the audio signal string into equally short (25ms) and overlaps (10ms). Each of these audio clips is transformed, calculated to obtain 39 features. </a:t>
          </a:r>
        </a:p>
      </dgm:t>
    </dgm:pt>
    <dgm:pt modelId="{333B7171-0F76-4670-8C66-38B80C9DE109}" type="parTrans" cxnId="{F6B91A5F-0B1F-4A95-995E-3B2FD0349F48}">
      <dgm:prSet/>
      <dgm:spPr/>
      <dgm:t>
        <a:bodyPr/>
        <a:lstStyle/>
        <a:p>
          <a:endParaRPr lang="en-US"/>
        </a:p>
      </dgm:t>
    </dgm:pt>
    <dgm:pt modelId="{2FB90D42-CB01-4320-AD36-93B9FF04377C}" type="sibTrans" cxnId="{F6B91A5F-0B1F-4A95-995E-3B2FD0349F48}">
      <dgm:prSet/>
      <dgm:spPr/>
      <dgm:t>
        <a:bodyPr/>
        <a:lstStyle/>
        <a:p>
          <a:endParaRPr lang="en-US"/>
        </a:p>
      </dgm:t>
    </dgm:pt>
    <dgm:pt modelId="{37AD5B6E-8975-4595-885D-8D47CE467F6D}">
      <dgm:prSet/>
      <dgm:spPr/>
      <dgm:t>
        <a:bodyPr/>
        <a:lstStyle/>
        <a:p>
          <a:r>
            <a:rPr lang="en-US"/>
            <a:t>Each list of 39 features has high independence, low noise, small enough to ensure computation, enough information to ensure quality for recognition algorithms.</a:t>
          </a:r>
        </a:p>
      </dgm:t>
    </dgm:pt>
    <dgm:pt modelId="{EFD773D5-0261-49AC-A7BF-1AE6ED7F085B}" type="parTrans" cxnId="{AB10E447-8FBA-4ED6-B050-1A4646E3337F}">
      <dgm:prSet/>
      <dgm:spPr/>
      <dgm:t>
        <a:bodyPr/>
        <a:lstStyle/>
        <a:p>
          <a:endParaRPr lang="en-US"/>
        </a:p>
      </dgm:t>
    </dgm:pt>
    <dgm:pt modelId="{B8A34B28-3EFE-496F-A57D-CF76E8FED70F}" type="sibTrans" cxnId="{AB10E447-8FBA-4ED6-B050-1A4646E3337F}">
      <dgm:prSet/>
      <dgm:spPr/>
      <dgm:t>
        <a:bodyPr/>
        <a:lstStyle/>
        <a:p>
          <a:endParaRPr lang="en-US"/>
        </a:p>
      </dgm:t>
    </dgm:pt>
    <dgm:pt modelId="{8985EB33-8AF1-4AF8-977D-B8E1C7433C58}" type="pres">
      <dgm:prSet presAssocID="{95E0ADD5-7BA6-48A5-832A-E9585A014A65}" presName="hierChild1" presStyleCnt="0">
        <dgm:presLayoutVars>
          <dgm:chPref val="1"/>
          <dgm:dir/>
          <dgm:animOne val="branch"/>
          <dgm:animLvl val="lvl"/>
          <dgm:resizeHandles/>
        </dgm:presLayoutVars>
      </dgm:prSet>
      <dgm:spPr/>
    </dgm:pt>
    <dgm:pt modelId="{5C396E9A-F26F-4228-9409-2AAF4490C816}" type="pres">
      <dgm:prSet presAssocID="{D779B35F-9A26-4108-8EB8-85AD48787D04}" presName="hierRoot1" presStyleCnt="0"/>
      <dgm:spPr/>
    </dgm:pt>
    <dgm:pt modelId="{1421F8D6-EAAB-49AE-A786-F735F781441C}" type="pres">
      <dgm:prSet presAssocID="{D779B35F-9A26-4108-8EB8-85AD48787D04}" presName="composite" presStyleCnt="0"/>
      <dgm:spPr/>
    </dgm:pt>
    <dgm:pt modelId="{4D7BDE1B-2575-496A-8F69-D1E0A89BB0E1}" type="pres">
      <dgm:prSet presAssocID="{D779B35F-9A26-4108-8EB8-85AD48787D04}" presName="background" presStyleLbl="node0" presStyleIdx="0" presStyleCnt="2"/>
      <dgm:spPr/>
    </dgm:pt>
    <dgm:pt modelId="{B4F91235-821F-4C53-8B1D-4A1EDF692CCE}" type="pres">
      <dgm:prSet presAssocID="{D779B35F-9A26-4108-8EB8-85AD48787D04}" presName="text" presStyleLbl="fgAcc0" presStyleIdx="0" presStyleCnt="2">
        <dgm:presLayoutVars>
          <dgm:chPref val="3"/>
        </dgm:presLayoutVars>
      </dgm:prSet>
      <dgm:spPr/>
    </dgm:pt>
    <dgm:pt modelId="{E73D0733-1401-409F-AF68-0A28F7A0EEAF}" type="pres">
      <dgm:prSet presAssocID="{D779B35F-9A26-4108-8EB8-85AD48787D04}" presName="hierChild2" presStyleCnt="0"/>
      <dgm:spPr/>
    </dgm:pt>
    <dgm:pt modelId="{1EF0E7C5-35A5-4901-8FF9-FAA49142E337}" type="pres">
      <dgm:prSet presAssocID="{37AD5B6E-8975-4595-885D-8D47CE467F6D}" presName="hierRoot1" presStyleCnt="0"/>
      <dgm:spPr/>
    </dgm:pt>
    <dgm:pt modelId="{BAAA0EA6-8999-448B-AFC3-51E578607CFA}" type="pres">
      <dgm:prSet presAssocID="{37AD5B6E-8975-4595-885D-8D47CE467F6D}" presName="composite" presStyleCnt="0"/>
      <dgm:spPr/>
    </dgm:pt>
    <dgm:pt modelId="{01E17E00-6BC4-4DB6-8277-6FEF167F628C}" type="pres">
      <dgm:prSet presAssocID="{37AD5B6E-8975-4595-885D-8D47CE467F6D}" presName="background" presStyleLbl="node0" presStyleIdx="1" presStyleCnt="2"/>
      <dgm:spPr/>
    </dgm:pt>
    <dgm:pt modelId="{1EE8E26C-BC1A-437D-95BE-D51A84A86E16}" type="pres">
      <dgm:prSet presAssocID="{37AD5B6E-8975-4595-885D-8D47CE467F6D}" presName="text" presStyleLbl="fgAcc0" presStyleIdx="1" presStyleCnt="2">
        <dgm:presLayoutVars>
          <dgm:chPref val="3"/>
        </dgm:presLayoutVars>
      </dgm:prSet>
      <dgm:spPr/>
    </dgm:pt>
    <dgm:pt modelId="{233DF523-774E-4D60-89AD-A80E6DE8C991}" type="pres">
      <dgm:prSet presAssocID="{37AD5B6E-8975-4595-885D-8D47CE467F6D}" presName="hierChild2" presStyleCnt="0"/>
      <dgm:spPr/>
    </dgm:pt>
  </dgm:ptLst>
  <dgm:cxnLst>
    <dgm:cxn modelId="{F6B91A5F-0B1F-4A95-995E-3B2FD0349F48}" srcId="{95E0ADD5-7BA6-48A5-832A-E9585A014A65}" destId="{D779B35F-9A26-4108-8EB8-85AD48787D04}" srcOrd="0" destOrd="0" parTransId="{333B7171-0F76-4670-8C66-38B80C9DE109}" sibTransId="{2FB90D42-CB01-4320-AD36-93B9FF04377C}"/>
    <dgm:cxn modelId="{AB10E447-8FBA-4ED6-B050-1A4646E3337F}" srcId="{95E0ADD5-7BA6-48A5-832A-E9585A014A65}" destId="{37AD5B6E-8975-4595-885D-8D47CE467F6D}" srcOrd="1" destOrd="0" parTransId="{EFD773D5-0261-49AC-A7BF-1AE6ED7F085B}" sibTransId="{B8A34B28-3EFE-496F-A57D-CF76E8FED70F}"/>
    <dgm:cxn modelId="{0243B657-BE7D-4A2F-B5F4-9475D115399C}" type="presOf" srcId="{D779B35F-9A26-4108-8EB8-85AD48787D04}" destId="{B4F91235-821F-4C53-8B1D-4A1EDF692CCE}" srcOrd="0" destOrd="0" presId="urn:microsoft.com/office/officeart/2005/8/layout/hierarchy1"/>
    <dgm:cxn modelId="{5BB744C5-DEC7-4AF1-BCF1-F5CFBF69F3C4}" type="presOf" srcId="{37AD5B6E-8975-4595-885D-8D47CE467F6D}" destId="{1EE8E26C-BC1A-437D-95BE-D51A84A86E16}" srcOrd="0" destOrd="0" presId="urn:microsoft.com/office/officeart/2005/8/layout/hierarchy1"/>
    <dgm:cxn modelId="{DBA1BBE4-9E41-45E4-9A44-D33C2CF27ABB}" type="presOf" srcId="{95E0ADD5-7BA6-48A5-832A-E9585A014A65}" destId="{8985EB33-8AF1-4AF8-977D-B8E1C7433C58}" srcOrd="0" destOrd="0" presId="urn:microsoft.com/office/officeart/2005/8/layout/hierarchy1"/>
    <dgm:cxn modelId="{01472CF8-27A5-4C9E-9431-1AE749CAE58B}" type="presParOf" srcId="{8985EB33-8AF1-4AF8-977D-B8E1C7433C58}" destId="{5C396E9A-F26F-4228-9409-2AAF4490C816}" srcOrd="0" destOrd="0" presId="urn:microsoft.com/office/officeart/2005/8/layout/hierarchy1"/>
    <dgm:cxn modelId="{EE76B565-558A-4FBC-A14B-DEAF1F597604}" type="presParOf" srcId="{5C396E9A-F26F-4228-9409-2AAF4490C816}" destId="{1421F8D6-EAAB-49AE-A786-F735F781441C}" srcOrd="0" destOrd="0" presId="urn:microsoft.com/office/officeart/2005/8/layout/hierarchy1"/>
    <dgm:cxn modelId="{7BCEBB8B-9127-4E66-BE16-C148316723C9}" type="presParOf" srcId="{1421F8D6-EAAB-49AE-A786-F735F781441C}" destId="{4D7BDE1B-2575-496A-8F69-D1E0A89BB0E1}" srcOrd="0" destOrd="0" presId="urn:microsoft.com/office/officeart/2005/8/layout/hierarchy1"/>
    <dgm:cxn modelId="{C212BB35-5559-49A4-B180-9826B63DCF81}" type="presParOf" srcId="{1421F8D6-EAAB-49AE-A786-F735F781441C}" destId="{B4F91235-821F-4C53-8B1D-4A1EDF692CCE}" srcOrd="1" destOrd="0" presId="urn:microsoft.com/office/officeart/2005/8/layout/hierarchy1"/>
    <dgm:cxn modelId="{4F0FDCB0-12D7-4E3E-82D8-320466F955B3}" type="presParOf" srcId="{5C396E9A-F26F-4228-9409-2AAF4490C816}" destId="{E73D0733-1401-409F-AF68-0A28F7A0EEAF}" srcOrd="1" destOrd="0" presId="urn:microsoft.com/office/officeart/2005/8/layout/hierarchy1"/>
    <dgm:cxn modelId="{32CA2A41-6079-49A1-9ED6-54A4EAD7C783}" type="presParOf" srcId="{8985EB33-8AF1-4AF8-977D-B8E1C7433C58}" destId="{1EF0E7C5-35A5-4901-8FF9-FAA49142E337}" srcOrd="1" destOrd="0" presId="urn:microsoft.com/office/officeart/2005/8/layout/hierarchy1"/>
    <dgm:cxn modelId="{F3816F76-3205-42F5-A2F1-9FFD55EE837F}" type="presParOf" srcId="{1EF0E7C5-35A5-4901-8FF9-FAA49142E337}" destId="{BAAA0EA6-8999-448B-AFC3-51E578607CFA}" srcOrd="0" destOrd="0" presId="urn:microsoft.com/office/officeart/2005/8/layout/hierarchy1"/>
    <dgm:cxn modelId="{7F922EDE-8A99-4F75-BE5F-EA88C7C73AC7}" type="presParOf" srcId="{BAAA0EA6-8999-448B-AFC3-51E578607CFA}" destId="{01E17E00-6BC4-4DB6-8277-6FEF167F628C}" srcOrd="0" destOrd="0" presId="urn:microsoft.com/office/officeart/2005/8/layout/hierarchy1"/>
    <dgm:cxn modelId="{68080A8D-3486-4541-8F9E-CF26416C3E86}" type="presParOf" srcId="{BAAA0EA6-8999-448B-AFC3-51E578607CFA}" destId="{1EE8E26C-BC1A-437D-95BE-D51A84A86E16}" srcOrd="1" destOrd="0" presId="urn:microsoft.com/office/officeart/2005/8/layout/hierarchy1"/>
    <dgm:cxn modelId="{3D5A5249-48F2-4B74-AC40-1EC7286B931B}" type="presParOf" srcId="{1EF0E7C5-35A5-4901-8FF9-FAA49142E337}" destId="{233DF523-774E-4D60-89AD-A80E6DE8C99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6919B-C1CD-423F-B158-5C75F4F5ED53}">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04950-CFA7-435C-BA28-63F42E5B9AA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Each genre comprises 100 audio files (.wav) of 30 seconds each that means I have 1000 training examples and if I keep </a:t>
          </a:r>
          <a:r>
            <a:rPr lang="en-US" sz="2300" b="1" i="0" kern="1200" dirty="0"/>
            <a:t>20%</a:t>
          </a:r>
          <a:r>
            <a:rPr lang="en-US" sz="2300" b="0" i="0" kern="1200" dirty="0"/>
            <a:t> of them for validation then just 800 training examples. I chose to extract MFCC from the audio files as the feature. </a:t>
          </a:r>
          <a:endParaRPr lang="en-US" sz="2300" kern="1200" dirty="0"/>
        </a:p>
      </dsp:txBody>
      <dsp:txXfrm>
        <a:off x="0" y="2703"/>
        <a:ext cx="6900512" cy="1843578"/>
      </dsp:txXfrm>
    </dsp:sp>
    <dsp:sp modelId="{B6A4CB92-5F94-4122-96AB-AD6C75C3C954}">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E9864-D7A2-4D78-9299-5783E6CB5C2D}">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For MFCC feature,</a:t>
          </a:r>
          <a:r>
            <a:rPr lang="en-US" sz="2300" kern="1200" dirty="0"/>
            <a:t> the first 13 coefficients of MFCC are taken as features as they represent the envelope of spectra. </a:t>
          </a:r>
        </a:p>
      </dsp:txBody>
      <dsp:txXfrm>
        <a:off x="0" y="1846281"/>
        <a:ext cx="6900512" cy="1843578"/>
      </dsp:txXfrm>
    </dsp:sp>
    <dsp:sp modelId="{F057C523-7AE2-42AB-86EC-956FBFA58F61}">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81D077-ABF3-440C-82D8-BD568753127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dirty="0" err="1"/>
            <a:t>librosa.feature.mfcc</a:t>
          </a:r>
          <a:r>
            <a:rPr lang="en-US" sz="2300" b="1" i="0" kern="1200" dirty="0"/>
            <a:t> </a:t>
          </a:r>
          <a:r>
            <a:rPr lang="en-US" sz="2300" b="0" i="0" kern="1200" dirty="0"/>
            <a:t>function of “</a:t>
          </a:r>
          <a:r>
            <a:rPr lang="en-US" sz="2300" b="0" i="0" kern="1200" dirty="0" err="1"/>
            <a:t>librosa</a:t>
          </a:r>
          <a:r>
            <a:rPr lang="en-US" sz="2300" b="0" i="0" kern="1200" dirty="0"/>
            <a:t>”. </a:t>
          </a:r>
        </a:p>
        <a:p>
          <a:pPr marL="0" lvl="0" indent="0" algn="l" defTabSz="1022350">
            <a:lnSpc>
              <a:spcPct val="90000"/>
            </a:lnSpc>
            <a:spcBef>
              <a:spcPct val="0"/>
            </a:spcBef>
            <a:spcAft>
              <a:spcPct val="35000"/>
            </a:spcAft>
            <a:buNone/>
          </a:pPr>
          <a:r>
            <a:rPr lang="en-US" sz="2300" b="0" i="0" kern="1200" dirty="0"/>
            <a:t>The output will be a matrix of 13 * </a:t>
          </a:r>
          <a:r>
            <a:rPr lang="en-US" sz="2300" b="0" i="1" kern="1200" dirty="0"/>
            <a:t>n dimensional vector. Where n depends on the total duration of the audio: 13 </a:t>
          </a:r>
          <a:r>
            <a:rPr lang="en-US" sz="2300" b="0" i="0" kern="1200" dirty="0"/>
            <a:t>(100*sec).</a:t>
          </a:r>
          <a:endParaRPr lang="en-US" sz="2300" kern="1200" dirty="0"/>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4D87E-118E-4955-A727-A1FAE609A337}">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FFD0D-C811-4899-B7CB-27547C08EF3A}">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DURATION = 30 Which the one file, split into 10 samples and collected feature for 3 second. </a:t>
          </a:r>
          <a:endParaRPr lang="en-US" sz="2100" kern="1200" dirty="0"/>
        </a:p>
      </dsp:txBody>
      <dsp:txXfrm>
        <a:off x="0" y="0"/>
        <a:ext cx="6900512" cy="1384035"/>
      </dsp:txXfrm>
    </dsp:sp>
    <dsp:sp modelId="{1F057B04-9C7F-4B50-88C2-4A7FCC109938}">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977A10-E380-48B7-83E4-68A224C8F3E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This means that one samples nearly 3 seconds. Now my training examples have become tenfold etc... each genre has 1000 training examples and total training examples are 10,000. </a:t>
          </a:r>
          <a:endParaRPr lang="en-US" sz="2100" kern="1200" dirty="0"/>
        </a:p>
      </dsp:txBody>
      <dsp:txXfrm>
        <a:off x="0" y="1384035"/>
        <a:ext cx="6900512" cy="1384035"/>
      </dsp:txXfrm>
    </dsp:sp>
    <dsp:sp modelId="{5C101280-CF70-405B-BABD-6A7471CB51E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40D1C-1EC5-4ED4-A7B6-3E9FF3DF28F4}">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Increased my dataset, and this will be helpful for a deep learning model because it always requires m</a:t>
          </a:r>
          <a:endParaRPr lang="en-US" sz="2100" kern="1200" dirty="0"/>
        </a:p>
      </dsp:txBody>
      <dsp:txXfrm>
        <a:off x="0" y="2768070"/>
        <a:ext cx="6900512" cy="1384035"/>
      </dsp:txXfrm>
    </dsp:sp>
    <dsp:sp modelId="{D8D8FFFA-E15E-422B-B3AE-BB939DB52926}">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A7216-A272-4EE0-9832-5380DA587B6A}">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latin typeface="Arial" panose="020B0604020202020204" pitchFamily="34" charset="0"/>
              <a:cs typeface="Arial" panose="020B0604020202020204" pitchFamily="34" charset="0"/>
            </a:rPr>
            <a:t>Increase based on dataset not based on features</a:t>
          </a:r>
          <a:r>
            <a:rPr lang="en-US" sz="2100" b="0" i="0" kern="1200" dirty="0"/>
            <a:t>. </a:t>
          </a:r>
          <a:endParaRPr lang="en-US" sz="2100" kern="1200" dirty="0"/>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56A98-37F7-4871-BFF8-EBF1E567FAA0}">
      <dsp:nvSpPr>
        <dsp:cNvPr id="0" name=""/>
        <dsp:cNvSpPr/>
      </dsp:nvSpPr>
      <dsp:spPr>
        <a:xfrm>
          <a:off x="0" y="43703"/>
          <a:ext cx="6263640" cy="26395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Suggest Song with feature vector (build a data storage of songs)</a:t>
          </a:r>
        </a:p>
      </dsp:txBody>
      <dsp:txXfrm>
        <a:off x="128851" y="172554"/>
        <a:ext cx="6005938" cy="2381817"/>
      </dsp:txXfrm>
    </dsp:sp>
    <dsp:sp modelId="{144E7838-69F9-41C5-9698-834EABA5525F}">
      <dsp:nvSpPr>
        <dsp:cNvPr id="0" name=""/>
        <dsp:cNvSpPr/>
      </dsp:nvSpPr>
      <dsp:spPr>
        <a:xfrm>
          <a:off x="0" y="2808607"/>
          <a:ext cx="6263640" cy="26395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Generation a song with related input songs.</a:t>
          </a:r>
        </a:p>
      </dsp:txBody>
      <dsp:txXfrm>
        <a:off x="128851" y="2937458"/>
        <a:ext cx="6005938" cy="2381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BDE1B-2575-496A-8F69-D1E0A89BB0E1}">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F91235-821F-4C53-8B1D-4A1EDF692CCE}">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MFCC: cuts the audio signal string into equally short (25ms) and overlaps (10ms). Each of these audio clips is transformed, calculated to obtain 39 features. </a:t>
          </a:r>
        </a:p>
      </dsp:txBody>
      <dsp:txXfrm>
        <a:off x="696297" y="538547"/>
        <a:ext cx="4171627" cy="2590157"/>
      </dsp:txXfrm>
    </dsp:sp>
    <dsp:sp modelId="{01E17E00-6BC4-4DB6-8277-6FEF167F628C}">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E8E26C-BC1A-437D-95BE-D51A84A86E16}">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Each list of 39 features has high independence, low noise, small enough to ensure computation, enough information to ensure quality for recognition algorithms.</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C04D8-DA82-4EEF-8918-403B5D7A1786}" type="datetimeFigureOut">
              <a:rPr lang="vi-VN" smtClean="0"/>
              <a:t>19/08/2021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124B6-917B-466B-9477-75B8F1E462AF}" type="slidenum">
              <a:rPr lang="vi-VN" smtClean="0"/>
              <a:t>‹#›</a:t>
            </a:fld>
            <a:endParaRPr lang="vi-VN"/>
          </a:p>
        </p:txBody>
      </p:sp>
    </p:spTree>
    <p:extLst>
      <p:ext uri="{BB962C8B-B14F-4D97-AF65-F5344CB8AC3E}">
        <p14:creationId xmlns:p14="http://schemas.microsoft.com/office/powerpoint/2010/main" val="414702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cs typeface="Arial" panose="020B0604020202020204" pitchFamily="34" charset="0"/>
              </a:rPr>
              <a:t>So, this </a:t>
            </a:r>
            <a:r>
              <a:rPr lang="en-US" sz="1200" dirty="0">
                <a:latin typeface="Arial" panose="020B0604020202020204" pitchFamily="34" charset="0"/>
                <a:cs typeface="Arial" panose="020B0604020202020204" pitchFamily="34" charset="0"/>
              </a:rPr>
              <a:t>is popular feature that  you would see being used in any machine learning experiment involving audio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pple-system"/>
              </a:rPr>
              <a:t>need to compute logarithm of the </a:t>
            </a:r>
            <a:r>
              <a:rPr lang="en-US" b="0" i="0" dirty="0" err="1">
                <a:solidFill>
                  <a:srgbClr val="242729"/>
                </a:solidFill>
                <a:effectLst/>
                <a:latin typeface="-apple-system"/>
              </a:rPr>
              <a:t>mel</a:t>
            </a:r>
            <a:r>
              <a:rPr lang="en-US" b="0" i="0" dirty="0">
                <a:solidFill>
                  <a:srgbClr val="242729"/>
                </a:solidFill>
                <a:effectLst/>
                <a:latin typeface="-apple-system"/>
              </a:rPr>
              <a:t> filter bank </a:t>
            </a:r>
            <a:r>
              <a:rPr lang="en-US" b="1" i="0" dirty="0">
                <a:solidFill>
                  <a:srgbClr val="242729"/>
                </a:solidFill>
                <a:effectLst/>
                <a:latin typeface="-apple-system"/>
              </a:rPr>
              <a:t>energies</a:t>
            </a:r>
            <a:r>
              <a:rPr lang="en-US" b="0" i="0" dirty="0">
                <a:solidFill>
                  <a:srgbClr val="242729"/>
                </a:solidFill>
                <a:effectLst/>
                <a:latin typeface="-apple-system"/>
              </a:rPr>
              <a:t> after FFT and only then apply DCT. The number of energies of filter banks should be about 20 or 40, after DCT you should get 20 or 40 numbers and take first 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pple-system"/>
              </a:rPr>
              <a:t>decorrelate energy different in </a:t>
            </a:r>
            <a:r>
              <a:rPr lang="en-US" b="0" i="0" dirty="0" err="1">
                <a:solidFill>
                  <a:srgbClr val="242729"/>
                </a:solidFill>
                <a:effectLst/>
                <a:latin typeface="-apple-system"/>
              </a:rPr>
              <a:t>mel</a:t>
            </a:r>
            <a:r>
              <a:rPr lang="en-US" b="0" i="0" dirty="0">
                <a:solidFill>
                  <a:srgbClr val="242729"/>
                </a:solidFill>
                <a:effectLst/>
                <a:latin typeface="-apple-system"/>
              </a:rPr>
              <a:t> bands</a:t>
            </a:r>
          </a:p>
          <a:p>
            <a:pPr algn="l">
              <a:buFont typeface="Arial" panose="020B0604020202020204" pitchFamily="34" charset="0"/>
              <a:buChar char="•"/>
            </a:pPr>
            <a:r>
              <a:rPr lang="vi-VN" b="0" i="0" dirty="0">
                <a:solidFill>
                  <a:srgbClr val="333333"/>
                </a:solidFill>
                <a:effectLst/>
                <a:latin typeface="-apple-system"/>
              </a:rPr>
              <a:t>Spectral Centroid</a:t>
            </a:r>
          </a:p>
          <a:p>
            <a:pPr algn="l">
              <a:buFont typeface="Arial" panose="020B0604020202020204" pitchFamily="34" charset="0"/>
              <a:buChar char="•"/>
            </a:pPr>
            <a:r>
              <a:rPr lang="vi-VN" b="0" i="0" dirty="0">
                <a:solidFill>
                  <a:srgbClr val="333333"/>
                </a:solidFill>
                <a:effectLst/>
                <a:latin typeface="-apple-system"/>
              </a:rPr>
              <a:t>Spectral Rolloff</a:t>
            </a:r>
          </a:p>
          <a:p>
            <a:pPr algn="l">
              <a:buFont typeface="Arial" panose="020B0604020202020204" pitchFamily="34" charset="0"/>
              <a:buChar char="•"/>
            </a:pPr>
            <a:r>
              <a:rPr lang="vi-VN" b="0" i="0" dirty="0">
                <a:solidFill>
                  <a:srgbClr val="333333"/>
                </a:solidFill>
                <a:effectLst/>
                <a:latin typeface="-apple-system"/>
              </a:rPr>
              <a:t>chroma</a:t>
            </a:r>
          </a:p>
          <a:p>
            <a:pPr algn="l">
              <a:buFont typeface="Arial" panose="020B0604020202020204" pitchFamily="34" charset="0"/>
              <a:buChar char="•"/>
            </a:pPr>
            <a:r>
              <a:rPr lang="vi-VN" b="0" i="0" dirty="0">
                <a:solidFill>
                  <a:srgbClr val="333333"/>
                </a:solidFill>
                <a:effectLst/>
                <a:latin typeface="-apple-system"/>
              </a:rPr>
              <a:t>rmse</a:t>
            </a:r>
          </a:p>
          <a:p>
            <a:pPr algn="l">
              <a:buFont typeface="Arial" panose="020B0604020202020204" pitchFamily="34" charset="0"/>
              <a:buChar char="•"/>
            </a:pPr>
            <a:r>
              <a:rPr lang="vi-VN" b="0" i="0" dirty="0">
                <a:solidFill>
                  <a:srgbClr val="333333"/>
                </a:solidFill>
                <a:effectLst/>
                <a:latin typeface="-apple-system"/>
              </a:rPr>
              <a:t>rolloff</a:t>
            </a:r>
          </a:p>
          <a:p>
            <a:pPr algn="l">
              <a:buFont typeface="Arial" panose="020B0604020202020204" pitchFamily="34" charset="0"/>
              <a:buChar char="•"/>
            </a:pPr>
            <a:r>
              <a:rPr lang="vi-VN" b="0" i="0" dirty="0">
                <a:solidFill>
                  <a:srgbClr val="333333"/>
                </a:solidFill>
                <a:effectLst/>
                <a:latin typeface="-apple-system"/>
              </a:rPr>
              <a:t>zcr</a:t>
            </a:r>
          </a:p>
          <a:p>
            <a:pPr algn="l">
              <a:buFont typeface="Arial" panose="020B0604020202020204" pitchFamily="34" charset="0"/>
              <a:buChar char="•"/>
            </a:pPr>
            <a:r>
              <a:rPr lang="vi-VN" b="0" i="0" dirty="0">
                <a:solidFill>
                  <a:srgbClr val="333333"/>
                </a:solidFill>
                <a:effectLst/>
                <a:latin typeface="-apple-system"/>
              </a:rPr>
              <a:t>harmony</a:t>
            </a:r>
          </a:p>
          <a:p>
            <a:pPr algn="l">
              <a:buFont typeface="Arial" panose="020B0604020202020204" pitchFamily="34" charset="0"/>
              <a:buChar char="•"/>
            </a:pPr>
            <a:r>
              <a:rPr lang="vi-VN" b="0" i="0" dirty="0">
                <a:solidFill>
                  <a:srgbClr val="333333"/>
                </a:solidFill>
                <a:effectLst/>
                <a:latin typeface="-apple-system"/>
              </a:rPr>
              <a:t>perceptr</a:t>
            </a:r>
          </a:p>
          <a:p>
            <a:pPr algn="l">
              <a:buFont typeface="Arial" panose="020B0604020202020204" pitchFamily="34" charset="0"/>
              <a:buChar char="•"/>
            </a:pPr>
            <a:r>
              <a:rPr lang="vi-VN" b="0" i="0" dirty="0">
                <a:solidFill>
                  <a:srgbClr val="333333"/>
                </a:solidFill>
                <a:effectLst/>
                <a:latin typeface="-apple-system"/>
              </a:rPr>
              <a:t>tempo</a:t>
            </a:r>
          </a:p>
          <a:p>
            <a:pPr algn="l">
              <a:buFont typeface="Arial" panose="020B0604020202020204" pitchFamily="34" charset="0"/>
              <a:buChar char="•"/>
            </a:pPr>
            <a:r>
              <a:rPr lang="vi-VN" b="0" i="0" dirty="0">
                <a:solidFill>
                  <a:srgbClr val="333333"/>
                </a:solidFill>
                <a:effectLst/>
                <a:latin typeface="-apple-system"/>
              </a:rPr>
              <a:t>MFCC (20) — Mel-Frequency Cepstral Coefficients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pple-system"/>
            </a:endParaRPr>
          </a:p>
          <a:p>
            <a:r>
              <a:rPr lang="vi-VN" dirty="0"/>
              <a:t>https://viblo.asia/p/feature-extraction-mfcc-cho-xu-ly-tieng-noi-4dbZN2xmZYM</a:t>
            </a:r>
          </a:p>
          <a:p>
            <a:r>
              <a:rPr lang="vi-VN" dirty="0"/>
              <a:t>https://towardsdatascience.com/cnns-for-audio-classification-6244954665ab</a:t>
            </a:r>
          </a:p>
          <a:p>
            <a:r>
              <a:rPr lang="vi-VN" dirty="0"/>
              <a:t>https://stackoverflow.com/questions/13810873/mfcc-13-coefficients</a:t>
            </a:r>
          </a:p>
          <a:p>
            <a:r>
              <a:rPr lang="vi-VN" dirty="0"/>
              <a:t>https://dothanhblog.wordpress.com/2020/08/26/mel-frequency-cepstral-coefficient-mfcc-trong-asr-automatic-speech-recognition/</a:t>
            </a:r>
          </a:p>
          <a:p>
            <a:endParaRPr lang="vi-VN" dirty="0"/>
          </a:p>
          <a:p>
            <a:r>
              <a:rPr lang="vi-VN" dirty="0"/>
              <a:t>https://itzone.com.vn/en/article/feature-extraction-mfcc-for-speech-processing/</a:t>
            </a:r>
          </a:p>
          <a:p>
            <a:r>
              <a:rPr lang="vi-VN" dirty="0"/>
              <a:t>https://towardsdatascience.com/music-genre-classification-with-python-c714d032f0d8</a:t>
            </a:r>
          </a:p>
          <a:p>
            <a:r>
              <a:rPr lang="vi-VN" dirty="0"/>
              <a:t>http://practicalcryptography.com/miscellaneous/machine-learning/guide-mel-frequency-cepstral-coefficients-mfccs/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cs typeface="Arial" panose="020B0604020202020204" pitchFamily="34" charset="0"/>
            </a:endParaRPr>
          </a:p>
          <a:p>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2</a:t>
            </a:fld>
            <a:endParaRPr lang="vi-VN"/>
          </a:p>
        </p:txBody>
      </p:sp>
    </p:spTree>
    <p:extLst>
      <p:ext uri="{BB962C8B-B14F-4D97-AF65-F5344CB8AC3E}">
        <p14:creationId xmlns:p14="http://schemas.microsoft.com/office/powerpoint/2010/main" val="245698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42729"/>
                </a:solidFill>
                <a:effectLst/>
                <a:latin typeface="-apple-system"/>
              </a:rPr>
              <a:t>So assuming you used the default sample rate (</a:t>
            </a:r>
            <a:r>
              <a:rPr lang="en-US" b="0" i="0" dirty="0" err="1">
                <a:solidFill>
                  <a:srgbClr val="242729"/>
                </a:solidFill>
                <a:effectLst/>
                <a:latin typeface="-apple-system"/>
              </a:rPr>
              <a:t>sr</a:t>
            </a:r>
            <a:r>
              <a:rPr lang="en-US" b="0" i="0" dirty="0">
                <a:solidFill>
                  <a:srgbClr val="242729"/>
                </a:solidFill>
                <a:effectLst/>
                <a:latin typeface="-apple-system"/>
              </a:rPr>
              <a:t>=22050), the output of your </a:t>
            </a:r>
            <a:r>
              <a:rPr lang="en-US" b="0" i="0" dirty="0" err="1">
                <a:solidFill>
                  <a:srgbClr val="242729"/>
                </a:solidFill>
                <a:effectLst/>
                <a:latin typeface="-apple-system"/>
              </a:rPr>
              <a:t>mfcc</a:t>
            </a:r>
            <a:r>
              <a:rPr lang="en-US" b="0" i="0" dirty="0">
                <a:solidFill>
                  <a:srgbClr val="242729"/>
                </a:solidFill>
                <a:effectLst/>
                <a:latin typeface="-apple-system"/>
              </a:rPr>
              <a:t> function makes sense:</a:t>
            </a:r>
          </a:p>
          <a:p>
            <a:pPr algn="l" fontAlgn="base"/>
            <a:r>
              <a:rPr lang="en-US" b="0" i="0" dirty="0">
                <a:solidFill>
                  <a:srgbClr val="242729"/>
                </a:solidFill>
                <a:effectLst/>
                <a:latin typeface="-apple-system"/>
              </a:rPr>
              <a:t>output length = </a:t>
            </a:r>
            <a:r>
              <a:rPr lang="en-US" b="0" i="1" dirty="0">
                <a:solidFill>
                  <a:srgbClr val="242729"/>
                </a:solidFill>
                <a:effectLst/>
                <a:latin typeface="inherit"/>
              </a:rPr>
              <a:t>(seconds) * (sample rate) / (</a:t>
            </a:r>
            <a:r>
              <a:rPr lang="en-US" b="0" i="1" dirty="0" err="1">
                <a:solidFill>
                  <a:srgbClr val="242729"/>
                </a:solidFill>
                <a:effectLst/>
                <a:latin typeface="inherit"/>
              </a:rPr>
              <a:t>hop_length</a:t>
            </a:r>
            <a:r>
              <a:rPr lang="en-US" b="0" i="1" dirty="0">
                <a:solidFill>
                  <a:srgbClr val="242729"/>
                </a:solidFill>
                <a:effectLst/>
                <a:latin typeface="inherit"/>
              </a:rPr>
              <a:t>)</a:t>
            </a:r>
            <a:endParaRPr lang="en-US" b="0" i="0" dirty="0">
              <a:solidFill>
                <a:srgbClr val="242729"/>
              </a:solidFill>
              <a:effectLst/>
              <a:latin typeface="-apple-system"/>
            </a:endParaRPr>
          </a:p>
          <a:p>
            <a:pPr algn="l" fontAlgn="base"/>
            <a:r>
              <a:rPr lang="en-US" b="0" i="1" dirty="0">
                <a:solidFill>
                  <a:srgbClr val="242729"/>
                </a:solidFill>
                <a:effectLst/>
                <a:latin typeface="inherit"/>
              </a:rPr>
              <a:t>(X) * (22050) / (512)</a:t>
            </a:r>
            <a:r>
              <a:rPr lang="en-US" b="0" i="0" dirty="0">
                <a:solidFill>
                  <a:srgbClr val="242729"/>
                </a:solidFill>
                <a:effectLst/>
                <a:latin typeface="-apple-system"/>
              </a:rPr>
              <a:t> = </a:t>
            </a:r>
            <a:r>
              <a:rPr lang="en-US" b="1" i="0" dirty="0">
                <a:solidFill>
                  <a:srgbClr val="242729"/>
                </a:solidFill>
                <a:effectLst/>
                <a:latin typeface="inherit"/>
              </a:rPr>
              <a:t>129</a:t>
            </a:r>
            <a:r>
              <a:rPr lang="en-US" b="0" i="0" dirty="0">
                <a:solidFill>
                  <a:srgbClr val="242729"/>
                </a:solidFill>
                <a:effectLst/>
                <a:latin typeface="-apple-system"/>
              </a:rPr>
              <a:t> samples</a:t>
            </a:r>
          </a:p>
          <a:p>
            <a:endParaRPr lang="en-US" dirty="0"/>
          </a:p>
          <a:p>
            <a:r>
              <a:rPr lang="en-US" b="0" i="0" dirty="0">
                <a:effectLst/>
                <a:latin typeface="Inter"/>
              </a:rPr>
              <a:t> public dataset for evaluation in machine listening research for music genre recognition (MGR).</a:t>
            </a:r>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3</a:t>
            </a:fld>
            <a:endParaRPr lang="vi-VN"/>
          </a:p>
        </p:txBody>
      </p:sp>
    </p:spTree>
    <p:extLst>
      <p:ext uri="{BB962C8B-B14F-4D97-AF65-F5344CB8AC3E}">
        <p14:creationId xmlns:p14="http://schemas.microsoft.com/office/powerpoint/2010/main" val="255938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51515"/>
                </a:solidFill>
                <a:effectLst/>
                <a:latin typeface="Roboto" panose="02000000000000000000" pitchFamily="2" charset="0"/>
              </a:rPr>
              <a:t>CNN layers takes input primarily in 3D shape, so we need to prepare the dataset in the form and for that, I have used </a:t>
            </a:r>
            <a:r>
              <a:rPr lang="en-US" b="0" i="0" dirty="0" err="1">
                <a:solidFill>
                  <a:srgbClr val="151515"/>
                </a:solidFill>
                <a:effectLst/>
                <a:latin typeface="Roboto" panose="02000000000000000000" pitchFamily="2" charset="0"/>
              </a:rPr>
              <a:t>np.newaxis</a:t>
            </a:r>
            <a:r>
              <a:rPr lang="en-US" b="0" i="0" dirty="0">
                <a:solidFill>
                  <a:srgbClr val="151515"/>
                </a:solidFill>
                <a:effectLst/>
                <a:latin typeface="Roboto" panose="02000000000000000000" pitchFamily="2" charset="0"/>
              </a:rPr>
              <a:t> function which adds a column/layer in the data</a:t>
            </a:r>
          </a:p>
          <a:p>
            <a:r>
              <a:rPr lang="vi-VN" dirty="0"/>
              <a:t>https://librosa.org/doc/main/generated/librosa.stft.html#librosa.stft</a:t>
            </a:r>
            <a:endParaRPr lang="en-US" b="0" i="0" dirty="0">
              <a:solidFill>
                <a:srgbClr val="151515"/>
              </a:solidFill>
              <a:effectLst/>
              <a:latin typeface="Roboto" panose="02000000000000000000" pitchFamily="2" charset="0"/>
            </a:endParaRPr>
          </a:p>
          <a:p>
            <a:r>
              <a:rPr lang="vi-VN" dirty="0"/>
              <a:t>https://www.researchgate.net/figure/Short-time-Fourier-transform-STFT-overview_fig1_346243843</a:t>
            </a:r>
            <a:endParaRPr lang="en-US" b="0" i="0" dirty="0">
              <a:solidFill>
                <a:srgbClr val="151515"/>
              </a:solidFill>
              <a:effectLst/>
              <a:latin typeface="Roboto" panose="02000000000000000000" pitchFamily="2" charset="0"/>
            </a:endParaRPr>
          </a:p>
          <a:p>
            <a:r>
              <a:rPr lang="vi-VN" dirty="0"/>
              <a:t>https://stackoverflow.com/questions/37963042/python-librosa-what-is-the-default-frame-size-used-to-compute-the-mfcc-feature</a:t>
            </a:r>
          </a:p>
          <a:p>
            <a:endParaRPr lang="vi-VN" dirty="0"/>
          </a:p>
          <a:p>
            <a:r>
              <a:rPr lang="vi-VN" dirty="0"/>
              <a:t>Convolution network</a:t>
            </a:r>
          </a:p>
          <a:p>
            <a:r>
              <a:rPr lang="vi-VN" dirty="0"/>
              <a:t>Spectrogram/MFCC= image</a:t>
            </a:r>
          </a:p>
          <a:p>
            <a:r>
              <a:rPr lang="vi-VN" b="1" i="0" dirty="0">
                <a:solidFill>
                  <a:srgbClr val="BCC0C3"/>
                </a:solidFill>
                <a:effectLst/>
                <a:latin typeface="arial" panose="020B0604020202020204" pitchFamily="34" charset="0"/>
              </a:rPr>
              <a:t>Long Short Term Memory</a:t>
            </a:r>
            <a:endParaRPr lang="vi-VN" dirty="0"/>
          </a:p>
          <a:p>
            <a:r>
              <a:rPr lang="vi-VN" dirty="0"/>
              <a:t>Time, frequency = x ,y</a:t>
            </a:r>
          </a:p>
          <a:p>
            <a:r>
              <a:rPr lang="vi-VN" dirty="0"/>
              <a:t>Amplitude = pixel value</a:t>
            </a:r>
          </a:p>
          <a:p>
            <a:endParaRPr lang="vi-VN" dirty="0"/>
          </a:p>
          <a:p>
            <a:r>
              <a:rPr lang="vi-VN" dirty="0"/>
              <a:t>130 times window * 13 coeficient *1 depth (1 channel)</a:t>
            </a:r>
          </a:p>
          <a:p>
            <a:r>
              <a:rPr lang="en-US" b="1" i="0" dirty="0">
                <a:solidFill>
                  <a:srgbClr val="BCC0C3"/>
                </a:solidFill>
                <a:effectLst/>
                <a:latin typeface="arial" panose="020B0604020202020204" pitchFamily="34" charset="0"/>
              </a:rPr>
              <a:t>Batch normalization</a:t>
            </a:r>
            <a:r>
              <a:rPr lang="en-US" b="0" i="0" dirty="0">
                <a:solidFill>
                  <a:srgbClr val="BDC1C6"/>
                </a:solidFill>
                <a:effectLst/>
                <a:latin typeface="arial" panose="020B0604020202020204" pitchFamily="34" charset="0"/>
              </a:rPr>
              <a:t> is a technique for training very deep neural networks that standardizes the inputs to a layer for each mini-batch</a:t>
            </a:r>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5</a:t>
            </a:fld>
            <a:endParaRPr lang="vi-VN"/>
          </a:p>
        </p:txBody>
      </p:sp>
    </p:spTree>
    <p:extLst>
      <p:ext uri="{BB962C8B-B14F-4D97-AF65-F5344CB8AC3E}">
        <p14:creationId xmlns:p14="http://schemas.microsoft.com/office/powerpoint/2010/main" val="340276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https://www.youtube.com/watch?v=4_SH2nfbQZ8</a:t>
            </a:r>
          </a:p>
        </p:txBody>
      </p:sp>
      <p:sp>
        <p:nvSpPr>
          <p:cNvPr id="4" name="Slide Number Placeholder 3"/>
          <p:cNvSpPr>
            <a:spLocks noGrp="1"/>
          </p:cNvSpPr>
          <p:nvPr>
            <p:ph type="sldNum" sz="quarter" idx="5"/>
          </p:nvPr>
        </p:nvSpPr>
        <p:spPr/>
        <p:txBody>
          <a:bodyPr/>
          <a:lstStyle/>
          <a:p>
            <a:fld id="{B5F124B6-917B-466B-9477-75B8F1E462AF}" type="slidenum">
              <a:rPr lang="vi-VN" smtClean="0"/>
              <a:t>9</a:t>
            </a:fld>
            <a:endParaRPr lang="vi-VN"/>
          </a:p>
        </p:txBody>
      </p:sp>
    </p:spTree>
    <p:extLst>
      <p:ext uri="{BB962C8B-B14F-4D97-AF65-F5344CB8AC3E}">
        <p14:creationId xmlns:p14="http://schemas.microsoft.com/office/powerpoint/2010/main" val="30331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mel-frequency-cepstral-coefficient</a:t>
            </a:r>
          </a:p>
        </p:txBody>
      </p:sp>
      <p:sp>
        <p:nvSpPr>
          <p:cNvPr id="4" name="Slide Number Placeholder 3"/>
          <p:cNvSpPr>
            <a:spLocks noGrp="1"/>
          </p:cNvSpPr>
          <p:nvPr>
            <p:ph type="sldNum" sz="quarter" idx="5"/>
          </p:nvPr>
        </p:nvSpPr>
        <p:spPr/>
        <p:txBody>
          <a:bodyPr/>
          <a:lstStyle/>
          <a:p>
            <a:fld id="{B5F124B6-917B-466B-9477-75B8F1E462AF}" type="slidenum">
              <a:rPr lang="vi-VN" smtClean="0"/>
              <a:t>10</a:t>
            </a:fld>
            <a:endParaRPr lang="vi-VN"/>
          </a:p>
        </p:txBody>
      </p:sp>
    </p:spTree>
    <p:extLst>
      <p:ext uri="{BB962C8B-B14F-4D97-AF65-F5344CB8AC3E}">
        <p14:creationId xmlns:p14="http://schemas.microsoft.com/office/powerpoint/2010/main" val="65089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E7F-1A4C-430B-98F0-17FC3B747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7BA33B2-ABCE-4816-9D2F-6C617BE36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7AB9F03-B18E-4480-AFFD-5253206D19A3}"/>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5" name="Footer Placeholder 4">
            <a:extLst>
              <a:ext uri="{FF2B5EF4-FFF2-40B4-BE49-F238E27FC236}">
                <a16:creationId xmlns:a16="http://schemas.microsoft.com/office/drawing/2014/main" id="{C31D1677-8980-4C60-B873-A586C9CE26C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15F6486-9EF2-436D-9396-8DC3F33F535C}"/>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424322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2998-DF93-412A-9C96-F9146C16A5B4}"/>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C933C98-F226-4DA7-B244-E3B496937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20525FC-7B84-41CF-9E29-7E3228AB0750}"/>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5" name="Footer Placeholder 4">
            <a:extLst>
              <a:ext uri="{FF2B5EF4-FFF2-40B4-BE49-F238E27FC236}">
                <a16:creationId xmlns:a16="http://schemas.microsoft.com/office/drawing/2014/main" id="{C7A870C9-3A9E-42FD-8A11-CFBAA444602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98050E6-DF35-4184-80BE-49A9CF06E621}"/>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408576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63F0A-C76C-49F6-B689-63FAEB135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F5699E1-FE39-41C2-8DD2-9D30632BE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DFB003F-64BB-4105-9526-37A7F5BC6D9F}"/>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5" name="Footer Placeholder 4">
            <a:extLst>
              <a:ext uri="{FF2B5EF4-FFF2-40B4-BE49-F238E27FC236}">
                <a16:creationId xmlns:a16="http://schemas.microsoft.com/office/drawing/2014/main" id="{C48238C2-1383-400D-BE97-C711D7D1953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CEC8EB5-5C0A-487A-8FD5-417847D8D30D}"/>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0286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68E6-8F6E-4ADE-BE9B-F09DFE23A57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B0AB87F-A839-4A03-A2DC-5A9987667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0F240E6-443F-46FA-A9B7-BBEF5011F637}"/>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5" name="Footer Placeholder 4">
            <a:extLst>
              <a:ext uri="{FF2B5EF4-FFF2-40B4-BE49-F238E27FC236}">
                <a16:creationId xmlns:a16="http://schemas.microsoft.com/office/drawing/2014/main" id="{DD462CCE-C502-4EC8-A5BF-EC9191C8AAE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8E16802-6FFF-4E6B-B516-5531B47CD18C}"/>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30690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5AD2-52A1-44A1-BB72-29A53BFF5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94B11DB2-937B-41B0-A897-ECB8ECB20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8113E-9297-41EC-BB52-C7385DA676E5}"/>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5" name="Footer Placeholder 4">
            <a:extLst>
              <a:ext uri="{FF2B5EF4-FFF2-40B4-BE49-F238E27FC236}">
                <a16:creationId xmlns:a16="http://schemas.microsoft.com/office/drawing/2014/main" id="{3F0939D9-8D1D-4741-AAC3-FF56F351FF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D30FC2E-C099-4744-949B-4B6D332CF12E}"/>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2640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7263-5F64-4EB3-9877-F1431F633E9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7D1C498-450B-4554-89F5-2DF6E365F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AB96941-34EF-449D-9254-DAA2FE38B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FAFC9C0-208B-4775-B969-5F0ABD72B1CC}"/>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6" name="Footer Placeholder 5">
            <a:extLst>
              <a:ext uri="{FF2B5EF4-FFF2-40B4-BE49-F238E27FC236}">
                <a16:creationId xmlns:a16="http://schemas.microsoft.com/office/drawing/2014/main" id="{CFF1E5DD-F08C-400F-852A-C3705E9390D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1E8DB6B-A10A-446E-98F0-EC62268142E1}"/>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38091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6FBA-8588-402B-A168-DDC5C950EA54}"/>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3C147B4-639A-4B63-93B9-9FD26D86A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8D01B-7240-4316-9283-5CEB0618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6E117155-0CAD-45EA-9920-48FA9D05E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D60408-1852-4F1E-813B-78483C136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7CD66E1-0EBF-4BF4-8304-331CAC68CEF9}"/>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8" name="Footer Placeholder 7">
            <a:extLst>
              <a:ext uri="{FF2B5EF4-FFF2-40B4-BE49-F238E27FC236}">
                <a16:creationId xmlns:a16="http://schemas.microsoft.com/office/drawing/2014/main" id="{40B83DB4-1E54-47A2-B546-68DD56C772D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B44029AE-64DB-4616-9239-7F04A8E3BB07}"/>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625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DCCA-CC82-4803-B41F-9C8EF196E52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9E1286D-5417-495E-977A-2E0E09863E54}"/>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4" name="Footer Placeholder 3">
            <a:extLst>
              <a:ext uri="{FF2B5EF4-FFF2-40B4-BE49-F238E27FC236}">
                <a16:creationId xmlns:a16="http://schemas.microsoft.com/office/drawing/2014/main" id="{0059EA0E-8EE9-437A-A1C5-54168018F9D1}"/>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F8633A5-2C67-4BB2-99AC-456F1FC2AFA2}"/>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51542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D050F-B203-4762-B63F-07B69B27065E}"/>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3" name="Footer Placeholder 2">
            <a:extLst>
              <a:ext uri="{FF2B5EF4-FFF2-40B4-BE49-F238E27FC236}">
                <a16:creationId xmlns:a16="http://schemas.microsoft.com/office/drawing/2014/main" id="{A29CD4CE-A3EF-4249-A043-FB706EC3A25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435EA3E-416E-48D3-997C-81E3301311A8}"/>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158647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C7E9-4388-403D-8F12-7AA200168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FF19209C-8B3C-434E-A075-FDE58E42B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10C533A-99F0-4772-A4F0-186DF3023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67D2E-ABF9-4404-ADCF-AF8DAC975BCE}"/>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6" name="Footer Placeholder 5">
            <a:extLst>
              <a:ext uri="{FF2B5EF4-FFF2-40B4-BE49-F238E27FC236}">
                <a16:creationId xmlns:a16="http://schemas.microsoft.com/office/drawing/2014/main" id="{84766855-38E7-41B4-886A-E8C57D82653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FAF0CDA-9FB3-4340-B1A8-3FDDCB8A4E5D}"/>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340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C650-79C3-48F9-ABBD-A1A284E4B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52274005-18AB-4A6E-83C3-D6FD59CF9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CDE4751-AEDF-4C35-977D-387376053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20D53-3F5F-43A2-ADC3-D0BC01290230}"/>
              </a:ext>
            </a:extLst>
          </p:cNvPr>
          <p:cNvSpPr>
            <a:spLocks noGrp="1"/>
          </p:cNvSpPr>
          <p:nvPr>
            <p:ph type="dt" sz="half" idx="10"/>
          </p:nvPr>
        </p:nvSpPr>
        <p:spPr/>
        <p:txBody>
          <a:bodyPr/>
          <a:lstStyle/>
          <a:p>
            <a:fld id="{A4083DB6-6D7F-4B98-B411-9A2BEB9706A2}" type="datetimeFigureOut">
              <a:rPr lang="vi-VN" smtClean="0"/>
              <a:t>19/08/2021</a:t>
            </a:fld>
            <a:endParaRPr lang="vi-VN"/>
          </a:p>
        </p:txBody>
      </p:sp>
      <p:sp>
        <p:nvSpPr>
          <p:cNvPr id="6" name="Footer Placeholder 5">
            <a:extLst>
              <a:ext uri="{FF2B5EF4-FFF2-40B4-BE49-F238E27FC236}">
                <a16:creationId xmlns:a16="http://schemas.microsoft.com/office/drawing/2014/main" id="{4D128211-575E-4198-A133-3F3575D645E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09483CC-F79C-4EE3-9C1E-49ACFD88DAAA}"/>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41557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6FAB4-DFEA-446B-939D-73299C77D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94811CA-3998-4C47-A91C-FE365C4DF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8D91DA-7353-43B3-8BCB-9E3DDCF46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83DB6-6D7F-4B98-B411-9A2BEB9706A2}" type="datetimeFigureOut">
              <a:rPr lang="vi-VN" smtClean="0"/>
              <a:t>19/08/2021</a:t>
            </a:fld>
            <a:endParaRPr lang="vi-VN"/>
          </a:p>
        </p:txBody>
      </p:sp>
      <p:sp>
        <p:nvSpPr>
          <p:cNvPr id="5" name="Footer Placeholder 4">
            <a:extLst>
              <a:ext uri="{FF2B5EF4-FFF2-40B4-BE49-F238E27FC236}">
                <a16:creationId xmlns:a16="http://schemas.microsoft.com/office/drawing/2014/main" id="{AB691C4E-B7BB-49AE-A61B-2724FDBB9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CD19151-2123-4C71-B3B9-00BB15D3F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11F7C-360E-485F-8881-8BB67BF63843}" type="slidenum">
              <a:rPr lang="vi-VN" smtClean="0"/>
              <a:t>‹#›</a:t>
            </a:fld>
            <a:endParaRPr lang="vi-VN"/>
          </a:p>
        </p:txBody>
      </p:sp>
    </p:spTree>
    <p:extLst>
      <p:ext uri="{BB962C8B-B14F-4D97-AF65-F5344CB8AC3E}">
        <p14:creationId xmlns:p14="http://schemas.microsoft.com/office/powerpoint/2010/main" val="130822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CCE3C-3529-454E-9E86-9E165C023C1D}"/>
              </a:ext>
            </a:extLst>
          </p:cNvPr>
          <p:cNvSpPr>
            <a:spLocks noGrp="1"/>
          </p:cNvSpPr>
          <p:nvPr>
            <p:ph type="ctrTitle"/>
          </p:nvPr>
        </p:nvSpPr>
        <p:spPr>
          <a:xfrm>
            <a:off x="637350" y="3830653"/>
            <a:ext cx="10640754" cy="775845"/>
          </a:xfrm>
        </p:spPr>
        <p:txBody>
          <a:bodyPr anchor="b">
            <a:normAutofit/>
          </a:bodyPr>
          <a:lstStyle/>
          <a:p>
            <a:r>
              <a:rPr lang="en-US" sz="4000" b="1" dirty="0">
                <a:solidFill>
                  <a:schemeClr val="tx2"/>
                </a:solidFill>
                <a:latin typeface="Arial" panose="020B0604020202020204" pitchFamily="34" charset="0"/>
                <a:cs typeface="Arial" panose="020B0604020202020204" pitchFamily="34" charset="0"/>
              </a:rPr>
              <a:t>Music Classification</a:t>
            </a:r>
            <a:endParaRPr lang="vi-VN" sz="4000" b="1" dirty="0">
              <a:solidFill>
                <a:schemeClr val="tx2"/>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EE1A58D-AA27-42BB-98C1-DD1E89438B98}"/>
              </a:ext>
            </a:extLst>
          </p:cNvPr>
          <p:cNvSpPr>
            <a:spLocks noGrp="1"/>
          </p:cNvSpPr>
          <p:nvPr>
            <p:ph type="subTitle" idx="1"/>
          </p:nvPr>
        </p:nvSpPr>
        <p:spPr>
          <a:xfrm>
            <a:off x="3614456" y="4440289"/>
            <a:ext cx="9163757" cy="450447"/>
          </a:xfrm>
        </p:spPr>
        <p:txBody>
          <a:bodyPr anchor="ctr">
            <a:normAutofit/>
          </a:bodyPr>
          <a:lstStyle/>
          <a:p>
            <a:r>
              <a:rPr lang="en-US" sz="2000" b="1" dirty="0">
                <a:solidFill>
                  <a:schemeClr val="accent4"/>
                </a:solidFill>
              </a:rPr>
              <a:t>Chilton Nguyen</a:t>
            </a:r>
            <a:endParaRPr lang="vi-VN" sz="2000" b="1" dirty="0">
              <a:solidFill>
                <a:schemeClr val="accent4"/>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Music Genré Classification">
            <a:extLst>
              <a:ext uri="{FF2B5EF4-FFF2-40B4-BE49-F238E27FC236}">
                <a16:creationId xmlns:a16="http://schemas.microsoft.com/office/drawing/2014/main" id="{63002BCE-FC3B-4452-B81F-BBEF1F8B49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185" y="320231"/>
            <a:ext cx="7564178"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lorful guitar on a black background&#10;&#10;Description automatically generated with low confidence">
            <a:extLst>
              <a:ext uri="{FF2B5EF4-FFF2-40B4-BE49-F238E27FC236}">
                <a16:creationId xmlns:a16="http://schemas.microsoft.com/office/drawing/2014/main" id="{53A2647B-EC16-4DD4-9BF6-377FA4518A13}"/>
              </a:ext>
            </a:extLst>
          </p:cNvPr>
          <p:cNvPicPr>
            <a:picLocks noChangeAspect="1"/>
          </p:cNvPicPr>
          <p:nvPr/>
        </p:nvPicPr>
        <p:blipFill>
          <a:blip r:embed="rId3"/>
          <a:stretch>
            <a:fillRect/>
          </a:stretch>
        </p:blipFill>
        <p:spPr>
          <a:xfrm>
            <a:off x="9796754" y="3393750"/>
            <a:ext cx="2457450" cy="3400425"/>
          </a:xfrm>
          <a:prstGeom prst="ellipse">
            <a:avLst/>
          </a:prstGeom>
          <a:ln>
            <a:noFill/>
          </a:ln>
          <a:effectLst>
            <a:softEdge rad="112500"/>
          </a:effectLst>
        </p:spPr>
      </p:pic>
    </p:spTree>
    <p:extLst>
      <p:ext uri="{BB962C8B-B14F-4D97-AF65-F5344CB8AC3E}">
        <p14:creationId xmlns:p14="http://schemas.microsoft.com/office/powerpoint/2010/main" val="47545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193C1-7D0E-4C02-85C2-528FEE038787}"/>
              </a:ext>
            </a:extLst>
          </p:cNvPr>
          <p:cNvSpPr>
            <a:spLocks noGrp="1"/>
          </p:cNvSpPr>
          <p:nvPr>
            <p:ph type="title"/>
          </p:nvPr>
        </p:nvSpPr>
        <p:spPr>
          <a:xfrm>
            <a:off x="1043631" y="809898"/>
            <a:ext cx="10173010" cy="1554480"/>
          </a:xfrm>
        </p:spPr>
        <p:txBody>
          <a:bodyPr anchor="ctr">
            <a:normAutofit/>
          </a:bodyPr>
          <a:lstStyle/>
          <a:p>
            <a:r>
              <a:rPr lang="en-US" sz="4800" b="1">
                <a:latin typeface="Arial" panose="020B0604020202020204" pitchFamily="34" charset="0"/>
                <a:cs typeface="Arial" panose="020B0604020202020204" pitchFamily="34" charset="0"/>
              </a:rPr>
              <a:t>MFCC feature</a:t>
            </a:r>
            <a:endParaRPr lang="vi-VN" sz="4800" b="1">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1ED3C83-8878-4115-9163-34AB46B96826}"/>
              </a:ext>
            </a:extLst>
          </p:cNvPr>
          <p:cNvGraphicFramePr>
            <a:graphicFrameLocks noGrp="1"/>
          </p:cNvGraphicFramePr>
          <p:nvPr>
            <p:ph idx="1"/>
            <p:extLst>
              <p:ext uri="{D42A27DB-BD31-4B8C-83A1-F6EECF244321}">
                <p14:modId xmlns:p14="http://schemas.microsoft.com/office/powerpoint/2010/main" val="293162784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442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31" name="Rectangle 7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Isosceles Triangle 7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A15C58B-0149-462E-8F9D-5A745FE99793}"/>
              </a:ext>
            </a:extLst>
          </p:cNvPr>
          <p:cNvSpPr>
            <a:spLocks noGrp="1"/>
          </p:cNvSpPr>
          <p:nvPr>
            <p:ph type="title"/>
          </p:nvPr>
        </p:nvSpPr>
        <p:spPr>
          <a:xfrm>
            <a:off x="643467" y="321734"/>
            <a:ext cx="10905066" cy="1135737"/>
          </a:xfrm>
        </p:spPr>
        <p:txBody>
          <a:bodyPr>
            <a:normAutofit/>
          </a:bodyPr>
          <a:lstStyle/>
          <a:p>
            <a:r>
              <a:rPr lang="en-US" sz="3600" dirty="0">
                <a:latin typeface="Arial" panose="020B0604020202020204" pitchFamily="34" charset="0"/>
                <a:cs typeface="Arial" panose="020B0604020202020204" pitchFamily="34" charset="0"/>
              </a:rPr>
              <a:t>MFCC features?</a:t>
            </a:r>
            <a:endParaRPr lang="vi-VN" sz="3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4FD7672-9CF4-4D4E-B0B9-A29E62A78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782981"/>
            <a:ext cx="6253214" cy="37050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6D16A65-C40F-4827-B246-3B0CE95C6BCB}"/>
              </a:ext>
            </a:extLst>
          </p:cNvPr>
          <p:cNvSpPr>
            <a:spLocks noGrp="1"/>
          </p:cNvSpPr>
          <p:nvPr>
            <p:ph idx="1"/>
          </p:nvPr>
        </p:nvSpPr>
        <p:spPr>
          <a:xfrm>
            <a:off x="7544052" y="1782981"/>
            <a:ext cx="4004479" cy="4393982"/>
          </a:xfrm>
        </p:spPr>
        <p:txBody>
          <a:bodyPr>
            <a:normAutofit/>
          </a:bodyPr>
          <a:lstStyle/>
          <a:p>
            <a:r>
              <a:rPr lang="en-US" sz="2000" b="1" dirty="0">
                <a:latin typeface="Arial" panose="020B0604020202020204" pitchFamily="34" charset="0"/>
                <a:cs typeface="Arial" panose="020B0604020202020204" pitchFamily="34" charset="0"/>
              </a:rPr>
              <a:t>Sound</a:t>
            </a:r>
            <a:r>
              <a:rPr lang="en-US" sz="2000" dirty="0">
                <a:latin typeface="Arial" panose="020B0604020202020204" pitchFamily="34" charset="0"/>
                <a:cs typeface="Arial" panose="020B0604020202020204" pitchFamily="34" charset="0"/>
              </a:rPr>
              <a:t> is represented in the form of an audio signal having parameters such as frequency, bandwidth, etc. A typical audio signal can be expressed as a function of Amplitude and Time.</a:t>
            </a:r>
          </a:p>
          <a:p>
            <a:r>
              <a:rPr lang="en-US" sz="2000" b="1" i="0" dirty="0">
                <a:effectLst/>
                <a:latin typeface="Arial" panose="020B0604020202020204" pitchFamily="34" charset="0"/>
                <a:cs typeface="Arial" panose="020B0604020202020204" pitchFamily="34" charset="0"/>
              </a:rPr>
              <a:t>MFCC</a:t>
            </a:r>
            <a:r>
              <a:rPr lang="en-US" sz="2000" b="0" i="0" dirty="0">
                <a:effectLst/>
                <a:latin typeface="Arial" panose="020B0604020202020204" pitchFamily="34" charset="0"/>
                <a:cs typeface="Arial" panose="020B0604020202020204" pitchFamily="34" charset="0"/>
              </a:rPr>
              <a:t> calculation  is  the best results obtained were from the cepstral domain. </a:t>
            </a:r>
          </a:p>
        </p:txBody>
      </p:sp>
      <p:grpSp>
        <p:nvGrpSpPr>
          <p:cNvPr id="1033" name="Group 7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34" name="Isosceles Triangle 7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7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421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EDCFD-9D13-46F1-BBD3-8DEBC9B09ACC}"/>
              </a:ext>
            </a:extLst>
          </p:cNvPr>
          <p:cNvSpPr>
            <a:spLocks noGrp="1"/>
          </p:cNvSpPr>
          <p:nvPr>
            <p:ph type="title"/>
          </p:nvPr>
        </p:nvSpPr>
        <p:spPr>
          <a:xfrm>
            <a:off x="635000" y="640823"/>
            <a:ext cx="3418659" cy="5583148"/>
          </a:xfrm>
        </p:spPr>
        <p:txBody>
          <a:bodyPr anchor="ctr">
            <a:normAutofit/>
          </a:bodyPr>
          <a:lstStyle/>
          <a:p>
            <a:r>
              <a:rPr lang="vi-VN" sz="5400" b="1" i="0" dirty="0">
                <a:effectLst/>
                <a:latin typeface="+mn-lt"/>
              </a:rPr>
              <a:t>Working</a:t>
            </a:r>
            <a:br>
              <a:rPr lang="vi-VN" sz="5400" b="1" i="0" dirty="0">
                <a:effectLst/>
                <a:latin typeface="+mn-lt"/>
              </a:rPr>
            </a:br>
            <a:r>
              <a:rPr lang="vi-VN" sz="5400" b="1" i="0" dirty="0">
                <a:effectLst/>
                <a:latin typeface="+mn-lt"/>
              </a:rPr>
              <a:t>GTZAN Dataset</a:t>
            </a:r>
            <a:endParaRPr lang="vi-VN" sz="5400" dirty="0">
              <a:latin typeface="+mn-lt"/>
            </a:endParaRP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8053F959-C3CD-4298-95DE-33DBA8814AB4}"/>
              </a:ext>
            </a:extLst>
          </p:cNvPr>
          <p:cNvGraphicFramePr>
            <a:graphicFrameLocks noGrp="1"/>
          </p:cNvGraphicFramePr>
          <p:nvPr>
            <p:ph idx="1"/>
            <p:extLst>
              <p:ext uri="{D42A27DB-BD31-4B8C-83A1-F6EECF244321}">
                <p14:modId xmlns:p14="http://schemas.microsoft.com/office/powerpoint/2010/main" val="33753900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582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552E9-F7A0-4211-8CF4-86D8568A7E0E}"/>
              </a:ext>
            </a:extLst>
          </p:cNvPr>
          <p:cNvSpPr>
            <a:spLocks noGrp="1"/>
          </p:cNvSpPr>
          <p:nvPr>
            <p:ph type="title"/>
          </p:nvPr>
        </p:nvSpPr>
        <p:spPr>
          <a:xfrm>
            <a:off x="635000" y="640823"/>
            <a:ext cx="3418659" cy="5583148"/>
          </a:xfrm>
        </p:spPr>
        <p:txBody>
          <a:bodyPr anchor="ctr">
            <a:normAutofit/>
          </a:bodyPr>
          <a:lstStyle/>
          <a:p>
            <a:r>
              <a:rPr lang="en-US" sz="5400" b="1" dirty="0">
                <a:latin typeface="Arial" panose="020B0604020202020204" pitchFamily="34" charset="0"/>
                <a:cs typeface="Arial" panose="020B0604020202020204" pitchFamily="34" charset="0"/>
              </a:rPr>
              <a:t>Increase Data</a:t>
            </a:r>
            <a:endParaRPr lang="vi-VN" sz="5400" b="1"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C8BAF12-CF1F-4C6B-840D-CEA1447880F3}"/>
              </a:ext>
            </a:extLst>
          </p:cNvPr>
          <p:cNvGraphicFramePr>
            <a:graphicFrameLocks noGrp="1"/>
          </p:cNvGraphicFramePr>
          <p:nvPr>
            <p:ph idx="1"/>
            <p:extLst>
              <p:ext uri="{D42A27DB-BD31-4B8C-83A1-F6EECF244321}">
                <p14:modId xmlns:p14="http://schemas.microsoft.com/office/powerpoint/2010/main" val="18477954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397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1F73B-E850-4436-B31D-CF42FCF46020}"/>
              </a:ext>
            </a:extLst>
          </p:cNvPr>
          <p:cNvSpPr>
            <a:spLocks noGrp="1"/>
          </p:cNvSpPr>
          <p:nvPr>
            <p:ph type="title"/>
          </p:nvPr>
        </p:nvSpPr>
        <p:spPr>
          <a:xfrm>
            <a:off x="643467" y="321734"/>
            <a:ext cx="10905066" cy="1135737"/>
          </a:xfrm>
        </p:spPr>
        <p:txBody>
          <a:bodyPr>
            <a:normAutofit/>
          </a:bodyPr>
          <a:lstStyle/>
          <a:p>
            <a:r>
              <a:rPr lang="vi-VN" sz="3600" dirty="0"/>
              <a:t>Working with Model</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hart 5">
            <a:extLst>
              <a:ext uri="{FF2B5EF4-FFF2-40B4-BE49-F238E27FC236}">
                <a16:creationId xmlns:a16="http://schemas.microsoft.com/office/drawing/2014/main" id="{DB9DA384-7301-46E5-BE69-FD86C3806DBE}"/>
              </a:ext>
            </a:extLst>
          </p:cNvPr>
          <p:cNvGraphicFramePr/>
          <p:nvPr>
            <p:extLst>
              <p:ext uri="{D42A27DB-BD31-4B8C-83A1-F6EECF244321}">
                <p14:modId xmlns:p14="http://schemas.microsoft.com/office/powerpoint/2010/main" val="388770710"/>
              </p:ext>
            </p:extLst>
          </p:nvPr>
        </p:nvGraphicFramePr>
        <p:xfrm>
          <a:off x="1341409" y="1578088"/>
          <a:ext cx="3543852" cy="4567950"/>
        </p:xfrm>
        <a:graphic>
          <a:graphicData uri="http://schemas.openxmlformats.org/drawingml/2006/chart">
            <c:chart xmlns:c="http://schemas.openxmlformats.org/drawingml/2006/chart" xmlns:r="http://schemas.openxmlformats.org/officeDocument/2006/relationships" r:id="rId3"/>
          </a:graphicData>
        </a:graphic>
      </p:graphicFrame>
      <p:pic>
        <p:nvPicPr>
          <p:cNvPr id="20" name="Picture 19" descr="Diagram&#10;&#10;Description automatically generated">
            <a:extLst>
              <a:ext uri="{FF2B5EF4-FFF2-40B4-BE49-F238E27FC236}">
                <a16:creationId xmlns:a16="http://schemas.microsoft.com/office/drawing/2014/main" id="{B5F9BA74-700E-473A-A0AC-DE19C7D75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14" y="2854658"/>
            <a:ext cx="6039230" cy="3291380"/>
          </a:xfrm>
          <a:prstGeom prst="rect">
            <a:avLst/>
          </a:prstGeom>
        </p:spPr>
      </p:pic>
    </p:spTree>
    <p:extLst>
      <p:ext uri="{BB962C8B-B14F-4D97-AF65-F5344CB8AC3E}">
        <p14:creationId xmlns:p14="http://schemas.microsoft.com/office/powerpoint/2010/main" val="236329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0669-C7F5-4666-8817-218192F601D9}"/>
              </a:ext>
            </a:extLst>
          </p:cNvPr>
          <p:cNvSpPr>
            <a:spLocks noGrp="1"/>
          </p:cNvSpPr>
          <p:nvPr>
            <p:ph type="title"/>
          </p:nvPr>
        </p:nvSpPr>
        <p:spPr>
          <a:xfrm>
            <a:off x="524741" y="620392"/>
            <a:ext cx="3808268" cy="5504688"/>
          </a:xfrm>
        </p:spPr>
        <p:txBody>
          <a:bodyPr>
            <a:normAutofit/>
          </a:bodyPr>
          <a:lstStyle/>
          <a:p>
            <a:r>
              <a:rPr lang="vi-VN" sz="6000" dirty="0">
                <a:solidFill>
                  <a:schemeClr val="accent5"/>
                </a:solidFill>
              </a:rPr>
              <a:t>Future works</a:t>
            </a:r>
          </a:p>
        </p:txBody>
      </p:sp>
      <p:graphicFrame>
        <p:nvGraphicFramePr>
          <p:cNvPr id="5" name="Content Placeholder 2">
            <a:extLst>
              <a:ext uri="{FF2B5EF4-FFF2-40B4-BE49-F238E27FC236}">
                <a16:creationId xmlns:a16="http://schemas.microsoft.com/office/drawing/2014/main" id="{AFC914F5-5B7B-4336-A510-F68A12A9E5FB}"/>
              </a:ext>
            </a:extLst>
          </p:cNvPr>
          <p:cNvGraphicFramePr>
            <a:graphicFrameLocks noGrp="1"/>
          </p:cNvGraphicFramePr>
          <p:nvPr>
            <p:ph idx="1"/>
            <p:extLst>
              <p:ext uri="{D42A27DB-BD31-4B8C-83A1-F6EECF244321}">
                <p14:modId xmlns:p14="http://schemas.microsoft.com/office/powerpoint/2010/main" val="387649432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12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B7F823-6636-48BA-941D-E64678636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87B67E4-C0EB-443E-9F52-71057ADE6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4DE0FBC4-76C2-4FA1-A14B-AF5A773FF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4D1819B-21EB-4EB0-8BD9-B686574AD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30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96EBF8-D2E4-40C4-806B-09541BFCE0D0}"/>
              </a:ext>
            </a:extLst>
          </p:cNvPr>
          <p:cNvSpPr>
            <a:spLocks noGrp="1"/>
          </p:cNvSpPr>
          <p:nvPr>
            <p:ph idx="1"/>
          </p:nvPr>
        </p:nvSpPr>
        <p:spPr>
          <a:xfrm>
            <a:off x="7510359" y="2922755"/>
            <a:ext cx="3584011" cy="3092377"/>
          </a:xfrm>
        </p:spPr>
        <p:txBody>
          <a:bodyPr>
            <a:normAutofit/>
          </a:bodyPr>
          <a:lstStyle/>
          <a:p>
            <a:pPr marL="0" indent="0" rtl="0">
              <a:spcBef>
                <a:spcPts val="0"/>
              </a:spcBef>
              <a:spcAft>
                <a:spcPts val="600"/>
              </a:spcAft>
              <a:buNone/>
            </a:pPr>
            <a:r>
              <a:rPr lang="vi-VN" sz="3200" b="1" i="0" u="none" strike="noStrike" dirty="0">
                <a:solidFill>
                  <a:schemeClr val="tx1">
                    <a:lumMod val="85000"/>
                    <a:lumOff val="15000"/>
                  </a:schemeClr>
                </a:solidFill>
                <a:effectLst/>
                <a:latin typeface="Lato"/>
              </a:rPr>
              <a:t>Questions and Answers?</a:t>
            </a:r>
            <a:br>
              <a:rPr lang="vi-VN" sz="3200" b="1" dirty="0">
                <a:solidFill>
                  <a:schemeClr val="tx1">
                    <a:lumMod val="85000"/>
                    <a:lumOff val="15000"/>
                  </a:schemeClr>
                </a:solidFill>
              </a:rPr>
            </a:br>
            <a:endParaRPr lang="vi-VN" sz="3200" b="1" dirty="0">
              <a:solidFill>
                <a:schemeClr val="tx1">
                  <a:lumMod val="85000"/>
                  <a:lumOff val="15000"/>
                </a:schemeClr>
              </a:solidFill>
            </a:endParaRPr>
          </a:p>
        </p:txBody>
      </p:sp>
    </p:spTree>
    <p:extLst>
      <p:ext uri="{BB962C8B-B14F-4D97-AF65-F5344CB8AC3E}">
        <p14:creationId xmlns:p14="http://schemas.microsoft.com/office/powerpoint/2010/main" val="61566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F5B74-DEB9-4B80-84CB-BBBC72003301}"/>
              </a:ext>
            </a:extLst>
          </p:cNvPr>
          <p:cNvSpPr>
            <a:spLocks noGrp="1"/>
          </p:cNvSpPr>
          <p:nvPr>
            <p:ph type="title"/>
          </p:nvPr>
        </p:nvSpPr>
        <p:spPr>
          <a:xfrm>
            <a:off x="643467" y="321734"/>
            <a:ext cx="10905066" cy="1135737"/>
          </a:xfrm>
        </p:spPr>
        <p:txBody>
          <a:bodyPr>
            <a:normAutofit/>
          </a:bodyPr>
          <a:lstStyle/>
          <a:p>
            <a:endParaRPr lang="vi-VN" sz="3600"/>
          </a:p>
        </p:txBody>
      </p:sp>
      <p:sp>
        <p:nvSpPr>
          <p:cNvPr id="3" name="Content Placeholder 2">
            <a:extLst>
              <a:ext uri="{FF2B5EF4-FFF2-40B4-BE49-F238E27FC236}">
                <a16:creationId xmlns:a16="http://schemas.microsoft.com/office/drawing/2014/main" id="{5DDFCDB9-AD0A-438C-B72F-202362EAB32B}"/>
              </a:ext>
            </a:extLst>
          </p:cNvPr>
          <p:cNvSpPr>
            <a:spLocks noGrp="1"/>
          </p:cNvSpPr>
          <p:nvPr>
            <p:ph idx="1"/>
          </p:nvPr>
        </p:nvSpPr>
        <p:spPr>
          <a:xfrm>
            <a:off x="643469" y="1782981"/>
            <a:ext cx="5142734" cy="4393982"/>
          </a:xfrm>
        </p:spPr>
        <p:txBody>
          <a:bodyPr>
            <a:normAutofit/>
          </a:bodyPr>
          <a:lstStyle/>
          <a:p>
            <a:r>
              <a:rPr lang="en-US" sz="4000" b="1" i="0" u="none" strike="noStrike" dirty="0">
                <a:effectLst/>
                <a:latin typeface="Lato"/>
              </a:rPr>
              <a:t>Thank you all,</a:t>
            </a:r>
            <a:br>
              <a:rPr lang="en-US" sz="4000" b="0" i="0" u="none" strike="noStrike" dirty="0">
                <a:effectLst/>
                <a:latin typeface="Lato"/>
              </a:rPr>
            </a:br>
            <a:r>
              <a:rPr lang="en-US" sz="4000" b="0" i="0" u="none" strike="noStrike" dirty="0">
                <a:effectLst/>
                <a:latin typeface="Lato"/>
              </a:rPr>
              <a:t>instructors, TAs </a:t>
            </a:r>
            <a:br>
              <a:rPr lang="en-US" sz="4000" b="0" i="0" u="none" strike="noStrike" dirty="0">
                <a:effectLst/>
                <a:latin typeface="Lato"/>
              </a:rPr>
            </a:br>
            <a:r>
              <a:rPr lang="en-US" sz="4000" b="0" i="0" u="none" strike="noStrike" dirty="0">
                <a:effectLst/>
                <a:latin typeface="Lato"/>
              </a:rPr>
              <a:t>and my classmates </a:t>
            </a:r>
            <a:br>
              <a:rPr lang="en-US" sz="4000" b="0" i="0" u="none" strike="noStrike" dirty="0">
                <a:effectLst/>
                <a:latin typeface="Lato"/>
              </a:rPr>
            </a:br>
            <a:r>
              <a:rPr lang="en-US" sz="4000" b="0" i="0" u="none" strike="noStrike" dirty="0">
                <a:effectLst/>
                <a:latin typeface="Lato"/>
              </a:rPr>
              <a:t>for making cool class</a:t>
            </a:r>
            <a:endParaRPr lang="vi-VN" sz="4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Taco">
            <a:extLst>
              <a:ext uri="{FF2B5EF4-FFF2-40B4-BE49-F238E27FC236}">
                <a16:creationId xmlns:a16="http://schemas.microsoft.com/office/drawing/2014/main" id="{0F50F7A5-E57A-4FF8-9346-68B2C5540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0980" y="1782981"/>
            <a:ext cx="4361892"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04851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04F6-ED95-449A-90DD-052E120A93FE}"/>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6D83FEB2-8667-41DF-BFF5-ECD16C0B7789}"/>
              </a:ext>
            </a:extLst>
          </p:cNvPr>
          <p:cNvSpPr>
            <a:spLocks noGrp="1"/>
          </p:cNvSpPr>
          <p:nvPr>
            <p:ph idx="1"/>
          </p:nvPr>
        </p:nvSpPr>
        <p:spPr/>
        <p:txBody>
          <a:bodyPr/>
          <a:lstStyle/>
          <a:p>
            <a:endParaRPr lang="vi-VN"/>
          </a:p>
        </p:txBody>
      </p:sp>
      <p:pic>
        <p:nvPicPr>
          <p:cNvPr id="5" name="Picture 4" descr="Graphical user interface, text, application, email&#10;&#10;Description automatically generated">
            <a:extLst>
              <a:ext uri="{FF2B5EF4-FFF2-40B4-BE49-F238E27FC236}">
                <a16:creationId xmlns:a16="http://schemas.microsoft.com/office/drawing/2014/main" id="{F9456F6E-DA61-4C1C-AF1A-4ED674B85768}"/>
              </a:ext>
            </a:extLst>
          </p:cNvPr>
          <p:cNvPicPr>
            <a:picLocks noChangeAspect="1"/>
          </p:cNvPicPr>
          <p:nvPr/>
        </p:nvPicPr>
        <p:blipFill>
          <a:blip r:embed="rId3"/>
          <a:stretch>
            <a:fillRect/>
          </a:stretch>
        </p:blipFill>
        <p:spPr>
          <a:xfrm>
            <a:off x="390525" y="752475"/>
            <a:ext cx="11410950" cy="5353050"/>
          </a:xfrm>
          <a:prstGeom prst="rect">
            <a:avLst/>
          </a:prstGeom>
        </p:spPr>
      </p:pic>
    </p:spTree>
    <p:extLst>
      <p:ext uri="{BB962C8B-B14F-4D97-AF65-F5344CB8AC3E}">
        <p14:creationId xmlns:p14="http://schemas.microsoft.com/office/powerpoint/2010/main" val="2996294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754</Words>
  <Application>Microsoft Office PowerPoint</Application>
  <PresentationFormat>Widescreen</PresentationFormat>
  <Paragraphs>73</Paragraphs>
  <Slides>10</Slides>
  <Notes>5</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Arial</vt:lpstr>
      <vt:lpstr>Calibri</vt:lpstr>
      <vt:lpstr>Calibri Light</vt:lpstr>
      <vt:lpstr>inherit</vt:lpstr>
      <vt:lpstr>Inter</vt:lpstr>
      <vt:lpstr>Lato</vt:lpstr>
      <vt:lpstr>Roboto</vt:lpstr>
      <vt:lpstr>Times New Roman</vt:lpstr>
      <vt:lpstr>Office Theme</vt:lpstr>
      <vt:lpstr>Music Classification</vt:lpstr>
      <vt:lpstr>MFCC features?</vt:lpstr>
      <vt:lpstr>Working GTZAN Dataset</vt:lpstr>
      <vt:lpstr>Increase Data</vt:lpstr>
      <vt:lpstr>Working with Model</vt:lpstr>
      <vt:lpstr>Future works</vt:lpstr>
      <vt:lpstr>PowerPoint Presentation</vt:lpstr>
      <vt:lpstr>PowerPoint Presentation</vt:lpstr>
      <vt:lpstr>PowerPoint Presentation</vt:lpstr>
      <vt:lpstr>MFCC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Chilton Nguyen</dc:creator>
  <cp:lastModifiedBy>Chilton Nguyen</cp:lastModifiedBy>
  <cp:revision>63</cp:revision>
  <dcterms:created xsi:type="dcterms:W3CDTF">2021-08-16T13:15:50Z</dcterms:created>
  <dcterms:modified xsi:type="dcterms:W3CDTF">2021-08-19T14:32:31Z</dcterms:modified>
</cp:coreProperties>
</file>