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605" r:id="rId2"/>
    <p:sldId id="608" r:id="rId3"/>
    <p:sldId id="607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17"/>
    <a:srgbClr val="FFC000"/>
    <a:srgbClr val="1C466E"/>
    <a:srgbClr val="FF7171"/>
    <a:srgbClr val="FFFFFF"/>
    <a:srgbClr val="ECECEC"/>
    <a:srgbClr val="131416"/>
    <a:srgbClr val="156BAB"/>
    <a:srgbClr val="FFD04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395" autoAdjust="0"/>
  </p:normalViewPr>
  <p:slideViewPr>
    <p:cSldViewPr snapToGrid="0" snapToObjects="1">
      <p:cViewPr varScale="1">
        <p:scale>
          <a:sx n="85" d="100"/>
          <a:sy n="85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0680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2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2538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748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190857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3697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28850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2091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5893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70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288756" y="409957"/>
            <a:ext cx="11598443" cy="6291945"/>
            <a:chOff x="1768338" y="2530776"/>
            <a:chExt cx="819501" cy="6291945"/>
          </a:xfrm>
        </p:grpSpPr>
        <p:sp>
          <p:nvSpPr>
            <p:cNvPr id="10" name="TextBox 3"/>
            <p:cNvSpPr txBox="1"/>
            <p:nvPr/>
          </p:nvSpPr>
          <p:spPr>
            <a:xfrm>
              <a:off x="1768338" y="2624101"/>
              <a:ext cx="819501" cy="61986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lnSpc>
                  <a:spcPct val="80000"/>
                </a:lnSpc>
                <a:defRPr sz="9000" b="1" spc="-4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base"/>
              <a:r>
                <a:rPr lang="pt-BR" sz="3800" dirty="0">
                  <a:solidFill>
                    <a:srgbClr val="FFC000"/>
                  </a:solidFill>
                  <a:latin typeface="+mn-lt"/>
                </a:rPr>
                <a:t>Bolão entre Amigos na </a:t>
              </a:r>
              <a:endParaRPr lang="pt-BR" sz="3800" dirty="0" smtClean="0">
                <a:solidFill>
                  <a:srgbClr val="FFC000"/>
                </a:solidFill>
                <a:latin typeface="+mn-lt"/>
              </a:endParaRPr>
            </a:p>
            <a:p>
              <a:pPr algn="r" fontAlgn="base"/>
              <a:endParaRPr lang="pt-BR" sz="3800" dirty="0" smtClean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 smtClean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 smtClean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 smtClean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 smtClean="0">
                <a:solidFill>
                  <a:srgbClr val="FFC000"/>
                </a:solidFill>
              </a:endParaRPr>
            </a:p>
            <a:p>
              <a:pPr algn="r" fontAlgn="base"/>
              <a:endParaRPr lang="pt-BR" sz="3800" dirty="0">
                <a:solidFill>
                  <a:srgbClr val="FFC000"/>
                </a:solidFill>
              </a:endParaRPr>
            </a:p>
            <a:p>
              <a:pPr algn="r" fontAlgn="base"/>
              <a:r>
                <a:rPr lang="pt-BR" sz="3800" dirty="0" err="1" smtClean="0">
                  <a:solidFill>
                    <a:srgbClr val="FFC000"/>
                  </a:solidFill>
                </a:rPr>
                <a:t>Blockchain</a:t>
              </a:r>
              <a:r>
                <a:rPr lang="pt-BR" sz="3800" dirty="0" smtClean="0">
                  <a:solidFill>
                    <a:srgbClr val="FFC000"/>
                  </a:solidFill>
                </a:rPr>
                <a:t> </a:t>
              </a:r>
              <a:r>
                <a:rPr lang="pt-BR" sz="3800" dirty="0">
                  <a:solidFill>
                    <a:srgbClr val="FFC000"/>
                  </a:solidFill>
                </a:rPr>
                <a:t>e </a:t>
              </a:r>
              <a:r>
                <a:rPr lang="pt-BR" sz="3800" dirty="0" err="1">
                  <a:solidFill>
                    <a:srgbClr val="FFC000"/>
                  </a:solidFill>
                </a:rPr>
                <a:t>Smart</a:t>
              </a:r>
              <a:r>
                <a:rPr lang="pt-BR" sz="3800" dirty="0">
                  <a:solidFill>
                    <a:srgbClr val="FFC000"/>
                  </a:solidFill>
                </a:rPr>
                <a:t> </a:t>
              </a:r>
              <a:r>
                <a:rPr lang="pt-BR" sz="3800" dirty="0" err="1">
                  <a:solidFill>
                    <a:srgbClr val="FFC000"/>
                  </a:solidFill>
                </a:rPr>
                <a:t>Contract</a:t>
              </a:r>
              <a:r>
                <a:rPr lang="pt-BR" sz="3800" dirty="0">
                  <a:solidFill>
                    <a:srgbClr val="FFC000"/>
                  </a:solidFill>
                </a:rPr>
                <a:t> </a:t>
              </a:r>
              <a:r>
                <a:rPr lang="pt-BR" sz="3800" dirty="0" err="1">
                  <a:solidFill>
                    <a:srgbClr val="FFC000"/>
                  </a:solidFill>
                </a:rPr>
                <a:t>Ethereum</a:t>
              </a:r>
              <a:endParaRPr lang="pt-BR" sz="3800" dirty="0">
                <a:solidFill>
                  <a:srgbClr val="FFC000"/>
                </a:solidFill>
              </a:endParaRPr>
            </a:p>
            <a:p>
              <a:pPr fontAlgn="base"/>
              <a:r>
                <a:rPr lang="pt-BR" sz="4000" dirty="0">
                  <a:solidFill>
                    <a:srgbClr val="FFC000"/>
                  </a:solidFill>
                </a:rPr>
                <a:t> </a:t>
              </a:r>
              <a:endParaRPr kumimoji="0" 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FAE317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endParaRPr>
            </a:p>
          </p:txBody>
        </p:sp>
        <p:sp>
          <p:nvSpPr>
            <p:cNvPr id="11" name="Linha"/>
            <p:cNvSpPr/>
            <p:nvPr/>
          </p:nvSpPr>
          <p:spPr>
            <a:xfrm>
              <a:off x="1801533" y="2530776"/>
              <a:ext cx="589087" cy="1"/>
            </a:xfrm>
            <a:prstGeom prst="line">
              <a:avLst/>
            </a:prstGeom>
            <a:ln w="63500">
              <a:solidFill>
                <a:schemeClr val="accent4"/>
              </a:solidFill>
              <a:miter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51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"/>
          <p:cNvSpPr/>
          <p:nvPr/>
        </p:nvSpPr>
        <p:spPr>
          <a:xfrm>
            <a:off x="0" y="-7144"/>
            <a:ext cx="12192000" cy="6865144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49" name="Agrupar 48"/>
          <p:cNvGrpSpPr/>
          <p:nvPr/>
        </p:nvGrpSpPr>
        <p:grpSpPr>
          <a:xfrm>
            <a:off x="301564" y="347662"/>
            <a:ext cx="10823636" cy="3170099"/>
            <a:chOff x="1150483" y="1580823"/>
            <a:chExt cx="8938371" cy="2584201"/>
          </a:xfrm>
        </p:grpSpPr>
        <p:sp>
          <p:nvSpPr>
            <p:cNvPr id="50" name="Retângulo 49"/>
            <p:cNvSpPr/>
            <p:nvPr/>
          </p:nvSpPr>
          <p:spPr>
            <a:xfrm>
              <a:off x="1150484" y="1580823"/>
              <a:ext cx="8938370" cy="2584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2400" b="1" dirty="0">
                  <a:solidFill>
                    <a:srgbClr val="FFC000"/>
                  </a:solidFill>
                </a:rPr>
                <a:t>Então, e a nossa </a:t>
              </a:r>
              <a:r>
                <a:rPr lang="pt-BR" sz="2400" b="1" dirty="0" err="1">
                  <a:solidFill>
                    <a:srgbClr val="FFC000"/>
                  </a:solidFill>
                </a:rPr>
                <a:t>PoC</a:t>
              </a:r>
              <a:r>
                <a:rPr lang="pt-BR" sz="2400" b="1" dirty="0" smtClean="0">
                  <a:solidFill>
                    <a:srgbClr val="FFC000"/>
                  </a:solidFill>
                </a:rPr>
                <a:t>?</a:t>
              </a:r>
              <a:endParaRPr kumimoji="0" lang="pt-BR" sz="2400" b="1" i="0" u="none" strike="noStrike" kern="0" cap="none" spc="-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fontAlgn="base"/>
              <a:endParaRPr lang="pt-BR" sz="1600" dirty="0" smtClean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 smtClean="0">
                  <a:solidFill>
                    <a:schemeClr val="bg1"/>
                  </a:solidFill>
                </a:rPr>
                <a:t>Criamos </a:t>
              </a:r>
              <a:r>
                <a:rPr lang="pt-BR" dirty="0">
                  <a:solidFill>
                    <a:schemeClr val="bg1"/>
                  </a:solidFill>
                </a:rPr>
                <a:t>um contrato que, quando executado, </a:t>
              </a:r>
              <a:r>
                <a:rPr lang="pt-BR" dirty="0" smtClean="0">
                  <a:solidFill>
                    <a:schemeClr val="bg1"/>
                  </a:solidFill>
                </a:rPr>
                <a:t>implementa </a:t>
              </a:r>
              <a:r>
                <a:rPr lang="pt-BR" dirty="0">
                  <a:solidFill>
                    <a:schemeClr val="bg1"/>
                  </a:solidFill>
                </a:rPr>
                <a:t>um bolão esportivo entre amigos. </a:t>
              </a:r>
              <a:endParaRPr lang="pt-BR" dirty="0" smtClean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 smtClean="0">
                  <a:solidFill>
                    <a:schemeClr val="bg1"/>
                  </a:solidFill>
                </a:rPr>
                <a:t>Qualquer </a:t>
              </a:r>
              <a:r>
                <a:rPr lang="pt-BR" dirty="0">
                  <a:solidFill>
                    <a:schemeClr val="bg1"/>
                  </a:solidFill>
                </a:rPr>
                <a:t>nó da rede </a:t>
              </a:r>
              <a:r>
                <a:rPr lang="pt-BR" dirty="0" err="1">
                  <a:solidFill>
                    <a:schemeClr val="bg1"/>
                  </a:solidFill>
                </a:rPr>
                <a:t>Ethereum</a:t>
              </a:r>
              <a:r>
                <a:rPr lang="pt-BR" dirty="0">
                  <a:solidFill>
                    <a:schemeClr val="bg1"/>
                  </a:solidFill>
                </a:rPr>
                <a:t>, desde que tenha o endereço do contrato, poderia apostar no bolão. 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bg1"/>
                  </a:solidFill>
                </a:rPr>
                <a:t>Depois que as apostas forem </a:t>
              </a:r>
              <a:r>
                <a:rPr lang="pt-BR" dirty="0" smtClean="0">
                  <a:solidFill>
                    <a:schemeClr val="bg1"/>
                  </a:solidFill>
                </a:rPr>
                <a:t>registradas </a:t>
              </a:r>
              <a:r>
                <a:rPr lang="pt-BR" dirty="0" smtClean="0">
                  <a:solidFill>
                    <a:schemeClr val="bg1"/>
                  </a:solidFill>
                </a:rPr>
                <a:t>e </a:t>
              </a:r>
              <a:r>
                <a:rPr lang="pt-BR" dirty="0" smtClean="0">
                  <a:solidFill>
                    <a:schemeClr val="bg1"/>
                  </a:solidFill>
                </a:rPr>
                <a:t>a </a:t>
              </a:r>
              <a:r>
                <a:rPr lang="pt-BR" dirty="0">
                  <a:solidFill>
                    <a:schemeClr val="bg1"/>
                  </a:solidFill>
                </a:rPr>
                <a:t>quantidade apostadores </a:t>
              </a:r>
              <a:r>
                <a:rPr lang="pt-BR" dirty="0" smtClean="0">
                  <a:solidFill>
                    <a:schemeClr val="bg1"/>
                  </a:solidFill>
                </a:rPr>
                <a:t>exigidos alcançada, </a:t>
              </a:r>
              <a:r>
                <a:rPr lang="pt-BR" dirty="0">
                  <a:solidFill>
                    <a:schemeClr val="bg1"/>
                  </a:solidFill>
                </a:rPr>
                <a:t>qualquer pessoa </a:t>
              </a:r>
              <a:r>
                <a:rPr lang="pt-BR" dirty="0" smtClean="0">
                  <a:solidFill>
                    <a:schemeClr val="bg1"/>
                  </a:solidFill>
                </a:rPr>
                <a:t>que acesso o contrato poderá </a:t>
              </a:r>
              <a:r>
                <a:rPr lang="pt-BR" dirty="0">
                  <a:solidFill>
                    <a:schemeClr val="bg1"/>
                  </a:solidFill>
                </a:rPr>
                <a:t>acionar o encerramento do bolão. </a:t>
              </a:r>
              <a:endParaRPr lang="pt-BR" dirty="0" smtClean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 smtClean="0">
                  <a:solidFill>
                    <a:schemeClr val="bg1"/>
                  </a:solidFill>
                </a:rPr>
                <a:t>O </a:t>
              </a:r>
              <a:r>
                <a:rPr lang="pt-BR" dirty="0">
                  <a:solidFill>
                    <a:schemeClr val="bg1"/>
                  </a:solidFill>
                </a:rPr>
                <a:t>encerramento do bolão irá distribuir o valor acumulado das apostas entre os </a:t>
              </a:r>
              <a:r>
                <a:rPr lang="pt-BR" dirty="0" smtClean="0">
                  <a:solidFill>
                    <a:schemeClr val="bg1"/>
                  </a:solidFill>
                </a:rPr>
                <a:t>ganhadores. </a:t>
              </a:r>
              <a:r>
                <a:rPr lang="pt-BR" dirty="0">
                  <a:solidFill>
                    <a:schemeClr val="bg1"/>
                  </a:solidFill>
                </a:rPr>
                <a:t>S</a:t>
              </a:r>
              <a:r>
                <a:rPr lang="pt-BR" dirty="0" smtClean="0">
                  <a:solidFill>
                    <a:schemeClr val="bg1"/>
                  </a:solidFill>
                </a:rPr>
                <a:t>e </a:t>
              </a:r>
              <a:r>
                <a:rPr lang="pt-BR" dirty="0">
                  <a:solidFill>
                    <a:schemeClr val="bg1"/>
                  </a:solidFill>
                </a:rPr>
                <a:t>divisão não for inteira, o resíduo será acumulado para os próximos sorteios.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bg1"/>
                  </a:solidFill>
                </a:rPr>
                <a:t>Os apostadores, também, podem desistir das apostas, bem como, consultar </a:t>
              </a:r>
              <a:r>
                <a:rPr lang="pt-BR" dirty="0" smtClean="0">
                  <a:solidFill>
                    <a:schemeClr val="bg1"/>
                  </a:solidFill>
                </a:rPr>
                <a:t>as suas </a:t>
              </a:r>
              <a:r>
                <a:rPr lang="pt-BR" dirty="0">
                  <a:solidFill>
                    <a:schemeClr val="bg1"/>
                  </a:solidFill>
                </a:rPr>
                <a:t>apostas, a quantidade </a:t>
              </a:r>
              <a:r>
                <a:rPr lang="pt-BR" dirty="0" smtClean="0">
                  <a:solidFill>
                    <a:schemeClr val="bg1"/>
                  </a:solidFill>
                </a:rPr>
                <a:t>de apostadores exigidos para o sorteio, </a:t>
              </a:r>
              <a:r>
                <a:rPr lang="pt-BR" dirty="0">
                  <a:solidFill>
                    <a:schemeClr val="bg1"/>
                  </a:solidFill>
                </a:rPr>
                <a:t>o valor de uma aposta, o balance do contrato e </a:t>
              </a:r>
              <a:r>
                <a:rPr lang="pt-BR" dirty="0" smtClean="0">
                  <a:solidFill>
                    <a:schemeClr val="bg1"/>
                  </a:solidFill>
                </a:rPr>
                <a:t>o valor </a:t>
              </a:r>
              <a:r>
                <a:rPr lang="pt-BR" dirty="0">
                  <a:solidFill>
                    <a:schemeClr val="bg1"/>
                  </a:solidFill>
                </a:rPr>
                <a:t>do prêmio acumulado, se existir. </a:t>
              </a:r>
            </a:p>
          </p:txBody>
        </p:sp>
        <p:sp>
          <p:nvSpPr>
            <p:cNvPr id="51" name="Linha"/>
            <p:cNvSpPr/>
            <p:nvPr/>
          </p:nvSpPr>
          <p:spPr>
            <a:xfrm flipV="1">
              <a:off x="1150483" y="1705557"/>
              <a:ext cx="0" cy="829906"/>
            </a:xfrm>
            <a:prstGeom prst="line">
              <a:avLst/>
            </a:prstGeom>
            <a:ln w="63500">
              <a:solidFill>
                <a:schemeClr val="accent4"/>
              </a:solidFill>
              <a:miter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327750" y="4076645"/>
            <a:ext cx="10797450" cy="1846659"/>
            <a:chOff x="1150482" y="1580823"/>
            <a:chExt cx="10520387" cy="1846659"/>
          </a:xfrm>
        </p:grpSpPr>
        <p:sp>
          <p:nvSpPr>
            <p:cNvPr id="53" name="Retângulo 52"/>
            <p:cNvSpPr/>
            <p:nvPr/>
          </p:nvSpPr>
          <p:spPr>
            <a:xfrm>
              <a:off x="1150482" y="1580823"/>
              <a:ext cx="10520387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2400" b="1" dirty="0" smtClean="0">
                  <a:solidFill>
                    <a:srgbClr val="FFC000"/>
                  </a:solidFill>
                </a:rPr>
                <a:t>E aí, e </a:t>
              </a:r>
              <a:r>
                <a:rPr lang="pt-BR" sz="2400" b="1" dirty="0">
                  <a:solidFill>
                    <a:srgbClr val="FFC000"/>
                  </a:solidFill>
                </a:rPr>
                <a:t>o bolão na </a:t>
              </a:r>
              <a:r>
                <a:rPr lang="pt-BR" sz="2400" b="1" dirty="0" err="1" smtClean="0">
                  <a:solidFill>
                    <a:srgbClr val="FFC000"/>
                  </a:solidFill>
                </a:rPr>
                <a:t>Blockchain</a:t>
              </a:r>
              <a:r>
                <a:rPr lang="pt-BR" sz="2400" b="1" dirty="0" smtClean="0">
                  <a:solidFill>
                    <a:srgbClr val="FFC000"/>
                  </a:solidFill>
                </a:rPr>
                <a:t> </a:t>
              </a:r>
              <a:r>
                <a:rPr lang="pt-BR" sz="2400" b="1" dirty="0">
                  <a:solidFill>
                    <a:srgbClr val="FFC000"/>
                  </a:solidFill>
                </a:rPr>
                <a:t>do </a:t>
              </a:r>
              <a:r>
                <a:rPr lang="pt-BR" sz="2400" b="1" dirty="0" err="1">
                  <a:solidFill>
                    <a:srgbClr val="FFC000"/>
                  </a:solidFill>
                </a:rPr>
                <a:t>Ethereum</a:t>
              </a:r>
              <a:r>
                <a:rPr lang="pt-BR" sz="2400" b="1" dirty="0">
                  <a:solidFill>
                    <a:srgbClr val="FFC000"/>
                  </a:solidFill>
                </a:rPr>
                <a:t>?</a:t>
              </a: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 smtClean="0">
                  <a:solidFill>
                    <a:schemeClr val="bg1"/>
                  </a:solidFill>
                </a:rPr>
                <a:t>Transparência</a:t>
              </a:r>
              <a:r>
                <a:rPr lang="pt-BR" dirty="0">
                  <a:solidFill>
                    <a:schemeClr val="bg1"/>
                  </a:solidFill>
                </a:rPr>
                <a:t>: O código do contrato é aberto permitindo aos apostadores avaliarem como </a:t>
              </a:r>
              <a:r>
                <a:rPr lang="pt-BR" dirty="0" smtClean="0">
                  <a:solidFill>
                    <a:schemeClr val="bg1"/>
                  </a:solidFill>
                </a:rPr>
                <a:t>as regras das apostas estão implementadas e como o contrato é executado </a:t>
              </a:r>
              <a:r>
                <a:rPr lang="pt-BR" dirty="0">
                  <a:solidFill>
                    <a:schemeClr val="bg1"/>
                  </a:solidFill>
                </a:rPr>
                <a:t>caso seja de seu interesse.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bg1"/>
                  </a:solidFill>
                </a:rPr>
                <a:t>Confiabilidade: O resultado é validado por todos os nós da rede.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bg1"/>
                  </a:solidFill>
                </a:rPr>
                <a:t>Menores custos: Elimina os gastos que vão para o intermediador ou, no mínimo, diminui significativamente</a:t>
              </a:r>
              <a:r>
                <a:rPr lang="pt-BR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54" name="Linha"/>
            <p:cNvSpPr/>
            <p:nvPr/>
          </p:nvSpPr>
          <p:spPr>
            <a:xfrm flipV="1">
              <a:off x="1150483" y="1678213"/>
              <a:ext cx="0" cy="1488749"/>
            </a:xfrm>
            <a:prstGeom prst="line">
              <a:avLst/>
            </a:prstGeom>
            <a:ln w="63500">
              <a:solidFill>
                <a:schemeClr val="accent4"/>
              </a:solidFill>
              <a:miter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152846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awpixel-310778-unsplas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06" y="0"/>
            <a:ext cx="12192000" cy="6857999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Retângulo"/>
          <p:cNvSpPr/>
          <p:nvPr/>
        </p:nvSpPr>
        <p:spPr>
          <a:xfrm>
            <a:off x="-21406" y="0"/>
            <a:ext cx="12192000" cy="6865144"/>
          </a:xfrm>
          <a:prstGeom prst="rect">
            <a:avLst/>
          </a:prstGeom>
          <a:solidFill>
            <a:srgbClr val="000000">
              <a:alpha val="5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213858" y="150838"/>
            <a:ext cx="6622129" cy="1061997"/>
            <a:chOff x="1768338" y="1202490"/>
            <a:chExt cx="6622129" cy="1061997"/>
          </a:xfrm>
        </p:grpSpPr>
        <p:sp>
          <p:nvSpPr>
            <p:cNvPr id="323" name="TextBox 3"/>
            <p:cNvSpPr txBox="1"/>
            <p:nvPr/>
          </p:nvSpPr>
          <p:spPr>
            <a:xfrm>
              <a:off x="1768338" y="1419640"/>
              <a:ext cx="6622129" cy="8448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lnSpc>
                  <a:spcPct val="80000"/>
                </a:lnSpc>
                <a:defRPr sz="9000" b="1" spc="-4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defTabSz="9144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1" i="0" u="none" strike="noStrike" kern="0" cap="none" spc="-45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Como </a:t>
              </a:r>
              <a:r>
                <a:rPr kumimoji="0" lang="pt-BR" sz="4800" b="1" i="0" u="none" strike="noStrike" kern="0" cap="none" spc="-450" normalizeH="0" baseline="0" noProof="0" dirty="0" err="1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fo</a:t>
              </a:r>
              <a:r>
                <a:rPr lang="pt-BR" sz="4800" dirty="0" smtClean="0">
                  <a:solidFill>
                    <a:srgbClr val="FFC000"/>
                  </a:solidFill>
                </a:rPr>
                <a:t>i o desafio?</a:t>
              </a:r>
              <a:endParaRPr kumimoji="0" lang="pt-BR" sz="4800" b="1" i="0" u="none" strike="noStrike" kern="0" cap="none" spc="-45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endParaRPr>
            </a:p>
          </p:txBody>
        </p:sp>
        <p:sp>
          <p:nvSpPr>
            <p:cNvPr id="324" name="Linha"/>
            <p:cNvSpPr/>
            <p:nvPr/>
          </p:nvSpPr>
          <p:spPr>
            <a:xfrm>
              <a:off x="1840638" y="1202490"/>
              <a:ext cx="589087" cy="1"/>
            </a:xfrm>
            <a:prstGeom prst="line">
              <a:avLst/>
            </a:prstGeom>
            <a:ln w="63500">
              <a:solidFill>
                <a:schemeClr val="accent4"/>
              </a:solidFill>
              <a:miter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286158" y="1102660"/>
            <a:ext cx="11556218" cy="5016758"/>
            <a:chOff x="1150481" y="1580823"/>
            <a:chExt cx="10520388" cy="3935485"/>
          </a:xfrm>
        </p:grpSpPr>
        <p:sp>
          <p:nvSpPr>
            <p:cNvPr id="16" name="Retângulo 15"/>
            <p:cNvSpPr/>
            <p:nvPr/>
          </p:nvSpPr>
          <p:spPr>
            <a:xfrm>
              <a:off x="1150482" y="1580823"/>
              <a:ext cx="10520387" cy="3935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 err="1">
                  <a:solidFill>
                    <a:schemeClr val="bg1"/>
                  </a:solidFill>
                </a:rPr>
                <a:t>Smart</a:t>
              </a:r>
              <a:r>
                <a:rPr lang="pt-BR" sz="2000" dirty="0">
                  <a:solidFill>
                    <a:schemeClr val="bg1"/>
                  </a:solidFill>
                </a:rPr>
                <a:t> </a:t>
              </a:r>
              <a:r>
                <a:rPr lang="pt-BR" sz="2000" dirty="0" err="1">
                  <a:solidFill>
                    <a:schemeClr val="bg1"/>
                  </a:solidFill>
                </a:rPr>
                <a:t>Contract</a:t>
              </a:r>
              <a:r>
                <a:rPr lang="pt-BR" sz="2000" dirty="0">
                  <a:solidFill>
                    <a:schemeClr val="bg1"/>
                  </a:solidFill>
                </a:rPr>
                <a:t> foi desenvolvido na linguagem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Solidity</a:t>
              </a:r>
              <a:r>
                <a:rPr lang="pt-BR" sz="2000" dirty="0">
                  <a:solidFill>
                    <a:schemeClr val="bg1"/>
                  </a:solidFill>
                </a:rPr>
                <a:t>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>
                  <a:solidFill>
                    <a:schemeClr val="bg1"/>
                  </a:solidFill>
                </a:rPr>
                <a:t>A </a:t>
              </a:r>
              <a:r>
                <a:rPr lang="pt-BR" sz="2000" dirty="0" err="1">
                  <a:solidFill>
                    <a:schemeClr val="bg1"/>
                  </a:solidFill>
                </a:rPr>
                <a:t>Dapp</a:t>
              </a:r>
              <a:r>
                <a:rPr lang="pt-BR" sz="2000" dirty="0">
                  <a:solidFill>
                    <a:schemeClr val="bg1"/>
                  </a:solidFill>
                </a:rPr>
                <a:t> teve a sua interface desenvolvida utilizando a linguagem de marcação de texto, </a:t>
              </a:r>
              <a:r>
                <a:rPr lang="pt-BR" sz="2000" dirty="0" err="1">
                  <a:solidFill>
                    <a:schemeClr val="bg1"/>
                  </a:solidFill>
                </a:rPr>
                <a:t>html</a:t>
              </a:r>
              <a:r>
                <a:rPr lang="pt-BR" sz="2000" dirty="0">
                  <a:solidFill>
                    <a:schemeClr val="bg1"/>
                  </a:solidFill>
                </a:rPr>
                <a:t>, e o </a:t>
              </a:r>
              <a:r>
                <a:rPr lang="pt-BR" sz="2000" dirty="0" err="1">
                  <a:solidFill>
                    <a:schemeClr val="bg1"/>
                  </a:solidFill>
                </a:rPr>
                <a:t>Javascript</a:t>
              </a:r>
              <a:r>
                <a:rPr lang="pt-BR" sz="2000" dirty="0">
                  <a:solidFill>
                    <a:schemeClr val="bg1"/>
                  </a:solidFill>
                </a:rPr>
                <a:t>. Valendo-se da execução em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nodejs</a:t>
              </a:r>
              <a:r>
                <a:rPr lang="pt-BR" sz="2000" dirty="0" smtClean="0">
                  <a:solidFill>
                    <a:schemeClr val="bg1"/>
                  </a:solidFill>
                </a:rPr>
                <a:t>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 smtClean="0">
                  <a:solidFill>
                    <a:schemeClr val="bg1"/>
                  </a:solidFill>
                </a:rPr>
                <a:t>O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Truffle</a:t>
              </a:r>
              <a:r>
                <a:rPr lang="pt-BR" sz="2000" dirty="0" smtClean="0">
                  <a:solidFill>
                    <a:schemeClr val="bg1"/>
                  </a:solidFill>
                </a:rPr>
                <a:t> </a:t>
              </a:r>
              <a:r>
                <a:rPr lang="pt-BR" sz="2000" dirty="0">
                  <a:solidFill>
                    <a:schemeClr val="bg1"/>
                  </a:solidFill>
                </a:rPr>
                <a:t>Framework </a:t>
              </a:r>
              <a:r>
                <a:rPr lang="pt-BR" sz="2000" dirty="0" smtClean="0">
                  <a:solidFill>
                    <a:schemeClr val="bg1"/>
                  </a:solidFill>
                </a:rPr>
                <a:t>(para </a:t>
              </a:r>
              <a:r>
                <a:rPr lang="pt-BR" sz="2000" dirty="0">
                  <a:solidFill>
                    <a:schemeClr val="bg1"/>
                  </a:solidFill>
                </a:rPr>
                <a:t>fazer </a:t>
              </a:r>
              <a:r>
                <a:rPr lang="pt-BR" sz="2000" dirty="0" smtClean="0">
                  <a:solidFill>
                    <a:schemeClr val="bg1"/>
                  </a:solidFill>
                </a:rPr>
                <a:t>o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deploy</a:t>
              </a:r>
              <a:r>
                <a:rPr lang="pt-BR" sz="2000" dirty="0" smtClean="0">
                  <a:solidFill>
                    <a:schemeClr val="bg1"/>
                  </a:solidFill>
                </a:rPr>
                <a:t> </a:t>
              </a:r>
              <a:r>
                <a:rPr lang="pt-BR" sz="2000" dirty="0">
                  <a:solidFill>
                    <a:schemeClr val="bg1"/>
                  </a:solidFill>
                </a:rPr>
                <a:t>e </a:t>
              </a:r>
              <a:r>
                <a:rPr lang="pt-BR" sz="2000" dirty="0" smtClean="0">
                  <a:solidFill>
                    <a:schemeClr val="bg1"/>
                  </a:solidFill>
                </a:rPr>
                <a:t>os testes </a:t>
              </a:r>
              <a:r>
                <a:rPr lang="pt-BR" sz="2000" dirty="0">
                  <a:solidFill>
                    <a:schemeClr val="bg1"/>
                  </a:solidFill>
                </a:rPr>
                <a:t>do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Smart</a:t>
              </a:r>
              <a:r>
                <a:rPr lang="pt-BR" sz="2000" dirty="0" smtClean="0">
                  <a:solidFill>
                    <a:schemeClr val="bg1"/>
                  </a:solidFill>
                </a:rPr>
                <a:t>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Contract</a:t>
              </a:r>
              <a:r>
                <a:rPr lang="pt-BR" sz="2000" dirty="0" smtClean="0">
                  <a:solidFill>
                    <a:schemeClr val="bg1"/>
                  </a:solidFill>
                </a:rPr>
                <a:t>);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 smtClean="0">
                  <a:solidFill>
                    <a:schemeClr val="bg1"/>
                  </a:solidFill>
                </a:rPr>
                <a:t>O </a:t>
              </a:r>
              <a:r>
                <a:rPr lang="pt-BR" sz="2000" dirty="0" err="1">
                  <a:solidFill>
                    <a:schemeClr val="bg1"/>
                  </a:solidFill>
                </a:rPr>
                <a:t>Parity</a:t>
              </a:r>
              <a:r>
                <a:rPr lang="pt-BR" sz="2000" dirty="0">
                  <a:solidFill>
                    <a:schemeClr val="bg1"/>
                  </a:solidFill>
                </a:rPr>
                <a:t> (no SO Windows) para rodar a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Blockchain</a:t>
              </a:r>
              <a:r>
                <a:rPr lang="pt-BR" sz="2000" dirty="0" smtClean="0">
                  <a:solidFill>
                    <a:schemeClr val="bg1"/>
                  </a:solidFill>
                </a:rPr>
                <a:t>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>
                  <a:solidFill>
                    <a:schemeClr val="bg1"/>
                  </a:solidFill>
                </a:rPr>
                <a:t>O contrato, bolão, permite aos apostadores </a:t>
              </a:r>
              <a:r>
                <a:rPr lang="pt-BR" sz="2000" dirty="0" smtClean="0">
                  <a:solidFill>
                    <a:schemeClr val="bg1"/>
                  </a:solidFill>
                </a:rPr>
                <a:t>registrar as suas apostas para cada sorteio em </a:t>
              </a:r>
              <a:r>
                <a:rPr lang="pt-BR" sz="2000" dirty="0" err="1" smtClean="0">
                  <a:solidFill>
                    <a:schemeClr val="bg1"/>
                  </a:solidFill>
                </a:rPr>
                <a:t>andamento.Porém</a:t>
              </a:r>
              <a:r>
                <a:rPr lang="pt-BR" sz="2000" dirty="0">
                  <a:solidFill>
                    <a:schemeClr val="bg1"/>
                  </a:solidFill>
                </a:rPr>
                <a:t>, cada jogador poderá </a:t>
              </a:r>
              <a:r>
                <a:rPr lang="pt-BR" sz="2000" dirty="0" smtClean="0">
                  <a:solidFill>
                    <a:schemeClr val="bg1"/>
                  </a:solidFill>
                </a:rPr>
                <a:t>apostar </a:t>
              </a:r>
              <a:r>
                <a:rPr lang="pt-BR" sz="2000" dirty="0">
                  <a:solidFill>
                    <a:schemeClr val="bg1"/>
                  </a:solidFill>
                </a:rPr>
                <a:t>somente uma vez por </a:t>
              </a:r>
              <a:r>
                <a:rPr lang="pt-BR" sz="2000" dirty="0" smtClean="0">
                  <a:solidFill>
                    <a:schemeClr val="bg1"/>
                  </a:solidFill>
                </a:rPr>
                <a:t>sorteio;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 smtClean="0">
                  <a:solidFill>
                    <a:schemeClr val="bg1"/>
                  </a:solidFill>
                </a:rPr>
                <a:t>O </a:t>
              </a:r>
              <a:r>
                <a:rPr lang="pt-BR" sz="2000" dirty="0">
                  <a:solidFill>
                    <a:schemeClr val="bg1"/>
                  </a:solidFill>
                </a:rPr>
                <a:t>contrato especifica o range do número a ser sorteado entre 1 e x, nesta </a:t>
              </a:r>
              <a:r>
                <a:rPr lang="pt-BR" sz="2000" dirty="0" err="1">
                  <a:solidFill>
                    <a:schemeClr val="bg1"/>
                  </a:solidFill>
                </a:rPr>
                <a:t>Poc</a:t>
              </a:r>
              <a:r>
                <a:rPr lang="pt-BR" sz="2000" dirty="0">
                  <a:solidFill>
                    <a:schemeClr val="bg1"/>
                  </a:solidFill>
                </a:rPr>
                <a:t>, foi escolhido duas possibilidades e o preço a ser pago é de 1 </a:t>
              </a:r>
              <a:r>
                <a:rPr lang="pt-BR" sz="2000" dirty="0" err="1">
                  <a:solidFill>
                    <a:schemeClr val="bg1"/>
                  </a:solidFill>
                </a:rPr>
                <a:t>Ether</a:t>
              </a:r>
              <a:r>
                <a:rPr lang="pt-BR" sz="2000" dirty="0">
                  <a:solidFill>
                    <a:schemeClr val="bg1"/>
                  </a:solidFill>
                </a:rPr>
                <a:t> </a:t>
              </a:r>
              <a:r>
                <a:rPr lang="pt-BR" sz="2000" dirty="0" smtClean="0">
                  <a:solidFill>
                    <a:schemeClr val="bg1"/>
                  </a:solidFill>
                </a:rPr>
                <a:t>para </a:t>
              </a:r>
              <a:r>
                <a:rPr lang="pt-BR" sz="2000" dirty="0">
                  <a:solidFill>
                    <a:schemeClr val="bg1"/>
                  </a:solidFill>
                </a:rPr>
                <a:t>se fazer uma </a:t>
              </a:r>
              <a:r>
                <a:rPr lang="pt-BR" sz="2000" dirty="0" smtClean="0">
                  <a:solidFill>
                    <a:schemeClr val="bg1"/>
                  </a:solidFill>
                </a:rPr>
                <a:t>aposta;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>
                  <a:solidFill>
                    <a:schemeClr val="bg1"/>
                  </a:solidFill>
                </a:rPr>
                <a:t>A quantidade exigida de apostadores para permitir o encerramento do bolão é de 2 </a:t>
              </a:r>
              <a:r>
                <a:rPr lang="pt-BR" sz="2000" dirty="0" smtClean="0">
                  <a:solidFill>
                    <a:schemeClr val="bg1"/>
                  </a:solidFill>
                </a:rPr>
                <a:t>pessoas;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>
                  <a:solidFill>
                    <a:schemeClr val="bg1"/>
                  </a:solidFill>
                </a:rPr>
                <a:t>O apostador </a:t>
              </a:r>
              <a:r>
                <a:rPr lang="pt-BR" sz="2000" dirty="0" smtClean="0">
                  <a:solidFill>
                    <a:schemeClr val="bg1"/>
                  </a:solidFill>
                </a:rPr>
                <a:t>deverá escolher o número, entre </a:t>
              </a:r>
              <a:r>
                <a:rPr lang="pt-BR" sz="2000" dirty="0">
                  <a:solidFill>
                    <a:schemeClr val="bg1"/>
                  </a:solidFill>
                </a:rPr>
                <a:t>1 e 2, caso contrário, sua aposta não é </a:t>
              </a:r>
              <a:r>
                <a:rPr lang="pt-BR" sz="2000" dirty="0" smtClean="0">
                  <a:solidFill>
                    <a:schemeClr val="bg1"/>
                  </a:solidFill>
                </a:rPr>
                <a:t>computada;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>
                  <a:solidFill>
                    <a:schemeClr val="bg1"/>
                  </a:solidFill>
                </a:rPr>
                <a:t>O prêmio total é a soma do valor arrecadado com todas as apostas e quando encerrado </a:t>
              </a:r>
              <a:r>
                <a:rPr lang="pt-BR" sz="2000" dirty="0" smtClean="0">
                  <a:solidFill>
                    <a:schemeClr val="bg1"/>
                  </a:solidFill>
                </a:rPr>
                <a:t>o bolão este </a:t>
              </a:r>
              <a:r>
                <a:rPr lang="pt-BR" sz="2000" dirty="0">
                  <a:solidFill>
                    <a:schemeClr val="bg1"/>
                  </a:solidFill>
                </a:rPr>
                <a:t>valor é dividido entre os ganhadores. Se a divisão não for inteira, o resíduo do valor será acumulado para os próximos </a:t>
              </a:r>
              <a:r>
                <a:rPr lang="pt-BR" sz="2000" dirty="0" smtClean="0">
                  <a:solidFill>
                    <a:schemeClr val="bg1"/>
                  </a:solidFill>
                </a:rPr>
                <a:t>sorteios;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pt-BR" sz="2000" dirty="0">
                  <a:solidFill>
                    <a:schemeClr val="bg1"/>
                  </a:solidFill>
                </a:rPr>
                <a:t>Após encerrar o bolão e realizar o pagamento aos ganhadores, o contrato disponibiliza um novo sorteio, e segue assim infinitamente.</a:t>
              </a:r>
            </a:p>
          </p:txBody>
        </p:sp>
        <p:sp>
          <p:nvSpPr>
            <p:cNvPr id="17" name="Linha"/>
            <p:cNvSpPr/>
            <p:nvPr/>
          </p:nvSpPr>
          <p:spPr>
            <a:xfrm flipV="1">
              <a:off x="1150481" y="1693102"/>
              <a:ext cx="2" cy="903384"/>
            </a:xfrm>
            <a:prstGeom prst="line">
              <a:avLst/>
            </a:prstGeom>
            <a:ln w="63500">
              <a:solidFill>
                <a:schemeClr val="accent4"/>
              </a:solidFill>
              <a:miter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527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7941</TotalTime>
  <Words>285</Words>
  <Application>Microsoft Office PowerPoint</Application>
  <PresentationFormat>Widescreen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1_Office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Sayao Carvalho Araujo</dc:creator>
  <cp:lastModifiedBy>Andre Oliveira</cp:lastModifiedBy>
  <cp:revision>749</cp:revision>
  <cp:lastPrinted>2019-02-28T17:19:31Z</cp:lastPrinted>
  <dcterms:modified xsi:type="dcterms:W3CDTF">2020-06-10T01:59:30Z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iteId">
    <vt:lpwstr>ea0c2907-38d2-4181-8750-b0b190b60443</vt:lpwstr>
  </property>
  <property fmtid="{D5CDD505-2E9C-101B-9397-08002B2CF9AE}" pid="4" name="MSIP_Label_40881dc9-f7f2-41de-a334-ceff3dc15b31_Ref">
    <vt:lpwstr>https://api.informationprotection.azure.com/api/ea0c2907-38d2-4181-8750-b0b190b60443</vt:lpwstr>
  </property>
  <property fmtid="{D5CDD505-2E9C-101B-9397-08002B2CF9AE}" pid="5" name="MSIP_Label_40881dc9-f7f2-41de-a334-ceff3dc15b31_SetBy">
    <vt:lpwstr>leandro@bb.com.br</vt:lpwstr>
  </property>
  <property fmtid="{D5CDD505-2E9C-101B-9397-08002B2CF9AE}" pid="6" name="MSIP_Label_40881dc9-f7f2-41de-a334-ceff3dc15b31_SetDate">
    <vt:lpwstr>2019-05-29T16:54:13.6757590-03:00</vt:lpwstr>
  </property>
  <property fmtid="{D5CDD505-2E9C-101B-9397-08002B2CF9AE}" pid="7" name="MSIP_Label_40881dc9-f7f2-41de-a334-ceff3dc15b31_Name">
    <vt:lpwstr>#Interna</vt:lpwstr>
  </property>
  <property fmtid="{D5CDD505-2E9C-101B-9397-08002B2CF9AE}" pid="8" name="MSIP_Label_40881dc9-f7f2-41de-a334-ceff3dc15b31_Application">
    <vt:lpwstr>Microsoft Azure Information Protection</vt:lpwstr>
  </property>
  <property fmtid="{D5CDD505-2E9C-101B-9397-08002B2CF9AE}" pid="9" name="MSIP_Label_40881dc9-f7f2-41de-a334-ceff3dc15b31_Extended_MSFT_Method">
    <vt:lpwstr>Automatic</vt:lpwstr>
  </property>
  <property fmtid="{D5CDD505-2E9C-101B-9397-08002B2CF9AE}" pid="10" name="Sensitivity">
    <vt:lpwstr>#Interna</vt:lpwstr>
  </property>
</Properties>
</file>