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4" r:id="rId5"/>
    <p:sldId id="263" r:id="rId6"/>
    <p:sldId id="266" r:id="rId7"/>
    <p:sldId id="279" r:id="rId8"/>
    <p:sldId id="267" r:id="rId9"/>
    <p:sldId id="278" r:id="rId10"/>
    <p:sldId id="268" r:id="rId11"/>
    <p:sldId id="259" r:id="rId12"/>
    <p:sldId id="265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5D09-0D97-459C-94A2-34EAE2E3CE54}" type="datetimeFigureOut">
              <a:rPr lang="es-MX" smtClean="0"/>
              <a:t>12/10/2018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0C5ADD-384C-4D82-B931-36B4F4EA4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858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5D09-0D97-459C-94A2-34EAE2E3CE54}" type="datetimeFigureOut">
              <a:rPr lang="es-MX" smtClean="0"/>
              <a:t>12/10/2018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0C5ADD-384C-4D82-B931-36B4F4EA4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646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5D09-0D97-459C-94A2-34EAE2E3CE54}" type="datetimeFigureOut">
              <a:rPr lang="es-MX" smtClean="0"/>
              <a:t>12/10/2018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0C5ADD-384C-4D82-B931-36B4F4EA40EA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8976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5D09-0D97-459C-94A2-34EAE2E3CE54}" type="datetimeFigureOut">
              <a:rPr lang="es-MX" smtClean="0"/>
              <a:t>12/10/2018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0C5ADD-384C-4D82-B931-36B4F4EA4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5796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5D09-0D97-459C-94A2-34EAE2E3CE54}" type="datetimeFigureOut">
              <a:rPr lang="es-MX" smtClean="0"/>
              <a:t>12/10/2018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0C5ADD-384C-4D82-B931-36B4F4EA40EA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619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5D09-0D97-459C-94A2-34EAE2E3CE54}" type="datetimeFigureOut">
              <a:rPr lang="es-MX" smtClean="0"/>
              <a:t>12/10/2018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0C5ADD-384C-4D82-B931-36B4F4EA4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8036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5D09-0D97-459C-94A2-34EAE2E3CE54}" type="datetimeFigureOut">
              <a:rPr lang="es-MX" smtClean="0"/>
              <a:t>12/10/2018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5ADD-384C-4D82-B931-36B4F4EA4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6564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5D09-0D97-459C-94A2-34EAE2E3CE54}" type="datetimeFigureOut">
              <a:rPr lang="es-MX" smtClean="0"/>
              <a:t>12/10/2018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5ADD-384C-4D82-B931-36B4F4EA4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121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5D09-0D97-459C-94A2-34EAE2E3CE54}" type="datetimeFigureOut">
              <a:rPr lang="es-MX" smtClean="0"/>
              <a:t>12/10/2018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5ADD-384C-4D82-B931-36B4F4EA4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1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5D09-0D97-459C-94A2-34EAE2E3CE54}" type="datetimeFigureOut">
              <a:rPr lang="es-MX" smtClean="0"/>
              <a:t>12/10/2018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0C5ADD-384C-4D82-B931-36B4F4EA4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508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5D09-0D97-459C-94A2-34EAE2E3CE54}" type="datetimeFigureOut">
              <a:rPr lang="es-MX" smtClean="0"/>
              <a:t>12/10/2018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0C5ADD-384C-4D82-B931-36B4F4EA4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806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5D09-0D97-459C-94A2-34EAE2E3CE54}" type="datetimeFigureOut">
              <a:rPr lang="es-MX" smtClean="0"/>
              <a:t>12/10/2018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0C5ADD-384C-4D82-B931-36B4F4EA4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396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5D09-0D97-459C-94A2-34EAE2E3CE54}" type="datetimeFigureOut">
              <a:rPr lang="es-MX" smtClean="0"/>
              <a:t>12/10/2018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5ADD-384C-4D82-B931-36B4F4EA4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263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5D09-0D97-459C-94A2-34EAE2E3CE54}" type="datetimeFigureOut">
              <a:rPr lang="es-MX" smtClean="0"/>
              <a:t>12/10/2018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5ADD-384C-4D82-B931-36B4F4EA4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805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5D09-0D97-459C-94A2-34EAE2E3CE54}" type="datetimeFigureOut">
              <a:rPr lang="es-MX" smtClean="0"/>
              <a:t>12/10/2018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5ADD-384C-4D82-B931-36B4F4EA4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76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5D09-0D97-459C-94A2-34EAE2E3CE54}" type="datetimeFigureOut">
              <a:rPr lang="es-MX" smtClean="0"/>
              <a:t>12/10/2018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0C5ADD-384C-4D82-B931-36B4F4EA4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665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D5D09-0D97-459C-94A2-34EAE2E3CE54}" type="datetimeFigureOut">
              <a:rPr lang="es-MX" smtClean="0"/>
              <a:t>12/10/2018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0C5ADD-384C-4D82-B931-36B4F4EA4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816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A35E5-21B2-493A-A5FB-7974012E9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Ejercicios C1 – C4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503926-9ECC-436A-A647-119758A8B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282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80381-E223-4B5A-9A15-2213C103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/>
              <a:t>C8.2 </a:t>
            </a:r>
            <a:r>
              <a:rPr lang="es-ES" sz="2800" dirty="0"/>
              <a:t>Base de datos HPRICE1.RAW </a:t>
            </a:r>
            <a:endParaRPr lang="es-MX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1E548D-AD7D-4C00-ABCD-F3432975D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arenR" startAt="3"/>
            </a:pPr>
            <a:r>
              <a:rPr lang="es-ES" sz="2000" dirty="0"/>
              <a:t>¿Qué indican estos ejemplos acerca de la heterocedasticidad y de la transformación usada para la variable dependiente?</a:t>
            </a:r>
          </a:p>
          <a:p>
            <a:pPr marL="0" indent="0" algn="just">
              <a:buNone/>
            </a:pPr>
            <a:r>
              <a:rPr lang="es-ES" sz="2000" dirty="0"/>
              <a:t>Se observa que los errores robustos pueden ser mayores o menores que los errores estándar usuales. Estos son muy parecidos entre sí.</a:t>
            </a:r>
          </a:p>
          <a:p>
            <a:pPr marL="0" indent="0" algn="just">
              <a:buNone/>
            </a:pPr>
            <a:r>
              <a:rPr lang="es-ES" sz="2000" dirty="0"/>
              <a:t>También observamos que al hacer la regresión con las variables en logaritmo, se reduce la varianza y por tanto la magnitud de los errores estándar.</a:t>
            </a:r>
          </a:p>
          <a:p>
            <a:pPr marL="0" indent="0" algn="just">
              <a:buNone/>
            </a:pPr>
            <a:r>
              <a:rPr lang="es-ES" sz="2000" dirty="0"/>
              <a:t>En el caso de variables con niveles : </a:t>
            </a:r>
            <a:r>
              <a:rPr lang="en-US" sz="2000" i="1" dirty="0" err="1"/>
              <a:t>sqrft</a:t>
            </a:r>
            <a:r>
              <a:rPr lang="en-US" sz="2000" i="1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tamaño</a:t>
            </a:r>
            <a:r>
              <a:rPr lang="en-US" sz="2000" dirty="0"/>
              <a:t> de la casa </a:t>
            </a:r>
            <a:r>
              <a:rPr lang="en-US" sz="2000" dirty="0" err="1"/>
              <a:t>en</a:t>
            </a:r>
            <a:r>
              <a:rPr lang="en-US" sz="2000" dirty="0"/>
              <a:t> ft^2) y </a:t>
            </a:r>
            <a:r>
              <a:rPr lang="en-US" sz="2000" i="1" dirty="0" err="1"/>
              <a:t>bdrms</a:t>
            </a:r>
            <a:r>
              <a:rPr lang="en-US" sz="2000" dirty="0"/>
              <a:t>(</a:t>
            </a:r>
            <a:r>
              <a:rPr lang="en-US" sz="2000" dirty="0" err="1"/>
              <a:t>número</a:t>
            </a:r>
            <a:r>
              <a:rPr lang="en-US" sz="2000" dirty="0"/>
              <a:t> de </a:t>
            </a:r>
            <a:r>
              <a:rPr lang="en-US" sz="2000" dirty="0" err="1"/>
              <a:t>recámaras</a:t>
            </a:r>
            <a:r>
              <a:rPr lang="en-US" sz="2000" dirty="0"/>
              <a:t>) no </a:t>
            </a:r>
            <a:r>
              <a:rPr lang="en-US" sz="2000" dirty="0" err="1"/>
              <a:t>tienen</a:t>
            </a:r>
            <a:r>
              <a:rPr lang="en-US" sz="2000" dirty="0"/>
              <a:t> </a:t>
            </a:r>
            <a:r>
              <a:rPr lang="en-US" sz="2000" dirty="0" err="1"/>
              <a:t>coeficientes</a:t>
            </a:r>
            <a:r>
              <a:rPr lang="en-US" sz="2000" dirty="0"/>
              <a:t> </a:t>
            </a:r>
            <a:r>
              <a:rPr lang="en-US" sz="2000" dirty="0" err="1"/>
              <a:t>estadísticamente</a:t>
            </a:r>
            <a:r>
              <a:rPr lang="en-US" sz="2000" dirty="0"/>
              <a:t>  </a:t>
            </a:r>
            <a:r>
              <a:rPr lang="en-US" sz="2000" dirty="0" err="1"/>
              <a:t>significativos</a:t>
            </a:r>
            <a:r>
              <a:rPr lang="en-US" sz="2000" dirty="0"/>
              <a:t>. </a:t>
            </a:r>
          </a:p>
          <a:p>
            <a:pPr marL="0" indent="0" algn="just">
              <a:buNone/>
            </a:pP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caso</a:t>
            </a:r>
            <a:r>
              <a:rPr lang="en-US" sz="2000" dirty="0"/>
              <a:t> de variables </a:t>
            </a:r>
            <a:r>
              <a:rPr lang="en-US" sz="2000" dirty="0" err="1"/>
              <a:t>logarítmicas</a:t>
            </a:r>
            <a:r>
              <a:rPr lang="en-US" sz="2000" dirty="0"/>
              <a:t>: </a:t>
            </a:r>
            <a:r>
              <a:rPr lang="en-US" sz="2000" i="1" dirty="0" err="1"/>
              <a:t>sqrft</a:t>
            </a:r>
            <a:r>
              <a:rPr lang="en-US" sz="2000" dirty="0"/>
              <a:t> (</a:t>
            </a:r>
            <a:r>
              <a:rPr lang="en-US" sz="2000" dirty="0" err="1"/>
              <a:t>tamaño</a:t>
            </a:r>
            <a:r>
              <a:rPr lang="en-US" sz="2000" dirty="0"/>
              <a:t> de la casa </a:t>
            </a:r>
            <a:r>
              <a:rPr lang="en-US" sz="2000" dirty="0" err="1"/>
              <a:t>en</a:t>
            </a:r>
            <a:r>
              <a:rPr lang="en-US" sz="2000" dirty="0"/>
              <a:t> ft^2) no </a:t>
            </a:r>
            <a:r>
              <a:rPr lang="en-US" sz="2000" dirty="0" err="1"/>
              <a:t>tienen</a:t>
            </a:r>
            <a:r>
              <a:rPr lang="en-US" sz="2000" dirty="0"/>
              <a:t> </a:t>
            </a:r>
            <a:r>
              <a:rPr lang="en-US" sz="2000" dirty="0" err="1"/>
              <a:t>coeficientes</a:t>
            </a:r>
            <a:r>
              <a:rPr lang="en-US" sz="2000" dirty="0"/>
              <a:t> </a:t>
            </a:r>
            <a:r>
              <a:rPr lang="en-US" sz="2000" dirty="0" err="1"/>
              <a:t>estadísticamente</a:t>
            </a:r>
            <a:r>
              <a:rPr lang="en-US" sz="2000" dirty="0"/>
              <a:t>  </a:t>
            </a:r>
            <a:r>
              <a:rPr lang="en-US" sz="2000" dirty="0" err="1"/>
              <a:t>significativos</a:t>
            </a:r>
            <a:r>
              <a:rPr lang="en-US" sz="2000" dirty="0"/>
              <a:t>. </a:t>
            </a:r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79453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80381-E223-4B5A-9A15-2213C103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/>
              <a:t>C8.3 </a:t>
            </a:r>
            <a:r>
              <a:rPr lang="es-ES" sz="2800" dirty="0"/>
              <a:t>Prueba completa de White  </a:t>
            </a:r>
            <a:endParaRPr lang="es-MX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D1E548D-AD7D-4C00-ABCD-F3432975D1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457200" indent="-457200" algn="just">
                  <a:buFont typeface="+mj-lt"/>
                  <a:buAutoNum type="arabicParenR"/>
                </a:pPr>
                <a:r>
                  <a:rPr lang="es-ES" sz="2000" dirty="0"/>
                  <a:t>Aplique la prueba completa de White para heterocedasticidad [ver ecuación (8.19)] a la ecuación (8.18). Usando la forma ji-cuadrada del estadístico, obtenga el valor-p. ¿Qué concluye usted? </a:t>
                </a:r>
              </a:p>
              <a:p>
                <a:pPr marL="0" indent="0" algn="just">
                  <a:buNone/>
                </a:pPr>
                <a:r>
                  <a:rPr lang="es-ES" sz="2000" dirty="0"/>
                  <a:t>Usando los resultados obtenidos de las regresiones presentadas en la siguiente tabla se calculó que</a:t>
                </a:r>
              </a:p>
              <a:p>
                <a:pPr marL="0" indent="0" algn="just">
                  <a:buNone/>
                </a:pPr>
                <a:r>
                  <a:rPr lang="es-ES" sz="2000" dirty="0"/>
                  <a:t>Estadístico LM = 3.447286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𝐿𝑀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p>
                            <m:sSup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2000" dirty="0"/>
              </a:p>
              <a:p>
                <a:pPr marL="0" indent="0" algn="just">
                  <a:buNone/>
                </a:pPr>
                <a:endParaRPr lang="es-ES" sz="2000" dirty="0"/>
              </a:p>
              <a:p>
                <a:pPr marL="0" indent="0" algn="just">
                  <a:buNone/>
                </a:pPr>
                <a:r>
                  <a:rPr lang="es-ES" sz="2000" dirty="0"/>
                  <a:t>El p-</a:t>
                </a:r>
                <a:r>
                  <a:rPr lang="es-ES" sz="2000" dirty="0" err="1"/>
                  <a:t>value</a:t>
                </a:r>
                <a:r>
                  <a:rPr lang="es-ES" sz="2000" dirty="0"/>
                  <a:t> obtenido fue 0.178415.</a:t>
                </a:r>
              </a:p>
              <a:p>
                <a:pPr marL="0" indent="0" algn="just">
                  <a:buNone/>
                </a:pPr>
                <a:endParaRPr lang="es-ES" sz="2000" dirty="0"/>
              </a:p>
              <a:p>
                <a:pPr marL="0" indent="0" algn="just">
                  <a:buNone/>
                </a:pPr>
                <a:r>
                  <a:rPr lang="es-ES" sz="2000" dirty="0"/>
                  <a:t>Con esto se concluye :</a:t>
                </a:r>
              </a:p>
              <a:p>
                <a:pPr marL="0" indent="0" algn="just">
                  <a:buNone/>
                </a:pPr>
                <a:r>
                  <a:rPr lang="es-MX" sz="2000" dirty="0"/>
                  <a:t>"No se rechaza H0:Homocedasticidad con 0.15 de nivel de significancia."</a:t>
                </a:r>
                <a:endParaRPr lang="es-ES" sz="20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D1E548D-AD7D-4C00-ABCD-F3432975D1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774" r="-41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0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C8.3 </a:t>
            </a:r>
            <a:r>
              <a:rPr lang="es-ES" dirty="0"/>
              <a:t>Prueba completa de White 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907" y="1259568"/>
            <a:ext cx="4282824" cy="5174136"/>
          </a:xfrm>
        </p:spPr>
      </p:pic>
    </p:spTree>
    <p:extLst>
      <p:ext uri="{BB962C8B-B14F-4D97-AF65-F5344CB8AC3E}">
        <p14:creationId xmlns:p14="http://schemas.microsoft.com/office/powerpoint/2010/main" val="684296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80381-E223-4B5A-9A15-2213C103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/>
              <a:t>C8.4 </a:t>
            </a:r>
            <a:r>
              <a:rPr lang="es-ES" sz="2800" dirty="0"/>
              <a:t>Base de datos VOTE1.RAW</a:t>
            </a:r>
            <a:endParaRPr lang="es-MX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D1E548D-AD7D-4C00-ABCD-F3432975D1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ES" sz="2000" dirty="0"/>
                  <a:t>Para este ejercicio emplee el archivo VOTE1.RAW:</a:t>
                </a:r>
              </a:p>
              <a:p>
                <a:pPr marL="514350" indent="-514350" algn="just">
                  <a:buFont typeface="+mj-lt"/>
                  <a:buAutoNum type="arabicParenR"/>
                </a:pPr>
                <a:r>
                  <a:rPr lang="es-ES" sz="2000" dirty="0"/>
                  <a:t>Estime un modelo en el que </a:t>
                </a:r>
                <a:r>
                  <a:rPr lang="es-ES" sz="2000" i="1" dirty="0" err="1"/>
                  <a:t>voteA</a:t>
                </a:r>
                <a:r>
                  <a:rPr lang="es-ES" sz="2000" dirty="0"/>
                  <a:t> sea la variable dependiente y </a:t>
                </a:r>
                <a:r>
                  <a:rPr lang="es-ES" sz="2000" i="1" dirty="0" err="1"/>
                  <a:t>prtystrA</a:t>
                </a:r>
                <a:r>
                  <a:rPr lang="es-ES" sz="2000" i="1" dirty="0"/>
                  <a:t>, </a:t>
                </a:r>
                <a:r>
                  <a:rPr lang="es-ES" sz="2000" i="1" dirty="0" err="1"/>
                  <a:t>democA</a:t>
                </a:r>
                <a:r>
                  <a:rPr lang="es-ES" sz="2000" i="1" dirty="0"/>
                  <a:t>, log(</a:t>
                </a:r>
                <a:r>
                  <a:rPr lang="es-ES" sz="2000" i="1" dirty="0" err="1"/>
                  <a:t>expendA</a:t>
                </a:r>
                <a:r>
                  <a:rPr lang="es-ES" sz="2000" i="1" dirty="0"/>
                  <a:t>) y log(</a:t>
                </a:r>
                <a:r>
                  <a:rPr lang="es-ES" sz="2000" i="1" dirty="0" err="1"/>
                  <a:t>expendB</a:t>
                </a:r>
                <a:r>
                  <a:rPr lang="es-ES" sz="2000" i="1" dirty="0"/>
                  <a:t>)</a:t>
                </a:r>
                <a:r>
                  <a:rPr lang="es-ES" sz="2000" dirty="0"/>
                  <a:t> sean las variables independientes. Obtenga los residuales de MCO,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MX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sz="2000" dirty="0"/>
                  <a:t>, y regrese éstos sobre todas las variables independientes. Explique por qué obtiene R</a:t>
                </a:r>
                <a:r>
                  <a:rPr lang="es-ES" sz="2000" baseline="30000" dirty="0"/>
                  <a:t>2</a:t>
                </a:r>
                <a:r>
                  <a:rPr lang="es-ES" sz="2000" dirty="0"/>
                  <a:t>=0.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D1E548D-AD7D-4C00-ABCD-F3432975D1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2" t="-806" r="-68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074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80381-E223-4B5A-9A15-2213C103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/>
              <a:t>C8.4 </a:t>
            </a:r>
            <a:r>
              <a:rPr lang="es-ES" sz="2800" dirty="0"/>
              <a:t>Base de datos VOTE1.RAW</a:t>
            </a:r>
            <a:endParaRPr lang="es-MX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63A059-1E92-4836-85EA-B8661C92E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7413" t="18441" r="16710" b="9933"/>
          <a:stretch/>
        </p:blipFill>
        <p:spPr>
          <a:xfrm>
            <a:off x="3324870" y="1359589"/>
            <a:ext cx="4626433" cy="5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48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80381-E223-4B5A-9A15-2213C103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/>
              <a:t>C8.4 </a:t>
            </a:r>
            <a:r>
              <a:rPr lang="es-ES" sz="2800" dirty="0"/>
              <a:t>Base de datos VOTE1.RAW</a:t>
            </a:r>
            <a:endParaRPr lang="es-MX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D1E548D-AD7D-4C00-ABCD-F3432975D1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15716" y="2133600"/>
                <a:ext cx="8915400" cy="3777622"/>
              </a:xfrm>
            </p:spPr>
            <p:txBody>
              <a:bodyPr>
                <a:normAutofit/>
              </a:bodyPr>
              <a:lstStyle/>
              <a:p>
                <a:pPr marL="514350" indent="-514350" algn="just">
                  <a:buFont typeface="+mj-lt"/>
                  <a:buAutoNum type="arabicParenR" startAt="2"/>
                </a:pPr>
                <a:r>
                  <a:rPr lang="es-ES" sz="2000" dirty="0"/>
                  <a:t>Ahora calcule la prueba de </a:t>
                </a:r>
                <a:r>
                  <a:rPr lang="es-ES" sz="2000" dirty="0" err="1"/>
                  <a:t>Breusch</a:t>
                </a:r>
                <a:r>
                  <a:rPr lang="es-ES" sz="2000" dirty="0"/>
                  <a:t>-Pagan para heterocedasticidad. Emplee la versión del estadístico F y dé el valor-p. </a:t>
                </a:r>
              </a:p>
              <a:p>
                <a:pPr marL="514350" indent="-514350" algn="just">
                  <a:buFont typeface="+mj-lt"/>
                  <a:buAutoNum type="arabicParenR" startAt="2"/>
                </a:pPr>
                <a:endParaRPr lang="es-ES" sz="2000" dirty="0"/>
              </a:p>
              <a:p>
                <a:pPr marL="0" indent="0" algn="just">
                  <a:buNone/>
                </a:pPr>
                <a:endParaRPr lang="es-MX" sz="200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s-MX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s-MX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s-MX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Sup>
                                <m:sSubSup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D1E548D-AD7D-4C00-ABCD-F3432975D1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5716" y="2133600"/>
                <a:ext cx="8915400" cy="3777622"/>
              </a:xfrm>
              <a:blipFill>
                <a:blip r:embed="rId2"/>
                <a:stretch>
                  <a:fillRect l="-684" t="-806" r="-68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CCD8E77-F23D-4155-96A5-05FBD3FF028C}"/>
                  </a:ext>
                </a:extLst>
              </p:cNvPr>
              <p:cNvSpPr txBox="1"/>
              <p:nvPr/>
            </p:nvSpPr>
            <p:spPr>
              <a:xfrm>
                <a:off x="3916018" y="3200399"/>
                <a:ext cx="43054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dirty="0"/>
                  <a:t>+…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CCD8E77-F23D-4155-96A5-05FBD3FF0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018" y="3200399"/>
                <a:ext cx="4305409" cy="276999"/>
              </a:xfrm>
              <a:prstGeom prst="rect">
                <a:avLst/>
              </a:prstGeom>
              <a:blipFill>
                <a:blip r:embed="rId3"/>
                <a:stretch>
                  <a:fillRect l="-1414" t="-28889" b="-511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042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80381-E223-4B5A-9A15-2213C103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/>
              <a:t>C8.4 </a:t>
            </a:r>
            <a:r>
              <a:rPr lang="es-ES" sz="2800" dirty="0"/>
              <a:t>Base de datos VOTE1.RAW</a:t>
            </a:r>
            <a:endParaRPr lang="es-MX" sz="28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A6ED6B3-07C7-4F1C-92B3-3B2B2A3D4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577" t="17855" r="12094" b="7552"/>
          <a:stretch/>
        </p:blipFill>
        <p:spPr>
          <a:xfrm>
            <a:off x="3207433" y="1168534"/>
            <a:ext cx="5373859" cy="53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34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80381-E223-4B5A-9A15-2213C103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/>
              <a:t>C8.4 </a:t>
            </a:r>
            <a:r>
              <a:rPr lang="es-ES" sz="2800" dirty="0"/>
              <a:t>Base de datos VOTE1.RAW</a:t>
            </a:r>
            <a:endParaRPr lang="es-MX" sz="28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EB5BDAE-62F5-4D6C-8041-AC0EE01DA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Con la información estimada se obtiene el estadístico F con valor de 2.330113  </a:t>
            </a:r>
          </a:p>
          <a:p>
            <a:pPr algn="just"/>
            <a:r>
              <a:rPr lang="es-MX" dirty="0"/>
              <a:t> El p-</a:t>
            </a:r>
            <a:r>
              <a:rPr lang="es-MX" dirty="0" err="1"/>
              <a:t>value</a:t>
            </a:r>
            <a:r>
              <a:rPr lang="es-MX" dirty="0"/>
              <a:t>  es 0.0580575.</a:t>
            </a:r>
          </a:p>
          <a:p>
            <a:pPr algn="just"/>
            <a:r>
              <a:rPr lang="es-ES" dirty="0"/>
              <a:t>Se rechaza H0:Homocedasticidad con 0.1 de nivel de significancia</a:t>
            </a:r>
          </a:p>
          <a:p>
            <a:pPr algn="just"/>
            <a:r>
              <a:rPr lang="es-ES" dirty="0"/>
              <a:t>No se rechaza H0:Homocedasticidad con 0.05 de nivel de significancia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9193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80381-E223-4B5A-9A15-2213C103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/>
              <a:t>C8.4 </a:t>
            </a:r>
            <a:r>
              <a:rPr lang="es-ES" sz="2800" dirty="0"/>
              <a:t>Base de datos VOTE1.RAW</a:t>
            </a:r>
            <a:endParaRPr lang="es-MX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1E548D-AD7D-4C00-ABCD-F3432975D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 startAt="3"/>
            </a:pPr>
            <a:r>
              <a:rPr lang="es-ES" sz="2000" dirty="0"/>
              <a:t>Calcule el caso especial de la prueba de White para heterocedasticidad, usando de nuevo la forma del estadístico F. ¿Qué tan fuerte es ahora la evidencia de heterocedasticidad?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A85299E-F520-4EE7-89BF-6DD776450DCF}"/>
                  </a:ext>
                </a:extLst>
              </p:cNvPr>
              <p:cNvSpPr txBox="1"/>
              <p:nvPr/>
            </p:nvSpPr>
            <p:spPr>
              <a:xfrm>
                <a:off x="3916018" y="3200399"/>
                <a:ext cx="3093347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/>
                    </m:sSup>
                  </m:oMath>
                </a14:m>
                <a:r>
                  <a:rPr lang="es-MX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A85299E-F520-4EE7-89BF-6DD776450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018" y="3200399"/>
                <a:ext cx="3093347" cy="300660"/>
              </a:xfrm>
              <a:prstGeom prst="rect">
                <a:avLst/>
              </a:prstGeom>
              <a:blipFill>
                <a:blip r:embed="rId2"/>
                <a:stretch>
                  <a:fillRect l="-1969" t="-18367" r="-984" b="-4693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55D8A9D2-2C13-4519-B6D3-0EBC3ECE2576}"/>
                  </a:ext>
                </a:extLst>
              </p:cNvPr>
              <p:cNvSpPr/>
              <p:nvPr/>
            </p:nvSpPr>
            <p:spPr>
              <a:xfrm>
                <a:off x="4112775" y="3983018"/>
                <a:ext cx="2934137" cy="1169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Sup>
                                <m:sSubSup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55D8A9D2-2C13-4519-B6D3-0EBC3ECE2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775" y="3983018"/>
                <a:ext cx="2934137" cy="11696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710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80381-E223-4B5A-9A15-2213C103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/>
              <a:t>C8.4 </a:t>
            </a:r>
            <a:r>
              <a:rPr lang="es-ES" sz="2800" dirty="0"/>
              <a:t>Base de datos VOTE1.RAW</a:t>
            </a:r>
            <a:endParaRPr lang="es-MX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050798-5ACB-4BA6-BF85-38CCDE493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309" t="17625" r="8229" b="7727"/>
          <a:stretch/>
        </p:blipFill>
        <p:spPr>
          <a:xfrm>
            <a:off x="3424061" y="1215490"/>
            <a:ext cx="4832043" cy="527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80381-E223-4B5A-9A15-2213C103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/>
              <a:t>C8.1 </a:t>
            </a:r>
            <a:r>
              <a:rPr lang="es-ES" sz="2800" dirty="0"/>
              <a:t>Base de datos SLEEP75.RAW </a:t>
            </a:r>
            <a:endParaRPr lang="es-MX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D1E548D-AD7D-4C00-ABCD-F3432975D1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s-ES" sz="2000" dirty="0"/>
                  <a:t>Considere el modelo siguiente para explicar el comportamiento del sueño: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sleep</m:t>
                      </m:r>
                      <m:r>
                        <m:rPr>
                          <m:nor/>
                        </m:rPr>
                        <a:rPr lang="es-MX" sz="2000" b="0" i="1" dirty="0" smtClean="0"/>
                        <m:t>= </m:t>
                      </m:r>
                      <m:sSub>
                        <m:sSubPr>
                          <m:ctrlPr>
                            <a:rPr lang="es-MX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000" i="1" dirty="0"/>
                        <m:t> </m:t>
                      </m:r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i="1" dirty="0"/>
                        <m:t>totwrk</m:t>
                      </m:r>
                      <m:r>
                        <m:rPr>
                          <m:nor/>
                        </m:rPr>
                        <a:rPr lang="en-US" sz="2000" i="1" dirty="0"/>
                        <m:t> </m:t>
                      </m:r>
                      <m:r>
                        <m:rPr>
                          <m:nor/>
                        </m:rPr>
                        <a:rPr lang="es-MX" sz="2000" b="0" i="1" dirty="0" smtClean="0"/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i="1" dirty="0"/>
                        <m:t>educ</m:t>
                      </m:r>
                      <m:r>
                        <m:rPr>
                          <m:nor/>
                        </m:rPr>
                        <a:rPr lang="en-US" sz="2000" i="1" dirty="0"/>
                        <m:t> </m:t>
                      </m:r>
                      <m:r>
                        <m:rPr>
                          <m:nor/>
                        </m:rPr>
                        <a:rPr lang="es-MX" sz="2000" b="0" i="0" dirty="0" smtClean="0"/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i="1" dirty="0"/>
                        <m:t>age</m:t>
                      </m:r>
                      <m:r>
                        <m:rPr>
                          <m:nor/>
                        </m:rPr>
                        <a:rPr lang="en-US" sz="2000" i="1" dirty="0"/>
                        <m:t> </m:t>
                      </m:r>
                      <m:r>
                        <m:rPr>
                          <m:nor/>
                        </m:rPr>
                        <a:rPr lang="es-MX" sz="2000" b="0" i="0" dirty="0" smtClean="0"/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s-MX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000" b="0" i="1" dirty="0" smtClean="0">
                              <a:latin typeface="Cambria Math" panose="02040503050406030204" pitchFamily="18" charset="0"/>
                            </a:rPr>
                            <m:t>𝑎𝑔𝑒</m:t>
                          </m:r>
                        </m:e>
                        <m:sup>
                          <m:r>
                            <a:rPr lang="es-MX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s-MX" sz="2000" b="0" i="0" dirty="0" smtClean="0"/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i="1" dirty="0"/>
                        <m:t>yngkid</m:t>
                      </m:r>
                      <m:r>
                        <m:rPr>
                          <m:nor/>
                        </m:rPr>
                        <a:rPr lang="en-US" sz="2000" i="1" dirty="0"/>
                        <m:t> </m:t>
                      </m:r>
                      <m:r>
                        <m:rPr>
                          <m:nor/>
                        </m:rPr>
                        <a:rPr lang="es-MX" sz="2000" b="0" i="1" dirty="0" smtClean="0"/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i="1" dirty="0"/>
                        <m:t>male</m:t>
                      </m:r>
                      <m:r>
                        <m:rPr>
                          <m:nor/>
                        </m:rPr>
                        <a:rPr lang="es-MX" sz="2000" b="0" i="1" dirty="0" smtClean="0"/>
                        <m:t> +</m:t>
                      </m:r>
                      <m:r>
                        <m:rPr>
                          <m:nor/>
                        </m:rPr>
                        <a:rPr lang="en-US" sz="2000" i="1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i="1" dirty="0"/>
                        <m:t>u</m:t>
                      </m:r>
                      <m:r>
                        <m:rPr>
                          <m:nor/>
                        </m:rPr>
                        <a:rPr lang="en-US" sz="2000" dirty="0"/>
                        <m:t>.</m:t>
                      </m:r>
                    </m:oMath>
                  </m:oMathPara>
                </a14:m>
                <a:endParaRPr lang="es-ES" sz="1600" dirty="0"/>
              </a:p>
              <a:p>
                <a:pPr marL="457200" indent="-457200" algn="just">
                  <a:buFont typeface="+mj-lt"/>
                  <a:buAutoNum type="arabicParenR"/>
                </a:pPr>
                <a:r>
                  <a:rPr lang="es-ES" sz="2000" dirty="0"/>
                  <a:t>Dé un modelo que permita que la varianza de u difiera entre hombres (</a:t>
                </a:r>
                <a:r>
                  <a:rPr lang="es-ES" sz="2000" i="1" dirty="0" err="1"/>
                  <a:t>male</a:t>
                </a:r>
                <a:r>
                  <a:rPr lang="es-ES" sz="2000" dirty="0"/>
                  <a:t>) y mujeres. La varianza no debe depender de otros factores.</a:t>
                </a:r>
              </a:p>
              <a:p>
                <a:pPr marL="0" indent="0" algn="just">
                  <a:buNone/>
                </a:pPr>
                <a:r>
                  <a:rPr lang="es-ES" sz="2000" dirty="0"/>
                  <a:t>Ya que la varianza condicional solamente depende del género, entonces este estadístico se puede expresar como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𝑚𝑎𝑙𝑒</m:t>
                        </m:r>
                      </m:e>
                    </m:d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𝑚𝑎𝑙𝑒</m:t>
                    </m:r>
                  </m:oMath>
                </a14:m>
                <a:r>
                  <a:rPr lang="es-ES" sz="2000" dirty="0"/>
                  <a:t> 	donde </a:t>
                </a:r>
                <a:r>
                  <a:rPr lang="es-ES" sz="2000" i="1" dirty="0" err="1"/>
                  <a:t>male</a:t>
                </a:r>
                <a:r>
                  <a:rPr lang="es-ES" sz="2000" dirty="0"/>
                  <a:t> es una variable binaria. Por lo tanto: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𝑓𝑒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𝑚𝑎𝑙𝑒</m:t>
                        </m:r>
                      </m:e>
                    </m:d>
                    <m:r>
                      <a:rPr lang="es-MX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0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e>
                      </m:d>
                      <m:r>
                        <a:rPr lang="es-MX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sz="2000" dirty="0"/>
              </a:p>
              <a:p>
                <a:pPr marL="0" indent="0">
                  <a:buNone/>
                </a:pPr>
                <a:endParaRPr lang="es-ES" sz="2000" dirty="0"/>
              </a:p>
              <a:p>
                <a:pPr marL="457200" indent="-457200">
                  <a:buFont typeface="+mj-lt"/>
                  <a:buAutoNum type="arabicParenR"/>
                </a:pPr>
                <a:endParaRPr lang="es-ES" sz="20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D1E548D-AD7D-4C00-ABCD-F3432975D1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4" t="-1613" r="-6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919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80381-E223-4B5A-9A15-2213C103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/>
              <a:t>C8.4 </a:t>
            </a:r>
            <a:r>
              <a:rPr lang="es-ES" sz="2800" dirty="0"/>
              <a:t>Base de datos VOTE1.RAW</a:t>
            </a:r>
            <a:endParaRPr lang="es-MX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1E548D-AD7D-4C00-ABCD-F3432975D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000" dirty="0"/>
              <a:t>Con la información estimada se obtiene </a:t>
            </a:r>
            <a:r>
              <a:rPr lang="es-ES" sz="2000" dirty="0"/>
              <a:t>estadístico F para la prueba es 2.785828</a:t>
            </a:r>
          </a:p>
          <a:p>
            <a:pPr algn="just"/>
            <a:r>
              <a:rPr lang="es-ES" sz="2000" dirty="0"/>
              <a:t>El p-</a:t>
            </a:r>
            <a:r>
              <a:rPr lang="es-ES" sz="2000" dirty="0" err="1"/>
              <a:t>value</a:t>
            </a:r>
            <a:r>
              <a:rPr lang="es-ES" sz="2000" dirty="0"/>
              <a:t> del estadístico F es 0.064496</a:t>
            </a:r>
          </a:p>
          <a:p>
            <a:pPr algn="just"/>
            <a:r>
              <a:rPr lang="es-ES" sz="2000" dirty="0"/>
              <a:t>Se rechaza H0:Homocedasticidad con 0.1 de nivel de significancia</a:t>
            </a:r>
          </a:p>
          <a:p>
            <a:pPr algn="just"/>
            <a:r>
              <a:rPr lang="es-ES" sz="2000" dirty="0"/>
              <a:t>No se rechaza H0:Homocedasticidad con 0.05 de nivel de significancia</a:t>
            </a:r>
          </a:p>
        </p:txBody>
      </p:sp>
    </p:spTree>
    <p:extLst>
      <p:ext uri="{BB962C8B-B14F-4D97-AF65-F5344CB8AC3E}">
        <p14:creationId xmlns:p14="http://schemas.microsoft.com/office/powerpoint/2010/main" val="130877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C8.1 </a:t>
            </a:r>
            <a:r>
              <a:rPr lang="es-ES" dirty="0"/>
              <a:t>Base de datos SLEEP75.RAW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arenR" startAt="2"/>
            </a:pPr>
            <a:r>
              <a:rPr lang="es-ES" dirty="0"/>
              <a:t>Emplee los datos del archivo SLEEP75.RAW para estimar los parámetros de la ecuación de </a:t>
            </a:r>
            <a:r>
              <a:rPr lang="es-ES" dirty="0" err="1"/>
              <a:t>heterocedasticidad</a:t>
            </a:r>
            <a:r>
              <a:rPr lang="es-ES" dirty="0"/>
              <a:t>. (Tiene que estimar la ecuación para </a:t>
            </a:r>
            <a:r>
              <a:rPr lang="es-ES" dirty="0" err="1"/>
              <a:t>sleep</a:t>
            </a:r>
            <a:r>
              <a:rPr lang="es-ES" dirty="0"/>
              <a:t> primero mediante </a:t>
            </a:r>
            <a:r>
              <a:rPr lang="es-ES" dirty="0" err="1"/>
              <a:t>MCO</a:t>
            </a:r>
            <a:r>
              <a:rPr lang="es-ES" dirty="0"/>
              <a:t> para obtener los residuales de </a:t>
            </a:r>
            <a:r>
              <a:rPr lang="es-ES" dirty="0" err="1"/>
              <a:t>MCO</a:t>
            </a:r>
            <a:r>
              <a:rPr lang="es-ES" dirty="0"/>
              <a:t>.) ¿Es la varianza estimada de u mayor para los hombres o para las mujeres?</a:t>
            </a:r>
          </a:p>
          <a:p>
            <a:pPr marL="0" indent="0" algn="just">
              <a:buNone/>
            </a:pPr>
            <a:r>
              <a:rPr lang="es-MX" dirty="0"/>
              <a:t>Como se puede observar en la siguiente tabla. La varianza estimada para las mujeres es más alta que para los hombres.</a:t>
            </a:r>
          </a:p>
        </p:txBody>
      </p:sp>
    </p:spTree>
    <p:extLst>
      <p:ext uri="{BB962C8B-B14F-4D97-AF65-F5344CB8AC3E}">
        <p14:creationId xmlns:p14="http://schemas.microsoft.com/office/powerpoint/2010/main" val="34078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C8.1 </a:t>
            </a:r>
            <a:r>
              <a:rPr lang="es-ES" dirty="0"/>
              <a:t>Base de datos SLEEP75.RAW 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558" y="1628504"/>
            <a:ext cx="4359608" cy="38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8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C8.1 </a:t>
            </a:r>
            <a:r>
              <a:rPr lang="es-ES" dirty="0"/>
              <a:t>Base de datos SLEEP75.RAW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arenR" startAt="3"/>
            </a:pPr>
            <a:r>
              <a:rPr lang="es-ES" dirty="0"/>
              <a:t>¿Es la varianza de u diferente estadísticamente para hombres y para mujeres?</a:t>
            </a:r>
          </a:p>
          <a:p>
            <a:pPr marL="0" indent="0" algn="just">
              <a:buNone/>
            </a:pPr>
            <a:r>
              <a:rPr lang="es-MX" dirty="0"/>
              <a:t>Por la tabla anterior, el coeficiente asociado a </a:t>
            </a:r>
            <a:r>
              <a:rPr lang="es-MX" i="1" dirty="0" err="1"/>
              <a:t>male</a:t>
            </a:r>
            <a:r>
              <a:rPr lang="es-MX" dirty="0"/>
              <a:t> es estadísticamente no significativo.</a:t>
            </a:r>
          </a:p>
        </p:txBody>
      </p:sp>
    </p:spTree>
    <p:extLst>
      <p:ext uri="{BB962C8B-B14F-4D97-AF65-F5344CB8AC3E}">
        <p14:creationId xmlns:p14="http://schemas.microsoft.com/office/powerpoint/2010/main" val="203245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80381-E223-4B5A-9A15-2213C103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/>
              <a:t>C8.2 </a:t>
            </a:r>
            <a:r>
              <a:rPr lang="es-ES" sz="2800" dirty="0"/>
              <a:t>Base de datos HPRICE1.RAW </a:t>
            </a:r>
            <a:endParaRPr lang="es-MX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D1E548D-AD7D-4C00-ABCD-F3432975D1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 algn="just">
                  <a:buFont typeface="+mj-lt"/>
                  <a:buAutoNum type="arabicParenR"/>
                </a:pPr>
                <a:r>
                  <a:rPr lang="es-ES" sz="1800" dirty="0"/>
                  <a:t>Emplee los datos del archivo HPRICE1.RAW para obtener errores estándar robustos a la heterocedasticidad para la ecuación (8.17). Analice cualquier diferencia importante con los errores estándar usuales.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i="1"/>
                            <m:t>price</m:t>
                          </m:r>
                        </m:e>
                      </m:acc>
                      <m:r>
                        <m:rPr>
                          <m:nor/>
                        </m:rPr>
                        <a:rPr lang="es-MX" sz="1800" b="0" i="1" smtClean="0"/>
                        <m:t>=</m:t>
                      </m:r>
                      <m:r>
                        <m:rPr>
                          <m:nor/>
                        </m:rPr>
                        <a:rPr lang="en-US" sz="1800" i="1"/>
                        <m:t> 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 i="1"/>
                        <m:t>lotsize</m:t>
                      </m:r>
                      <m:r>
                        <m:rPr>
                          <m:nor/>
                        </m:rPr>
                        <a:rPr lang="en-US" sz="1800" i="1"/>
                        <m:t> </m:t>
                      </m:r>
                      <m:r>
                        <m:rPr>
                          <m:nor/>
                        </m:rPr>
                        <a:rPr lang="es-MX" sz="1800" b="0" i="0" smtClean="0"/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 i="1"/>
                        <m:t>sqrft</m:t>
                      </m:r>
                      <m:r>
                        <m:rPr>
                          <m:nor/>
                        </m:rPr>
                        <a:rPr lang="en-US" sz="1800" i="1"/>
                        <m:t> </m:t>
                      </m:r>
                      <m:r>
                        <m:rPr>
                          <m:nor/>
                        </m:rPr>
                        <a:rPr lang="es-MX" sz="1800" b="0" i="1" smtClean="0"/>
                        <m:t> 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/>
                        <m:t> </m:t>
                      </m:r>
                      <m:r>
                        <m:rPr>
                          <m:nor/>
                        </m:rPr>
                        <a:rPr lang="en-US" sz="1800" i="1"/>
                        <m:t>bdrms</m:t>
                      </m:r>
                      <m:r>
                        <m:rPr>
                          <m:nor/>
                        </m:rPr>
                        <a:rPr lang="es-MX" sz="1800" b="0" i="1" smtClean="0"/>
                        <m:t> +</m:t>
                      </m:r>
                      <m:r>
                        <m:rPr>
                          <m:nor/>
                        </m:rPr>
                        <a:rPr lang="es-MX" sz="1800" b="0" i="1" smtClean="0"/>
                        <m:t>u</m:t>
                      </m:r>
                    </m:oMath>
                  </m:oMathPara>
                </a14:m>
                <a:endParaRPr lang="es-ES" sz="1400" dirty="0"/>
              </a:p>
              <a:p>
                <a:pPr marL="0" indent="0" algn="just">
                  <a:buNone/>
                </a:pPr>
                <a:endParaRPr lang="es-ES" sz="14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D1E548D-AD7D-4C00-ABCD-F3432975D1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7" t="-806" r="-5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57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80381-E223-4B5A-9A15-2213C103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/>
              <a:t>C8.2 </a:t>
            </a:r>
            <a:r>
              <a:rPr lang="es-ES" sz="2800" dirty="0"/>
              <a:t>Base de datos HPRICE1.RAW </a:t>
            </a:r>
            <a:endParaRPr lang="es-MX" sz="2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9A7AEA8-8281-4F5B-BC0E-C9F6126AF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683" r="14134" b="7301"/>
          <a:stretch/>
        </p:blipFill>
        <p:spPr>
          <a:xfrm>
            <a:off x="2993116" y="1309130"/>
            <a:ext cx="5408762" cy="503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4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80381-E223-4B5A-9A15-2213C103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/>
              <a:t>C8.2 </a:t>
            </a:r>
            <a:r>
              <a:rPr lang="es-ES" sz="2800" dirty="0"/>
              <a:t>Base de datos HPRICE1.RAW </a:t>
            </a:r>
            <a:endParaRPr lang="es-MX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D1E548D-AD7D-4C00-ABCD-F3432975D1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 algn="just">
                  <a:buFont typeface="+mj-lt"/>
                  <a:buAutoNum type="arabicParenR" startAt="2"/>
                </a:pPr>
                <a:r>
                  <a:rPr lang="es-ES" sz="2000" dirty="0"/>
                  <a:t>Repita el inciso i) para la ecuación (8.18).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s-MX" sz="2000" i="1"/>
                            <m:t>log</m:t>
                          </m:r>
                          <m:r>
                            <m:rPr>
                              <m:nor/>
                            </m:rPr>
                            <a:rPr lang="es-MX" sz="2000" i="1"/>
                            <m:t>(</m:t>
                          </m:r>
                          <m:r>
                            <m:rPr>
                              <m:nor/>
                            </m:rPr>
                            <a:rPr lang="en-US" sz="2000" i="1"/>
                            <m:t>price</m:t>
                          </m:r>
                          <m:r>
                            <m:rPr>
                              <m:nor/>
                            </m:rPr>
                            <a:rPr lang="es-MX" sz="2000" i="1"/>
                            <m:t>)</m:t>
                          </m:r>
                        </m:e>
                      </m:acc>
                      <m:r>
                        <m:rPr>
                          <m:nor/>
                        </m:rPr>
                        <a:rPr lang="es-MX" sz="2000" i="1"/>
                        <m:t>=</m:t>
                      </m:r>
                      <m:r>
                        <m:rPr>
                          <m:nor/>
                        </m:rPr>
                        <a:rPr lang="en-US" sz="2000" i="1"/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MX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m:rPr>
                          <m:nor/>
                        </m:rPr>
                        <a:rPr lang="en-US" sz="2000" i="1"/>
                        <m:t>lotsize</m:t>
                      </m:r>
                      <m:r>
                        <m:rPr>
                          <m:nor/>
                        </m:rPr>
                        <a:rPr lang="es-MX" sz="2000" b="0" i="1" smtClean="0"/>
                        <m:t>)</m:t>
                      </m:r>
                      <m:r>
                        <m:rPr>
                          <m:nor/>
                        </m:rPr>
                        <a:rPr lang="en-US" sz="2000" i="1"/>
                        <m:t> </m:t>
                      </m:r>
                      <m:r>
                        <m:rPr>
                          <m:nor/>
                        </m:rPr>
                        <a:rPr lang="es-MX" sz="2000"/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MX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m:rPr>
                          <m:nor/>
                        </m:rPr>
                        <a:rPr lang="en-US" sz="2000" i="1"/>
                        <m:t>sqrft</m:t>
                      </m:r>
                      <m:r>
                        <m:rPr>
                          <m:nor/>
                        </m:rPr>
                        <a:rPr lang="es-MX" sz="2000" b="0" i="1" smtClean="0"/>
                        <m:t>)</m:t>
                      </m:r>
                      <m:r>
                        <m:rPr>
                          <m:nor/>
                        </m:rPr>
                        <a:rPr lang="en-US" sz="2000" i="1"/>
                        <m:t> </m:t>
                      </m:r>
                      <m:r>
                        <m:rPr>
                          <m:nor/>
                        </m:rPr>
                        <a:rPr lang="es-MX" sz="2000" i="1"/>
                        <m:t> 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 i="1"/>
                        <m:t>bdrms</m:t>
                      </m:r>
                      <m:r>
                        <m:rPr>
                          <m:nor/>
                        </m:rPr>
                        <a:rPr lang="es-MX" sz="2000" i="1"/>
                        <m:t> +</m:t>
                      </m:r>
                      <m:r>
                        <m:rPr>
                          <m:nor/>
                        </m:rPr>
                        <a:rPr lang="es-MX" sz="2000" i="1"/>
                        <m:t>u</m:t>
                      </m:r>
                    </m:oMath>
                  </m:oMathPara>
                </a14:m>
                <a:endParaRPr lang="es-ES" sz="1600" dirty="0"/>
              </a:p>
              <a:p>
                <a:pPr marL="0" indent="0">
                  <a:buNone/>
                </a:pPr>
                <a:endParaRPr lang="es-E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D1E548D-AD7D-4C00-ABCD-F3432975D1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2" t="-8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62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80381-E223-4B5A-9A15-2213C103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/>
              <a:t>C8.2 </a:t>
            </a:r>
            <a:r>
              <a:rPr lang="es-ES" sz="2800" dirty="0"/>
              <a:t>Base de datos HPRICE1.RAW </a:t>
            </a:r>
            <a:endParaRPr lang="es-MX" sz="2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4D4540-BC72-4A9E-9288-3A33D5324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713" t="9014" r="7124" b="6447"/>
          <a:stretch/>
        </p:blipFill>
        <p:spPr>
          <a:xfrm>
            <a:off x="3415899" y="1343464"/>
            <a:ext cx="5609647" cy="47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3640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593</TotalTime>
  <Words>847</Words>
  <Application>Microsoft Office PowerPoint</Application>
  <PresentationFormat>Panorámica</PresentationFormat>
  <Paragraphs>68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Century Gothic</vt:lpstr>
      <vt:lpstr>Wingdings 3</vt:lpstr>
      <vt:lpstr>Espiral</vt:lpstr>
      <vt:lpstr>Ejercicios C1 – C4</vt:lpstr>
      <vt:lpstr>C8.1 Base de datos SLEEP75.RAW </vt:lpstr>
      <vt:lpstr>C8.1 Base de datos SLEEP75.RAW </vt:lpstr>
      <vt:lpstr>C8.1 Base de datos SLEEP75.RAW </vt:lpstr>
      <vt:lpstr>C8.1 Base de datos SLEEP75.RAW </vt:lpstr>
      <vt:lpstr>C8.2 Base de datos HPRICE1.RAW </vt:lpstr>
      <vt:lpstr>C8.2 Base de datos HPRICE1.RAW </vt:lpstr>
      <vt:lpstr>C8.2 Base de datos HPRICE1.RAW </vt:lpstr>
      <vt:lpstr>C8.2 Base de datos HPRICE1.RAW </vt:lpstr>
      <vt:lpstr>C8.2 Base de datos HPRICE1.RAW </vt:lpstr>
      <vt:lpstr>C8.3 Prueba completa de White  </vt:lpstr>
      <vt:lpstr>C8.3 Prueba completa de White </vt:lpstr>
      <vt:lpstr>C8.4 Base de datos VOTE1.RAW</vt:lpstr>
      <vt:lpstr>C8.4 Base de datos VOTE1.RAW</vt:lpstr>
      <vt:lpstr>C8.4 Base de datos VOTE1.RAW</vt:lpstr>
      <vt:lpstr>C8.4 Base de datos VOTE1.RAW</vt:lpstr>
      <vt:lpstr>C8.4 Base de datos VOTE1.RAW</vt:lpstr>
      <vt:lpstr>C8.4 Base de datos VOTE1.RAW</vt:lpstr>
      <vt:lpstr>C8.4 Base de datos VOTE1.RAW</vt:lpstr>
      <vt:lpstr>C8.4 Base de datos VOTE1.RAW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Eder Leocadio Ceron</dc:creator>
  <cp:lastModifiedBy>Eder Leocadio Ceron</cp:lastModifiedBy>
  <cp:revision>45</cp:revision>
  <dcterms:created xsi:type="dcterms:W3CDTF">2018-09-07T16:53:32Z</dcterms:created>
  <dcterms:modified xsi:type="dcterms:W3CDTF">2018-10-12T21:06:38Z</dcterms:modified>
</cp:coreProperties>
</file>