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onymous Pro Bold" charset="1" panose="02060809030202000504"/>
      <p:regular r:id="rId18"/>
    </p:embeddedFont>
    <p:embeddedFont>
      <p:font typeface="Clear Sans" charset="1" panose="020B0503030202020304"/>
      <p:regular r:id="rId19"/>
    </p:embeddedFont>
    <p:embeddedFont>
      <p:font typeface="Clear Sans Thin" charset="1" panose="020B0203030202020304"/>
      <p:regular r:id="rId20"/>
    </p:embeddedFont>
    <p:embeddedFont>
      <p:font typeface="Clear Sans Light" charset="1" panose="020B0303030202020304"/>
      <p:regular r:id="rId21"/>
    </p:embeddedFont>
    <p:embeddedFont>
      <p:font typeface="Clear Sans Bold" charset="1" panose="020B08030302020203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BUSCA DE HAZARDS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69087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Hazards search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83817" cy="8229600"/>
          </a:xfrm>
          <a:custGeom>
            <a:avLst/>
            <a:gdLst/>
            <a:ahLst/>
            <a:cxnLst/>
            <a:rect r="r" b="b" t="t" l="l"/>
            <a:pathLst>
              <a:path h="8229600" w="10983817">
                <a:moveTo>
                  <a:pt x="0" y="0"/>
                </a:moveTo>
                <a:lnTo>
                  <a:pt x="10983817" y="0"/>
                </a:lnTo>
                <a:lnTo>
                  <a:pt x="109838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8300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85732" y="3770631"/>
            <a:ext cx="5279620" cy="255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'E' tem predecessores: ['D']</a:t>
            </a:r>
          </a:p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'E'.</a:t>
            </a:r>
          </a:p>
          <a:p>
            <a:pPr algn="l">
              <a:lnSpc>
                <a:spcPts val="5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47128" cy="8229600"/>
          </a:xfrm>
          <a:custGeom>
            <a:avLst/>
            <a:gdLst/>
            <a:ahLst/>
            <a:cxnLst/>
            <a:rect r="r" b="b" t="t" l="l"/>
            <a:pathLst>
              <a:path h="8229600" w="10947128">
                <a:moveTo>
                  <a:pt x="0" y="0"/>
                </a:moveTo>
                <a:lnTo>
                  <a:pt x="10947128" y="0"/>
                </a:lnTo>
                <a:lnTo>
                  <a:pt x="109471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75486" y="1028700"/>
            <a:ext cx="5854484" cy="8229600"/>
            <a:chOff x="0" y="0"/>
            <a:chExt cx="1541922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2100025"/>
                  </a:lnTo>
                  <a:cubicBezTo>
                    <a:pt x="1541922" y="2137272"/>
                    <a:pt x="1511727" y="2167467"/>
                    <a:pt x="1474480" y="2167467"/>
                  </a:cubicBezTo>
                  <a:lnTo>
                    <a:pt x="67442" y="2167467"/>
                  </a:lnTo>
                  <a:cubicBezTo>
                    <a:pt x="30195" y="2167467"/>
                    <a:pt x="0" y="2137272"/>
                    <a:pt x="0" y="2100025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62918" y="1638300"/>
            <a:ext cx="5279620" cy="678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Grafo: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('A', 'B')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('A', 'C')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('B', 'D')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('C', 'D')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('D', 'E')</a:t>
            </a:r>
          </a:p>
          <a:p>
            <a:pPr algn="l">
              <a:lnSpc>
                <a:spcPts val="6000"/>
              </a:lnSpc>
            </a:pP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Hazards encontrados: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Hazard entre B e C no nó 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0286" y="1019175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POTENCIALIDADES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0133" y="2533015"/>
            <a:ext cx="9361247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Facilidade de extensão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Simplicidade e clareza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078453" y="5083810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FRAGILIDADES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00133" y="6598285"/>
            <a:ext cx="9742247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Falta de validação dos dados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Redundância na verificação de hazards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0286" y="1019175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POTENCIALIDADES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0133" y="2533015"/>
            <a:ext cx="9361247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Otimização de recursos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Continuação das operações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078453" y="5083810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FRAGILIDADES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00133" y="6598285"/>
            <a:ext cx="9361247" cy="19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Incompletude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Falsos positivos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658" y="3819245"/>
            <a:ext cx="556274" cy="5562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95658" y="4741450"/>
            <a:ext cx="556274" cy="5562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95658" y="6585861"/>
            <a:ext cx="556274" cy="5562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995658" y="5663656"/>
            <a:ext cx="556274" cy="5562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995658" y="7508067"/>
            <a:ext cx="556274" cy="5562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15843" y="3657939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definição do escopo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7365" y="3815227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5843" y="4581750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Identificação de hazards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7365" y="473743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5843" y="642937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avaliação de riscos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7365" y="6581844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5843" y="5505561"/>
            <a:ext cx="5276500" cy="68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Análise de riscos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77365" y="5659638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15843" y="735318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Controle de riscos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77365" y="7504049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40583" y="1870792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COMO FUNCIONA?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95658" y="8426290"/>
            <a:ext cx="556274" cy="556274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015843" y="8271406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Monitoramento e revisão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7365" y="842227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3308" y="1009650"/>
            <a:ext cx="14433649" cy="10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16"/>
              </a:lnSpc>
              <a:spcBef>
                <a:spcPct val="0"/>
              </a:spcBef>
            </a:pPr>
            <a:r>
              <a:rPr lang="en-US" b="true" sz="6846" spc="397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ANÁLISE UTILIZANDO GRAFOS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3308" y="2977515"/>
            <a:ext cx="10292580" cy="401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Tipo de hazard: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hazard de dado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Tipo de grafo: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direcionado acíclico</a:t>
            </a:r>
          </a:p>
          <a:p>
            <a:pPr algn="just" marL="1748790" indent="-582930" lvl="2">
              <a:lnSpc>
                <a:spcPts val="8100"/>
              </a:lnSpc>
              <a:buFont typeface="Arial"/>
              <a:buChar char="⚬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Nó: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Tarefas</a:t>
            </a:r>
          </a:p>
          <a:p>
            <a:pPr algn="just" marL="1748790" indent="-582930" lvl="2">
              <a:lnSpc>
                <a:spcPts val="8100"/>
              </a:lnSpc>
              <a:buFont typeface="Arial"/>
              <a:buChar char="⚬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Aresta: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Dependência entre as tarefas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4339" y="2039982"/>
            <a:ext cx="12443569" cy="7831734"/>
            <a:chOff x="0" y="0"/>
            <a:chExt cx="3277319" cy="20626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77319" cy="2062679"/>
            </a:xfrm>
            <a:custGeom>
              <a:avLst/>
              <a:gdLst/>
              <a:ahLst/>
              <a:cxnLst/>
              <a:rect r="r" b="b" t="t" l="l"/>
              <a:pathLst>
                <a:path h="2062679" w="3277319">
                  <a:moveTo>
                    <a:pt x="31730" y="0"/>
                  </a:moveTo>
                  <a:lnTo>
                    <a:pt x="3245588" y="0"/>
                  </a:lnTo>
                  <a:cubicBezTo>
                    <a:pt x="3254004" y="0"/>
                    <a:pt x="3262075" y="3343"/>
                    <a:pt x="3268025" y="9294"/>
                  </a:cubicBezTo>
                  <a:cubicBezTo>
                    <a:pt x="3273976" y="15244"/>
                    <a:pt x="3277319" y="23315"/>
                    <a:pt x="3277319" y="31730"/>
                  </a:cubicBezTo>
                  <a:lnTo>
                    <a:pt x="3277319" y="2030949"/>
                  </a:lnTo>
                  <a:cubicBezTo>
                    <a:pt x="3277319" y="2039364"/>
                    <a:pt x="3273976" y="2047435"/>
                    <a:pt x="3268025" y="2053385"/>
                  </a:cubicBezTo>
                  <a:cubicBezTo>
                    <a:pt x="3262075" y="2059336"/>
                    <a:pt x="3254004" y="2062679"/>
                    <a:pt x="3245588" y="2062679"/>
                  </a:cubicBezTo>
                  <a:lnTo>
                    <a:pt x="31730" y="2062679"/>
                  </a:lnTo>
                  <a:cubicBezTo>
                    <a:pt x="23315" y="2062679"/>
                    <a:pt x="15244" y="2059336"/>
                    <a:pt x="9294" y="2053385"/>
                  </a:cubicBezTo>
                  <a:cubicBezTo>
                    <a:pt x="3343" y="2047435"/>
                    <a:pt x="0" y="2039364"/>
                    <a:pt x="0" y="2030949"/>
                  </a:cubicBezTo>
                  <a:lnTo>
                    <a:pt x="0" y="31730"/>
                  </a:lnTo>
                  <a:cubicBezTo>
                    <a:pt x="0" y="23315"/>
                    <a:pt x="3343" y="15244"/>
                    <a:pt x="9294" y="9294"/>
                  </a:cubicBezTo>
                  <a:cubicBezTo>
                    <a:pt x="15244" y="3343"/>
                    <a:pt x="23315" y="0"/>
                    <a:pt x="31730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277319" cy="2148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11160" y="2596381"/>
            <a:ext cx="10349926" cy="653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def buscar_hazards(grafo):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</a:t>
            </a: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hazards = []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for node in grafo.nodes: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predecessores = list(grafo.predecessors(node))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if len(predecessores) &gt; 1: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for i in range(len(predecessores)):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for j in range(i + 1, len(predecessores)):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pre1, pre2 = predecessores[i], predecessores[j]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if pre1 in grafo and pre2 in grafo: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      hazards.append((pre1, pre2, node))</a:t>
            </a:r>
          </a:p>
          <a:p>
            <a:pPr algn="l">
              <a:lnSpc>
                <a:spcPts val="4799"/>
              </a:lnSpc>
            </a:pPr>
            <a:r>
              <a:rPr lang="en-US" b="true" sz="2399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return hazards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359" y="811257"/>
            <a:ext cx="1390532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ALGORITMO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54488" cy="8229600"/>
          </a:xfrm>
          <a:custGeom>
            <a:avLst/>
            <a:gdLst/>
            <a:ahLst/>
            <a:cxnLst/>
            <a:rect r="r" b="b" t="t" l="l"/>
            <a:pathLst>
              <a:path h="8229600" w="10954488">
                <a:moveTo>
                  <a:pt x="0" y="0"/>
                </a:moveTo>
                <a:lnTo>
                  <a:pt x="10954488" y="0"/>
                </a:lnTo>
                <a:lnTo>
                  <a:pt x="109544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3900805"/>
            <a:ext cx="5279620" cy="225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3099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'A' tem predecessores: [] </a:t>
            </a:r>
            <a:r>
              <a:rPr lang="en-US" sz="3099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'A'.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065476" cy="8229600"/>
          </a:xfrm>
          <a:custGeom>
            <a:avLst/>
            <a:gdLst/>
            <a:ahLst/>
            <a:cxnLst/>
            <a:rect r="r" b="b" t="t" l="l"/>
            <a:pathLst>
              <a:path h="8229600" w="11065476">
                <a:moveTo>
                  <a:pt x="0" y="0"/>
                </a:moveTo>
                <a:lnTo>
                  <a:pt x="11065476" y="0"/>
                </a:lnTo>
                <a:lnTo>
                  <a:pt x="110654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5983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0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0" y="0"/>
                </a:lnTo>
                <a:lnTo>
                  <a:pt x="2577060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27702" y="3062240"/>
            <a:ext cx="5854484" cy="3769024"/>
            <a:chOff x="0" y="0"/>
            <a:chExt cx="1541922" cy="9926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515134" y="3765334"/>
            <a:ext cx="5279620" cy="213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'B' tem predecessores: ['A']</a:t>
            </a:r>
          </a:p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'B'.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21525" cy="8229600"/>
          </a:xfrm>
          <a:custGeom>
            <a:avLst/>
            <a:gdLst/>
            <a:ahLst/>
            <a:cxnLst/>
            <a:rect r="r" b="b" t="t" l="l"/>
            <a:pathLst>
              <a:path h="8229600" w="10921525">
                <a:moveTo>
                  <a:pt x="0" y="0"/>
                </a:moveTo>
                <a:lnTo>
                  <a:pt x="10921525" y="0"/>
                </a:lnTo>
                <a:lnTo>
                  <a:pt x="109215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482932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4186027"/>
            <a:ext cx="5279620" cy="286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'C' tem predecessores: ['A']</a:t>
            </a:r>
          </a:p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'C'.</a:t>
            </a:r>
          </a:p>
          <a:p>
            <a:pPr algn="l">
              <a:lnSpc>
                <a:spcPts val="5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21319" cy="8229600"/>
          </a:xfrm>
          <a:custGeom>
            <a:avLst/>
            <a:gdLst/>
            <a:ahLst/>
            <a:cxnLst/>
            <a:rect r="r" b="b" t="t" l="l"/>
            <a:pathLst>
              <a:path h="8229600" w="10921319">
                <a:moveTo>
                  <a:pt x="0" y="0"/>
                </a:moveTo>
                <a:lnTo>
                  <a:pt x="10921319" y="0"/>
                </a:lnTo>
                <a:lnTo>
                  <a:pt x="109213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4099243"/>
            <a:ext cx="5279620" cy="189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'D' tem predecessores: ['B', 'C']</a:t>
            </a:r>
          </a:p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Possível hazard identificado: B, C -&gt; 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DAGXggHAXIo</dc:identifier>
  <dcterms:modified xsi:type="dcterms:W3CDTF">2011-08-01T06:04:30Z</dcterms:modified>
  <cp:revision>1</cp:revision>
  <dc:title>Busca de hazards</dc:title>
</cp:coreProperties>
</file>