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Anonymous Pro Bold" charset="1" panose="02060809030202000504"/>
      <p:regular r:id="rId13"/>
    </p:embeddedFont>
    <p:embeddedFont>
      <p:font typeface="Clear Sans" charset="1" panose="020B0503030202020304"/>
      <p:regular r:id="rId14"/>
    </p:embeddedFont>
    <p:embeddedFont>
      <p:font typeface="Clear Sans Thin" charset="1" panose="020B0203030202020304"/>
      <p:regular r:id="rId15"/>
    </p:embeddedFont>
    <p:embeddedFont>
      <p:font typeface="Clear Sans Light" charset="1" panose="020B0303030202020304"/>
      <p:regular r:id="rId16"/>
    </p:embeddedFont>
    <p:embeddedFont>
      <p:font typeface="Clear Sans Bold" charset="1" panose="020B08030302020203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20200"/>
            <a:ext cx="1249023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5220983" y="990600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-5400000">
            <a:off x="-36987" y="8164038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5400000">
            <a:off x="16193613" y="2037237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-5400000">
            <a:off x="-1047750" y="-10668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24842" y="4741467"/>
            <a:ext cx="12038317" cy="855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7"/>
              </a:lnSpc>
            </a:pPr>
            <a:r>
              <a:rPr lang="en-US" b="true" sz="6034" spc="681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BUSCA DE HAZARDS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72919" y="5690878"/>
            <a:ext cx="1249023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Hazards search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5400000">
            <a:off x="15716337" y="756195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01900" y="72390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73308" y="1019175"/>
            <a:ext cx="10131094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 spc="464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POTENCIALIDADES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643155" y="2698380"/>
            <a:ext cx="9361247" cy="401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sz="4050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Prevenção de incidentes</a:t>
            </a:r>
          </a:p>
          <a:p>
            <a:pPr algn="just"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sz="4050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Melhoria da segurança</a:t>
            </a:r>
          </a:p>
          <a:p>
            <a:pPr algn="just"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sz="4050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Otimização de recursos</a:t>
            </a:r>
          </a:p>
          <a:p>
            <a:pPr algn="l"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sz="4050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Conformidade com regulamentações</a:t>
            </a:r>
          </a:p>
        </p:txBody>
      </p:sp>
      <p:sp>
        <p:nvSpPr>
          <p:cNvPr name="AutoShape 5" id="5"/>
          <p:cNvSpPr/>
          <p:nvPr/>
        </p:nvSpPr>
        <p:spPr>
          <a:xfrm rot="5400000">
            <a:off x="-4972522" y="3239142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0">
            <a:off x="1027587" y="9258300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01900" y="72390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73308" y="1019175"/>
            <a:ext cx="10131094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 spc="464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FRAGILIDADES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643155" y="2558415"/>
            <a:ext cx="9361247" cy="6075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sz="4050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Subjetividade</a:t>
            </a:r>
          </a:p>
          <a:p>
            <a:pPr algn="just"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sz="4050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Incompletude</a:t>
            </a:r>
          </a:p>
          <a:p>
            <a:pPr algn="just"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sz="4050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Falsos positivos</a:t>
            </a:r>
          </a:p>
          <a:p>
            <a:pPr algn="l"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sz="4050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Custos</a:t>
            </a:r>
          </a:p>
          <a:p>
            <a:pPr algn="l"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sz="4050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Resistência à mudança</a:t>
            </a:r>
          </a:p>
          <a:p>
            <a:pPr algn="l"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sz="4050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Complexidade</a:t>
            </a:r>
          </a:p>
        </p:txBody>
      </p:sp>
      <p:sp>
        <p:nvSpPr>
          <p:cNvPr name="AutoShape 5" id="5"/>
          <p:cNvSpPr/>
          <p:nvPr/>
        </p:nvSpPr>
        <p:spPr>
          <a:xfrm rot="5400000">
            <a:off x="-4972522" y="3239142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0">
            <a:off x="1027587" y="9258300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5658" y="3819245"/>
            <a:ext cx="556274" cy="556274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995658" y="4741450"/>
            <a:ext cx="556274" cy="556274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5995658" y="6585861"/>
            <a:ext cx="556274" cy="556274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5995658" y="5663656"/>
            <a:ext cx="556274" cy="556274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5995658" y="7508067"/>
            <a:ext cx="556274" cy="556274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4127816" y="-17418"/>
            <a:ext cx="4160184" cy="4114800"/>
          </a:xfrm>
          <a:custGeom>
            <a:avLst/>
            <a:gdLst/>
            <a:ahLst/>
            <a:cxnLst/>
            <a:rect r="r" b="b" t="t" l="l"/>
            <a:pathLst>
              <a:path h="4114800" w="4160184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015843" y="3657939"/>
            <a:ext cx="5276500" cy="689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52"/>
              </a:lnSpc>
            </a:pPr>
            <a:r>
              <a:rPr lang="en-US" sz="3026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definição do escopo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077365" y="3815227"/>
            <a:ext cx="392859" cy="47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2"/>
              </a:lnSpc>
            </a:pPr>
            <a:r>
              <a:rPr lang="en-US" sz="2594">
                <a:solidFill>
                  <a:srgbClr val="FBF6F3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015843" y="4581750"/>
            <a:ext cx="5276500" cy="689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052"/>
              </a:lnSpc>
              <a:spcBef>
                <a:spcPct val="0"/>
              </a:spcBef>
            </a:pPr>
            <a:r>
              <a:rPr lang="en-US" sz="3026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Identificação de hazards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077365" y="4737433"/>
            <a:ext cx="392859" cy="47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072"/>
              </a:lnSpc>
              <a:spcBef>
                <a:spcPct val="0"/>
              </a:spcBef>
            </a:pPr>
            <a:r>
              <a:rPr lang="en-US" sz="2594" u="none">
                <a:solidFill>
                  <a:srgbClr val="FBF6F3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015843" y="6429372"/>
            <a:ext cx="5276500" cy="689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052"/>
              </a:lnSpc>
              <a:spcBef>
                <a:spcPct val="0"/>
              </a:spcBef>
            </a:pPr>
            <a:r>
              <a:rPr lang="en-US" sz="3026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avaliação de riscos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077365" y="6581844"/>
            <a:ext cx="392859" cy="47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072"/>
              </a:lnSpc>
              <a:spcBef>
                <a:spcPct val="0"/>
              </a:spcBef>
            </a:pPr>
            <a:r>
              <a:rPr lang="en-US" sz="2594" u="none">
                <a:solidFill>
                  <a:srgbClr val="FBF6F3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015843" y="5505561"/>
            <a:ext cx="5276500" cy="689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052"/>
              </a:lnSpc>
              <a:spcBef>
                <a:spcPct val="0"/>
              </a:spcBef>
            </a:pPr>
            <a:r>
              <a:rPr lang="en-US" sz="3026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Análise de riscos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077365" y="5659638"/>
            <a:ext cx="392859" cy="47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072"/>
              </a:lnSpc>
              <a:spcBef>
                <a:spcPct val="0"/>
              </a:spcBef>
            </a:pPr>
            <a:r>
              <a:rPr lang="en-US" sz="2594" u="none">
                <a:solidFill>
                  <a:srgbClr val="FBF6F3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015843" y="7353182"/>
            <a:ext cx="5276500" cy="689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052"/>
              </a:lnSpc>
              <a:spcBef>
                <a:spcPct val="0"/>
              </a:spcBef>
            </a:pPr>
            <a:r>
              <a:rPr lang="en-US" sz="3026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Controle de riscos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077365" y="7504049"/>
            <a:ext cx="392859" cy="47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072"/>
              </a:lnSpc>
              <a:spcBef>
                <a:spcPct val="0"/>
              </a:spcBef>
            </a:pPr>
            <a:r>
              <a:rPr lang="en-US" sz="2594" u="none">
                <a:solidFill>
                  <a:srgbClr val="FBF6F3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5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440583" y="1870792"/>
            <a:ext cx="9406834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 spc="464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COMO FUNCIONA?</a:t>
            </a:r>
          </a:p>
        </p:txBody>
      </p:sp>
      <p:sp>
        <p:nvSpPr>
          <p:cNvPr name="Freeform 24" id="24"/>
          <p:cNvSpPr/>
          <p:nvPr/>
        </p:nvSpPr>
        <p:spPr>
          <a:xfrm flipH="true" flipV="true" rot="0">
            <a:off x="0" y="6138222"/>
            <a:ext cx="4160184" cy="4114800"/>
          </a:xfrm>
          <a:custGeom>
            <a:avLst/>
            <a:gdLst/>
            <a:ahLst/>
            <a:cxnLst/>
            <a:rect r="r" b="b" t="t" l="l"/>
            <a:pathLst>
              <a:path h="4114800" w="4160184">
                <a:moveTo>
                  <a:pt x="416018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60184" y="0"/>
                </a:lnTo>
                <a:lnTo>
                  <a:pt x="4160184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5995658" y="8426290"/>
            <a:ext cx="556274" cy="556274"/>
            <a:chOff x="0" y="0"/>
            <a:chExt cx="6350000" cy="63500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7015843" y="8271406"/>
            <a:ext cx="5276500" cy="689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052"/>
              </a:lnSpc>
              <a:spcBef>
                <a:spcPct val="0"/>
              </a:spcBef>
            </a:pPr>
            <a:r>
              <a:rPr lang="en-US" sz="3026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Monitoramento e revisão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077365" y="8422273"/>
            <a:ext cx="392859" cy="47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072"/>
              </a:lnSpc>
              <a:spcBef>
                <a:spcPct val="0"/>
              </a:spcBef>
            </a:pPr>
            <a:r>
              <a:rPr lang="en-US" sz="2594">
                <a:solidFill>
                  <a:srgbClr val="FBF6F3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6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27816" y="-17418"/>
            <a:ext cx="4160184" cy="4114800"/>
          </a:xfrm>
          <a:custGeom>
            <a:avLst/>
            <a:gdLst/>
            <a:ahLst/>
            <a:cxnLst/>
            <a:rect r="r" b="b" t="t" l="l"/>
            <a:pathLst>
              <a:path h="4114800" w="4160184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22808" y="2404728"/>
            <a:ext cx="10230769" cy="7466987"/>
            <a:chOff x="0" y="0"/>
            <a:chExt cx="2694523" cy="196661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94524" cy="1966614"/>
            </a:xfrm>
            <a:custGeom>
              <a:avLst/>
              <a:gdLst/>
              <a:ahLst/>
              <a:cxnLst/>
              <a:rect r="r" b="b" t="t" l="l"/>
              <a:pathLst>
                <a:path h="1966614" w="2694524">
                  <a:moveTo>
                    <a:pt x="38593" y="0"/>
                  </a:moveTo>
                  <a:lnTo>
                    <a:pt x="2655930" y="0"/>
                  </a:lnTo>
                  <a:cubicBezTo>
                    <a:pt x="2677245" y="0"/>
                    <a:pt x="2694524" y="17279"/>
                    <a:pt x="2694524" y="38593"/>
                  </a:cubicBezTo>
                  <a:lnTo>
                    <a:pt x="2694524" y="1928021"/>
                  </a:lnTo>
                  <a:cubicBezTo>
                    <a:pt x="2694524" y="1949335"/>
                    <a:pt x="2677245" y="1966614"/>
                    <a:pt x="2655930" y="1966614"/>
                  </a:cubicBezTo>
                  <a:lnTo>
                    <a:pt x="38593" y="1966614"/>
                  </a:lnTo>
                  <a:cubicBezTo>
                    <a:pt x="17279" y="1966614"/>
                    <a:pt x="0" y="1949335"/>
                    <a:pt x="0" y="1928021"/>
                  </a:cubicBezTo>
                  <a:lnTo>
                    <a:pt x="0" y="38593"/>
                  </a:lnTo>
                  <a:cubicBezTo>
                    <a:pt x="0" y="17279"/>
                    <a:pt x="17279" y="0"/>
                    <a:pt x="38593" y="0"/>
                  </a:cubicBezTo>
                  <a:close/>
                </a:path>
              </a:pathLst>
            </a:custGeom>
            <a:solidFill>
              <a:srgbClr val="59575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85725"/>
              <a:ext cx="2694523" cy="20523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2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086651" y="2693981"/>
            <a:ext cx="9703084" cy="6688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sz="2699" b="true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ALGORITMO Busca_de_Hazards</a:t>
            </a:r>
          </a:p>
          <a:p>
            <a:pPr algn="l">
              <a:lnSpc>
                <a:spcPts val="5399"/>
              </a:lnSpc>
            </a:pPr>
            <a:r>
              <a:rPr lang="en-US" sz="2699" b="true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ENTRADA: Sistema a ser analisado</a:t>
            </a:r>
          </a:p>
          <a:p>
            <a:pPr algn="l">
              <a:lnSpc>
                <a:spcPts val="5399"/>
              </a:lnSpc>
            </a:pPr>
            <a:r>
              <a:rPr lang="en-US" sz="2699" b="true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SAÍDA: Lista de hazards com suas respectivas avaliações</a:t>
            </a:r>
          </a:p>
          <a:p>
            <a:pPr algn="l">
              <a:lnSpc>
                <a:spcPts val="5399"/>
              </a:lnSpc>
            </a:pPr>
            <a:r>
              <a:rPr lang="en-US" sz="2699" b="true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1. Definir o escopo da análise</a:t>
            </a:r>
          </a:p>
          <a:p>
            <a:pPr algn="l">
              <a:lnSpc>
                <a:spcPts val="5399"/>
              </a:lnSpc>
            </a:pPr>
            <a:r>
              <a:rPr lang="en-US" sz="2699" b="true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2. Identificar os hazards</a:t>
            </a:r>
          </a:p>
          <a:p>
            <a:pPr algn="l">
              <a:lnSpc>
                <a:spcPts val="5399"/>
              </a:lnSpc>
            </a:pPr>
            <a:r>
              <a:rPr lang="en-US" sz="2699" b="true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PARA cada componente do sistema FAZER</a:t>
            </a:r>
          </a:p>
          <a:p>
            <a:pPr algn="l">
              <a:lnSpc>
                <a:spcPts val="5399"/>
              </a:lnSpc>
            </a:pPr>
            <a:r>
              <a:rPr lang="en-US" sz="2699" b="true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Realizar inspeção visual</a:t>
            </a:r>
          </a:p>
          <a:p>
            <a:pPr algn="l">
              <a:lnSpc>
                <a:spcPts val="5399"/>
              </a:lnSpc>
            </a:pPr>
            <a:r>
              <a:rPr lang="en-US" sz="2699" b="true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Consultar documentos relevantes</a:t>
            </a:r>
          </a:p>
          <a:p>
            <a:pPr algn="l">
              <a:lnSpc>
                <a:spcPts val="5399"/>
              </a:lnSpc>
            </a:pPr>
            <a:r>
              <a:rPr lang="en-US" sz="2699" b="true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Entrevistar os trabalhadores</a:t>
            </a:r>
          </a:p>
          <a:p>
            <a:pPr algn="l">
              <a:lnSpc>
                <a:spcPts val="5399"/>
              </a:lnSpc>
            </a:pPr>
            <a:r>
              <a:rPr lang="en-US" b="true" sz="2699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FIM PARA</a:t>
            </a:r>
          </a:p>
        </p:txBody>
      </p:sp>
      <p:sp>
        <p:nvSpPr>
          <p:cNvPr name="Freeform 7" id="7"/>
          <p:cNvSpPr/>
          <p:nvPr/>
        </p:nvSpPr>
        <p:spPr>
          <a:xfrm flipH="true" flipV="true" rot="0">
            <a:off x="0" y="6138222"/>
            <a:ext cx="4160184" cy="4114800"/>
          </a:xfrm>
          <a:custGeom>
            <a:avLst/>
            <a:gdLst/>
            <a:ahLst/>
            <a:cxnLst/>
            <a:rect r="r" b="b" t="t" l="l"/>
            <a:pathLst>
              <a:path h="4114800" w="4160184">
                <a:moveTo>
                  <a:pt x="416018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60184" y="0"/>
                </a:lnTo>
                <a:lnTo>
                  <a:pt x="4160184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31359" y="811257"/>
            <a:ext cx="13905329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 spc="464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PSEUDOCÓDIGO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27816" y="-17418"/>
            <a:ext cx="4160184" cy="4114800"/>
          </a:xfrm>
          <a:custGeom>
            <a:avLst/>
            <a:gdLst/>
            <a:ahLst/>
            <a:cxnLst/>
            <a:rect r="r" b="b" t="t" l="l"/>
            <a:pathLst>
              <a:path h="4114800" w="4160184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22808" y="2404728"/>
            <a:ext cx="10230769" cy="7466987"/>
            <a:chOff x="0" y="0"/>
            <a:chExt cx="2694523" cy="196661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94524" cy="1966614"/>
            </a:xfrm>
            <a:custGeom>
              <a:avLst/>
              <a:gdLst/>
              <a:ahLst/>
              <a:cxnLst/>
              <a:rect r="r" b="b" t="t" l="l"/>
              <a:pathLst>
                <a:path h="1966614" w="2694524">
                  <a:moveTo>
                    <a:pt x="38593" y="0"/>
                  </a:moveTo>
                  <a:lnTo>
                    <a:pt x="2655930" y="0"/>
                  </a:lnTo>
                  <a:cubicBezTo>
                    <a:pt x="2677245" y="0"/>
                    <a:pt x="2694524" y="17279"/>
                    <a:pt x="2694524" y="38593"/>
                  </a:cubicBezTo>
                  <a:lnTo>
                    <a:pt x="2694524" y="1928021"/>
                  </a:lnTo>
                  <a:cubicBezTo>
                    <a:pt x="2694524" y="1949335"/>
                    <a:pt x="2677245" y="1966614"/>
                    <a:pt x="2655930" y="1966614"/>
                  </a:cubicBezTo>
                  <a:lnTo>
                    <a:pt x="38593" y="1966614"/>
                  </a:lnTo>
                  <a:cubicBezTo>
                    <a:pt x="17279" y="1966614"/>
                    <a:pt x="0" y="1949335"/>
                    <a:pt x="0" y="1928021"/>
                  </a:cubicBezTo>
                  <a:lnTo>
                    <a:pt x="0" y="38593"/>
                  </a:lnTo>
                  <a:cubicBezTo>
                    <a:pt x="0" y="17279"/>
                    <a:pt x="17279" y="0"/>
                    <a:pt x="38593" y="0"/>
                  </a:cubicBezTo>
                  <a:close/>
                </a:path>
              </a:pathLst>
            </a:custGeom>
            <a:solidFill>
              <a:srgbClr val="59575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85725"/>
              <a:ext cx="2694523" cy="20523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2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101017" y="3708394"/>
            <a:ext cx="7674351" cy="4659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sz="2699" b="true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3. Para cada hazard identificado FAZER</a:t>
            </a:r>
          </a:p>
          <a:p>
            <a:pPr algn="l">
              <a:lnSpc>
                <a:spcPts val="5399"/>
              </a:lnSpc>
            </a:pPr>
            <a:r>
              <a:rPr lang="en-US" sz="2699" b="true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Avaliar a probabilidade de ocorrência</a:t>
            </a:r>
          </a:p>
          <a:p>
            <a:pPr algn="l">
              <a:lnSpc>
                <a:spcPts val="5399"/>
              </a:lnSpc>
            </a:pPr>
            <a:r>
              <a:rPr lang="en-US" sz="2699" b="true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Avaliar a severidade das consequências</a:t>
            </a:r>
          </a:p>
          <a:p>
            <a:pPr algn="l">
              <a:lnSpc>
                <a:spcPts val="5399"/>
              </a:lnSpc>
            </a:pPr>
            <a:r>
              <a:rPr lang="en-US" sz="2699" b="true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Calcular o nível de risco</a:t>
            </a:r>
          </a:p>
          <a:p>
            <a:pPr algn="l">
              <a:lnSpc>
                <a:spcPts val="5399"/>
              </a:lnSpc>
            </a:pPr>
            <a:r>
              <a:rPr lang="en-US" sz="2699" b="true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FIM PARA</a:t>
            </a:r>
          </a:p>
          <a:p>
            <a:pPr algn="l">
              <a:lnSpc>
                <a:spcPts val="5399"/>
              </a:lnSpc>
            </a:pPr>
            <a:r>
              <a:rPr lang="en-US" b="true" sz="2699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4. Comparar os níveis de risco com os critérios estabelecidos</a:t>
            </a:r>
          </a:p>
        </p:txBody>
      </p:sp>
      <p:sp>
        <p:nvSpPr>
          <p:cNvPr name="Freeform 7" id="7"/>
          <p:cNvSpPr/>
          <p:nvPr/>
        </p:nvSpPr>
        <p:spPr>
          <a:xfrm flipH="true" flipV="true" rot="0">
            <a:off x="0" y="6138222"/>
            <a:ext cx="4160184" cy="4114800"/>
          </a:xfrm>
          <a:custGeom>
            <a:avLst/>
            <a:gdLst/>
            <a:ahLst/>
            <a:cxnLst/>
            <a:rect r="r" b="b" t="t" l="l"/>
            <a:pathLst>
              <a:path h="4114800" w="4160184">
                <a:moveTo>
                  <a:pt x="416018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60184" y="0"/>
                </a:lnTo>
                <a:lnTo>
                  <a:pt x="4160184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31359" y="811257"/>
            <a:ext cx="13905329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 spc="464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PSEUDOCÓDIGO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27816" y="-17418"/>
            <a:ext cx="4160184" cy="4114800"/>
          </a:xfrm>
          <a:custGeom>
            <a:avLst/>
            <a:gdLst/>
            <a:ahLst/>
            <a:cxnLst/>
            <a:rect r="r" b="b" t="t" l="l"/>
            <a:pathLst>
              <a:path h="4114800" w="4160184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22808" y="2404728"/>
            <a:ext cx="10230769" cy="7466987"/>
            <a:chOff x="0" y="0"/>
            <a:chExt cx="2694523" cy="196661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94524" cy="1966614"/>
            </a:xfrm>
            <a:custGeom>
              <a:avLst/>
              <a:gdLst/>
              <a:ahLst/>
              <a:cxnLst/>
              <a:rect r="r" b="b" t="t" l="l"/>
              <a:pathLst>
                <a:path h="1966614" w="2694524">
                  <a:moveTo>
                    <a:pt x="38593" y="0"/>
                  </a:moveTo>
                  <a:lnTo>
                    <a:pt x="2655930" y="0"/>
                  </a:lnTo>
                  <a:cubicBezTo>
                    <a:pt x="2677245" y="0"/>
                    <a:pt x="2694524" y="17279"/>
                    <a:pt x="2694524" y="38593"/>
                  </a:cubicBezTo>
                  <a:lnTo>
                    <a:pt x="2694524" y="1928021"/>
                  </a:lnTo>
                  <a:cubicBezTo>
                    <a:pt x="2694524" y="1949335"/>
                    <a:pt x="2677245" y="1966614"/>
                    <a:pt x="2655930" y="1966614"/>
                  </a:cubicBezTo>
                  <a:lnTo>
                    <a:pt x="38593" y="1966614"/>
                  </a:lnTo>
                  <a:cubicBezTo>
                    <a:pt x="17279" y="1966614"/>
                    <a:pt x="0" y="1949335"/>
                    <a:pt x="0" y="1928021"/>
                  </a:cubicBezTo>
                  <a:lnTo>
                    <a:pt x="0" y="38593"/>
                  </a:lnTo>
                  <a:cubicBezTo>
                    <a:pt x="0" y="17279"/>
                    <a:pt x="17279" y="0"/>
                    <a:pt x="38593" y="0"/>
                  </a:cubicBezTo>
                  <a:close/>
                </a:path>
              </a:pathLst>
            </a:custGeom>
            <a:solidFill>
              <a:srgbClr val="59575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85725"/>
              <a:ext cx="2694523" cy="20523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2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101017" y="3708394"/>
            <a:ext cx="7674351" cy="4659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sz="2699" b="true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5. Priorizar os hazards</a:t>
            </a:r>
          </a:p>
          <a:p>
            <a:pPr algn="l">
              <a:lnSpc>
                <a:spcPts val="5399"/>
              </a:lnSpc>
            </a:pPr>
            <a:r>
              <a:rPr lang="en-US" sz="2699" b="true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6. Elaborar um plano de ação para controlar os riscos</a:t>
            </a:r>
          </a:p>
          <a:p>
            <a:pPr algn="l">
              <a:lnSpc>
                <a:spcPts val="5399"/>
              </a:lnSpc>
            </a:pPr>
            <a:r>
              <a:rPr lang="en-US" sz="2699" b="true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7. Implementar o plano de ação</a:t>
            </a:r>
          </a:p>
          <a:p>
            <a:pPr algn="l">
              <a:lnSpc>
                <a:spcPts val="5399"/>
              </a:lnSpc>
            </a:pPr>
            <a:r>
              <a:rPr lang="en-US" sz="2699" b="true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8. Monitorar e revisar o plano de ação periodicamente</a:t>
            </a:r>
          </a:p>
          <a:p>
            <a:pPr algn="l">
              <a:lnSpc>
                <a:spcPts val="5399"/>
              </a:lnSpc>
            </a:pPr>
            <a:r>
              <a:rPr lang="en-US" b="true" sz="2699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FIM ALGORITMO</a:t>
            </a:r>
          </a:p>
        </p:txBody>
      </p:sp>
      <p:sp>
        <p:nvSpPr>
          <p:cNvPr name="Freeform 7" id="7"/>
          <p:cNvSpPr/>
          <p:nvPr/>
        </p:nvSpPr>
        <p:spPr>
          <a:xfrm flipH="true" flipV="true" rot="0">
            <a:off x="0" y="6138222"/>
            <a:ext cx="4160184" cy="4114800"/>
          </a:xfrm>
          <a:custGeom>
            <a:avLst/>
            <a:gdLst/>
            <a:ahLst/>
            <a:cxnLst/>
            <a:rect r="r" b="b" t="t" l="l"/>
            <a:pathLst>
              <a:path h="4114800" w="4160184">
                <a:moveTo>
                  <a:pt x="416018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60184" y="0"/>
                </a:lnTo>
                <a:lnTo>
                  <a:pt x="4160184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31359" y="811257"/>
            <a:ext cx="13905329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 spc="464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PSEUDOCÓDIGO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DAGXggHAXIo</dc:identifier>
  <dcterms:modified xsi:type="dcterms:W3CDTF">2011-08-01T06:04:30Z</dcterms:modified>
  <cp:revision>1</cp:revision>
  <dc:title>Busca de hazards</dc:title>
</cp:coreProperties>
</file>