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nonymous Pro Bold" charset="1" panose="02060809030202000504"/>
      <p:regular r:id="rId18"/>
    </p:embeddedFont>
    <p:embeddedFont>
      <p:font typeface="Clear Sans" charset="1" panose="020B0503030202020304"/>
      <p:regular r:id="rId19"/>
    </p:embeddedFont>
    <p:embeddedFont>
      <p:font typeface="Clear Sans Bold" charset="1" panose="020B0803030202020304"/>
      <p:regular r:id="rId20"/>
    </p:embeddedFont>
    <p:embeddedFont>
      <p:font typeface="Clear Sans Thin" charset="1" panose="020B0203030202020304"/>
      <p:regular r:id="rId21"/>
    </p:embeddedFont>
    <p:embeddedFont>
      <p:font typeface="Clear Sans Light" charset="1" panose="020B03030302020203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24842" y="4741467"/>
            <a:ext cx="12038317" cy="85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b="true" sz="6034" spc="68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BUSCA DE HAZARDS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2919" y="5690878"/>
            <a:ext cx="124902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Hazards search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83817" cy="8229600"/>
          </a:xfrm>
          <a:custGeom>
            <a:avLst/>
            <a:gdLst/>
            <a:ahLst/>
            <a:cxnLst/>
            <a:rect r="r" b="b" t="t" l="l"/>
            <a:pathLst>
              <a:path h="8229600" w="10983817">
                <a:moveTo>
                  <a:pt x="0" y="0"/>
                </a:moveTo>
                <a:lnTo>
                  <a:pt x="10983817" y="0"/>
                </a:lnTo>
                <a:lnTo>
                  <a:pt x="109838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98300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85732" y="3770631"/>
            <a:ext cx="5279620" cy="255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'E' tem predecessores: ['D']</a:t>
            </a:r>
          </a:p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'E'.</a:t>
            </a:r>
          </a:p>
          <a:p>
            <a:pPr algn="l">
              <a:lnSpc>
                <a:spcPts val="52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773805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710939" y="0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47128" cy="8229600"/>
          </a:xfrm>
          <a:custGeom>
            <a:avLst/>
            <a:gdLst/>
            <a:ahLst/>
            <a:cxnLst/>
            <a:rect r="r" b="b" t="t" l="l"/>
            <a:pathLst>
              <a:path h="8229600" w="10947128">
                <a:moveTo>
                  <a:pt x="0" y="0"/>
                </a:moveTo>
                <a:lnTo>
                  <a:pt x="10947128" y="0"/>
                </a:lnTo>
                <a:lnTo>
                  <a:pt x="1094712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75486" y="1028700"/>
            <a:ext cx="5854484" cy="8229600"/>
            <a:chOff x="0" y="0"/>
            <a:chExt cx="1541922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2100025"/>
                  </a:lnTo>
                  <a:cubicBezTo>
                    <a:pt x="1541922" y="2137272"/>
                    <a:pt x="1511727" y="2167467"/>
                    <a:pt x="1474480" y="2167467"/>
                  </a:cubicBezTo>
                  <a:lnTo>
                    <a:pt x="67442" y="2167467"/>
                  </a:lnTo>
                  <a:cubicBezTo>
                    <a:pt x="30195" y="2167467"/>
                    <a:pt x="0" y="2137272"/>
                    <a:pt x="0" y="2100025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462918" y="1638300"/>
            <a:ext cx="5279620" cy="678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Grafo: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('A', 'B')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('A', 'C')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('B', 'D')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('C', 'D')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('D', 'E')</a:t>
            </a:r>
          </a:p>
          <a:p>
            <a:pPr algn="l">
              <a:lnSpc>
                <a:spcPts val="6000"/>
              </a:lnSpc>
            </a:pP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Hazards encontrados:</a:t>
            </a:r>
          </a:p>
          <a:p>
            <a:pPr algn="l">
              <a:lnSpc>
                <a:spcPts val="6000"/>
              </a:lnSpc>
            </a:pPr>
            <a:r>
              <a:rPr lang="en-US" sz="30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Hazard entre B e C no nó D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7721119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8"/>
                </a:moveTo>
                <a:lnTo>
                  <a:pt x="0" y="2548948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710939" y="-1693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58960" y="744008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POTENCIALIDADES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58960" y="1887008"/>
            <a:ext cx="11160414" cy="170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6448" indent="-383224" lvl="1">
              <a:lnSpc>
                <a:spcPts val="7100"/>
              </a:lnSpc>
              <a:buFont typeface="Arial"/>
              <a:buChar char="•"/>
            </a:pPr>
            <a:r>
              <a:rPr lang="en-US" b="true" sz="35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Facilidade de extensão:</a:t>
            </a:r>
            <a:r>
              <a:rPr lang="en-US" sz="35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adição de condições extras</a:t>
            </a:r>
          </a:p>
          <a:p>
            <a:pPr algn="l" marL="766448" indent="-383224" lvl="1">
              <a:lnSpc>
                <a:spcPts val="7100"/>
              </a:lnSpc>
              <a:buFont typeface="Arial"/>
              <a:buChar char="•"/>
            </a:pPr>
            <a:r>
              <a:rPr lang="en-US" b="true" sz="35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Simplicidade e clareza:</a:t>
            </a:r>
            <a:r>
              <a:rPr lang="en-US" sz="35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compreensão e modificação 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158960" y="3961977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FRAGILIDADES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58960" y="5104977"/>
            <a:ext cx="11160414" cy="3496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6448" indent="-383224" lvl="1">
              <a:lnSpc>
                <a:spcPts val="7100"/>
              </a:lnSpc>
              <a:buFont typeface="Arial"/>
              <a:buChar char="•"/>
            </a:pPr>
            <a:r>
              <a:rPr lang="en-US" b="true" sz="35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Falta de validação dos dados:</a:t>
            </a:r>
            <a:r>
              <a:rPr lang="en-US" sz="35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não verifica se o grafo possui ciclos</a:t>
            </a:r>
          </a:p>
          <a:p>
            <a:pPr algn="just" marL="766448" indent="-383224" lvl="1">
              <a:lnSpc>
                <a:spcPts val="7100"/>
              </a:lnSpc>
              <a:buFont typeface="Arial"/>
              <a:buChar char="•"/>
            </a:pPr>
            <a:r>
              <a:rPr lang="en-US" b="true" sz="35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Redundância na verificação de hazards</a:t>
            </a:r>
            <a:r>
              <a:rPr lang="en-US" sz="35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: não há controle para evitar duplicatas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72620" y="600077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POTENCIALIDADES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72620" y="1892938"/>
            <a:ext cx="10906414" cy="2459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3269" indent="-361634" lvl="1">
              <a:lnSpc>
                <a:spcPts val="6700"/>
              </a:lnSpc>
              <a:buFont typeface="Arial"/>
              <a:buChar char="•"/>
            </a:pPr>
            <a:r>
              <a:rPr lang="en-US" b="true" sz="33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Otimização de recursos:</a:t>
            </a:r>
            <a:r>
              <a:rPr lang="en-US" sz="33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Alocar recursos de forma mais eficiente</a:t>
            </a:r>
          </a:p>
          <a:p>
            <a:pPr algn="l" marL="723269" indent="-361634" lvl="1">
              <a:lnSpc>
                <a:spcPts val="6700"/>
              </a:lnSpc>
              <a:buFont typeface="Arial"/>
              <a:buChar char="•"/>
            </a:pPr>
            <a:r>
              <a:rPr lang="en-US" b="true" sz="33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Continuação das operações: </a:t>
            </a:r>
            <a:r>
              <a:rPr lang="en-US" sz="33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Minimiza interrupções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972620" y="4664712"/>
            <a:ext cx="1013109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FRAGILIDADES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72620" y="5950587"/>
            <a:ext cx="10131094" cy="330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3269" indent="-361634" lvl="1">
              <a:lnSpc>
                <a:spcPts val="6700"/>
              </a:lnSpc>
              <a:buFont typeface="Arial"/>
              <a:buChar char="•"/>
            </a:pPr>
            <a:r>
              <a:rPr lang="en-US" b="true" sz="33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Incompletude:</a:t>
            </a:r>
            <a:r>
              <a:rPr lang="en-US" sz="33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Falta de garantia que todos os hazards serão identificados</a:t>
            </a:r>
          </a:p>
          <a:p>
            <a:pPr algn="just" marL="723269" indent="-361634" lvl="1">
              <a:lnSpc>
                <a:spcPts val="6700"/>
              </a:lnSpc>
              <a:buFont typeface="Arial"/>
              <a:buChar char="•"/>
            </a:pPr>
            <a:r>
              <a:rPr lang="en-US" b="true" sz="33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Falsos positivos:</a:t>
            </a:r>
            <a:r>
              <a:rPr lang="en-US" sz="33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identificação dos riscos podem não se concretizar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5658" y="3819245"/>
            <a:ext cx="556274" cy="55627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995658" y="4741450"/>
            <a:ext cx="556274" cy="55627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995658" y="6585861"/>
            <a:ext cx="556274" cy="55627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995658" y="5663656"/>
            <a:ext cx="556274" cy="55627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995658" y="7508067"/>
            <a:ext cx="556274" cy="55627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4127816" y="-17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15843" y="3657939"/>
            <a:ext cx="3487241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2"/>
              </a:lnSpc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definição do escopo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77365" y="3815227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2"/>
              </a:lnSpc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15843" y="4581750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Identificação de hazards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77365" y="4737433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15843" y="6429372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avaliação de riscos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77365" y="6581844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15843" y="5505561"/>
            <a:ext cx="5276500" cy="68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Análise de riscos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77365" y="5659638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15843" y="7353182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Controle de riscos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77365" y="7504049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 u="none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40583" y="1870792"/>
            <a:ext cx="94068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COMO FUNCIONA?</a:t>
            </a:r>
          </a:p>
        </p:txBody>
      </p:sp>
      <p:sp>
        <p:nvSpPr>
          <p:cNvPr name="Freeform 24" id="24"/>
          <p:cNvSpPr/>
          <p:nvPr/>
        </p:nvSpPr>
        <p:spPr>
          <a:xfrm flipH="true" flipV="true" rot="0">
            <a:off x="0" y="6138222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5995658" y="8426290"/>
            <a:ext cx="556274" cy="556274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7015843" y="8271406"/>
            <a:ext cx="5276500" cy="6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52"/>
              </a:lnSpc>
              <a:spcBef>
                <a:spcPct val="0"/>
              </a:spcBef>
            </a:pPr>
            <a:r>
              <a:rPr lang="en-US" sz="3026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Monitoramento e revisão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77365" y="8422273"/>
            <a:ext cx="392859" cy="47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72"/>
              </a:lnSpc>
              <a:spcBef>
                <a:spcPct val="0"/>
              </a:spcBef>
            </a:pPr>
            <a:r>
              <a:rPr lang="en-US" sz="2594">
                <a:solidFill>
                  <a:srgbClr val="FBF6F3"/>
                </a:solidFill>
                <a:latin typeface="Clear Sans Light"/>
                <a:ea typeface="Clear Sans Light"/>
                <a:cs typeface="Clear Sans Light"/>
                <a:sym typeface="Clear Sans Light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01900" y="72390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3308" y="1009650"/>
            <a:ext cx="14433649" cy="106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16"/>
              </a:lnSpc>
              <a:spcBef>
                <a:spcPct val="0"/>
              </a:spcBef>
            </a:pPr>
            <a:r>
              <a:rPr lang="en-US" b="true" sz="6846" spc="397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ANÁLISE UTILIZANDO GRAFOS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85753" y="2470552"/>
            <a:ext cx="12896080" cy="60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Tipo de hazard: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hazard de dado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Tipo de grafo: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direcionado acíclico</a:t>
            </a:r>
          </a:p>
          <a:p>
            <a:pPr algn="just" marL="1748790" indent="-582930" lvl="2">
              <a:lnSpc>
                <a:spcPts val="8100"/>
              </a:lnSpc>
              <a:buFont typeface="Arial"/>
              <a:buChar char="⚬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Nó: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Tarefas</a:t>
            </a:r>
          </a:p>
          <a:p>
            <a:pPr algn="just" marL="1748790" indent="-582930" lvl="2">
              <a:lnSpc>
                <a:spcPts val="8100"/>
              </a:lnSpc>
              <a:buFont typeface="Arial"/>
              <a:buChar char="⚬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Aresta: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Dependência entre as tarefas</a:t>
            </a:r>
          </a:p>
          <a:p>
            <a:pPr algn="just" marL="874395" indent="-437197" lvl="1">
              <a:lnSpc>
                <a:spcPts val="8100"/>
              </a:lnSpc>
              <a:buFont typeface="Arial"/>
              <a:buChar char="•"/>
            </a:pPr>
            <a:r>
              <a:rPr lang="en-US" b="true" sz="405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objetivo:</a:t>
            </a:r>
            <a:r>
              <a:rPr lang="en-US" sz="4050">
                <a:solidFill>
                  <a:srgbClr val="000000"/>
                </a:solidFill>
                <a:latin typeface="Clear Sans Thin"/>
                <a:ea typeface="Clear Sans Thin"/>
                <a:cs typeface="Clear Sans Thin"/>
                <a:sym typeface="Clear Sans Thin"/>
              </a:rPr>
              <a:t> identificar situações onde duas tarefa que dependem de um mesmo nó podem entrar em conflito</a:t>
            </a:r>
          </a:p>
        </p:txBody>
      </p:sp>
      <p:sp>
        <p:nvSpPr>
          <p:cNvPr name="AutoShape 5" id="5"/>
          <p:cNvSpPr/>
          <p:nvPr/>
        </p:nvSpPr>
        <p:spPr>
          <a:xfrm rot="5400000">
            <a:off x="-4972522" y="3239142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1027587" y="9258300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6688" y="-398418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4339" y="2039982"/>
            <a:ext cx="12443569" cy="7831734"/>
            <a:chOff x="0" y="0"/>
            <a:chExt cx="3277319" cy="20626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77319" cy="2062679"/>
            </a:xfrm>
            <a:custGeom>
              <a:avLst/>
              <a:gdLst/>
              <a:ahLst/>
              <a:cxnLst/>
              <a:rect r="r" b="b" t="t" l="l"/>
              <a:pathLst>
                <a:path h="2062679" w="3277319">
                  <a:moveTo>
                    <a:pt x="31730" y="0"/>
                  </a:moveTo>
                  <a:lnTo>
                    <a:pt x="3245588" y="0"/>
                  </a:lnTo>
                  <a:cubicBezTo>
                    <a:pt x="3254004" y="0"/>
                    <a:pt x="3262075" y="3343"/>
                    <a:pt x="3268025" y="9294"/>
                  </a:cubicBezTo>
                  <a:cubicBezTo>
                    <a:pt x="3273976" y="15244"/>
                    <a:pt x="3277319" y="23315"/>
                    <a:pt x="3277319" y="31730"/>
                  </a:cubicBezTo>
                  <a:lnTo>
                    <a:pt x="3277319" y="2030949"/>
                  </a:lnTo>
                  <a:cubicBezTo>
                    <a:pt x="3277319" y="2039364"/>
                    <a:pt x="3273976" y="2047435"/>
                    <a:pt x="3268025" y="2053385"/>
                  </a:cubicBezTo>
                  <a:cubicBezTo>
                    <a:pt x="3262075" y="2059336"/>
                    <a:pt x="3254004" y="2062679"/>
                    <a:pt x="3245588" y="2062679"/>
                  </a:cubicBezTo>
                  <a:lnTo>
                    <a:pt x="31730" y="2062679"/>
                  </a:lnTo>
                  <a:cubicBezTo>
                    <a:pt x="23315" y="2062679"/>
                    <a:pt x="15244" y="2059336"/>
                    <a:pt x="9294" y="2053385"/>
                  </a:cubicBezTo>
                  <a:cubicBezTo>
                    <a:pt x="3343" y="2047435"/>
                    <a:pt x="0" y="2039364"/>
                    <a:pt x="0" y="2030949"/>
                  </a:cubicBezTo>
                  <a:lnTo>
                    <a:pt x="0" y="31730"/>
                  </a:lnTo>
                  <a:cubicBezTo>
                    <a:pt x="0" y="23315"/>
                    <a:pt x="3343" y="15244"/>
                    <a:pt x="9294" y="9294"/>
                  </a:cubicBezTo>
                  <a:cubicBezTo>
                    <a:pt x="15244" y="3343"/>
                    <a:pt x="23315" y="0"/>
                    <a:pt x="31730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277319" cy="2148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11160" y="2596381"/>
            <a:ext cx="10349926" cy="6537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def buscar_hazards(grafo):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</a:t>
            </a: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hazards = []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for node in grafo.nodes: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predecessores = list(grafo.predecessors(node))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if len(predecessores) &gt; 1: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for i in range(len(predecessores)):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for j in range(i + 1, len(predecessores)):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 pre1, pre2 = predecessores[i], predecessores[j]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if pre1 in grafo and pre2 in grafo:</a:t>
            </a:r>
          </a:p>
          <a:p>
            <a:pPr algn="l">
              <a:lnSpc>
                <a:spcPts val="4799"/>
              </a:lnSpc>
            </a:pPr>
            <a:r>
              <a:rPr lang="en-US" sz="2399" b="true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            hazards.append((pre1, pre2, node))</a:t>
            </a:r>
          </a:p>
          <a:p>
            <a:pPr algn="l">
              <a:lnSpc>
                <a:spcPts val="4799"/>
              </a:lnSpc>
            </a:pPr>
            <a:r>
              <a:rPr lang="en-US" b="true" sz="2399">
                <a:solidFill>
                  <a:srgbClr val="FBF6F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return hazards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-395845" y="6476889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359" y="811257"/>
            <a:ext cx="1390532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spc="464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ALGORITMO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54488" cy="8229600"/>
          </a:xfrm>
          <a:custGeom>
            <a:avLst/>
            <a:gdLst/>
            <a:ahLst/>
            <a:cxnLst/>
            <a:rect r="r" b="b" t="t" l="l"/>
            <a:pathLst>
              <a:path h="8229600" w="10954488">
                <a:moveTo>
                  <a:pt x="0" y="0"/>
                </a:moveTo>
                <a:lnTo>
                  <a:pt x="10954488" y="0"/>
                </a:lnTo>
                <a:lnTo>
                  <a:pt x="109544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3900805"/>
            <a:ext cx="5279620" cy="225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3099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'A' tem predecessores: [] </a:t>
            </a:r>
            <a:r>
              <a:rPr lang="en-US" sz="3099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'A'.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773805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710939" y="0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1065476" cy="8229600"/>
          </a:xfrm>
          <a:custGeom>
            <a:avLst/>
            <a:gdLst/>
            <a:ahLst/>
            <a:cxnLst/>
            <a:rect r="r" b="b" t="t" l="l"/>
            <a:pathLst>
              <a:path h="8229600" w="11065476">
                <a:moveTo>
                  <a:pt x="0" y="0"/>
                </a:moveTo>
                <a:lnTo>
                  <a:pt x="11065476" y="0"/>
                </a:lnTo>
                <a:lnTo>
                  <a:pt x="1106547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59830" y="773805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0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0" y="0"/>
                </a:lnTo>
                <a:lnTo>
                  <a:pt x="2577060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10800000">
            <a:off x="15710939" y="0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27702" y="3062240"/>
            <a:ext cx="5854484" cy="3769024"/>
            <a:chOff x="0" y="0"/>
            <a:chExt cx="1541922" cy="9926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515134" y="3765334"/>
            <a:ext cx="5279620" cy="213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'B' tem predecessores: ['A']</a:t>
            </a:r>
          </a:p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'B'.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21525" cy="8229600"/>
          </a:xfrm>
          <a:custGeom>
            <a:avLst/>
            <a:gdLst/>
            <a:ahLst/>
            <a:cxnLst/>
            <a:rect r="r" b="b" t="t" l="l"/>
            <a:pathLst>
              <a:path h="8229600" w="10921525">
                <a:moveTo>
                  <a:pt x="0" y="0"/>
                </a:moveTo>
                <a:lnTo>
                  <a:pt x="10921525" y="0"/>
                </a:lnTo>
                <a:lnTo>
                  <a:pt x="109215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482932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4186027"/>
            <a:ext cx="5279620" cy="286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'C' tem predecessores: ['A']</a:t>
            </a:r>
          </a:p>
          <a:p>
            <a:pPr algn="l">
              <a:lnSpc>
                <a:spcPts val="5800"/>
              </a:lnSpc>
            </a:pPr>
            <a:r>
              <a:rPr lang="en-US" sz="29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Nenhum hazard encontrado para o nó 'C'.</a:t>
            </a:r>
          </a:p>
          <a:p>
            <a:pPr algn="l">
              <a:lnSpc>
                <a:spcPts val="58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7721119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8"/>
                </a:moveTo>
                <a:lnTo>
                  <a:pt x="0" y="2548948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10800000">
            <a:off x="15710939" y="46567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921319" cy="8229600"/>
          </a:xfrm>
          <a:custGeom>
            <a:avLst/>
            <a:gdLst/>
            <a:ahLst/>
            <a:cxnLst/>
            <a:rect r="r" b="b" t="t" l="l"/>
            <a:pathLst>
              <a:path h="8229600" w="10921319">
                <a:moveTo>
                  <a:pt x="0" y="0"/>
                </a:moveTo>
                <a:lnTo>
                  <a:pt x="10921319" y="0"/>
                </a:lnTo>
                <a:lnTo>
                  <a:pt x="109213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27702" y="3258988"/>
            <a:ext cx="5854484" cy="3769024"/>
            <a:chOff x="0" y="0"/>
            <a:chExt cx="1541922" cy="992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1922" cy="992665"/>
            </a:xfrm>
            <a:custGeom>
              <a:avLst/>
              <a:gdLst/>
              <a:ahLst/>
              <a:cxnLst/>
              <a:rect r="r" b="b" t="t" l="l"/>
              <a:pathLst>
                <a:path h="992665" w="1541922">
                  <a:moveTo>
                    <a:pt x="67442" y="0"/>
                  </a:moveTo>
                  <a:lnTo>
                    <a:pt x="1474480" y="0"/>
                  </a:lnTo>
                  <a:cubicBezTo>
                    <a:pt x="1511727" y="0"/>
                    <a:pt x="1541922" y="30195"/>
                    <a:pt x="1541922" y="67442"/>
                  </a:cubicBezTo>
                  <a:lnTo>
                    <a:pt x="1541922" y="925223"/>
                  </a:lnTo>
                  <a:cubicBezTo>
                    <a:pt x="1541922" y="962470"/>
                    <a:pt x="1511727" y="992665"/>
                    <a:pt x="1474480" y="992665"/>
                  </a:cubicBezTo>
                  <a:lnTo>
                    <a:pt x="67442" y="992665"/>
                  </a:lnTo>
                  <a:cubicBezTo>
                    <a:pt x="30195" y="992665"/>
                    <a:pt x="0" y="962470"/>
                    <a:pt x="0" y="925223"/>
                  </a:cubicBezTo>
                  <a:lnTo>
                    <a:pt x="0" y="67442"/>
                  </a:lnTo>
                  <a:cubicBezTo>
                    <a:pt x="0" y="30195"/>
                    <a:pt x="30195" y="0"/>
                    <a:pt x="67442" y="0"/>
                  </a:cubicBezTo>
                  <a:close/>
                </a:path>
              </a:pathLst>
            </a:custGeom>
            <a:solidFill>
              <a:srgbClr val="5957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541922" cy="1078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2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15134" y="4099243"/>
            <a:ext cx="5279620" cy="189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Nó 'D' tem predecessores: ['B', 'C']</a:t>
            </a:r>
          </a:p>
          <a:p>
            <a:pPr algn="l">
              <a:lnSpc>
                <a:spcPts val="5200"/>
              </a:lnSpc>
            </a:pPr>
            <a:r>
              <a:rPr lang="en-US" sz="2600">
                <a:solidFill>
                  <a:srgbClr val="FBF6F3"/>
                </a:solidFill>
                <a:latin typeface="Clear Sans"/>
                <a:ea typeface="Clear Sans"/>
                <a:cs typeface="Clear Sans"/>
                <a:sym typeface="Clear Sans"/>
              </a:rPr>
              <a:t>Possível hazard identificado: B, C -&gt; D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-10800000">
            <a:off x="15710939" y="8467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8"/>
                </a:moveTo>
                <a:lnTo>
                  <a:pt x="0" y="2548948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0" y="7725353"/>
            <a:ext cx="2577061" cy="2548947"/>
          </a:xfrm>
          <a:custGeom>
            <a:avLst/>
            <a:gdLst/>
            <a:ahLst/>
            <a:cxnLst/>
            <a:rect r="r" b="b" t="t" l="l"/>
            <a:pathLst>
              <a:path h="2548947" w="2577061">
                <a:moveTo>
                  <a:pt x="2577061" y="2548947"/>
                </a:moveTo>
                <a:lnTo>
                  <a:pt x="0" y="2548947"/>
                </a:lnTo>
                <a:lnTo>
                  <a:pt x="0" y="0"/>
                </a:lnTo>
                <a:lnTo>
                  <a:pt x="2577061" y="0"/>
                </a:lnTo>
                <a:lnTo>
                  <a:pt x="2577061" y="2548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DAGXggHAXIo</dc:identifier>
  <dcterms:modified xsi:type="dcterms:W3CDTF">2011-08-01T06:04:30Z</dcterms:modified>
  <cp:revision>1</cp:revision>
  <dc:title>Busca de hazards</dc:title>
</cp:coreProperties>
</file>