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6"/>
  </p:notesMasterIdLst>
  <p:handoutMasterIdLst>
    <p:handoutMasterId r:id="rId7"/>
  </p:handoutMasterIdLst>
  <p:sldIdLst>
    <p:sldId id="727" r:id="rId3"/>
    <p:sldId id="709" r:id="rId4"/>
    <p:sldId id="717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6F6B6B"/>
    <a:srgbClr val="73B597"/>
    <a:srgbClr val="DAA264"/>
    <a:srgbClr val="FFFF99"/>
    <a:srgbClr val="B2D6C6"/>
    <a:srgbClr val="093493"/>
    <a:srgbClr val="DD115F"/>
    <a:srgbClr val="CCFF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CF8DF-0221-4C9A-81C1-DC112D28BDC5}" v="1" dt="2022-01-23T23:17:46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58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0"/>
            <a:ext cx="3038475" cy="465138"/>
          </a:xfrm>
          <a:prstGeom prst="rect">
            <a:avLst/>
          </a:prstGeom>
        </p:spPr>
        <p:txBody>
          <a:bodyPr vert="horz" lIns="91359" tIns="45679" rIns="91359" bIns="456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4" y="0"/>
            <a:ext cx="3038475" cy="465138"/>
          </a:xfrm>
          <a:prstGeom prst="rect">
            <a:avLst/>
          </a:prstGeom>
        </p:spPr>
        <p:txBody>
          <a:bodyPr vert="horz" lIns="91359" tIns="45679" rIns="91359" bIns="45679" rtlCol="0"/>
          <a:lstStyle>
            <a:lvl1pPr algn="r">
              <a:defRPr sz="1200"/>
            </a:lvl1pPr>
          </a:lstStyle>
          <a:p>
            <a:fld id="{5D356677-76A6-4D9D-BE7C-05C6B750EF68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29675"/>
            <a:ext cx="3038475" cy="465138"/>
          </a:xfrm>
          <a:prstGeom prst="rect">
            <a:avLst/>
          </a:prstGeom>
        </p:spPr>
        <p:txBody>
          <a:bodyPr vert="horz" lIns="91359" tIns="45679" rIns="91359" bIns="456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4" y="8829675"/>
            <a:ext cx="3038475" cy="465138"/>
          </a:xfrm>
          <a:prstGeom prst="rect">
            <a:avLst/>
          </a:prstGeom>
        </p:spPr>
        <p:txBody>
          <a:bodyPr vert="horz" lIns="91359" tIns="45679" rIns="91359" bIns="45679" rtlCol="0" anchor="b"/>
          <a:lstStyle>
            <a:lvl1pPr algn="r">
              <a:defRPr sz="1200"/>
            </a:lvl1pPr>
          </a:lstStyle>
          <a:p>
            <a:fld id="{ED53D5E4-DA84-439C-BF34-5DBA99668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064" tIns="46532" rIns="93064" bIns="465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064" tIns="46532" rIns="93064" bIns="46532" rtlCol="0"/>
          <a:lstStyle>
            <a:lvl1pPr algn="r">
              <a:defRPr sz="1200"/>
            </a:lvl1pPr>
          </a:lstStyle>
          <a:p>
            <a:fld id="{1A96D12A-02E5-4244-89D2-7874A0E0D327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64" tIns="46532" rIns="93064" bIns="465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064" tIns="46532" rIns="93064" bIns="465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064" tIns="46532" rIns="93064" bIns="465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064" tIns="46532" rIns="93064" bIns="46532" rtlCol="0" anchor="b"/>
          <a:lstStyle>
            <a:lvl1pPr algn="r">
              <a:defRPr sz="1200"/>
            </a:lvl1pPr>
          </a:lstStyle>
          <a:p>
            <a:fld id="{E6DDA513-46D4-4313-88D9-2C6147C26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0F0BA-6B8E-472F-BE71-CD1A6EB2200A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906B50-0906-4788-BFB9-63213C50B983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EC87EB-23BD-423A-BB6B-09FC89C88B7B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86266B-9591-4899-AB2B-72AE789FDF8E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338334-2555-47F2-9A74-2738AF892E84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15D678-DD6D-4F72-83FD-FAEDC42C9AE0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331646-54E5-4C06-AA82-A08B4ED2131B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2F7C5-EB6C-4277-8E6E-744788C90E68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0ADE6A-F8AE-4989-A470-45E6C4EDD3EC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914DA5-0B01-4D96-A58B-6808E770776B}" type="datetime1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A872-A2C7-4789-B0F4-2FA2764124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113"/>
          <p:cNvSpPr txBox="1">
            <a:spLocks noChangeArrowheads="1"/>
          </p:cNvSpPr>
          <p:nvPr userDrawn="1"/>
        </p:nvSpPr>
        <p:spPr bwMode="auto">
          <a:xfrm>
            <a:off x="640080" y="6307007"/>
            <a:ext cx="2159000" cy="24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4" tIns="45706" rIns="91414" bIns="45706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>
                <a:latin typeface="+mn-lt"/>
                <a:cs typeface="Arial" pitchFamily="34" charset="0"/>
              </a:rPr>
              <a:t>BWH Real Estate &amp; Facilities </a:t>
            </a:r>
            <a:endParaRPr lang="en-US" sz="1000" b="0" i="1">
              <a:latin typeface="+mn-lt"/>
              <a:cs typeface="Arial" pitchFamily="34" charset="0"/>
            </a:endParaRPr>
          </a:p>
        </p:txBody>
      </p:sp>
      <p:sp>
        <p:nvSpPr>
          <p:cNvPr id="8" name="Text Box 115"/>
          <p:cNvSpPr txBox="1">
            <a:spLocks noChangeArrowheads="1"/>
          </p:cNvSpPr>
          <p:nvPr userDrawn="1"/>
        </p:nvSpPr>
        <p:spPr bwMode="auto">
          <a:xfrm>
            <a:off x="2209800" y="6400800"/>
            <a:ext cx="990600" cy="17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24" tIns="27424" rIns="27424" bIns="27424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i="1" baseline="0">
                <a:latin typeface="+mn-lt"/>
                <a:cs typeface="Kartika" pitchFamily="18" charset="0"/>
              </a:rPr>
              <a:t>PLANNING</a:t>
            </a:r>
          </a:p>
        </p:txBody>
      </p:sp>
      <p:sp>
        <p:nvSpPr>
          <p:cNvPr id="9" name="Line 117"/>
          <p:cNvSpPr>
            <a:spLocks noChangeShapeType="1"/>
          </p:cNvSpPr>
          <p:nvPr userDrawn="1"/>
        </p:nvSpPr>
        <p:spPr bwMode="auto">
          <a:xfrm flipV="1">
            <a:off x="2181785" y="6344210"/>
            <a:ext cx="71438" cy="211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31520" y="6248400"/>
            <a:ext cx="7848600" cy="45719"/>
          </a:xfrm>
          <a:prstGeom prst="rect">
            <a:avLst/>
          </a:prstGeom>
          <a:solidFill>
            <a:srgbClr val="385D8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5800" y="563881"/>
            <a:ext cx="7848600" cy="45719"/>
          </a:xfrm>
          <a:prstGeom prst="rect">
            <a:avLst/>
          </a:prstGeom>
          <a:solidFill>
            <a:srgbClr val="385D8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705600" y="6291072"/>
            <a:ext cx="1981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algn="r">
              <a:tabLst>
                <a:tab pos="339725" algn="l"/>
                <a:tab pos="6400800" algn="l"/>
              </a:tabLst>
            </a:pPr>
            <a:r>
              <a:rPr lang="en-US" sz="1000" b="0">
                <a:ea typeface="Arial Unicode MS" pitchFamily="34" charset="-128"/>
                <a:cs typeface="Arial Unicode MS" pitchFamily="34" charset="-128"/>
              </a:rPr>
              <a:t>September 2016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09600" y="228600"/>
            <a:ext cx="7924800" cy="3385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ctr">
              <a:tabLst>
                <a:tab pos="7720013" algn="r"/>
                <a:tab pos="7778750" algn="r"/>
              </a:tabLst>
            </a:pPr>
            <a:r>
              <a:rPr lang="en-US" sz="1600" b="1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1400" b="0">
                <a:ea typeface="Arial Unicode MS" pitchFamily="34" charset="-128"/>
                <a:cs typeface="Arial Unicode MS" pitchFamily="34" charset="-128"/>
              </a:rPr>
              <a:t>Planning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0B59-C58F-4BAA-956B-AFCDB91F4F6F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BFD3-D6FF-4CF3-BE19-6A0C73DB5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880" t="1957" r="11479"/>
          <a:stretch/>
        </p:blipFill>
        <p:spPr>
          <a:xfrm>
            <a:off x="1651000" y="567154"/>
            <a:ext cx="6127716" cy="58369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228600"/>
            <a:ext cx="710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Tower 3</a:t>
            </a:r>
            <a:r>
              <a:rPr lang="en-US" sz="1600" baseline="300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rd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Floor –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Space</a:t>
            </a:r>
            <a:endParaRPr lang="en-US" sz="1200" i="1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3394" y="6341957"/>
            <a:ext cx="147781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January 23, 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682EF6-832A-4C20-B3E6-5856AC4BBE2E}"/>
              </a:ext>
            </a:extLst>
          </p:cNvPr>
          <p:cNvSpPr/>
          <p:nvPr/>
        </p:nvSpPr>
        <p:spPr>
          <a:xfrm>
            <a:off x="4173279" y="2307265"/>
            <a:ext cx="839972" cy="90377"/>
          </a:xfrm>
          <a:prstGeom prst="rect">
            <a:avLst/>
          </a:prstGeom>
          <a:solidFill>
            <a:srgbClr val="7030A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C2A35-FEBD-4E6A-9DD6-62D601DE5F60}"/>
              </a:ext>
            </a:extLst>
          </p:cNvPr>
          <p:cNvSpPr/>
          <p:nvPr/>
        </p:nvSpPr>
        <p:spPr>
          <a:xfrm>
            <a:off x="4033285" y="4453185"/>
            <a:ext cx="937435" cy="90377"/>
          </a:xfrm>
          <a:prstGeom prst="rect">
            <a:avLst/>
          </a:prstGeom>
          <a:solidFill>
            <a:srgbClr val="7030A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07781-D4DB-448F-8705-ECE1557E60D6}"/>
              </a:ext>
            </a:extLst>
          </p:cNvPr>
          <p:cNvSpPr/>
          <p:nvPr/>
        </p:nvSpPr>
        <p:spPr>
          <a:xfrm>
            <a:off x="3161417" y="3256178"/>
            <a:ext cx="45719" cy="338554"/>
          </a:xfrm>
          <a:prstGeom prst="rect">
            <a:avLst/>
          </a:prstGeom>
          <a:solidFill>
            <a:srgbClr val="FF000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18755-6066-4A23-9E1D-EC455E8C42FF}"/>
              </a:ext>
            </a:extLst>
          </p:cNvPr>
          <p:cNvSpPr/>
          <p:nvPr/>
        </p:nvSpPr>
        <p:spPr>
          <a:xfrm rot="2662503">
            <a:off x="2917271" y="2026127"/>
            <a:ext cx="45719" cy="182215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6FB5F-D43D-471A-A041-4C037EC519BB}"/>
              </a:ext>
            </a:extLst>
          </p:cNvPr>
          <p:cNvSpPr/>
          <p:nvPr/>
        </p:nvSpPr>
        <p:spPr>
          <a:xfrm rot="8000465">
            <a:off x="2902654" y="4607987"/>
            <a:ext cx="45719" cy="182215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EF103-9DD9-4FB4-9082-7AA56CFAFA5A}"/>
              </a:ext>
            </a:extLst>
          </p:cNvPr>
          <p:cNvSpPr/>
          <p:nvPr/>
        </p:nvSpPr>
        <p:spPr>
          <a:xfrm>
            <a:off x="182047" y="2198343"/>
            <a:ext cx="317737" cy="82248"/>
          </a:xfrm>
          <a:prstGeom prst="rect">
            <a:avLst/>
          </a:prstGeom>
          <a:solidFill>
            <a:srgbClr val="7030A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B18C2-F22D-4B5E-AD1A-7B4568666AB4}"/>
              </a:ext>
            </a:extLst>
          </p:cNvPr>
          <p:cNvSpPr txBox="1"/>
          <p:nvPr/>
        </p:nvSpPr>
        <p:spPr>
          <a:xfrm>
            <a:off x="499784" y="2091821"/>
            <a:ext cx="11817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Bed and Recliner </a:t>
            </a:r>
          </a:p>
          <a:p>
            <a:r>
              <a:rPr lang="en-US" sz="1100" dirty="0"/>
              <a:t>30min parking</a:t>
            </a:r>
          </a:p>
          <a:p>
            <a:endParaRPr lang="en-US" sz="1100" dirty="0"/>
          </a:p>
          <a:p>
            <a:r>
              <a:rPr lang="en-US" sz="1100" dirty="0"/>
              <a:t>Clean pumps</a:t>
            </a:r>
          </a:p>
          <a:p>
            <a:r>
              <a:rPr lang="en-US" sz="1100" dirty="0"/>
              <a:t>Soiled Pumps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8E1184-BF64-483B-8FFE-F38EF2DB5111}"/>
              </a:ext>
            </a:extLst>
          </p:cNvPr>
          <p:cNvSpPr/>
          <p:nvPr/>
        </p:nvSpPr>
        <p:spPr>
          <a:xfrm>
            <a:off x="182047" y="2685688"/>
            <a:ext cx="317737" cy="82248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D7782-2F43-47B4-A4E2-AB938B153B78}"/>
              </a:ext>
            </a:extLst>
          </p:cNvPr>
          <p:cNvSpPr/>
          <p:nvPr/>
        </p:nvSpPr>
        <p:spPr>
          <a:xfrm>
            <a:off x="183730" y="2838088"/>
            <a:ext cx="317737" cy="82248"/>
          </a:xfrm>
          <a:prstGeom prst="rect">
            <a:avLst/>
          </a:prstGeom>
          <a:solidFill>
            <a:srgbClr val="FF000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5D529-DA1A-4183-ABE5-D6350976F6DE}"/>
              </a:ext>
            </a:extLst>
          </p:cNvPr>
          <p:cNvSpPr txBox="1"/>
          <p:nvPr/>
        </p:nvSpPr>
        <p:spPr>
          <a:xfrm>
            <a:off x="595425" y="905708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B</a:t>
            </a:r>
          </a:p>
          <a:p>
            <a:r>
              <a:rPr lang="en-US" dirty="0"/>
              <a:t>Patient Rooms</a:t>
            </a:r>
          </a:p>
          <a:p>
            <a:r>
              <a:rPr lang="en-US" dirty="0"/>
              <a:t>3B31 – 3B40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E8453-6DB6-4EF1-A3D1-EDAA3EE3081B}"/>
              </a:ext>
            </a:extLst>
          </p:cNvPr>
          <p:cNvSpPr txBox="1"/>
          <p:nvPr/>
        </p:nvSpPr>
        <p:spPr>
          <a:xfrm>
            <a:off x="609600" y="3529855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C</a:t>
            </a:r>
          </a:p>
          <a:p>
            <a:r>
              <a:rPr lang="en-US" dirty="0"/>
              <a:t>Patient Rooms</a:t>
            </a:r>
          </a:p>
          <a:p>
            <a:r>
              <a:rPr lang="en-US" dirty="0"/>
              <a:t>3C51 – 3B60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A7D9C-2D8A-4226-B246-64AC417C76AE}"/>
              </a:ext>
            </a:extLst>
          </p:cNvPr>
          <p:cNvSpPr txBox="1"/>
          <p:nvPr/>
        </p:nvSpPr>
        <p:spPr>
          <a:xfrm>
            <a:off x="7280399" y="905708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A</a:t>
            </a:r>
          </a:p>
          <a:p>
            <a:r>
              <a:rPr lang="en-US" dirty="0"/>
              <a:t>Unit Support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EAF51-1AEE-477C-A0CC-87F29DDBA468}"/>
              </a:ext>
            </a:extLst>
          </p:cNvPr>
          <p:cNvSpPr txBox="1"/>
          <p:nvPr/>
        </p:nvSpPr>
        <p:spPr>
          <a:xfrm>
            <a:off x="7280399" y="3668354"/>
            <a:ext cx="1325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D</a:t>
            </a:r>
          </a:p>
          <a:p>
            <a:r>
              <a:rPr lang="en-US" i="1" dirty="0"/>
              <a:t>Not in study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BA83-8988-4203-9B88-31402C837AFE}"/>
              </a:ext>
            </a:extLst>
          </p:cNvPr>
          <p:cNvSpPr txBox="1"/>
          <p:nvPr/>
        </p:nvSpPr>
        <p:spPr>
          <a:xfrm>
            <a:off x="1502800" y="3186615"/>
            <a:ext cx="160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Service/ Bed Transport</a:t>
            </a:r>
          </a:p>
          <a:p>
            <a:pPr algn="r"/>
            <a:r>
              <a:rPr lang="en-US" sz="1200" dirty="0"/>
              <a:t>Elevators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D84A6-FB1C-4034-A2F6-033F60A07E4F}"/>
              </a:ext>
            </a:extLst>
          </p:cNvPr>
          <p:cNvSpPr txBox="1"/>
          <p:nvPr/>
        </p:nvSpPr>
        <p:spPr>
          <a:xfrm>
            <a:off x="6042563" y="3203766"/>
            <a:ext cx="114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Visitor(&amp; Staff)</a:t>
            </a:r>
          </a:p>
          <a:p>
            <a:r>
              <a:rPr lang="en-US" sz="1200" dirty="0"/>
              <a:t>Elevators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8413AA-2293-483D-989C-F83873C8D7DD}"/>
              </a:ext>
            </a:extLst>
          </p:cNvPr>
          <p:cNvSpPr/>
          <p:nvPr/>
        </p:nvSpPr>
        <p:spPr>
          <a:xfrm>
            <a:off x="3185081" y="2979845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118F7B-174A-4445-BFE5-CC7C86083106}"/>
              </a:ext>
            </a:extLst>
          </p:cNvPr>
          <p:cNvSpPr/>
          <p:nvPr/>
        </p:nvSpPr>
        <p:spPr>
          <a:xfrm>
            <a:off x="3427682" y="2979844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C4D1A7-42B5-44D5-9B98-07D44D5141AC}"/>
              </a:ext>
            </a:extLst>
          </p:cNvPr>
          <p:cNvSpPr/>
          <p:nvPr/>
        </p:nvSpPr>
        <p:spPr>
          <a:xfrm>
            <a:off x="3427682" y="3614620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F5C2B0-BEA2-418C-9933-D28EBC610AB3}"/>
              </a:ext>
            </a:extLst>
          </p:cNvPr>
          <p:cNvSpPr/>
          <p:nvPr/>
        </p:nvSpPr>
        <p:spPr>
          <a:xfrm>
            <a:off x="3183237" y="3611787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827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15471" t="-1" r="15000" b="2329"/>
          <a:stretch/>
        </p:blipFill>
        <p:spPr>
          <a:xfrm>
            <a:off x="1680591" y="480922"/>
            <a:ext cx="5776611" cy="580027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228600"/>
            <a:ext cx="710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Tower 4</a:t>
            </a:r>
            <a:r>
              <a:rPr lang="en-US" sz="1600" baseline="300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Floor –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Space</a:t>
            </a:r>
            <a:endParaRPr lang="en-US" sz="1200" i="1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27217" y="3005047"/>
            <a:ext cx="65" cy="184666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none" lIns="0" tIns="0" rIns="0" bIns="0">
            <a:spAutoFit/>
          </a:bodyPr>
          <a:lstStyle/>
          <a:p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203394" y="6341957"/>
            <a:ext cx="147781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/>
              <a:t>October 3,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BCD86-F29E-401E-894E-679C361B6339}"/>
              </a:ext>
            </a:extLst>
          </p:cNvPr>
          <p:cNvSpPr/>
          <p:nvPr/>
        </p:nvSpPr>
        <p:spPr>
          <a:xfrm>
            <a:off x="4173279" y="2307265"/>
            <a:ext cx="839972" cy="90377"/>
          </a:xfrm>
          <a:prstGeom prst="rect">
            <a:avLst/>
          </a:prstGeom>
          <a:solidFill>
            <a:srgbClr val="7030A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BEE85-D170-4C63-9702-EA0134D68A8E}"/>
              </a:ext>
            </a:extLst>
          </p:cNvPr>
          <p:cNvSpPr/>
          <p:nvPr/>
        </p:nvSpPr>
        <p:spPr>
          <a:xfrm>
            <a:off x="4033285" y="4453185"/>
            <a:ext cx="937435" cy="90377"/>
          </a:xfrm>
          <a:prstGeom prst="rect">
            <a:avLst/>
          </a:prstGeom>
          <a:solidFill>
            <a:srgbClr val="7030A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60154-B33F-4FD9-8CB7-F87F6E4933FB}"/>
              </a:ext>
            </a:extLst>
          </p:cNvPr>
          <p:cNvSpPr/>
          <p:nvPr/>
        </p:nvSpPr>
        <p:spPr>
          <a:xfrm>
            <a:off x="3161417" y="3256178"/>
            <a:ext cx="45719" cy="338554"/>
          </a:xfrm>
          <a:prstGeom prst="rect">
            <a:avLst/>
          </a:prstGeom>
          <a:solidFill>
            <a:srgbClr val="FF000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7A33A-6D9A-4C83-BC20-F72F8AC32AEF}"/>
              </a:ext>
            </a:extLst>
          </p:cNvPr>
          <p:cNvSpPr/>
          <p:nvPr/>
        </p:nvSpPr>
        <p:spPr>
          <a:xfrm>
            <a:off x="2881679" y="1935538"/>
            <a:ext cx="45719" cy="182215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B0058E-2042-4FA9-8B76-26909861087C}"/>
              </a:ext>
            </a:extLst>
          </p:cNvPr>
          <p:cNvSpPr/>
          <p:nvPr/>
        </p:nvSpPr>
        <p:spPr>
          <a:xfrm rot="10800000">
            <a:off x="2875377" y="4749914"/>
            <a:ext cx="45719" cy="182215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262E10-EEB7-48BE-B30E-CCF171CE7536}"/>
              </a:ext>
            </a:extLst>
          </p:cNvPr>
          <p:cNvSpPr/>
          <p:nvPr/>
        </p:nvSpPr>
        <p:spPr>
          <a:xfrm>
            <a:off x="182047" y="2198343"/>
            <a:ext cx="317737" cy="82248"/>
          </a:xfrm>
          <a:prstGeom prst="rect">
            <a:avLst/>
          </a:prstGeom>
          <a:solidFill>
            <a:srgbClr val="7030A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55017-7016-464C-B29A-63678BBA0F44}"/>
              </a:ext>
            </a:extLst>
          </p:cNvPr>
          <p:cNvSpPr txBox="1"/>
          <p:nvPr/>
        </p:nvSpPr>
        <p:spPr>
          <a:xfrm>
            <a:off x="499784" y="2091821"/>
            <a:ext cx="11817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Bed and Recliner </a:t>
            </a:r>
          </a:p>
          <a:p>
            <a:r>
              <a:rPr lang="en-US" sz="1100" dirty="0"/>
              <a:t>30min parking</a:t>
            </a:r>
          </a:p>
          <a:p>
            <a:endParaRPr lang="en-US" sz="1100" dirty="0"/>
          </a:p>
          <a:p>
            <a:r>
              <a:rPr lang="en-US" sz="1100" dirty="0"/>
              <a:t>Clean pumps</a:t>
            </a:r>
          </a:p>
          <a:p>
            <a:r>
              <a:rPr lang="en-US" sz="1100" dirty="0"/>
              <a:t>Soiled Pumps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75D6F-E08B-4064-BB99-23AF81AC47B9}"/>
              </a:ext>
            </a:extLst>
          </p:cNvPr>
          <p:cNvSpPr/>
          <p:nvPr/>
        </p:nvSpPr>
        <p:spPr>
          <a:xfrm>
            <a:off x="182047" y="2685688"/>
            <a:ext cx="317737" cy="82248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BBEC9F-3109-4E32-A896-E06CCDA89D5B}"/>
              </a:ext>
            </a:extLst>
          </p:cNvPr>
          <p:cNvSpPr/>
          <p:nvPr/>
        </p:nvSpPr>
        <p:spPr>
          <a:xfrm>
            <a:off x="183730" y="2838088"/>
            <a:ext cx="317737" cy="82248"/>
          </a:xfrm>
          <a:prstGeom prst="rect">
            <a:avLst/>
          </a:prstGeom>
          <a:solidFill>
            <a:srgbClr val="FF000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6A52A-EFBD-45B4-8EA6-EA5B829C0A46}"/>
              </a:ext>
            </a:extLst>
          </p:cNvPr>
          <p:cNvSpPr txBox="1"/>
          <p:nvPr/>
        </p:nvSpPr>
        <p:spPr>
          <a:xfrm>
            <a:off x="595425" y="905708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B</a:t>
            </a:r>
          </a:p>
          <a:p>
            <a:r>
              <a:rPr lang="en-US" dirty="0"/>
              <a:t>Patient Rooms</a:t>
            </a:r>
          </a:p>
          <a:p>
            <a:r>
              <a:rPr lang="en-US" dirty="0"/>
              <a:t>4B31 – 4B40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5DC6A5-ECC5-4C56-B361-A26F006D3210}"/>
              </a:ext>
            </a:extLst>
          </p:cNvPr>
          <p:cNvSpPr txBox="1"/>
          <p:nvPr/>
        </p:nvSpPr>
        <p:spPr>
          <a:xfrm>
            <a:off x="609600" y="3529855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C</a:t>
            </a:r>
          </a:p>
          <a:p>
            <a:r>
              <a:rPr lang="en-US" dirty="0"/>
              <a:t>Patient Rooms</a:t>
            </a:r>
          </a:p>
          <a:p>
            <a:r>
              <a:rPr lang="en-US" dirty="0"/>
              <a:t>4C51 – 4B60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3A967-5FBC-4AEB-BCED-D51533E8690B}"/>
              </a:ext>
            </a:extLst>
          </p:cNvPr>
          <p:cNvSpPr txBox="1"/>
          <p:nvPr/>
        </p:nvSpPr>
        <p:spPr>
          <a:xfrm>
            <a:off x="7280399" y="905708"/>
            <a:ext cx="1325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A</a:t>
            </a:r>
          </a:p>
          <a:p>
            <a:r>
              <a:rPr lang="en-US" dirty="0"/>
              <a:t>Renovations</a:t>
            </a:r>
            <a:endParaRPr lang="en-US" i="1" dirty="0"/>
          </a:p>
          <a:p>
            <a:r>
              <a:rPr lang="en-US" i="1" dirty="0"/>
              <a:t>Not in study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E1E203-B3A7-41DD-91EA-2204557534CE}"/>
              </a:ext>
            </a:extLst>
          </p:cNvPr>
          <p:cNvSpPr txBox="1"/>
          <p:nvPr/>
        </p:nvSpPr>
        <p:spPr>
          <a:xfrm>
            <a:off x="7280399" y="3668354"/>
            <a:ext cx="1467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D</a:t>
            </a:r>
          </a:p>
          <a:p>
            <a:r>
              <a:rPr lang="en-US" i="1" dirty="0"/>
              <a:t>On call rooms</a:t>
            </a:r>
          </a:p>
          <a:p>
            <a:r>
              <a:rPr lang="en-US" i="1" dirty="0"/>
              <a:t>Not in study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B5DCB8-7CDE-4D62-9C42-ECBA0DCEE079}"/>
              </a:ext>
            </a:extLst>
          </p:cNvPr>
          <p:cNvSpPr txBox="1"/>
          <p:nvPr/>
        </p:nvSpPr>
        <p:spPr>
          <a:xfrm>
            <a:off x="1502800" y="3186615"/>
            <a:ext cx="160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Service/ Bed Transport</a:t>
            </a:r>
          </a:p>
          <a:p>
            <a:pPr algn="r"/>
            <a:r>
              <a:rPr lang="en-US" sz="1200" dirty="0"/>
              <a:t>Elevators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8D2D4-12D5-4495-8082-88912F06CD59}"/>
              </a:ext>
            </a:extLst>
          </p:cNvPr>
          <p:cNvSpPr txBox="1"/>
          <p:nvPr/>
        </p:nvSpPr>
        <p:spPr>
          <a:xfrm>
            <a:off x="6015285" y="3203766"/>
            <a:ext cx="104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Visitor &amp; Staff</a:t>
            </a:r>
          </a:p>
          <a:p>
            <a:r>
              <a:rPr lang="en-US" sz="1200" dirty="0"/>
              <a:t>Elevators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C1AB4D-9C29-4976-A50F-399E813B0FC5}"/>
              </a:ext>
            </a:extLst>
          </p:cNvPr>
          <p:cNvSpPr/>
          <p:nvPr/>
        </p:nvSpPr>
        <p:spPr>
          <a:xfrm>
            <a:off x="3185081" y="2979845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55DCB8-8344-41E9-9B60-88214715112A}"/>
              </a:ext>
            </a:extLst>
          </p:cNvPr>
          <p:cNvSpPr/>
          <p:nvPr/>
        </p:nvSpPr>
        <p:spPr>
          <a:xfrm>
            <a:off x="3427682" y="2979844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011794-DF68-484B-A7A6-68301854C0CA}"/>
              </a:ext>
            </a:extLst>
          </p:cNvPr>
          <p:cNvSpPr/>
          <p:nvPr/>
        </p:nvSpPr>
        <p:spPr>
          <a:xfrm>
            <a:off x="3427682" y="3614620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32D64-5CE0-4DF7-AB71-E1189E2EB0EC}"/>
              </a:ext>
            </a:extLst>
          </p:cNvPr>
          <p:cNvSpPr/>
          <p:nvPr/>
        </p:nvSpPr>
        <p:spPr>
          <a:xfrm>
            <a:off x="3183237" y="3611787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337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16506" t="1608" r="13926" b="2622"/>
          <a:stretch/>
        </p:blipFill>
        <p:spPr>
          <a:xfrm>
            <a:off x="1763733" y="552393"/>
            <a:ext cx="5846742" cy="57532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9A872-A2C7-4789-B0F4-2FA2764124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228600"/>
            <a:ext cx="710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Tower 5</a:t>
            </a:r>
            <a:r>
              <a:rPr lang="en-US" sz="1600" baseline="300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Floor –</a:t>
            </a:r>
            <a:r>
              <a:rPr lang="en-US" sz="1600" b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Space</a:t>
            </a:r>
            <a:endParaRPr lang="en-US" sz="1200" i="1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27217" y="3005047"/>
            <a:ext cx="65" cy="184666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none" lIns="0" tIns="0" rIns="0" bIns="0">
            <a:spAutoFit/>
          </a:bodyPr>
          <a:lstStyle/>
          <a:p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203394" y="6341957"/>
            <a:ext cx="147781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/>
              <a:t>October 3,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C8E9D-166E-410E-8FD5-362681B85927}"/>
              </a:ext>
            </a:extLst>
          </p:cNvPr>
          <p:cNvSpPr/>
          <p:nvPr/>
        </p:nvSpPr>
        <p:spPr>
          <a:xfrm>
            <a:off x="4173279" y="2307265"/>
            <a:ext cx="839972" cy="90377"/>
          </a:xfrm>
          <a:prstGeom prst="rect">
            <a:avLst/>
          </a:prstGeom>
          <a:solidFill>
            <a:srgbClr val="7030A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08D0-671F-4792-A702-9A196DBD6DDC}"/>
              </a:ext>
            </a:extLst>
          </p:cNvPr>
          <p:cNvSpPr/>
          <p:nvPr/>
        </p:nvSpPr>
        <p:spPr>
          <a:xfrm>
            <a:off x="3161417" y="3256178"/>
            <a:ext cx="45719" cy="338554"/>
          </a:xfrm>
          <a:prstGeom prst="rect">
            <a:avLst/>
          </a:prstGeom>
          <a:solidFill>
            <a:srgbClr val="FF000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82446-58B3-46A8-ADAD-C6A31CDE68C3}"/>
              </a:ext>
            </a:extLst>
          </p:cNvPr>
          <p:cNvSpPr/>
          <p:nvPr/>
        </p:nvSpPr>
        <p:spPr>
          <a:xfrm>
            <a:off x="3122048" y="1597633"/>
            <a:ext cx="91438" cy="47017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38320-9519-4577-A7FE-0A0ED5CFFFD9}"/>
              </a:ext>
            </a:extLst>
          </p:cNvPr>
          <p:cNvSpPr/>
          <p:nvPr/>
        </p:nvSpPr>
        <p:spPr>
          <a:xfrm>
            <a:off x="182047" y="2198343"/>
            <a:ext cx="317737" cy="82248"/>
          </a:xfrm>
          <a:prstGeom prst="rect">
            <a:avLst/>
          </a:prstGeom>
          <a:solidFill>
            <a:srgbClr val="7030A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A18FB-C0A5-4718-9CA8-67E5C55C6C0D}"/>
              </a:ext>
            </a:extLst>
          </p:cNvPr>
          <p:cNvSpPr txBox="1"/>
          <p:nvPr/>
        </p:nvSpPr>
        <p:spPr>
          <a:xfrm>
            <a:off x="499784" y="2091821"/>
            <a:ext cx="11817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Bed and Recliner </a:t>
            </a:r>
          </a:p>
          <a:p>
            <a:r>
              <a:rPr lang="en-US" sz="1100" dirty="0"/>
              <a:t>30min parking</a:t>
            </a:r>
          </a:p>
          <a:p>
            <a:endParaRPr lang="en-US" sz="1100" dirty="0"/>
          </a:p>
          <a:p>
            <a:r>
              <a:rPr lang="en-US" sz="1100" dirty="0"/>
              <a:t>Clean pumps</a:t>
            </a:r>
          </a:p>
          <a:p>
            <a:r>
              <a:rPr lang="en-US" sz="1100" dirty="0"/>
              <a:t>Soiled Pumps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F0DD-231C-4992-8935-DB343428FE2E}"/>
              </a:ext>
            </a:extLst>
          </p:cNvPr>
          <p:cNvSpPr/>
          <p:nvPr/>
        </p:nvSpPr>
        <p:spPr>
          <a:xfrm>
            <a:off x="182047" y="2685688"/>
            <a:ext cx="317737" cy="82248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5C3193-DBF7-4777-83A2-27AF1D5162D4}"/>
              </a:ext>
            </a:extLst>
          </p:cNvPr>
          <p:cNvSpPr/>
          <p:nvPr/>
        </p:nvSpPr>
        <p:spPr>
          <a:xfrm>
            <a:off x="183730" y="2838088"/>
            <a:ext cx="317737" cy="82248"/>
          </a:xfrm>
          <a:prstGeom prst="rect">
            <a:avLst/>
          </a:prstGeom>
          <a:solidFill>
            <a:srgbClr val="FF000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96F65-FB82-4B29-857F-185C56ABCB8B}"/>
              </a:ext>
            </a:extLst>
          </p:cNvPr>
          <p:cNvSpPr txBox="1"/>
          <p:nvPr/>
        </p:nvSpPr>
        <p:spPr>
          <a:xfrm>
            <a:off x="595425" y="905708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B</a:t>
            </a:r>
          </a:p>
          <a:p>
            <a:r>
              <a:rPr lang="en-US" dirty="0"/>
              <a:t>Patient Rooms</a:t>
            </a:r>
          </a:p>
          <a:p>
            <a:r>
              <a:rPr lang="en-US" dirty="0"/>
              <a:t>5B31 – 5B40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AAA3E-3ADB-4426-B3AC-7FE9B40384DA}"/>
              </a:ext>
            </a:extLst>
          </p:cNvPr>
          <p:cNvSpPr txBox="1"/>
          <p:nvPr/>
        </p:nvSpPr>
        <p:spPr>
          <a:xfrm>
            <a:off x="1502800" y="3186615"/>
            <a:ext cx="1600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Service/ Bed Transport</a:t>
            </a:r>
          </a:p>
          <a:p>
            <a:pPr algn="r"/>
            <a:r>
              <a:rPr lang="en-US" sz="1200" dirty="0"/>
              <a:t>Elevators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92A668-CA20-4A56-AB14-1371819D23F1}"/>
              </a:ext>
            </a:extLst>
          </p:cNvPr>
          <p:cNvSpPr/>
          <p:nvPr/>
        </p:nvSpPr>
        <p:spPr>
          <a:xfrm>
            <a:off x="3185081" y="2979845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5A91F-470C-4E77-9C41-DB9E1B570722}"/>
              </a:ext>
            </a:extLst>
          </p:cNvPr>
          <p:cNvSpPr/>
          <p:nvPr/>
        </p:nvSpPr>
        <p:spPr>
          <a:xfrm>
            <a:off x="3427682" y="2979844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DE64EF-7A29-49F7-9842-1D381DB110B9}"/>
              </a:ext>
            </a:extLst>
          </p:cNvPr>
          <p:cNvSpPr/>
          <p:nvPr/>
        </p:nvSpPr>
        <p:spPr>
          <a:xfrm>
            <a:off x="3427682" y="3614620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18BA1F-07E5-4B2E-A364-EF8C44AA03A7}"/>
              </a:ext>
            </a:extLst>
          </p:cNvPr>
          <p:cNvSpPr/>
          <p:nvPr/>
        </p:nvSpPr>
        <p:spPr>
          <a:xfrm>
            <a:off x="3183237" y="3611787"/>
            <a:ext cx="184547" cy="257019"/>
          </a:xfrm>
          <a:prstGeom prst="rect">
            <a:avLst/>
          </a:prstGeom>
          <a:solidFill>
            <a:schemeClr val="accent2">
              <a:lumMod val="60000"/>
              <a:lumOff val="40000"/>
              <a:alpha val="7098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C43D0B-9D35-4FEF-B776-6825E962869B}"/>
              </a:ext>
            </a:extLst>
          </p:cNvPr>
          <p:cNvSpPr txBox="1"/>
          <p:nvPr/>
        </p:nvSpPr>
        <p:spPr>
          <a:xfrm>
            <a:off x="7224891" y="905708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A</a:t>
            </a:r>
          </a:p>
          <a:p>
            <a:r>
              <a:rPr lang="en-US" dirty="0"/>
              <a:t>Patient Rooms</a:t>
            </a:r>
          </a:p>
          <a:p>
            <a:r>
              <a:rPr lang="en-US" dirty="0"/>
              <a:t>5A11 – 5A21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EF6E7-5156-45F1-A822-725C28C662D9}"/>
              </a:ext>
            </a:extLst>
          </p:cNvPr>
          <p:cNvSpPr/>
          <p:nvPr/>
        </p:nvSpPr>
        <p:spPr>
          <a:xfrm>
            <a:off x="6461762" y="1921483"/>
            <a:ext cx="91438" cy="72417"/>
          </a:xfrm>
          <a:prstGeom prst="rect">
            <a:avLst/>
          </a:prstGeom>
          <a:solidFill>
            <a:srgbClr val="00B050">
              <a:alpha val="7098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CF7E0-73FB-4527-BFBE-8E8B6000B3DB}"/>
              </a:ext>
            </a:extLst>
          </p:cNvPr>
          <p:cNvSpPr txBox="1"/>
          <p:nvPr/>
        </p:nvSpPr>
        <p:spPr>
          <a:xfrm>
            <a:off x="7280399" y="3668354"/>
            <a:ext cx="1330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D</a:t>
            </a:r>
          </a:p>
          <a:p>
            <a:r>
              <a:rPr lang="en-US" i="1" dirty="0"/>
              <a:t>Renovations</a:t>
            </a:r>
          </a:p>
          <a:p>
            <a:r>
              <a:rPr lang="en-US" i="1" dirty="0"/>
              <a:t>Not in study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F32A5-621A-4AE9-931F-C9E86455AA71}"/>
              </a:ext>
            </a:extLst>
          </p:cNvPr>
          <p:cNvSpPr txBox="1"/>
          <p:nvPr/>
        </p:nvSpPr>
        <p:spPr>
          <a:xfrm>
            <a:off x="646068" y="3674690"/>
            <a:ext cx="1330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C</a:t>
            </a:r>
          </a:p>
          <a:p>
            <a:r>
              <a:rPr lang="en-US" i="1" dirty="0"/>
              <a:t>Clinical area</a:t>
            </a:r>
          </a:p>
          <a:p>
            <a:r>
              <a:rPr lang="en-US" i="1" dirty="0"/>
              <a:t>Not in study</a:t>
            </a:r>
          </a:p>
        </p:txBody>
      </p:sp>
    </p:spTree>
    <p:extLst>
      <p:ext uri="{BB962C8B-B14F-4D97-AF65-F5344CB8AC3E}">
        <p14:creationId xmlns:p14="http://schemas.microsoft.com/office/powerpoint/2010/main" val="26903944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3B597">
            <a:alpha val="70980"/>
          </a:srgbClr>
        </a:solidFill>
        <a:ln w="3175"/>
      </a:spPr>
      <a:bodyPr lIns="0" tIns="0" rIns="0" bIns="0" rtlCol="0" anchor="ctr"/>
      <a:lstStyle>
        <a:defPPr algn="ctr">
          <a:defRPr sz="12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159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Partners Information Systems</dc:creator>
  <cp:lastModifiedBy>w w</cp:lastModifiedBy>
  <cp:revision>4</cp:revision>
  <cp:lastPrinted>2018-10-03T15:41:39Z</cp:lastPrinted>
  <dcterms:created xsi:type="dcterms:W3CDTF">2015-04-17T21:12:29Z</dcterms:created>
  <dcterms:modified xsi:type="dcterms:W3CDTF">2022-04-07T04:17:00Z</dcterms:modified>
</cp:coreProperties>
</file>