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9" r:id="rId3"/>
    <p:sldId id="257" r:id="rId4"/>
    <p:sldId id="258" r:id="rId5"/>
    <p:sldId id="278" r:id="rId6"/>
    <p:sldId id="260" r:id="rId7"/>
    <p:sldId id="276" r:id="rId8"/>
    <p:sldId id="277" r:id="rId9"/>
    <p:sldId id="261" r:id="rId10"/>
    <p:sldId id="262" r:id="rId11"/>
    <p:sldId id="279" r:id="rId12"/>
    <p:sldId id="263" r:id="rId13"/>
    <p:sldId id="264" r:id="rId14"/>
    <p:sldId id="265" r:id="rId15"/>
    <p:sldId id="280" r:id="rId16"/>
    <p:sldId id="266" r:id="rId17"/>
    <p:sldId id="267" r:id="rId18"/>
    <p:sldId id="268" r:id="rId19"/>
    <p:sldId id="272" r:id="rId20"/>
    <p:sldId id="270" r:id="rId21"/>
    <p:sldId id="269" r:id="rId22"/>
    <p:sldId id="271" r:id="rId23"/>
    <p:sldId id="273" r:id="rId24"/>
    <p:sldId id="274" r:id="rId25"/>
    <p:sldId id="275"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831D11-C73B-43DC-B3BA-56F84E90524B}"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47609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31D11-C73B-43DC-B3BA-56F84E90524B}"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155903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31D11-C73B-43DC-B3BA-56F84E90524B}"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3531766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31D11-C73B-43DC-B3BA-56F84E90524B}"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A8A64-6B35-4F78-80D6-A969FA02E4B4}"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377441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31D11-C73B-43DC-B3BA-56F84E90524B}"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3916092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831D11-C73B-43DC-B3BA-56F84E90524B}" type="datetimeFigureOut">
              <a:rPr lang="en-US" smtClean="0"/>
              <a:t>4/28/2015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750056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831D11-C73B-43DC-B3BA-56F84E90524B}" type="datetimeFigureOut">
              <a:rPr lang="en-US" smtClean="0"/>
              <a:t>4/28/2015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2510450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31D11-C73B-43DC-B3BA-56F84E90524B}"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84151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31D11-C73B-43DC-B3BA-56F84E90524B}"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352826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F831D11-C73B-43DC-B3BA-56F84E90524B}"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65369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31D11-C73B-43DC-B3BA-56F84E90524B}"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359919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831D11-C73B-43DC-B3BA-56F84E90524B}"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1759602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831D11-C73B-43DC-B3BA-56F84E90524B}" type="datetimeFigureOut">
              <a:rPr lang="en-US" smtClean="0"/>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36562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F831D11-C73B-43DC-B3BA-56F84E90524B}" type="datetimeFigureOut">
              <a:rPr lang="en-US" smtClean="0"/>
              <a:t>4/28/2015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408121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831D11-C73B-43DC-B3BA-56F84E90524B}" type="datetimeFigureOut">
              <a:rPr lang="en-US" smtClean="0"/>
              <a:t>4/28/2015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15771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F831D11-C73B-43DC-B3BA-56F84E90524B}" type="datetimeFigureOut">
              <a:rPr lang="en-US" smtClean="0"/>
              <a:t>4/28/2015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67100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31D11-C73B-43DC-B3BA-56F84E90524B}"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A8A64-6B35-4F78-80D6-A969FA02E4B4}" type="slidenum">
              <a:rPr lang="en-US" smtClean="0"/>
              <a:t>‹#›</a:t>
            </a:fld>
            <a:endParaRPr lang="en-US"/>
          </a:p>
        </p:txBody>
      </p:sp>
    </p:spTree>
    <p:extLst>
      <p:ext uri="{BB962C8B-B14F-4D97-AF65-F5344CB8AC3E}">
        <p14:creationId xmlns:p14="http://schemas.microsoft.com/office/powerpoint/2010/main" val="1048830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831D11-C73B-43DC-B3BA-56F84E90524B}" type="datetimeFigureOut">
              <a:rPr lang="en-US" smtClean="0"/>
              <a:t>4/28/2015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9AA8A64-6B35-4F78-80D6-A969FA02E4B4}" type="slidenum">
              <a:rPr lang="en-US" smtClean="0"/>
              <a:t>‹#›</a:t>
            </a:fld>
            <a:endParaRPr lang="en-US"/>
          </a:p>
        </p:txBody>
      </p:sp>
    </p:spTree>
    <p:extLst>
      <p:ext uri="{BB962C8B-B14F-4D97-AF65-F5344CB8AC3E}">
        <p14:creationId xmlns:p14="http://schemas.microsoft.com/office/powerpoint/2010/main" val="94882991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pPr algn="ctr"/>
            <a:r>
              <a:rPr lang="en-US" b="1" dirty="0" err="1" smtClean="0"/>
              <a:t>Lacy’s</a:t>
            </a:r>
            <a:r>
              <a:rPr lang="en-US" b="1" dirty="0" smtClean="0"/>
              <a:t> Kiosk</a:t>
            </a:r>
            <a:endParaRPr lang="en-US" b="1" dirty="0"/>
          </a:p>
        </p:txBody>
      </p:sp>
      <p:sp>
        <p:nvSpPr>
          <p:cNvPr id="3" name="Subtitle 2"/>
          <p:cNvSpPr>
            <a:spLocks noGrp="1"/>
          </p:cNvSpPr>
          <p:nvPr>
            <p:ph type="subTitle" idx="1"/>
          </p:nvPr>
        </p:nvSpPr>
        <p:spPr>
          <a:xfrm>
            <a:off x="1371600" y="2133600"/>
            <a:ext cx="6400800" cy="3505200"/>
          </a:xfrm>
        </p:spPr>
        <p:txBody>
          <a:bodyPr>
            <a:normAutofit/>
          </a:bodyPr>
          <a:lstStyle/>
          <a:p>
            <a:r>
              <a:rPr lang="en-US" sz="2400" b="1" u="sng" dirty="0" smtClean="0"/>
              <a:t>Group Members:</a:t>
            </a:r>
          </a:p>
          <a:p>
            <a:r>
              <a:rPr lang="en-US" sz="2400" b="1" dirty="0" smtClean="0"/>
              <a:t/>
            </a:r>
            <a:br>
              <a:rPr lang="en-US" sz="2400" b="1" dirty="0" smtClean="0"/>
            </a:br>
            <a:r>
              <a:rPr lang="en-US" sz="2400" b="1" dirty="0" smtClean="0"/>
              <a:t>			</a:t>
            </a:r>
            <a:r>
              <a:rPr lang="en-US" sz="2400" b="1" cap="none" dirty="0" smtClean="0"/>
              <a:t>Alisha Locust</a:t>
            </a:r>
          </a:p>
          <a:p>
            <a:r>
              <a:rPr lang="en-US" sz="2400" b="1" dirty="0" smtClean="0"/>
              <a:t/>
            </a:r>
            <a:br>
              <a:rPr lang="en-US" sz="2400" b="1" dirty="0" smtClean="0"/>
            </a:br>
            <a:r>
              <a:rPr lang="en-US" sz="2400" b="1" dirty="0" smtClean="0"/>
              <a:t>			</a:t>
            </a:r>
            <a:r>
              <a:rPr lang="en-US" sz="2400" b="1" cap="none" dirty="0" smtClean="0"/>
              <a:t>Souleymane Y. Mehinhoua</a:t>
            </a:r>
          </a:p>
          <a:p>
            <a:r>
              <a:rPr lang="en-US" sz="2400" b="1" dirty="0" smtClean="0"/>
              <a:t/>
            </a:r>
            <a:br>
              <a:rPr lang="en-US" sz="2400" b="1" dirty="0" smtClean="0"/>
            </a:br>
            <a:r>
              <a:rPr lang="en-US" sz="2400" b="1" dirty="0" smtClean="0"/>
              <a:t>			</a:t>
            </a:r>
            <a:r>
              <a:rPr lang="en-US" sz="2400" b="1" cap="none" dirty="0" smtClean="0"/>
              <a:t>Tim Oliver</a:t>
            </a:r>
            <a:r>
              <a:rPr lang="en-US" sz="2400" b="1" dirty="0" smtClean="0"/>
              <a:t/>
            </a:r>
            <a:br>
              <a:rPr lang="en-US" sz="2400" b="1" dirty="0" smtClean="0"/>
            </a:br>
            <a:endParaRPr lang="en-US" sz="2400" b="1" dirty="0"/>
          </a:p>
        </p:txBody>
      </p:sp>
    </p:spTree>
    <p:extLst>
      <p:ext uri="{BB962C8B-B14F-4D97-AF65-F5344CB8AC3E}">
        <p14:creationId xmlns:p14="http://schemas.microsoft.com/office/powerpoint/2010/main" val="1041097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334000"/>
          </a:xfrm>
        </p:spPr>
        <p:txBody>
          <a:bodyPr>
            <a:noAutofit/>
          </a:bodyPr>
          <a:lstStyle/>
          <a:p>
            <a:pPr marL="0" indent="0">
              <a:buNone/>
            </a:pPr>
            <a:r>
              <a:rPr lang="en-US" b="1" dirty="0">
                <a:solidFill>
                  <a:schemeClr val="bg2">
                    <a:lumMod val="20000"/>
                    <a:lumOff val="80000"/>
                  </a:schemeClr>
                </a:solidFill>
              </a:rPr>
              <a:t>GUI Functional Requirements </a:t>
            </a:r>
            <a:r>
              <a:rPr lang="en-US" b="1" dirty="0" smtClean="0">
                <a:solidFill>
                  <a:schemeClr val="bg2">
                    <a:lumMod val="20000"/>
                    <a:lumOff val="80000"/>
                  </a:schemeClr>
                </a:solidFill>
              </a:rPr>
              <a:t>(Continued)</a:t>
            </a:r>
            <a:endParaRPr lang="en-US" dirty="0" smtClean="0"/>
          </a:p>
          <a:p>
            <a:pPr lvl="0"/>
            <a:r>
              <a:rPr lang="en-US" dirty="0" smtClean="0"/>
              <a:t>The </a:t>
            </a:r>
            <a:r>
              <a:rPr lang="en-US" dirty="0"/>
              <a:t>Login button will access the </a:t>
            </a:r>
            <a:r>
              <a:rPr lang="en-US" dirty="0" smtClean="0"/>
              <a:t>database </a:t>
            </a:r>
            <a:r>
              <a:rPr lang="en-US" dirty="0"/>
              <a:t>and validate The login based on Username and password. </a:t>
            </a:r>
          </a:p>
          <a:p>
            <a:pPr lvl="0"/>
            <a:r>
              <a:rPr lang="en-US" dirty="0"/>
              <a:t>The GUI will have a main page, Pages correlating to each product category, and a transaction page. </a:t>
            </a:r>
          </a:p>
          <a:p>
            <a:pPr marL="0" indent="0">
              <a:buNone/>
            </a:pPr>
            <a:endParaRPr lang="en-US" b="1" dirty="0">
              <a:solidFill>
                <a:schemeClr val="bg2">
                  <a:lumMod val="20000"/>
                  <a:lumOff val="80000"/>
                </a:schemeClr>
              </a:solidFill>
            </a:endParaRPr>
          </a:p>
          <a:p>
            <a:pPr marL="0" indent="0">
              <a:buNone/>
            </a:pPr>
            <a:r>
              <a:rPr lang="en-US" b="1" dirty="0" smtClean="0">
                <a:solidFill>
                  <a:schemeClr val="bg2">
                    <a:lumMod val="20000"/>
                    <a:lumOff val="80000"/>
                  </a:schemeClr>
                </a:solidFill>
              </a:rPr>
              <a:t>Database </a:t>
            </a:r>
            <a:r>
              <a:rPr lang="en-US" b="1" dirty="0">
                <a:solidFill>
                  <a:schemeClr val="bg2">
                    <a:lumMod val="20000"/>
                    <a:lumOff val="80000"/>
                  </a:schemeClr>
                </a:solidFill>
              </a:rPr>
              <a:t>Functional Requirements </a:t>
            </a:r>
          </a:p>
          <a:p>
            <a:pPr lvl="0"/>
            <a:r>
              <a:rPr lang="en-US" dirty="0"/>
              <a:t>The database will contain User Profile Information (Username, Password, </a:t>
            </a:r>
            <a:r>
              <a:rPr lang="en-US" dirty="0" err="1"/>
              <a:t>UserID</a:t>
            </a:r>
            <a:r>
              <a:rPr lang="en-US" dirty="0"/>
              <a:t>#, ...)</a:t>
            </a:r>
            <a:endParaRPr lang="en-US" u="none" strike="noStrike" dirty="0" smtClean="0">
              <a:effectLst/>
            </a:endParaRPr>
          </a:p>
          <a:p>
            <a:pPr lvl="0"/>
            <a:r>
              <a:rPr lang="en-US" dirty="0"/>
              <a:t>The database will contain Product </a:t>
            </a:r>
            <a:r>
              <a:rPr lang="en-US" dirty="0" smtClean="0"/>
              <a:t>information (</a:t>
            </a:r>
            <a:r>
              <a:rPr lang="en-US" dirty="0"/>
              <a:t>category, characteristics, price, </a:t>
            </a:r>
            <a:r>
              <a:rPr lang="en-US" dirty="0" err="1"/>
              <a:t>productId</a:t>
            </a:r>
            <a:r>
              <a:rPr lang="en-US" dirty="0"/>
              <a:t>#, ...)</a:t>
            </a:r>
            <a:endParaRPr lang="en-US" u="none" strike="noStrike" dirty="0" smtClean="0">
              <a:effectLst/>
            </a:endParaRPr>
          </a:p>
          <a:p>
            <a:pPr lvl="0"/>
            <a:r>
              <a:rPr lang="en-US" dirty="0"/>
              <a:t>The database will contain Order Information</a:t>
            </a:r>
            <a:endParaRPr lang="en-US" u="none" strike="noStrike" dirty="0" smtClean="0">
              <a:effectLst/>
            </a:endParaRPr>
          </a:p>
          <a:p>
            <a:pPr lvl="0"/>
            <a:r>
              <a:rPr lang="en-US" dirty="0"/>
              <a:t>The database will be compatible with the program and will be accessed </a:t>
            </a:r>
            <a:r>
              <a:rPr lang="en-US" dirty="0" smtClean="0"/>
              <a:t/>
            </a:r>
            <a:br>
              <a:rPr lang="en-US" dirty="0" smtClean="0"/>
            </a:br>
            <a:endParaRPr lang="en-US" u="none" strike="noStrike" dirty="0" smtClean="0">
              <a:effectLst/>
            </a:endParaRPr>
          </a:p>
          <a:p>
            <a:endParaRPr lang="en-US" dirty="0"/>
          </a:p>
        </p:txBody>
      </p:sp>
      <p:sp>
        <p:nvSpPr>
          <p:cNvPr id="4" name="Title 1"/>
          <p:cNvSpPr txBox="1">
            <a:spLocks/>
          </p:cNvSpPr>
          <p:nvPr/>
        </p:nvSpPr>
        <p:spPr>
          <a:xfrm>
            <a:off x="152400" y="36652"/>
            <a:ext cx="8915400" cy="725347"/>
          </a:xfrm>
          <a:prstGeom prst="rect">
            <a:avLst/>
          </a:prstGeom>
        </p:spPr>
        <p:txBody>
          <a:bodyPr vert="horz" lIns="91440" tIns="45720" rIns="91440" bIns="45720" rtlCol="0" anchor="t">
            <a:noAutofit/>
          </a:bodyPr>
          <a:lstStyle>
            <a:lvl1pPr defTabSz="457207">
              <a:spcBef>
                <a:spcPct val="0"/>
              </a:spcBef>
              <a:buNone/>
              <a:defRPr sz="4200" b="1" i="0">
                <a:solidFill>
                  <a:schemeClr val="tx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Functional </a:t>
            </a:r>
            <a:r>
              <a:rPr lang="en-US" dirty="0" smtClean="0"/>
              <a:t>Specifications </a:t>
            </a:r>
            <a:r>
              <a:rPr lang="en-US" sz="2200" dirty="0" smtClean="0"/>
              <a:t>(</a:t>
            </a:r>
            <a:r>
              <a:rPr lang="en-US" sz="2200" dirty="0"/>
              <a:t>continued)</a:t>
            </a:r>
          </a:p>
          <a:p>
            <a:endParaRPr lang="en-US" dirty="0"/>
          </a:p>
        </p:txBody>
      </p:sp>
    </p:spTree>
    <p:extLst>
      <p:ext uri="{BB962C8B-B14F-4D97-AF65-F5344CB8AC3E}">
        <p14:creationId xmlns:p14="http://schemas.microsoft.com/office/powerpoint/2010/main" val="2429965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534400" cy="5715000"/>
          </a:xfrm>
        </p:spPr>
        <p:txBody>
          <a:bodyPr>
            <a:noAutofit/>
          </a:bodyPr>
          <a:lstStyle/>
          <a:p>
            <a:pPr marL="0" indent="0">
              <a:buNone/>
            </a:pPr>
            <a:r>
              <a:rPr lang="en-US" sz="2200" b="1" dirty="0">
                <a:solidFill>
                  <a:schemeClr val="bg2">
                    <a:lumMod val="20000"/>
                    <a:lumOff val="80000"/>
                  </a:schemeClr>
                </a:solidFill>
              </a:rPr>
              <a:t>User Functional Requirements</a:t>
            </a:r>
          </a:p>
          <a:p>
            <a:pPr lvl="0"/>
            <a:r>
              <a:rPr lang="en-US" sz="2200" dirty="0"/>
              <a:t>The user will be able to navigate the website and place order as a guest (without logging in)</a:t>
            </a:r>
          </a:p>
          <a:p>
            <a:pPr lvl="0"/>
            <a:r>
              <a:rPr lang="en-US" sz="2200" dirty="0"/>
              <a:t>If he/she have created an account, a user may be asked to log in to his/her account in order to place an order</a:t>
            </a:r>
          </a:p>
          <a:p>
            <a:pPr lvl="0"/>
            <a:r>
              <a:rPr lang="en-US" sz="2200" dirty="0"/>
              <a:t>The user’s Profile will keep track of his/her User-name, Password, and ID#</a:t>
            </a:r>
          </a:p>
          <a:p>
            <a:pPr lvl="0"/>
            <a:r>
              <a:rPr lang="en-US" sz="2200" dirty="0"/>
              <a:t>The User’s Profile will keep track of his/her previous purchases.</a:t>
            </a:r>
          </a:p>
          <a:p>
            <a:pPr lvl="0"/>
            <a:r>
              <a:rPr lang="en-US" sz="2200" dirty="0" smtClean="0"/>
              <a:t>The </a:t>
            </a:r>
            <a:r>
              <a:rPr lang="en-US" sz="2200" dirty="0"/>
              <a:t>user will only be able to view his/her Profile information(Password, balance, previous purchases, previous orders) if he/she is logged in.</a:t>
            </a:r>
          </a:p>
          <a:p>
            <a:endParaRPr lang="en-US" sz="2200" dirty="0"/>
          </a:p>
        </p:txBody>
      </p:sp>
      <p:sp>
        <p:nvSpPr>
          <p:cNvPr id="4" name="Title 1"/>
          <p:cNvSpPr txBox="1">
            <a:spLocks/>
          </p:cNvSpPr>
          <p:nvPr/>
        </p:nvSpPr>
        <p:spPr>
          <a:xfrm>
            <a:off x="0" y="0"/>
            <a:ext cx="9067800" cy="914400"/>
          </a:xfrm>
          <a:prstGeom prst="rect">
            <a:avLst/>
          </a:prstGeom>
        </p:spPr>
        <p:txBody>
          <a:bodyPr vert="horz" lIns="91440" tIns="45720" rIns="91440" bIns="45720" rtlCol="0" anchor="t">
            <a:noAutofit/>
          </a:bodyPr>
          <a:lstStyle>
            <a:lvl1pPr defTabSz="457207">
              <a:spcBef>
                <a:spcPct val="0"/>
              </a:spcBef>
              <a:buNone/>
              <a:defRPr sz="4200" b="1" i="0">
                <a:solidFill>
                  <a:schemeClr val="tx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Functional </a:t>
            </a:r>
            <a:r>
              <a:rPr lang="en-US" dirty="0" smtClean="0"/>
              <a:t>Specifications </a:t>
            </a:r>
            <a:r>
              <a:rPr lang="en-US" sz="2200" dirty="0"/>
              <a:t>(continued)</a:t>
            </a:r>
          </a:p>
          <a:p>
            <a:endParaRPr lang="en-US" dirty="0"/>
          </a:p>
        </p:txBody>
      </p:sp>
    </p:spTree>
    <p:extLst>
      <p:ext uri="{BB962C8B-B14F-4D97-AF65-F5344CB8AC3E}">
        <p14:creationId xmlns:p14="http://schemas.microsoft.com/office/powerpoint/2010/main" val="176814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219200"/>
            <a:ext cx="8229600" cy="6019800"/>
          </a:xfrm>
        </p:spPr>
        <p:txBody>
          <a:bodyPr>
            <a:normAutofit/>
          </a:bodyPr>
          <a:lstStyle/>
          <a:p>
            <a:pPr marL="0" indent="0">
              <a:lnSpc>
                <a:spcPct val="80000"/>
              </a:lnSpc>
              <a:buNone/>
            </a:pPr>
            <a:r>
              <a:rPr lang="en-US" sz="2200" b="1" dirty="0">
                <a:solidFill>
                  <a:schemeClr val="bg2">
                    <a:lumMod val="20000"/>
                    <a:lumOff val="80000"/>
                  </a:schemeClr>
                </a:solidFill>
              </a:rPr>
              <a:t>Product Functional Requirements</a:t>
            </a:r>
          </a:p>
          <a:p>
            <a:pPr lvl="0"/>
            <a:r>
              <a:rPr lang="en-US" dirty="0"/>
              <a:t>The User’s profile will keep track of his/her product &amp; site Feedback.</a:t>
            </a:r>
            <a:endParaRPr lang="en-US" u="none" strike="noStrike" dirty="0" smtClean="0">
              <a:effectLst/>
            </a:endParaRPr>
          </a:p>
          <a:p>
            <a:pPr lvl="0"/>
            <a:r>
              <a:rPr lang="en-US" dirty="0"/>
              <a:t>The user will only be able to view his/her Profile information(Password, balance, previous purchases, previous orders) if he/she is logged in.</a:t>
            </a:r>
            <a:endParaRPr lang="en-US" u="none" strike="noStrike" dirty="0" smtClean="0">
              <a:effectLst/>
            </a:endParaRPr>
          </a:p>
          <a:p>
            <a:pPr lvl="0"/>
            <a:r>
              <a:rPr lang="en-US" dirty="0"/>
              <a:t>Products will be listed under the following </a:t>
            </a:r>
            <a:r>
              <a:rPr lang="en-US" dirty="0" smtClean="0"/>
              <a:t>categories(Home</a:t>
            </a:r>
            <a:r>
              <a:rPr lang="en-US" dirty="0"/>
              <a:t>, </a:t>
            </a:r>
            <a:r>
              <a:rPr lang="en-US" dirty="0" smtClean="0"/>
              <a:t>kitchen, cloths, …)</a:t>
            </a:r>
            <a:endParaRPr lang="en-US" u="none" strike="noStrike" dirty="0" smtClean="0">
              <a:effectLst/>
            </a:endParaRPr>
          </a:p>
          <a:p>
            <a:pPr lvl="0"/>
            <a:r>
              <a:rPr lang="en-US" dirty="0"/>
              <a:t>Products will be displayed </a:t>
            </a:r>
            <a:r>
              <a:rPr lang="en-US" dirty="0" smtClean="0"/>
              <a:t>on </a:t>
            </a:r>
            <a:r>
              <a:rPr lang="en-US" dirty="0"/>
              <a:t>the Category page correlating to their category</a:t>
            </a:r>
            <a:endParaRPr lang="en-US" u="none" strike="noStrike" dirty="0" smtClean="0">
              <a:effectLst/>
            </a:endParaRPr>
          </a:p>
          <a:p>
            <a:pPr lvl="0"/>
            <a:r>
              <a:rPr lang="en-US" dirty="0"/>
              <a:t>Products will have a popularity rating.</a:t>
            </a:r>
            <a:endParaRPr lang="en-US" u="none" strike="noStrike" dirty="0" smtClean="0">
              <a:effectLst/>
            </a:endParaRPr>
          </a:p>
          <a:p>
            <a:pPr lvl="0"/>
            <a:r>
              <a:rPr lang="en-US" dirty="0"/>
              <a:t>Products will be ordered by Popularity on their category page.</a:t>
            </a:r>
            <a:endParaRPr lang="en-US" u="none" strike="noStrike" dirty="0" smtClean="0">
              <a:effectLst/>
            </a:endParaRPr>
          </a:p>
          <a:p>
            <a:pPr lvl="0"/>
            <a:r>
              <a:rPr lang="en-US" dirty="0"/>
              <a:t>Products popularity will be calculated based on sales in a time period</a:t>
            </a:r>
            <a:endParaRPr lang="en-US" u="none" strike="noStrike" dirty="0" smtClean="0">
              <a:effectLst/>
            </a:endParaRPr>
          </a:p>
          <a:p>
            <a:endParaRPr lang="en-US" dirty="0"/>
          </a:p>
        </p:txBody>
      </p:sp>
      <p:sp>
        <p:nvSpPr>
          <p:cNvPr id="4" name="Title 1"/>
          <p:cNvSpPr txBox="1">
            <a:spLocks/>
          </p:cNvSpPr>
          <p:nvPr/>
        </p:nvSpPr>
        <p:spPr>
          <a:xfrm>
            <a:off x="0" y="76200"/>
            <a:ext cx="8991600" cy="762000"/>
          </a:xfrm>
          <a:prstGeom prst="rect">
            <a:avLst/>
          </a:prstGeom>
        </p:spPr>
        <p:txBody>
          <a:bodyPr vert="horz" lIns="91440" tIns="45720" rIns="91440" bIns="45720" rtlCol="0" anchor="t">
            <a:noAutofit/>
          </a:bodyPr>
          <a:lstStyle>
            <a:lvl1pPr defTabSz="457207">
              <a:spcBef>
                <a:spcPct val="0"/>
              </a:spcBef>
              <a:buNone/>
              <a:defRPr sz="4200" b="1" i="0">
                <a:solidFill>
                  <a:schemeClr val="tx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Functional </a:t>
            </a:r>
            <a:r>
              <a:rPr lang="en-US" dirty="0" smtClean="0"/>
              <a:t>Specifications </a:t>
            </a:r>
            <a:r>
              <a:rPr lang="en-US" sz="2200" dirty="0"/>
              <a:t>(continued)</a:t>
            </a:r>
          </a:p>
          <a:p>
            <a:endParaRPr lang="en-US" dirty="0"/>
          </a:p>
        </p:txBody>
      </p:sp>
    </p:spTree>
    <p:extLst>
      <p:ext uri="{BB962C8B-B14F-4D97-AF65-F5344CB8AC3E}">
        <p14:creationId xmlns:p14="http://schemas.microsoft.com/office/powerpoint/2010/main" val="2437082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76800"/>
          </a:xfrm>
        </p:spPr>
        <p:txBody>
          <a:bodyPr>
            <a:noAutofit/>
          </a:bodyPr>
          <a:lstStyle/>
          <a:p>
            <a:pPr marL="0" indent="0">
              <a:lnSpc>
                <a:spcPct val="80000"/>
              </a:lnSpc>
              <a:buNone/>
            </a:pPr>
            <a:r>
              <a:rPr lang="en-US" sz="2200" b="1" dirty="0">
                <a:solidFill>
                  <a:schemeClr val="bg2">
                    <a:lumMod val="20000"/>
                    <a:lumOff val="80000"/>
                  </a:schemeClr>
                </a:solidFill>
              </a:rPr>
              <a:t>Feedback Functional Requirements</a:t>
            </a:r>
          </a:p>
          <a:p>
            <a:endParaRPr lang="en-US" sz="2200" dirty="0"/>
          </a:p>
          <a:p>
            <a:pPr lvl="0"/>
            <a:r>
              <a:rPr lang="en-US" sz="2200" dirty="0"/>
              <a:t>Feedback will be stored based on the product the feedback refers to.</a:t>
            </a:r>
            <a:endParaRPr lang="en-US" sz="2200" u="none" strike="noStrike" dirty="0" smtClean="0">
              <a:effectLst/>
            </a:endParaRPr>
          </a:p>
          <a:p>
            <a:pPr lvl="0"/>
            <a:r>
              <a:rPr lang="en-US" sz="2200" dirty="0"/>
              <a:t>Feedback will also be stored for the Business as a whole.</a:t>
            </a:r>
            <a:endParaRPr lang="en-US" sz="2200" u="none" strike="noStrike" dirty="0" smtClean="0">
              <a:effectLst/>
            </a:endParaRPr>
          </a:p>
          <a:p>
            <a:pPr lvl="0"/>
            <a:r>
              <a:rPr lang="en-US" sz="2200" dirty="0"/>
              <a:t>Feedback will have unique Feedback #</a:t>
            </a:r>
            <a:endParaRPr lang="en-US" sz="2200" u="none" strike="noStrike" dirty="0" smtClean="0">
              <a:effectLst/>
            </a:endParaRPr>
          </a:p>
          <a:p>
            <a:pPr lvl="0"/>
            <a:r>
              <a:rPr lang="en-US" sz="2200" dirty="0"/>
              <a:t>Feedback will keep track of The subject of the feedback (Product ID/Business)</a:t>
            </a:r>
            <a:endParaRPr lang="en-US" sz="2200" u="none" strike="noStrike" dirty="0" smtClean="0">
              <a:effectLst/>
            </a:endParaRPr>
          </a:p>
          <a:p>
            <a:pPr lvl="0"/>
            <a:r>
              <a:rPr lang="en-US" sz="2200" dirty="0"/>
              <a:t>Feedback will keep track of the Author of the feedback. </a:t>
            </a:r>
            <a:endParaRPr lang="en-US" sz="2200" u="none" strike="noStrike" dirty="0" smtClean="0">
              <a:effectLst/>
            </a:endParaRPr>
          </a:p>
          <a:p>
            <a:pPr lvl="0"/>
            <a:r>
              <a:rPr lang="en-US" sz="2200" dirty="0"/>
              <a:t>Admins will be able to respond to </a:t>
            </a:r>
            <a:r>
              <a:rPr lang="en-US" sz="2200" dirty="0" smtClean="0"/>
              <a:t>customer requests</a:t>
            </a:r>
            <a:endParaRPr lang="en-US" sz="2200" u="none" strike="noStrike" dirty="0" smtClean="0">
              <a:effectLst/>
            </a:endParaRPr>
          </a:p>
          <a:p>
            <a:pPr marL="0" indent="0">
              <a:buNone/>
            </a:pPr>
            <a:r>
              <a:rPr lang="en-US" sz="2200" dirty="0"/>
              <a:t> </a:t>
            </a:r>
          </a:p>
          <a:p>
            <a:endParaRPr lang="en-US" sz="2200" dirty="0"/>
          </a:p>
        </p:txBody>
      </p:sp>
      <p:sp>
        <p:nvSpPr>
          <p:cNvPr id="4" name="Title 1"/>
          <p:cNvSpPr txBox="1">
            <a:spLocks/>
          </p:cNvSpPr>
          <p:nvPr/>
        </p:nvSpPr>
        <p:spPr>
          <a:xfrm>
            <a:off x="819150" y="152400"/>
            <a:ext cx="6877050" cy="685800"/>
          </a:xfrm>
          <a:prstGeom prst="rect">
            <a:avLst/>
          </a:prstGeom>
        </p:spPr>
        <p:txBody>
          <a:bodyPr vert="horz" lIns="91440" tIns="45720" rIns="91440" bIns="45720" rtlCol="0" anchor="t">
            <a:noAutofit/>
          </a:bodyPr>
          <a:lstStyle>
            <a:lvl1pPr defTabSz="457207">
              <a:spcBef>
                <a:spcPct val="0"/>
              </a:spcBef>
              <a:buNone/>
              <a:defRPr sz="4200" b="1" i="0">
                <a:solidFill>
                  <a:schemeClr val="tx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Functional Specifications</a:t>
            </a:r>
          </a:p>
        </p:txBody>
      </p:sp>
    </p:spTree>
    <p:extLst>
      <p:ext uri="{BB962C8B-B14F-4D97-AF65-F5344CB8AC3E}">
        <p14:creationId xmlns:p14="http://schemas.microsoft.com/office/powerpoint/2010/main" val="1360069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257800"/>
          </a:xfrm>
        </p:spPr>
        <p:txBody>
          <a:bodyPr>
            <a:noAutofit/>
          </a:bodyPr>
          <a:lstStyle/>
          <a:p>
            <a:pPr marL="0" indent="0">
              <a:lnSpc>
                <a:spcPct val="90000"/>
              </a:lnSpc>
              <a:buNone/>
            </a:pPr>
            <a:r>
              <a:rPr lang="en-US" sz="2200" b="1" dirty="0">
                <a:solidFill>
                  <a:schemeClr val="bg2">
                    <a:lumMod val="20000"/>
                    <a:lumOff val="80000"/>
                  </a:schemeClr>
                </a:solidFill>
              </a:rPr>
              <a:t>Employee/Administrator Functional Requirements </a:t>
            </a:r>
          </a:p>
          <a:p>
            <a:pPr lvl="0">
              <a:spcBef>
                <a:spcPts val="0"/>
              </a:spcBef>
            </a:pPr>
            <a:r>
              <a:rPr lang="en-US" sz="2200" dirty="0" smtClean="0"/>
              <a:t>Employees/Administrator’s </a:t>
            </a:r>
            <a:r>
              <a:rPr lang="en-US" sz="2200" dirty="0"/>
              <a:t>Will be able to log on using an Admin Account.</a:t>
            </a:r>
            <a:endParaRPr lang="en-US" sz="2200" u="none" strike="noStrike" dirty="0" smtClean="0">
              <a:effectLst/>
            </a:endParaRPr>
          </a:p>
          <a:p>
            <a:pPr lvl="0">
              <a:spcBef>
                <a:spcPts val="0"/>
              </a:spcBef>
            </a:pPr>
            <a:r>
              <a:rPr lang="en-US" sz="2200" dirty="0"/>
              <a:t>The Admin account will not be able to purchase products.</a:t>
            </a:r>
            <a:endParaRPr lang="en-US" sz="2200" u="none" strike="noStrike" dirty="0" smtClean="0">
              <a:effectLst/>
            </a:endParaRPr>
          </a:p>
          <a:p>
            <a:pPr lvl="0">
              <a:spcBef>
                <a:spcPts val="0"/>
              </a:spcBef>
            </a:pPr>
            <a:r>
              <a:rPr lang="en-US" sz="2200" dirty="0"/>
              <a:t>The Admin account will access an Alternate GUI which grants privileges.</a:t>
            </a:r>
            <a:endParaRPr lang="en-US" sz="2200" u="none" strike="noStrike" dirty="0" smtClean="0">
              <a:effectLst/>
            </a:endParaRPr>
          </a:p>
          <a:p>
            <a:pPr lvl="0">
              <a:spcBef>
                <a:spcPts val="0"/>
              </a:spcBef>
            </a:pPr>
            <a:r>
              <a:rPr lang="en-US" sz="2200" dirty="0"/>
              <a:t>The Admin will be able to Raise or Lower the Price of a product.</a:t>
            </a:r>
            <a:endParaRPr lang="en-US" sz="2200" u="none" strike="noStrike" dirty="0" smtClean="0">
              <a:effectLst/>
            </a:endParaRPr>
          </a:p>
          <a:p>
            <a:pPr lvl="0">
              <a:spcBef>
                <a:spcPts val="0"/>
              </a:spcBef>
            </a:pPr>
            <a:r>
              <a:rPr lang="en-US" sz="2200" dirty="0"/>
              <a:t>The Admin will be able to Add new products to the Database (Using the site GUI?)</a:t>
            </a:r>
            <a:endParaRPr lang="en-US" sz="2200" u="none" strike="noStrike" dirty="0" smtClean="0">
              <a:effectLst/>
            </a:endParaRPr>
          </a:p>
          <a:p>
            <a:pPr lvl="0">
              <a:spcBef>
                <a:spcPts val="0"/>
              </a:spcBef>
            </a:pPr>
            <a:r>
              <a:rPr lang="en-US" sz="2200" dirty="0"/>
              <a:t>The Admin will be able to Remove products from the Database (Using the site GUI?)</a:t>
            </a:r>
            <a:endParaRPr lang="en-US" sz="2200" u="none" strike="noStrike" dirty="0" smtClean="0">
              <a:effectLst/>
            </a:endParaRPr>
          </a:p>
          <a:p>
            <a:pPr lvl="0">
              <a:spcBef>
                <a:spcPts val="0"/>
              </a:spcBef>
            </a:pPr>
            <a:r>
              <a:rPr lang="en-US" sz="2200" dirty="0"/>
              <a:t>The Admin will be able to ship order items</a:t>
            </a:r>
            <a:r>
              <a:rPr lang="en-US" sz="2200" dirty="0" smtClean="0"/>
              <a:t>.</a:t>
            </a:r>
            <a:br>
              <a:rPr lang="en-US" sz="2200" dirty="0" smtClean="0"/>
            </a:br>
            <a:endParaRPr lang="en-US" sz="2200" dirty="0"/>
          </a:p>
        </p:txBody>
      </p:sp>
      <p:sp>
        <p:nvSpPr>
          <p:cNvPr id="4" name="Title 1"/>
          <p:cNvSpPr txBox="1">
            <a:spLocks/>
          </p:cNvSpPr>
          <p:nvPr/>
        </p:nvSpPr>
        <p:spPr>
          <a:xfrm>
            <a:off x="76200" y="0"/>
            <a:ext cx="8763000" cy="990600"/>
          </a:xfrm>
          <a:prstGeom prst="rect">
            <a:avLst/>
          </a:prstGeom>
        </p:spPr>
        <p:txBody>
          <a:bodyPr vert="horz" lIns="91440" tIns="45720" rIns="91440" bIns="45720" rtlCol="0" anchor="t">
            <a:noAutofit/>
          </a:bodyPr>
          <a:lstStyle>
            <a:lvl1pPr defTabSz="457207">
              <a:spcBef>
                <a:spcPct val="0"/>
              </a:spcBef>
              <a:buNone/>
              <a:defRPr sz="4200" b="1" i="0">
                <a:solidFill>
                  <a:schemeClr val="tx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Functional </a:t>
            </a:r>
            <a:r>
              <a:rPr lang="en-US" dirty="0" smtClean="0"/>
              <a:t>Specifications </a:t>
            </a:r>
            <a:r>
              <a:rPr lang="en-US" sz="2200" dirty="0"/>
              <a:t>(continued)</a:t>
            </a:r>
          </a:p>
          <a:p>
            <a:endParaRPr lang="en-US" dirty="0"/>
          </a:p>
        </p:txBody>
      </p:sp>
    </p:spTree>
    <p:extLst>
      <p:ext uri="{BB962C8B-B14F-4D97-AF65-F5344CB8AC3E}">
        <p14:creationId xmlns:p14="http://schemas.microsoft.com/office/powerpoint/2010/main" val="3653589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850" y="1219200"/>
            <a:ext cx="8011500" cy="4043075"/>
          </a:xfrm>
        </p:spPr>
        <p:txBody>
          <a:bodyPr>
            <a:normAutofit/>
          </a:bodyPr>
          <a:lstStyle/>
          <a:p>
            <a:pPr lvl="0">
              <a:spcBef>
                <a:spcPts val="0"/>
              </a:spcBef>
            </a:pPr>
            <a:endParaRPr lang="en-US" sz="2200" dirty="0"/>
          </a:p>
          <a:p>
            <a:pPr marL="0" indent="0">
              <a:lnSpc>
                <a:spcPct val="90000"/>
              </a:lnSpc>
              <a:buNone/>
            </a:pPr>
            <a:r>
              <a:rPr lang="en-US" sz="2200" dirty="0"/>
              <a:t> </a:t>
            </a:r>
            <a:r>
              <a:rPr lang="en-US" sz="2200" b="1" dirty="0">
                <a:solidFill>
                  <a:schemeClr val="bg2">
                    <a:lumMod val="20000"/>
                    <a:lumOff val="80000"/>
                  </a:schemeClr>
                </a:solidFill>
              </a:rPr>
              <a:t>Program Functional Requirements</a:t>
            </a:r>
          </a:p>
          <a:p>
            <a:pPr lvl="0"/>
            <a:r>
              <a:rPr lang="en-US" sz="2200" dirty="0"/>
              <a:t>The Program will be able to detect when a Product is faster selling or slower selling products.</a:t>
            </a:r>
          </a:p>
          <a:p>
            <a:pPr lvl="0"/>
            <a:r>
              <a:rPr lang="en-US" sz="2200" dirty="0"/>
              <a:t>The Program will suggest slower selling products of the same category if a user adds a fast selling product to their cart.</a:t>
            </a:r>
          </a:p>
          <a:p>
            <a:pPr marL="0" indent="0">
              <a:buNone/>
            </a:pPr>
            <a:endParaRPr lang="en-US" sz="2200" dirty="0"/>
          </a:p>
          <a:p>
            <a:endParaRPr lang="en-US" sz="2200" dirty="0"/>
          </a:p>
          <a:p>
            <a:endParaRPr lang="en-US" sz="2200" dirty="0"/>
          </a:p>
        </p:txBody>
      </p:sp>
      <p:sp>
        <p:nvSpPr>
          <p:cNvPr id="4" name="Title 1"/>
          <p:cNvSpPr txBox="1">
            <a:spLocks/>
          </p:cNvSpPr>
          <p:nvPr/>
        </p:nvSpPr>
        <p:spPr>
          <a:xfrm>
            <a:off x="0" y="152400"/>
            <a:ext cx="8839200" cy="914400"/>
          </a:xfrm>
          <a:prstGeom prst="rect">
            <a:avLst/>
          </a:prstGeom>
        </p:spPr>
        <p:txBody>
          <a:bodyPr vert="horz" lIns="91440" tIns="45720" rIns="91440" bIns="45720" rtlCol="0" anchor="t">
            <a:noAutofit/>
          </a:bodyPr>
          <a:lstStyle>
            <a:lvl1pPr defTabSz="457207">
              <a:spcBef>
                <a:spcPct val="0"/>
              </a:spcBef>
              <a:buNone/>
              <a:defRPr sz="4200" b="1" i="0">
                <a:solidFill>
                  <a:schemeClr val="tx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Functional </a:t>
            </a:r>
            <a:r>
              <a:rPr lang="en-US" dirty="0" smtClean="0"/>
              <a:t>Specifications</a:t>
            </a:r>
            <a:r>
              <a:rPr lang="en-US" dirty="0"/>
              <a:t> </a:t>
            </a:r>
            <a:r>
              <a:rPr lang="en-US" sz="2200" dirty="0"/>
              <a:t>(continued)</a:t>
            </a:r>
          </a:p>
          <a:p>
            <a:endParaRPr lang="en-US" dirty="0" smtClean="0"/>
          </a:p>
        </p:txBody>
      </p:sp>
    </p:spTree>
    <p:extLst>
      <p:ext uri="{BB962C8B-B14F-4D97-AF65-F5344CB8AC3E}">
        <p14:creationId xmlns:p14="http://schemas.microsoft.com/office/powerpoint/2010/main" val="736156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39762"/>
          </a:xfrm>
        </p:spPr>
        <p:txBody>
          <a:bodyPr vert="horz" lIns="91440" tIns="45720" rIns="91440" bIns="45720" rtlCol="0" anchor="t">
            <a:noAutofit/>
          </a:bodyPr>
          <a:lstStyle/>
          <a:p>
            <a:r>
              <a:rPr lang="en-US" b="1" dirty="0" err="1"/>
              <a:t>NonFunctional</a:t>
            </a:r>
            <a:r>
              <a:rPr lang="en-US" b="1" dirty="0"/>
              <a:t> Specifications</a:t>
            </a:r>
          </a:p>
        </p:txBody>
      </p:sp>
      <p:sp>
        <p:nvSpPr>
          <p:cNvPr id="3" name="Content Placeholder 2"/>
          <p:cNvSpPr>
            <a:spLocks noGrp="1"/>
          </p:cNvSpPr>
          <p:nvPr>
            <p:ph idx="1"/>
          </p:nvPr>
        </p:nvSpPr>
        <p:spPr>
          <a:xfrm>
            <a:off x="457200" y="914400"/>
            <a:ext cx="8229600" cy="5638800"/>
          </a:xfrm>
        </p:spPr>
        <p:txBody>
          <a:bodyPr>
            <a:normAutofit fontScale="92500" lnSpcReduction="20000"/>
          </a:bodyPr>
          <a:lstStyle/>
          <a:p>
            <a:pPr marL="0" indent="0">
              <a:buNone/>
            </a:pPr>
            <a:r>
              <a:rPr lang="en-US" sz="2400" b="1" dirty="0">
                <a:solidFill>
                  <a:schemeClr val="bg2">
                    <a:lumMod val="20000"/>
                    <a:lumOff val="80000"/>
                  </a:schemeClr>
                </a:solidFill>
              </a:rPr>
              <a:t>Performance Requirements	</a:t>
            </a:r>
          </a:p>
          <a:p>
            <a:pPr lvl="0"/>
            <a:r>
              <a:rPr lang="en-US" dirty="0"/>
              <a:t>The software should be able to handle a large amount of users at a time,</a:t>
            </a:r>
            <a:endParaRPr lang="en-US" u="none" strike="noStrike" dirty="0" smtClean="0">
              <a:effectLst/>
            </a:endParaRPr>
          </a:p>
          <a:p>
            <a:pPr lvl="0"/>
            <a:r>
              <a:rPr lang="en-US" dirty="0"/>
              <a:t>The system should be able to respond to a request in milliseconds</a:t>
            </a:r>
            <a:endParaRPr lang="en-US" u="none" strike="noStrike" dirty="0" smtClean="0">
              <a:effectLst/>
            </a:endParaRPr>
          </a:p>
          <a:p>
            <a:pPr marL="0" indent="0">
              <a:buNone/>
            </a:pPr>
            <a:r>
              <a:rPr lang="en-US" b="1" dirty="0" smtClean="0"/>
              <a:t/>
            </a:r>
            <a:br>
              <a:rPr lang="en-US" b="1" dirty="0" smtClean="0"/>
            </a:br>
            <a:r>
              <a:rPr lang="en-US" sz="2400" b="1" dirty="0">
                <a:solidFill>
                  <a:schemeClr val="bg2">
                    <a:lumMod val="20000"/>
                    <a:lumOff val="80000"/>
                  </a:schemeClr>
                </a:solidFill>
              </a:rPr>
              <a:t>Safety Requirements</a:t>
            </a:r>
            <a:r>
              <a:rPr lang="en-US" dirty="0"/>
              <a:t>	</a:t>
            </a:r>
          </a:p>
          <a:p>
            <a:pPr lvl="0"/>
            <a:r>
              <a:rPr lang="en-US" dirty="0"/>
              <a:t>Diagnostic checks shall be run twice a week to ensure the Kiosks are running properly.</a:t>
            </a:r>
            <a:endParaRPr lang="en-US" u="none" strike="noStrike" dirty="0" smtClean="0">
              <a:effectLst/>
            </a:endParaRPr>
          </a:p>
          <a:p>
            <a:pPr lvl="0"/>
            <a:r>
              <a:rPr lang="en-US" dirty="0"/>
              <a:t>The Kiosk hardware and software shall be installed in 20 locations across the country for consumer testing. </a:t>
            </a:r>
            <a:endParaRPr lang="en-US" u="none" strike="noStrike" dirty="0" smtClean="0">
              <a:effectLst/>
            </a:endParaRPr>
          </a:p>
          <a:p>
            <a:pPr lvl="0"/>
            <a:r>
              <a:rPr lang="en-US" dirty="0"/>
              <a:t>A Hand sanitizer dispenser shall be kept near the Kiosk to improve cleanliness</a:t>
            </a:r>
            <a:r>
              <a:rPr lang="en-US" dirty="0" smtClean="0"/>
              <a:t>.</a:t>
            </a:r>
          </a:p>
          <a:p>
            <a:pPr marL="0" indent="0">
              <a:buNone/>
            </a:pPr>
            <a:r>
              <a:rPr lang="en-US" b="1" dirty="0" smtClean="0"/>
              <a:t/>
            </a:r>
            <a:br>
              <a:rPr lang="en-US" b="1" dirty="0" smtClean="0"/>
            </a:br>
            <a:r>
              <a:rPr lang="en-US" sz="2400" b="1" dirty="0">
                <a:solidFill>
                  <a:schemeClr val="bg2">
                    <a:lumMod val="20000"/>
                    <a:lumOff val="80000"/>
                  </a:schemeClr>
                </a:solidFill>
              </a:rPr>
              <a:t>Security Requirements</a:t>
            </a:r>
          </a:p>
          <a:p>
            <a:pPr lvl="0"/>
            <a:r>
              <a:rPr lang="en-US" dirty="0"/>
              <a:t>The Admin Account privileges shall only be given to managers.</a:t>
            </a:r>
            <a:endParaRPr lang="en-US" u="none" strike="noStrike" dirty="0" smtClean="0">
              <a:effectLst/>
            </a:endParaRPr>
          </a:p>
          <a:p>
            <a:pPr lvl="0"/>
            <a:r>
              <a:rPr lang="en-US" dirty="0"/>
              <a:t>An Employee must be posted near the kiosk during customer hours.</a:t>
            </a:r>
            <a:endParaRPr lang="en-US" u="none" strike="noStrike" dirty="0" smtClean="0">
              <a:effectLst/>
            </a:endParaRPr>
          </a:p>
          <a:p>
            <a:pPr lvl="0"/>
            <a:endParaRPr lang="en-US" u="none" strike="noStrike" dirty="0" smtClean="0">
              <a:effectLst/>
            </a:endParaRPr>
          </a:p>
          <a:p>
            <a:endParaRPr lang="en-US" dirty="0"/>
          </a:p>
        </p:txBody>
      </p:sp>
    </p:spTree>
    <p:extLst>
      <p:ext uri="{BB962C8B-B14F-4D97-AF65-F5344CB8AC3E}">
        <p14:creationId xmlns:p14="http://schemas.microsoft.com/office/powerpoint/2010/main" val="1465645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vert="horz" lIns="91440" tIns="45720" rIns="91440" bIns="45720" rtlCol="0" anchor="t">
            <a:noAutofit/>
          </a:bodyPr>
          <a:lstStyle/>
          <a:p>
            <a:r>
              <a:rPr lang="en-US" b="1" dirty="0"/>
              <a:t>Entity Relationship Diagram</a:t>
            </a:r>
          </a:p>
        </p:txBody>
      </p:sp>
      <p:sp>
        <p:nvSpPr>
          <p:cNvPr id="5" name="Content Placeholder 4"/>
          <p:cNvSpPr>
            <a:spLocks noGrp="1"/>
          </p:cNvSpPr>
          <p:nvPr>
            <p:ph idx="1"/>
          </p:nvPr>
        </p:nvSpPr>
        <p:spPr>
          <a:xfrm>
            <a:off x="152400" y="5410200"/>
            <a:ext cx="8839200" cy="838200"/>
          </a:xfrm>
        </p:spPr>
        <p:txBody>
          <a:bodyPr/>
          <a:lstStyle/>
          <a:p>
            <a:r>
              <a:rPr lang="en-US" dirty="0" smtClean="0"/>
              <a:t>~Text about the Screen flow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18548"/>
            <a:ext cx="8202348" cy="3739251"/>
          </a:xfrm>
          <a:prstGeom prst="rect">
            <a:avLst/>
          </a:prstGeom>
        </p:spPr>
      </p:pic>
    </p:spTree>
    <p:extLst>
      <p:ext uri="{BB962C8B-B14F-4D97-AF65-F5344CB8AC3E}">
        <p14:creationId xmlns:p14="http://schemas.microsoft.com/office/powerpoint/2010/main" val="2523732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vert="horz" lIns="91440" tIns="45720" rIns="91440" bIns="45720" rtlCol="0" anchor="t">
            <a:noAutofit/>
          </a:bodyPr>
          <a:lstStyle/>
          <a:p>
            <a:r>
              <a:rPr lang="en-US" b="1" dirty="0"/>
              <a:t>Screen Flow - Layout</a:t>
            </a:r>
          </a:p>
        </p:txBody>
      </p:sp>
      <p:sp>
        <p:nvSpPr>
          <p:cNvPr id="13" name="TextBox 12"/>
          <p:cNvSpPr txBox="1"/>
          <p:nvPr/>
        </p:nvSpPr>
        <p:spPr>
          <a:xfrm>
            <a:off x="3505200" y="1295400"/>
            <a:ext cx="1905000" cy="369332"/>
          </a:xfrm>
          <a:prstGeom prst="rect">
            <a:avLst/>
          </a:prstGeom>
          <a:noFill/>
          <a:ln>
            <a:solidFill>
              <a:schemeClr val="tx1"/>
            </a:solidFill>
          </a:ln>
        </p:spPr>
        <p:txBody>
          <a:bodyPr wrap="square" rtlCol="0">
            <a:spAutoFit/>
          </a:bodyPr>
          <a:lstStyle/>
          <a:p>
            <a:r>
              <a:rPr lang="en-US" dirty="0" smtClean="0"/>
              <a:t>Default Main Page</a:t>
            </a:r>
            <a:endParaRPr lang="en-US" dirty="0"/>
          </a:p>
        </p:txBody>
      </p:sp>
      <p:sp>
        <p:nvSpPr>
          <p:cNvPr id="16" name="TextBox 15"/>
          <p:cNvSpPr txBox="1"/>
          <p:nvPr/>
        </p:nvSpPr>
        <p:spPr>
          <a:xfrm>
            <a:off x="5749636" y="1514519"/>
            <a:ext cx="2209800" cy="369332"/>
          </a:xfrm>
          <a:prstGeom prst="rect">
            <a:avLst/>
          </a:prstGeom>
          <a:noFill/>
          <a:ln>
            <a:solidFill>
              <a:schemeClr val="tx1"/>
            </a:solidFill>
          </a:ln>
        </p:spPr>
        <p:txBody>
          <a:bodyPr wrap="square" rtlCol="0">
            <a:spAutoFit/>
          </a:bodyPr>
          <a:lstStyle/>
          <a:p>
            <a:r>
              <a:rPr lang="en-US" dirty="0" smtClean="0"/>
              <a:t>Customer Main Page</a:t>
            </a:r>
            <a:endParaRPr lang="en-US" dirty="0"/>
          </a:p>
        </p:txBody>
      </p:sp>
      <p:sp>
        <p:nvSpPr>
          <p:cNvPr id="17" name="TextBox 16"/>
          <p:cNvSpPr txBox="1"/>
          <p:nvPr/>
        </p:nvSpPr>
        <p:spPr>
          <a:xfrm>
            <a:off x="992332" y="1611133"/>
            <a:ext cx="1905000" cy="369332"/>
          </a:xfrm>
          <a:prstGeom prst="rect">
            <a:avLst/>
          </a:prstGeom>
          <a:noFill/>
          <a:ln>
            <a:solidFill>
              <a:schemeClr val="tx1"/>
            </a:solidFill>
          </a:ln>
        </p:spPr>
        <p:txBody>
          <a:bodyPr wrap="square" rtlCol="0">
            <a:spAutoFit/>
          </a:bodyPr>
          <a:lstStyle/>
          <a:p>
            <a:r>
              <a:rPr lang="en-US" dirty="0" smtClean="0"/>
              <a:t>Admin Main Page</a:t>
            </a:r>
            <a:endParaRPr lang="en-US" dirty="0"/>
          </a:p>
        </p:txBody>
      </p:sp>
      <p:sp>
        <p:nvSpPr>
          <p:cNvPr id="18" name="TextBox 17"/>
          <p:cNvSpPr txBox="1"/>
          <p:nvPr/>
        </p:nvSpPr>
        <p:spPr>
          <a:xfrm>
            <a:off x="908642" y="2655439"/>
            <a:ext cx="1905000" cy="646331"/>
          </a:xfrm>
          <a:prstGeom prst="rect">
            <a:avLst/>
          </a:prstGeom>
          <a:noFill/>
          <a:ln>
            <a:solidFill>
              <a:schemeClr val="tx1"/>
            </a:solidFill>
          </a:ln>
        </p:spPr>
        <p:txBody>
          <a:bodyPr wrap="square" rtlCol="0">
            <a:spAutoFit/>
          </a:bodyPr>
          <a:lstStyle/>
          <a:p>
            <a:pPr algn="ctr"/>
            <a:r>
              <a:rPr lang="en-US" dirty="0" smtClean="0"/>
              <a:t>Admin Product Page</a:t>
            </a:r>
            <a:endParaRPr lang="en-US" dirty="0"/>
          </a:p>
        </p:txBody>
      </p:sp>
      <p:sp>
        <p:nvSpPr>
          <p:cNvPr id="19" name="TextBox 18"/>
          <p:cNvSpPr txBox="1"/>
          <p:nvPr/>
        </p:nvSpPr>
        <p:spPr>
          <a:xfrm>
            <a:off x="4457700" y="2253733"/>
            <a:ext cx="1905000" cy="646331"/>
          </a:xfrm>
          <a:prstGeom prst="rect">
            <a:avLst/>
          </a:prstGeom>
          <a:noFill/>
          <a:ln>
            <a:solidFill>
              <a:schemeClr val="tx1"/>
            </a:solidFill>
          </a:ln>
        </p:spPr>
        <p:txBody>
          <a:bodyPr wrap="square" rtlCol="0">
            <a:spAutoFit/>
          </a:bodyPr>
          <a:lstStyle/>
          <a:p>
            <a:pPr algn="ctr"/>
            <a:r>
              <a:rPr lang="en-US" dirty="0" smtClean="0"/>
              <a:t>Customer Product Page</a:t>
            </a:r>
            <a:endParaRPr lang="en-US" dirty="0"/>
          </a:p>
        </p:txBody>
      </p:sp>
      <p:sp>
        <p:nvSpPr>
          <p:cNvPr id="20" name="TextBox 19"/>
          <p:cNvSpPr txBox="1"/>
          <p:nvPr/>
        </p:nvSpPr>
        <p:spPr>
          <a:xfrm>
            <a:off x="6935584" y="2805104"/>
            <a:ext cx="1524001" cy="584775"/>
          </a:xfrm>
          <a:prstGeom prst="rect">
            <a:avLst/>
          </a:prstGeom>
          <a:noFill/>
          <a:ln>
            <a:solidFill>
              <a:schemeClr val="tx1"/>
            </a:solidFill>
          </a:ln>
        </p:spPr>
        <p:txBody>
          <a:bodyPr wrap="square" rtlCol="0">
            <a:spAutoFit/>
          </a:bodyPr>
          <a:lstStyle/>
          <a:p>
            <a:pPr algn="ctr"/>
            <a:r>
              <a:rPr lang="en-US" dirty="0" smtClean="0"/>
              <a:t>Add to Cart</a:t>
            </a:r>
            <a:br>
              <a:rPr lang="en-US" dirty="0" smtClean="0"/>
            </a:br>
            <a:r>
              <a:rPr lang="en-US" sz="1400" dirty="0" smtClean="0"/>
              <a:t>(popup)</a:t>
            </a:r>
            <a:endParaRPr lang="en-US" sz="1400" dirty="0"/>
          </a:p>
        </p:txBody>
      </p:sp>
      <p:sp>
        <p:nvSpPr>
          <p:cNvPr id="21" name="TextBox 20"/>
          <p:cNvSpPr txBox="1"/>
          <p:nvPr/>
        </p:nvSpPr>
        <p:spPr>
          <a:xfrm>
            <a:off x="5522165" y="3821317"/>
            <a:ext cx="1789319" cy="861774"/>
          </a:xfrm>
          <a:prstGeom prst="rect">
            <a:avLst/>
          </a:prstGeom>
          <a:noFill/>
          <a:ln>
            <a:solidFill>
              <a:schemeClr val="tx1"/>
            </a:solidFill>
          </a:ln>
        </p:spPr>
        <p:txBody>
          <a:bodyPr wrap="square" rtlCol="0">
            <a:spAutoFit/>
          </a:bodyPr>
          <a:lstStyle/>
          <a:p>
            <a:pPr algn="ctr"/>
            <a:r>
              <a:rPr lang="en-US" dirty="0" smtClean="0"/>
              <a:t>Check Reviews</a:t>
            </a:r>
            <a:br>
              <a:rPr lang="en-US" dirty="0" smtClean="0"/>
            </a:br>
            <a:r>
              <a:rPr lang="en-US" sz="1400" dirty="0" smtClean="0"/>
              <a:t>(popup)</a:t>
            </a:r>
            <a:endParaRPr lang="en-US" sz="1400" dirty="0"/>
          </a:p>
        </p:txBody>
      </p:sp>
      <p:sp>
        <p:nvSpPr>
          <p:cNvPr id="22" name="TextBox 21"/>
          <p:cNvSpPr txBox="1"/>
          <p:nvPr/>
        </p:nvSpPr>
        <p:spPr>
          <a:xfrm>
            <a:off x="4681104" y="4896968"/>
            <a:ext cx="2137064" cy="369332"/>
          </a:xfrm>
          <a:prstGeom prst="rect">
            <a:avLst/>
          </a:prstGeom>
          <a:noFill/>
          <a:ln>
            <a:solidFill>
              <a:schemeClr val="tx1"/>
            </a:solidFill>
          </a:ln>
        </p:spPr>
        <p:txBody>
          <a:bodyPr wrap="square" rtlCol="0">
            <a:spAutoFit/>
          </a:bodyPr>
          <a:lstStyle/>
          <a:p>
            <a:pPr algn="ctr"/>
            <a:r>
              <a:rPr lang="en-US" dirty="0" smtClean="0"/>
              <a:t>My Cart</a:t>
            </a:r>
            <a:endParaRPr lang="en-US" dirty="0"/>
          </a:p>
        </p:txBody>
      </p:sp>
      <p:sp>
        <p:nvSpPr>
          <p:cNvPr id="23" name="TextBox 22"/>
          <p:cNvSpPr txBox="1"/>
          <p:nvPr/>
        </p:nvSpPr>
        <p:spPr>
          <a:xfrm>
            <a:off x="1954355" y="4007715"/>
            <a:ext cx="1679865" cy="584775"/>
          </a:xfrm>
          <a:prstGeom prst="rect">
            <a:avLst/>
          </a:prstGeom>
          <a:noFill/>
          <a:ln>
            <a:solidFill>
              <a:schemeClr val="tx1"/>
            </a:solidFill>
          </a:ln>
        </p:spPr>
        <p:txBody>
          <a:bodyPr wrap="square" rtlCol="0">
            <a:spAutoFit/>
          </a:bodyPr>
          <a:lstStyle/>
          <a:p>
            <a:pPr algn="ctr"/>
            <a:r>
              <a:rPr lang="en-US" dirty="0" smtClean="0"/>
              <a:t>Check Reviews</a:t>
            </a:r>
            <a:br>
              <a:rPr lang="en-US" dirty="0" smtClean="0"/>
            </a:br>
            <a:r>
              <a:rPr lang="en-US" sz="1400" dirty="0" smtClean="0"/>
              <a:t>(popup)</a:t>
            </a:r>
            <a:endParaRPr lang="en-US" sz="1400" dirty="0"/>
          </a:p>
        </p:txBody>
      </p:sp>
      <p:sp>
        <p:nvSpPr>
          <p:cNvPr id="24" name="TextBox 23"/>
          <p:cNvSpPr txBox="1"/>
          <p:nvPr/>
        </p:nvSpPr>
        <p:spPr>
          <a:xfrm>
            <a:off x="181277" y="4041457"/>
            <a:ext cx="1679865" cy="584775"/>
          </a:xfrm>
          <a:prstGeom prst="rect">
            <a:avLst/>
          </a:prstGeom>
          <a:noFill/>
          <a:ln>
            <a:solidFill>
              <a:schemeClr val="tx1"/>
            </a:solidFill>
          </a:ln>
        </p:spPr>
        <p:txBody>
          <a:bodyPr wrap="square" rtlCol="0">
            <a:spAutoFit/>
          </a:bodyPr>
          <a:lstStyle/>
          <a:p>
            <a:pPr algn="ctr"/>
            <a:r>
              <a:rPr lang="en-US" dirty="0" smtClean="0"/>
              <a:t>Update Product</a:t>
            </a:r>
            <a:br>
              <a:rPr lang="en-US" dirty="0" smtClean="0"/>
            </a:br>
            <a:r>
              <a:rPr lang="en-US" sz="1400" dirty="0" smtClean="0"/>
              <a:t>(popup)</a:t>
            </a:r>
            <a:endParaRPr lang="en-US" sz="1400" dirty="0"/>
          </a:p>
        </p:txBody>
      </p:sp>
      <p:cxnSp>
        <p:nvCxnSpPr>
          <p:cNvPr id="15" name="Straight Arrow Connector 14"/>
          <p:cNvCxnSpPr>
            <a:endCxn id="17" idx="3"/>
          </p:cNvCxnSpPr>
          <p:nvPr/>
        </p:nvCxnSpPr>
        <p:spPr>
          <a:xfrm flipH="1">
            <a:off x="2897332" y="1611133"/>
            <a:ext cx="607868" cy="184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3" idx="3"/>
            <a:endCxn id="16" idx="1"/>
          </p:cNvCxnSpPr>
          <p:nvPr/>
        </p:nvCxnSpPr>
        <p:spPr>
          <a:xfrm>
            <a:off x="5410200" y="1637932"/>
            <a:ext cx="339436" cy="6125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13" idx="2"/>
            <a:endCxn id="19" idx="0"/>
          </p:cNvCxnSpPr>
          <p:nvPr/>
        </p:nvCxnSpPr>
        <p:spPr>
          <a:xfrm>
            <a:off x="4457700" y="1980464"/>
            <a:ext cx="952500" cy="27326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16" idx="2"/>
            <a:endCxn id="19" idx="0"/>
          </p:cNvCxnSpPr>
          <p:nvPr/>
        </p:nvCxnSpPr>
        <p:spPr>
          <a:xfrm flipH="1">
            <a:off x="5410200" y="1883851"/>
            <a:ext cx="1444336" cy="36988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48" name="Straight Arrow Connector 2047"/>
          <p:cNvCxnSpPr>
            <a:stCxn id="19" idx="3"/>
            <a:endCxn id="20" idx="1"/>
          </p:cNvCxnSpPr>
          <p:nvPr/>
        </p:nvCxnSpPr>
        <p:spPr>
          <a:xfrm>
            <a:off x="6362700" y="2576899"/>
            <a:ext cx="572884" cy="5205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52" name="Straight Arrow Connector 2051"/>
          <p:cNvCxnSpPr/>
          <p:nvPr/>
        </p:nvCxnSpPr>
        <p:spPr>
          <a:xfrm>
            <a:off x="6071492" y="2951417"/>
            <a:ext cx="9156" cy="8699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54" name="Elbow Connector 2053"/>
          <p:cNvCxnSpPr>
            <a:stCxn id="16" idx="3"/>
          </p:cNvCxnSpPr>
          <p:nvPr/>
        </p:nvCxnSpPr>
        <p:spPr>
          <a:xfrm>
            <a:off x="7959436" y="1699185"/>
            <a:ext cx="955964" cy="2796615"/>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60" name="Straight Arrow Connector 2059"/>
          <p:cNvCxnSpPr/>
          <p:nvPr/>
        </p:nvCxnSpPr>
        <p:spPr>
          <a:xfrm flipH="1">
            <a:off x="6793610" y="4458692"/>
            <a:ext cx="2097232" cy="7714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65" name="Straight Arrow Connector 2064"/>
          <p:cNvCxnSpPr/>
          <p:nvPr/>
        </p:nvCxnSpPr>
        <p:spPr>
          <a:xfrm>
            <a:off x="4900180" y="2933140"/>
            <a:ext cx="392466" cy="196295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67" name="Straight Arrow Connector 2066"/>
          <p:cNvCxnSpPr>
            <a:stCxn id="17" idx="2"/>
            <a:endCxn id="18" idx="0"/>
          </p:cNvCxnSpPr>
          <p:nvPr/>
        </p:nvCxnSpPr>
        <p:spPr>
          <a:xfrm flipH="1">
            <a:off x="1861142" y="1980465"/>
            <a:ext cx="83690" cy="6749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69" name="Straight Arrow Connector 2068"/>
          <p:cNvCxnSpPr/>
          <p:nvPr/>
        </p:nvCxnSpPr>
        <p:spPr>
          <a:xfrm>
            <a:off x="1130008" y="3329767"/>
            <a:ext cx="1734" cy="6776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71" name="Straight Arrow Connector 2070"/>
          <p:cNvCxnSpPr/>
          <p:nvPr/>
        </p:nvCxnSpPr>
        <p:spPr>
          <a:xfrm>
            <a:off x="2467407" y="3329767"/>
            <a:ext cx="23382" cy="60818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3896592" y="1664195"/>
            <a:ext cx="872178" cy="32318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46182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vert="horz" lIns="91440" tIns="45720" rIns="91440" bIns="45720" rtlCol="0" anchor="t">
            <a:noAutofit/>
          </a:bodyPr>
          <a:lstStyle/>
          <a:p>
            <a:r>
              <a:rPr lang="en-US" b="1" dirty="0"/>
              <a:t>Screen Flow - Main Page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6132"/>
            <a:ext cx="3924300"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56809" y="1000661"/>
            <a:ext cx="4495800" cy="877163"/>
          </a:xfrm>
          <a:prstGeom prst="rect">
            <a:avLst/>
          </a:prstGeom>
          <a:noFill/>
          <a:ln>
            <a:solidFill>
              <a:schemeClr val="tx1"/>
            </a:solidFill>
          </a:ln>
        </p:spPr>
        <p:txBody>
          <a:bodyPr wrap="square" rtlCol="0">
            <a:spAutoFit/>
          </a:bodyPr>
          <a:lstStyle/>
          <a:p>
            <a:r>
              <a:rPr lang="en-US" sz="1700" dirty="0" smtClean="0"/>
              <a:t>When a user is not signed in, the program reverts to the default user “GUEST”.</a:t>
            </a:r>
            <a:endParaRPr lang="en-US" sz="1700" dirty="0"/>
          </a:p>
        </p:txBody>
      </p:sp>
      <p:sp>
        <p:nvSpPr>
          <p:cNvPr id="11" name="TextBox 10"/>
          <p:cNvSpPr txBox="1"/>
          <p:nvPr/>
        </p:nvSpPr>
        <p:spPr>
          <a:xfrm>
            <a:off x="4260273" y="1981200"/>
            <a:ext cx="4495800" cy="2446824"/>
          </a:xfrm>
          <a:prstGeom prst="rect">
            <a:avLst/>
          </a:prstGeom>
          <a:noFill/>
          <a:ln>
            <a:solidFill>
              <a:schemeClr val="tx1"/>
            </a:solidFill>
          </a:ln>
        </p:spPr>
        <p:txBody>
          <a:bodyPr wrap="square" rtlCol="0">
            <a:spAutoFit/>
          </a:bodyPr>
          <a:lstStyle/>
          <a:p>
            <a:r>
              <a:rPr lang="en-US" sz="1700" dirty="0" smtClean="0"/>
              <a:t>From this page the User can </a:t>
            </a:r>
            <a:br>
              <a:rPr lang="en-US" sz="1700" dirty="0" smtClean="0"/>
            </a:br>
            <a:r>
              <a:rPr lang="en-US" sz="1700" dirty="0" smtClean="0"/>
              <a:t>*log into his/her account</a:t>
            </a:r>
          </a:p>
          <a:p>
            <a:r>
              <a:rPr lang="en-US" sz="1700" dirty="0" smtClean="0"/>
              <a:t>*Log in as the Admin</a:t>
            </a:r>
          </a:p>
          <a:p>
            <a:r>
              <a:rPr lang="en-US" sz="1700" dirty="0" smtClean="0"/>
              <a:t>*Create a new account</a:t>
            </a:r>
          </a:p>
          <a:p>
            <a:r>
              <a:rPr lang="en-US" sz="1700" dirty="0" smtClean="0"/>
              <a:t>*View product pages [ by category ]</a:t>
            </a:r>
          </a:p>
          <a:p>
            <a:r>
              <a:rPr lang="en-US" sz="1700" dirty="0" smtClean="0"/>
              <a:t>*Check his/her cart</a:t>
            </a:r>
          </a:p>
          <a:p>
            <a:r>
              <a:rPr lang="en-US" sz="1700" dirty="0" smtClean="0"/>
              <a:t>*Write a feedback message about the site</a:t>
            </a:r>
          </a:p>
          <a:p>
            <a:r>
              <a:rPr lang="en-US" sz="1700" dirty="0" smtClean="0"/>
              <a:t>*Check his/her messages</a:t>
            </a:r>
            <a:endParaRPr lang="en-US" sz="1700" dirty="0"/>
          </a:p>
        </p:txBody>
      </p:sp>
      <p:sp>
        <p:nvSpPr>
          <p:cNvPr id="10" name="TextBox 9"/>
          <p:cNvSpPr txBox="1"/>
          <p:nvPr/>
        </p:nvSpPr>
        <p:spPr>
          <a:xfrm>
            <a:off x="4253346" y="4800600"/>
            <a:ext cx="4502727" cy="1923604"/>
          </a:xfrm>
          <a:prstGeom prst="rect">
            <a:avLst/>
          </a:prstGeom>
          <a:noFill/>
          <a:ln>
            <a:solidFill>
              <a:schemeClr val="tx1"/>
            </a:solidFill>
          </a:ln>
        </p:spPr>
        <p:txBody>
          <a:bodyPr wrap="square" rtlCol="0">
            <a:spAutoFit/>
          </a:bodyPr>
          <a:lstStyle/>
          <a:p>
            <a:r>
              <a:rPr lang="en-US" sz="1700" dirty="0" smtClean="0"/>
              <a:t>*When the main page is logged in as  ADMIN the cart related buttons or inactive.</a:t>
            </a:r>
          </a:p>
          <a:p>
            <a:r>
              <a:rPr lang="en-US" sz="1700" dirty="0" smtClean="0"/>
              <a:t>*When the main page is logged in as a non Admin, or Guest user  his/her username is displayed in place of the username box.</a:t>
            </a:r>
            <a:endParaRPr lang="en-US" sz="1700" dirty="0"/>
          </a:p>
        </p:txBody>
      </p:sp>
    </p:spTree>
    <p:extLst>
      <p:ext uri="{BB962C8B-B14F-4D97-AF65-F5344CB8AC3E}">
        <p14:creationId xmlns:p14="http://schemas.microsoft.com/office/powerpoint/2010/main" val="4225341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71600" y="228600"/>
            <a:ext cx="5867400" cy="609600"/>
          </a:xfrm>
        </p:spPr>
        <p:txBody>
          <a:bodyPr>
            <a:noAutofit/>
          </a:bodyPr>
          <a:lstStyle/>
          <a:p>
            <a:r>
              <a:rPr lang="en-US" sz="3200" b="1" dirty="0" smtClean="0"/>
              <a:t>Roles and Responsibilities</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7233132"/>
              </p:ext>
            </p:extLst>
          </p:nvPr>
        </p:nvGraphicFramePr>
        <p:xfrm>
          <a:off x="142875" y="1123121"/>
          <a:ext cx="8848725" cy="4668439"/>
        </p:xfrm>
        <a:graphic>
          <a:graphicData uri="http://schemas.openxmlformats.org/drawingml/2006/table">
            <a:tbl>
              <a:tblPr>
                <a:tableStyleId>{5C22544A-7EE6-4342-B048-85BDC9FD1C3A}</a:tableStyleId>
              </a:tblPr>
              <a:tblGrid>
                <a:gridCol w="1180826"/>
                <a:gridCol w="1599348"/>
                <a:gridCol w="1838502"/>
                <a:gridCol w="4230049"/>
              </a:tblGrid>
              <a:tr h="760684">
                <a:tc>
                  <a:txBody>
                    <a:bodyPr/>
                    <a:lstStyle/>
                    <a:p>
                      <a:pPr marL="0" marR="0">
                        <a:lnSpc>
                          <a:spcPct val="115000"/>
                        </a:lnSpc>
                        <a:spcBef>
                          <a:spcPts val="0"/>
                        </a:spcBef>
                        <a:spcAft>
                          <a:spcPts val="0"/>
                        </a:spcAft>
                      </a:pPr>
                      <a:r>
                        <a:rPr lang="en-US" sz="1600" dirty="0">
                          <a:effectLst/>
                        </a:rPr>
                        <a:t>Role</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Name</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Organization/</a:t>
                      </a:r>
                    </a:p>
                    <a:p>
                      <a:pPr marL="0" marR="0">
                        <a:lnSpc>
                          <a:spcPct val="115000"/>
                        </a:lnSpc>
                        <a:spcBef>
                          <a:spcPts val="0"/>
                        </a:spcBef>
                        <a:spcAft>
                          <a:spcPts val="0"/>
                        </a:spcAft>
                      </a:pPr>
                      <a:r>
                        <a:rPr lang="en-US" sz="1600" dirty="0">
                          <a:effectLst/>
                        </a:rPr>
                        <a:t>Position</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Contact Information</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274144">
                <a:tc>
                  <a:txBody>
                    <a:bodyPr/>
                    <a:lstStyle/>
                    <a:p>
                      <a:pPr marL="0" marR="0">
                        <a:lnSpc>
                          <a:spcPct val="115000"/>
                        </a:lnSpc>
                        <a:spcBef>
                          <a:spcPts val="0"/>
                        </a:spcBef>
                        <a:spcAft>
                          <a:spcPts val="0"/>
                        </a:spcAft>
                      </a:pPr>
                      <a:r>
                        <a:rPr lang="en-US" sz="1600">
                          <a:effectLst/>
                        </a:rPr>
                        <a:t>Team member</a:t>
                      </a:r>
                      <a:endParaRPr lang="en-US" sz="160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Tim Oliver</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Manager</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smtClean="0">
                          <a:effectLst/>
                        </a:rPr>
                        <a:t>toliver5557@student.gwinnetttech.edu</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359467">
                <a:tc>
                  <a:txBody>
                    <a:bodyPr/>
                    <a:lstStyle/>
                    <a:p>
                      <a:pPr marL="0" marR="0">
                        <a:lnSpc>
                          <a:spcPct val="115000"/>
                        </a:lnSpc>
                        <a:spcBef>
                          <a:spcPts val="0"/>
                        </a:spcBef>
                        <a:spcAft>
                          <a:spcPts val="0"/>
                        </a:spcAft>
                      </a:pPr>
                      <a:r>
                        <a:rPr lang="en-US" sz="1600">
                          <a:effectLst/>
                        </a:rPr>
                        <a:t>Team member</a:t>
                      </a:r>
                      <a:endParaRPr lang="en-US" sz="160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a:effectLst/>
                        </a:rPr>
                        <a:t>Alisha Locust</a:t>
                      </a:r>
                      <a:endParaRPr lang="en-US" sz="160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Programmer</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smtClean="0">
                          <a:effectLst/>
                        </a:rPr>
                        <a:t>alocust1660@student.gwinnetttech.edu</a:t>
                      </a:r>
                      <a:endParaRPr lang="en-US" sz="1600" dirty="0">
                        <a:effectLst/>
                      </a:endParaRPr>
                    </a:p>
                    <a:p>
                      <a:pPr marL="0" marR="0">
                        <a:lnSpc>
                          <a:spcPct val="115000"/>
                        </a:lnSpc>
                        <a:spcBef>
                          <a:spcPts val="0"/>
                        </a:spcBef>
                        <a:spcAft>
                          <a:spcPts val="0"/>
                        </a:spcAft>
                      </a:pPr>
                      <a:r>
                        <a:rPr lang="en-US" sz="1600" dirty="0">
                          <a:effectLst/>
                        </a:rPr>
                        <a:t>a.locust@gmail.com</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274144">
                <a:tc>
                  <a:txBody>
                    <a:bodyPr/>
                    <a:lstStyle/>
                    <a:p>
                      <a:pPr marL="0" marR="0">
                        <a:lnSpc>
                          <a:spcPct val="115000"/>
                        </a:lnSpc>
                        <a:spcBef>
                          <a:spcPts val="0"/>
                        </a:spcBef>
                        <a:spcAft>
                          <a:spcPts val="0"/>
                        </a:spcAft>
                      </a:pPr>
                      <a:r>
                        <a:rPr lang="en-US" sz="1600" dirty="0">
                          <a:effectLst/>
                        </a:rPr>
                        <a:t>Team member</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Souleymane Y. Mehinhoua</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Programmer</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Smehinh0441@student.gwinnetttech.edu</a:t>
                      </a:r>
                      <a:endParaRPr lang="en-US" sz="1600" dirty="0">
                        <a:solidFill>
                          <a:srgbClr val="000000"/>
                        </a:solidFill>
                        <a:effectLst/>
                        <a:latin typeface="Arial"/>
                        <a:ea typeface="Arial"/>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24009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970" y="152400"/>
            <a:ext cx="8410141" cy="685800"/>
          </a:xfrm>
        </p:spPr>
        <p:txBody>
          <a:bodyPr vert="horz" lIns="91440" tIns="45720" rIns="91440" bIns="45720" rtlCol="0" anchor="t">
            <a:noAutofit/>
          </a:bodyPr>
          <a:lstStyle/>
          <a:p>
            <a:r>
              <a:rPr lang="en-US" b="1" dirty="0"/>
              <a:t>Screen </a:t>
            </a:r>
            <a:r>
              <a:rPr lang="en-US" b="1" dirty="0" smtClean="0"/>
              <a:t>Flow -</a:t>
            </a:r>
            <a:r>
              <a:rPr lang="en-US" sz="3000" b="1" dirty="0" smtClean="0"/>
              <a:t>New </a:t>
            </a:r>
            <a:r>
              <a:rPr lang="en-US" sz="3000" b="1" dirty="0"/>
              <a:t>Account &amp; My Cart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600200"/>
            <a:ext cx="401002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00200"/>
            <a:ext cx="4000500"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14412" y="1175266"/>
            <a:ext cx="2133600" cy="369332"/>
          </a:xfrm>
          <a:prstGeom prst="rect">
            <a:avLst/>
          </a:prstGeom>
          <a:noFill/>
        </p:spPr>
        <p:txBody>
          <a:bodyPr wrap="square" rtlCol="0">
            <a:spAutoFit/>
          </a:bodyPr>
          <a:lstStyle/>
          <a:p>
            <a:pPr algn="ctr"/>
            <a:r>
              <a:rPr lang="en-US" dirty="0" smtClean="0"/>
              <a:t>New Account</a:t>
            </a:r>
            <a:endParaRPr lang="en-US" dirty="0"/>
          </a:p>
        </p:txBody>
      </p:sp>
      <p:sp>
        <p:nvSpPr>
          <p:cNvPr id="12" name="TextBox 11"/>
          <p:cNvSpPr txBox="1"/>
          <p:nvPr/>
        </p:nvSpPr>
        <p:spPr>
          <a:xfrm>
            <a:off x="5621048" y="1175266"/>
            <a:ext cx="2789093" cy="369332"/>
          </a:xfrm>
          <a:prstGeom prst="rect">
            <a:avLst/>
          </a:prstGeom>
          <a:noFill/>
        </p:spPr>
        <p:txBody>
          <a:bodyPr wrap="square" rtlCol="0">
            <a:spAutoFit/>
          </a:bodyPr>
          <a:lstStyle/>
          <a:p>
            <a:pPr algn="ctr"/>
            <a:r>
              <a:rPr lang="en-US" dirty="0" smtClean="0"/>
              <a:t>My Cart</a:t>
            </a:r>
            <a:endParaRPr lang="en-US" dirty="0"/>
          </a:p>
        </p:txBody>
      </p:sp>
    </p:spTree>
    <p:extLst>
      <p:ext uri="{BB962C8B-B14F-4D97-AF65-F5344CB8AC3E}">
        <p14:creationId xmlns:p14="http://schemas.microsoft.com/office/powerpoint/2010/main" val="3063230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vert="horz" lIns="91440" tIns="45720" rIns="91440" bIns="45720" rtlCol="0" anchor="t">
            <a:noAutofit/>
          </a:bodyPr>
          <a:lstStyle/>
          <a:p>
            <a:r>
              <a:rPr lang="en-US" b="1" dirty="0"/>
              <a:t>Screen Flow – Product Page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428625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182" y="1581150"/>
            <a:ext cx="428625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52525" y="1175266"/>
            <a:ext cx="2133600" cy="369332"/>
          </a:xfrm>
          <a:prstGeom prst="rect">
            <a:avLst/>
          </a:prstGeom>
          <a:noFill/>
        </p:spPr>
        <p:txBody>
          <a:bodyPr wrap="square" rtlCol="0">
            <a:spAutoFit/>
          </a:bodyPr>
          <a:lstStyle/>
          <a:p>
            <a:r>
              <a:rPr lang="en-US" dirty="0" smtClean="0"/>
              <a:t>Admin Product Page</a:t>
            </a:r>
            <a:endParaRPr lang="en-US" dirty="0"/>
          </a:p>
        </p:txBody>
      </p:sp>
      <p:sp>
        <p:nvSpPr>
          <p:cNvPr id="13" name="TextBox 12"/>
          <p:cNvSpPr txBox="1"/>
          <p:nvPr/>
        </p:nvSpPr>
        <p:spPr>
          <a:xfrm>
            <a:off x="5493760" y="1143000"/>
            <a:ext cx="2789093" cy="369332"/>
          </a:xfrm>
          <a:prstGeom prst="rect">
            <a:avLst/>
          </a:prstGeom>
          <a:noFill/>
        </p:spPr>
        <p:txBody>
          <a:bodyPr wrap="square" rtlCol="0">
            <a:spAutoFit/>
          </a:bodyPr>
          <a:lstStyle/>
          <a:p>
            <a:pPr algn="ctr"/>
            <a:r>
              <a:rPr lang="en-US" dirty="0" smtClean="0"/>
              <a:t>Customer Product Page</a:t>
            </a:r>
            <a:endParaRPr lang="en-US" dirty="0"/>
          </a:p>
        </p:txBody>
      </p:sp>
    </p:spTree>
    <p:extLst>
      <p:ext uri="{BB962C8B-B14F-4D97-AF65-F5344CB8AC3E}">
        <p14:creationId xmlns:p14="http://schemas.microsoft.com/office/powerpoint/2010/main" val="712110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vert="horz" lIns="91440" tIns="45720" rIns="91440" bIns="45720" rtlCol="0" anchor="t">
            <a:noAutofit/>
          </a:bodyPr>
          <a:lstStyle/>
          <a:p>
            <a:r>
              <a:rPr lang="en-US" b="1" dirty="0"/>
              <a:t>Screen Flow – Pop Ups</a:t>
            </a:r>
          </a:p>
        </p:txBody>
      </p:sp>
      <p:sp>
        <p:nvSpPr>
          <p:cNvPr id="4" name="TextBox 3"/>
          <p:cNvSpPr txBox="1"/>
          <p:nvPr/>
        </p:nvSpPr>
        <p:spPr>
          <a:xfrm>
            <a:off x="296142" y="976047"/>
            <a:ext cx="3584448" cy="369332"/>
          </a:xfrm>
          <a:prstGeom prst="rect">
            <a:avLst/>
          </a:prstGeom>
          <a:noFill/>
        </p:spPr>
        <p:txBody>
          <a:bodyPr wrap="square" rtlCol="0">
            <a:spAutoFit/>
          </a:bodyPr>
          <a:lstStyle/>
          <a:p>
            <a:pPr algn="ctr"/>
            <a:r>
              <a:rPr lang="en-US" dirty="0" smtClean="0"/>
              <a:t>Add Item to Cart </a:t>
            </a:r>
            <a:r>
              <a:rPr lang="en-US" sz="1400" dirty="0" smtClean="0"/>
              <a:t>(customer only)</a:t>
            </a:r>
            <a:endParaRPr lang="en-US" sz="1400" dirty="0"/>
          </a:p>
        </p:txBody>
      </p:sp>
      <p:sp>
        <p:nvSpPr>
          <p:cNvPr id="13" name="TextBox 12"/>
          <p:cNvSpPr txBox="1"/>
          <p:nvPr/>
        </p:nvSpPr>
        <p:spPr>
          <a:xfrm>
            <a:off x="446374" y="3315736"/>
            <a:ext cx="3266853" cy="584775"/>
          </a:xfrm>
          <a:prstGeom prst="rect">
            <a:avLst/>
          </a:prstGeom>
          <a:noFill/>
        </p:spPr>
        <p:txBody>
          <a:bodyPr wrap="square" rtlCol="0">
            <a:spAutoFit/>
          </a:bodyPr>
          <a:lstStyle/>
          <a:p>
            <a:pPr algn="ctr"/>
            <a:r>
              <a:rPr lang="en-US" dirty="0" smtClean="0"/>
              <a:t>Update Item</a:t>
            </a:r>
          </a:p>
          <a:p>
            <a:pPr algn="ctr"/>
            <a:r>
              <a:rPr lang="en-US" sz="1400" dirty="0" smtClean="0"/>
              <a:t>(Admin Only)</a:t>
            </a:r>
            <a:endParaRPr lang="en-US"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4176522"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193" y="1421446"/>
            <a:ext cx="3848100" cy="4958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448007" y="976047"/>
            <a:ext cx="3315286" cy="369332"/>
          </a:xfrm>
          <a:prstGeom prst="rect">
            <a:avLst/>
          </a:prstGeom>
          <a:noFill/>
        </p:spPr>
        <p:txBody>
          <a:bodyPr wrap="square" rtlCol="0">
            <a:spAutoFit/>
          </a:bodyPr>
          <a:lstStyle/>
          <a:p>
            <a:r>
              <a:rPr lang="en-US" dirty="0" smtClean="0"/>
              <a:t>Check Item Reviews</a:t>
            </a:r>
            <a:endParaRPr lang="en-US"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09" y="3870037"/>
            <a:ext cx="4148813" cy="2192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218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9090" cy="995082"/>
          </a:xfrm>
        </p:spPr>
        <p:txBody>
          <a:bodyPr vert="horz" lIns="91440" tIns="45720" rIns="91440" bIns="45720" rtlCol="0" anchor="t">
            <a:noAutofit/>
          </a:bodyPr>
          <a:lstStyle/>
          <a:p>
            <a:pPr algn="ctr"/>
            <a:r>
              <a:rPr lang="en-US" b="1" dirty="0" smtClean="0"/>
              <a:t>Improvements</a:t>
            </a:r>
            <a:endParaRPr lang="en-US" b="1" dirty="0"/>
          </a:p>
        </p:txBody>
      </p:sp>
      <p:sp>
        <p:nvSpPr>
          <p:cNvPr id="3" name="Content Placeholder 2"/>
          <p:cNvSpPr>
            <a:spLocks noGrp="1"/>
          </p:cNvSpPr>
          <p:nvPr>
            <p:ph idx="1"/>
          </p:nvPr>
        </p:nvSpPr>
        <p:spPr>
          <a:xfrm>
            <a:off x="381000" y="1600200"/>
            <a:ext cx="7935300" cy="4424075"/>
          </a:xfrm>
        </p:spPr>
        <p:txBody>
          <a:bodyPr>
            <a:noAutofit/>
          </a:bodyPr>
          <a:lstStyle/>
          <a:p>
            <a:r>
              <a:rPr lang="en-US" sz="2200" dirty="0" smtClean="0"/>
              <a:t>One </a:t>
            </a:r>
            <a:r>
              <a:rPr lang="en-US" sz="2200" dirty="0"/>
              <a:t>future enhancement for the project would be to add a “Wish List” feature that users with accounts could add products to.</a:t>
            </a:r>
          </a:p>
          <a:p>
            <a:r>
              <a:rPr lang="en-US" sz="2200" dirty="0" smtClean="0"/>
              <a:t>Another </a:t>
            </a:r>
            <a:r>
              <a:rPr lang="en-US" sz="2200" dirty="0"/>
              <a:t>useful feature could be a time-out feature. Since this is a kiosk application and will be in a physical store, it would be useful to have the program log a user out after a certain amount of time with no activity if a customer is logged in and leaves the kiosk forgetting to log out. </a:t>
            </a:r>
          </a:p>
          <a:p>
            <a:r>
              <a:rPr lang="en-US" sz="2200" dirty="0" smtClean="0"/>
              <a:t>Additionally</a:t>
            </a:r>
            <a:r>
              <a:rPr lang="en-US" sz="2200" dirty="0"/>
              <a:t>, if this were an application for a real store, it would be nice to have a way for the customers to track their orders after they are placed. </a:t>
            </a:r>
            <a:br>
              <a:rPr lang="en-US" sz="2200" dirty="0"/>
            </a:br>
            <a:endParaRPr lang="en-US" sz="2200" dirty="0"/>
          </a:p>
        </p:txBody>
      </p:sp>
    </p:spTree>
    <p:extLst>
      <p:ext uri="{BB962C8B-B14F-4D97-AF65-F5344CB8AC3E}">
        <p14:creationId xmlns:p14="http://schemas.microsoft.com/office/powerpoint/2010/main" val="4009656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7"/>
            <a:ext cx="7055380" cy="995083"/>
          </a:xfrm>
        </p:spPr>
        <p:txBody>
          <a:bodyPr vert="horz" lIns="91440" tIns="45720" rIns="91440" bIns="45720" rtlCol="0" anchor="t">
            <a:noAutofit/>
          </a:bodyPr>
          <a:lstStyle/>
          <a:p>
            <a:pPr algn="ctr"/>
            <a:r>
              <a:rPr lang="en-US" b="1" dirty="0" smtClean="0"/>
              <a:t>Challenges</a:t>
            </a:r>
            <a:endParaRPr lang="en-US" b="1" dirty="0"/>
          </a:p>
        </p:txBody>
      </p:sp>
      <p:sp>
        <p:nvSpPr>
          <p:cNvPr id="3" name="Content Placeholder 2"/>
          <p:cNvSpPr>
            <a:spLocks noGrp="1"/>
          </p:cNvSpPr>
          <p:nvPr>
            <p:ph idx="1"/>
          </p:nvPr>
        </p:nvSpPr>
        <p:spPr>
          <a:xfrm>
            <a:off x="838200" y="1676400"/>
            <a:ext cx="7705964" cy="4114800"/>
          </a:xfrm>
        </p:spPr>
        <p:txBody>
          <a:bodyPr>
            <a:noAutofit/>
          </a:bodyPr>
          <a:lstStyle/>
          <a:p>
            <a:r>
              <a:rPr lang="en-US" sz="2200" dirty="0"/>
              <a:t>The first challenge related to this group project was to get all the team members actively involved to the success of the project.</a:t>
            </a:r>
          </a:p>
          <a:p>
            <a:r>
              <a:rPr lang="en-US" sz="2200" dirty="0"/>
              <a:t>The second challenge was the tools to choose for the accomplishment of the project. given that we are working on a desktop application, which programming language to use, which database system? Although we have chosen to use the JAVA programming language, still we had to decide if we are going for a GUI app or a WEB app</a:t>
            </a:r>
            <a:r>
              <a:rPr lang="en-US" sz="2200" dirty="0" smtClean="0"/>
              <a:t>.</a:t>
            </a:r>
            <a:endParaRPr lang="en-US" sz="2200" dirty="0"/>
          </a:p>
        </p:txBody>
      </p:sp>
    </p:spTree>
    <p:extLst>
      <p:ext uri="{BB962C8B-B14F-4D97-AF65-F5344CB8AC3E}">
        <p14:creationId xmlns:p14="http://schemas.microsoft.com/office/powerpoint/2010/main" val="1665318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4315890" cy="766482"/>
          </a:xfrm>
        </p:spPr>
        <p:txBody>
          <a:bodyPr vert="horz" lIns="91440" tIns="45720" rIns="91440" bIns="45720" rtlCol="0" anchor="t">
            <a:noAutofit/>
          </a:bodyPr>
          <a:lstStyle/>
          <a:p>
            <a:r>
              <a:rPr lang="en-US" b="1" dirty="0" smtClean="0"/>
              <a:t>Successes</a:t>
            </a:r>
            <a:endParaRPr lang="en-US" b="1" dirty="0"/>
          </a:p>
        </p:txBody>
      </p:sp>
      <p:sp>
        <p:nvSpPr>
          <p:cNvPr id="3" name="Content Placeholder 2"/>
          <p:cNvSpPr>
            <a:spLocks noGrp="1"/>
          </p:cNvSpPr>
          <p:nvPr>
            <p:ph idx="1"/>
          </p:nvPr>
        </p:nvSpPr>
        <p:spPr>
          <a:xfrm>
            <a:off x="443445" y="1447800"/>
            <a:ext cx="7848600" cy="2895600"/>
          </a:xfrm>
        </p:spPr>
        <p:txBody>
          <a:bodyPr>
            <a:noAutofit/>
          </a:bodyPr>
          <a:lstStyle/>
          <a:p>
            <a:r>
              <a:rPr lang="en-US" sz="2400" dirty="0"/>
              <a:t>it has been a success to keep the team members working in a cohesive manner since the beginning of the project.</a:t>
            </a:r>
          </a:p>
          <a:p>
            <a:r>
              <a:rPr lang="en-US" sz="2400" dirty="0"/>
              <a:t>The other success is that we got a working application with an important number of functionalities. </a:t>
            </a:r>
            <a:br>
              <a:rPr lang="en-US" sz="2400" dirty="0"/>
            </a:br>
            <a:r>
              <a:rPr lang="en-US" sz="2200" dirty="0"/>
              <a:t/>
            </a:r>
            <a:br>
              <a:rPr lang="en-US" sz="2200" dirty="0"/>
            </a:br>
            <a:endParaRPr lang="en-US" sz="2200" dirty="0"/>
          </a:p>
        </p:txBody>
      </p:sp>
    </p:spTree>
    <p:extLst>
      <p:ext uri="{BB962C8B-B14F-4D97-AF65-F5344CB8AC3E}">
        <p14:creationId xmlns:p14="http://schemas.microsoft.com/office/powerpoint/2010/main" val="2387176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95082"/>
          </a:xfrm>
        </p:spPr>
        <p:txBody>
          <a:bodyPr/>
          <a:lstStyle/>
          <a:p>
            <a:pPr algn="ctr"/>
            <a:r>
              <a:rPr lang="en-US" b="1" dirty="0" smtClean="0"/>
              <a:t>Take </a:t>
            </a:r>
            <a:r>
              <a:rPr lang="en-US" b="1" dirty="0" err="1" smtClean="0"/>
              <a:t>Aways</a:t>
            </a:r>
            <a:endParaRPr lang="en-US" b="1" dirty="0"/>
          </a:p>
        </p:txBody>
      </p:sp>
      <p:sp>
        <p:nvSpPr>
          <p:cNvPr id="3" name="Content Placeholder 2"/>
          <p:cNvSpPr>
            <a:spLocks noGrp="1"/>
          </p:cNvSpPr>
          <p:nvPr>
            <p:ph idx="1"/>
          </p:nvPr>
        </p:nvSpPr>
        <p:spPr>
          <a:xfrm>
            <a:off x="827700" y="2052925"/>
            <a:ext cx="7706700" cy="3585875"/>
          </a:xfrm>
        </p:spPr>
        <p:txBody>
          <a:bodyPr>
            <a:normAutofit/>
          </a:bodyPr>
          <a:lstStyle/>
          <a:p>
            <a:r>
              <a:rPr lang="en-US" sz="2200" dirty="0"/>
              <a:t>As a team, we have learned a lot from this group project. By starting the project from the requirements document and working through all the steps of a project management, were able to experiment what is looks like to be working on an actual project in the IT field. </a:t>
            </a:r>
          </a:p>
          <a:p>
            <a:r>
              <a:rPr lang="en-US" sz="2200" dirty="0"/>
              <a:t>Individually, each of us is aware of how complex it is being working on an actual project with the constraints of time, cost, and quality.</a:t>
            </a:r>
            <a:br>
              <a:rPr lang="en-US" sz="2200" dirty="0"/>
            </a:br>
            <a:endParaRPr lang="en-US" sz="2200" dirty="0"/>
          </a:p>
        </p:txBody>
      </p:sp>
    </p:spTree>
    <p:extLst>
      <p:ext uri="{BB962C8B-B14F-4D97-AF65-F5344CB8AC3E}">
        <p14:creationId xmlns:p14="http://schemas.microsoft.com/office/powerpoint/2010/main" val="18674213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18882"/>
          </a:xfrm>
        </p:spPr>
        <p:txBody>
          <a:bodyPr/>
          <a:lstStyle/>
          <a:p>
            <a:pPr algn="ctr"/>
            <a:r>
              <a:rPr lang="en-US" b="1" dirty="0" smtClean="0"/>
              <a:t>Team Advices</a:t>
            </a:r>
            <a:endParaRPr lang="en-US" b="1" dirty="0"/>
          </a:p>
        </p:txBody>
      </p:sp>
      <p:sp>
        <p:nvSpPr>
          <p:cNvPr id="3" name="Content Placeholder 2"/>
          <p:cNvSpPr>
            <a:spLocks noGrp="1"/>
          </p:cNvSpPr>
          <p:nvPr>
            <p:ph idx="1"/>
          </p:nvPr>
        </p:nvSpPr>
        <p:spPr>
          <a:xfrm>
            <a:off x="827700" y="2052925"/>
            <a:ext cx="7554300" cy="3966875"/>
          </a:xfrm>
        </p:spPr>
        <p:txBody>
          <a:bodyPr>
            <a:normAutofit/>
          </a:bodyPr>
          <a:lstStyle/>
          <a:p>
            <a:r>
              <a:rPr lang="en-US" sz="2200" dirty="0"/>
              <a:t>One thing we notice is that we could have use both Java GUI and Java EE Web in the same project.</a:t>
            </a:r>
          </a:p>
          <a:p>
            <a:r>
              <a:rPr lang="en-US" sz="2200" dirty="0"/>
              <a:t>The web part would be appropriate for the selling stuffs because it makes easier to design the user interface for displaying products, using hyperlinks to go to other pages.</a:t>
            </a:r>
          </a:p>
          <a:p>
            <a:r>
              <a:rPr lang="en-US" sz="2200" dirty="0"/>
              <a:t>The GUI part would be appropriate to administration part.</a:t>
            </a:r>
            <a:br>
              <a:rPr lang="en-US" sz="2200" dirty="0"/>
            </a:br>
            <a:endParaRPr lang="en-US" sz="2200" dirty="0"/>
          </a:p>
        </p:txBody>
      </p:sp>
    </p:spTree>
    <p:extLst>
      <p:ext uri="{BB962C8B-B14F-4D97-AF65-F5344CB8AC3E}">
        <p14:creationId xmlns:p14="http://schemas.microsoft.com/office/powerpoint/2010/main" val="4210680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5870"/>
            <a:ext cx="5257800" cy="790930"/>
          </a:xfrm>
        </p:spPr>
        <p:txBody>
          <a:bodyPr/>
          <a:lstStyle/>
          <a:p>
            <a:r>
              <a:rPr lang="en-US" b="1" dirty="0" smtClean="0"/>
              <a:t>Mission Statement</a:t>
            </a:r>
            <a:endParaRPr lang="en-US" b="1" dirty="0"/>
          </a:p>
        </p:txBody>
      </p:sp>
      <p:sp>
        <p:nvSpPr>
          <p:cNvPr id="3" name="Content Placeholder 2"/>
          <p:cNvSpPr>
            <a:spLocks noGrp="1"/>
          </p:cNvSpPr>
          <p:nvPr>
            <p:ph idx="1"/>
          </p:nvPr>
        </p:nvSpPr>
        <p:spPr>
          <a:xfrm>
            <a:off x="511718" y="1676400"/>
            <a:ext cx="7782900" cy="4347875"/>
          </a:xfrm>
        </p:spPr>
        <p:txBody>
          <a:bodyPr>
            <a:noAutofit/>
          </a:bodyPr>
          <a:lstStyle/>
          <a:p>
            <a:r>
              <a:rPr lang="en-US" sz="2200" b="1" dirty="0">
                <a:solidFill>
                  <a:schemeClr val="bg2">
                    <a:lumMod val="40000"/>
                    <a:lumOff val="60000"/>
                  </a:schemeClr>
                </a:solidFill>
              </a:rPr>
              <a:t>Project Title: </a:t>
            </a:r>
            <a:r>
              <a:rPr lang="en-US" sz="2200" dirty="0"/>
              <a:t>LACY’S INFORMATION SYSTEM</a:t>
            </a:r>
          </a:p>
          <a:p>
            <a:endParaRPr lang="en-US" sz="2200" dirty="0"/>
          </a:p>
          <a:p>
            <a:r>
              <a:rPr lang="en-US" sz="2200" b="1" dirty="0">
                <a:solidFill>
                  <a:schemeClr val="bg2">
                    <a:lumMod val="40000"/>
                    <a:lumOff val="60000"/>
                  </a:schemeClr>
                </a:solidFill>
              </a:rPr>
              <a:t>Project Start Date: </a:t>
            </a:r>
            <a:r>
              <a:rPr lang="en-US" sz="2200" dirty="0"/>
              <a:t>January 28 </a:t>
            </a:r>
            <a:endParaRPr lang="en-US" sz="2200" dirty="0" smtClean="0"/>
          </a:p>
          <a:p>
            <a:pPr marL="0" indent="0">
              <a:buNone/>
            </a:pPr>
            <a:endParaRPr lang="en-US" sz="2200" dirty="0" smtClean="0"/>
          </a:p>
          <a:p>
            <a:r>
              <a:rPr lang="en-US" sz="2200" b="1" dirty="0">
                <a:solidFill>
                  <a:schemeClr val="bg2">
                    <a:lumMod val="40000"/>
                    <a:lumOff val="60000"/>
                  </a:schemeClr>
                </a:solidFill>
              </a:rPr>
              <a:t>Projected Finish Date: </a:t>
            </a:r>
            <a:r>
              <a:rPr lang="en-US" sz="2200" dirty="0"/>
              <a:t>April </a:t>
            </a:r>
            <a:r>
              <a:rPr lang="en-US" sz="2200" dirty="0" smtClean="0"/>
              <a:t>25</a:t>
            </a:r>
            <a:endParaRPr lang="en-US" sz="2200" dirty="0"/>
          </a:p>
          <a:p>
            <a:endParaRPr lang="en-US" sz="2200" dirty="0"/>
          </a:p>
          <a:p>
            <a:r>
              <a:rPr lang="en-US" sz="2200" b="1" dirty="0">
                <a:solidFill>
                  <a:schemeClr val="bg2">
                    <a:lumMod val="40000"/>
                    <a:lumOff val="60000"/>
                  </a:schemeClr>
                </a:solidFill>
              </a:rPr>
              <a:t>Budget Information: </a:t>
            </a:r>
            <a:r>
              <a:rPr lang="en-US" sz="2200" dirty="0"/>
              <a:t>The budget for this project will be in working hours. Our estimate is 7 hours a week for about 13 weeks. That will total 91 hours of work.</a:t>
            </a:r>
          </a:p>
          <a:p>
            <a:endParaRPr lang="en-US" sz="2200" dirty="0"/>
          </a:p>
        </p:txBody>
      </p:sp>
    </p:spTree>
    <p:extLst>
      <p:ext uri="{BB962C8B-B14F-4D97-AF65-F5344CB8AC3E}">
        <p14:creationId xmlns:p14="http://schemas.microsoft.com/office/powerpoint/2010/main" val="2275195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3962400"/>
          </a:xfrm>
        </p:spPr>
        <p:txBody>
          <a:bodyPr>
            <a:noAutofit/>
          </a:bodyPr>
          <a:lstStyle/>
          <a:p>
            <a:r>
              <a:rPr lang="en-US" sz="2200" b="1" dirty="0">
                <a:solidFill>
                  <a:schemeClr val="bg2">
                    <a:lumMod val="40000"/>
                    <a:lumOff val="60000"/>
                  </a:schemeClr>
                </a:solidFill>
              </a:rPr>
              <a:t>Project Objectives: </a:t>
            </a:r>
            <a:r>
              <a:rPr lang="en-US" sz="2200" dirty="0" smtClean="0"/>
              <a:t>Create fully </a:t>
            </a:r>
            <a:r>
              <a:rPr lang="en-US" sz="2200" dirty="0"/>
              <a:t>functional desktop software that will allow Lacy to promote their products, sell online, and get feedback from customers. The software should be able to display information about </a:t>
            </a:r>
            <a:r>
              <a:rPr lang="en-US" sz="2200" dirty="0" err="1"/>
              <a:t>Lacy’s</a:t>
            </a:r>
            <a:r>
              <a:rPr lang="en-US" sz="2200" dirty="0"/>
              <a:t> new products, bring attention to existing inventory specials, and create product groups. Customers should be able to shop online, and choose a delivery options, and give feedback on the products. Lacy should also be able to collect information from the system users to assist in the marketing efforts, and respond to prospective customers and partners</a:t>
            </a:r>
            <a:r>
              <a:rPr lang="en-US" sz="2200" dirty="0" smtClean="0"/>
              <a:t>.</a:t>
            </a:r>
            <a:endParaRPr lang="en-US" sz="2200" dirty="0"/>
          </a:p>
        </p:txBody>
      </p:sp>
      <p:sp>
        <p:nvSpPr>
          <p:cNvPr id="4" name="Title 1"/>
          <p:cNvSpPr txBox="1">
            <a:spLocks/>
          </p:cNvSpPr>
          <p:nvPr/>
        </p:nvSpPr>
        <p:spPr>
          <a:xfrm>
            <a:off x="1828800" y="304800"/>
            <a:ext cx="5486400" cy="914400"/>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Mission Statement</a:t>
            </a:r>
            <a:endParaRPr lang="en-US" b="1" dirty="0"/>
          </a:p>
        </p:txBody>
      </p:sp>
    </p:spTree>
    <p:extLst>
      <p:ext uri="{BB962C8B-B14F-4D97-AF65-F5344CB8AC3E}">
        <p14:creationId xmlns:p14="http://schemas.microsoft.com/office/powerpoint/2010/main" val="2233813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054644" cy="995082"/>
          </a:xfrm>
        </p:spPr>
        <p:txBody>
          <a:bodyPr/>
          <a:lstStyle/>
          <a:p>
            <a:r>
              <a:rPr lang="en-US" b="1" dirty="0" smtClean="0"/>
              <a:t>Mission Statement </a:t>
            </a:r>
            <a:r>
              <a:rPr lang="en-US" sz="2200" b="1" dirty="0"/>
              <a:t>(continued)</a:t>
            </a:r>
            <a:r>
              <a:rPr lang="en-US" sz="4400" b="1" dirty="0"/>
              <a:t/>
            </a:r>
            <a:br>
              <a:rPr lang="en-US" sz="4400" b="1" dirty="0"/>
            </a:br>
            <a:endParaRPr lang="en-US" dirty="0"/>
          </a:p>
        </p:txBody>
      </p:sp>
      <p:sp>
        <p:nvSpPr>
          <p:cNvPr id="3" name="Content Placeholder 2"/>
          <p:cNvSpPr>
            <a:spLocks noGrp="1"/>
          </p:cNvSpPr>
          <p:nvPr>
            <p:ph idx="1"/>
          </p:nvPr>
        </p:nvSpPr>
        <p:spPr>
          <a:xfrm>
            <a:off x="609600" y="1143000"/>
            <a:ext cx="7782900" cy="3204875"/>
          </a:xfrm>
        </p:spPr>
        <p:txBody>
          <a:bodyPr>
            <a:normAutofit/>
          </a:bodyPr>
          <a:lstStyle/>
          <a:p>
            <a:endParaRPr lang="en-US" sz="2200" dirty="0"/>
          </a:p>
          <a:p>
            <a:r>
              <a:rPr lang="en-US" sz="2200" b="1" dirty="0">
                <a:solidFill>
                  <a:schemeClr val="bg2">
                    <a:lumMod val="40000"/>
                    <a:lumOff val="60000"/>
                  </a:schemeClr>
                </a:solidFill>
              </a:rPr>
              <a:t>Main Project Success Criteria:  </a:t>
            </a:r>
            <a:r>
              <a:rPr lang="en-US" sz="2200" dirty="0"/>
              <a:t>The project will create a fully functional kiosk program that will be completed on time with a good group experience and everyone having learned how to manage a project well</a:t>
            </a:r>
            <a:r>
              <a:rPr lang="en-US" sz="2200" dirty="0" smtClean="0"/>
              <a:t>.</a:t>
            </a:r>
          </a:p>
          <a:p>
            <a:pPr marL="0" indent="0">
              <a:buNone/>
            </a:pPr>
            <a:endParaRPr lang="en-US" sz="2200" dirty="0"/>
          </a:p>
        </p:txBody>
      </p:sp>
    </p:spTree>
    <p:extLst>
      <p:ext uri="{BB962C8B-B14F-4D97-AF65-F5344CB8AC3E}">
        <p14:creationId xmlns:p14="http://schemas.microsoft.com/office/powerpoint/2010/main" val="2966240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2200" dirty="0" smtClean="0"/>
              <a:t/>
            </a:r>
            <a:br>
              <a:rPr lang="en-US" sz="2200" dirty="0" smtClean="0"/>
            </a:br>
            <a:endParaRPr lang="en-US" sz="2200" dirty="0"/>
          </a:p>
        </p:txBody>
      </p:sp>
      <p:sp>
        <p:nvSpPr>
          <p:cNvPr id="4" name="Title 1"/>
          <p:cNvSpPr txBox="1">
            <a:spLocks/>
          </p:cNvSpPr>
          <p:nvPr/>
        </p:nvSpPr>
        <p:spPr>
          <a:xfrm>
            <a:off x="1828800" y="152400"/>
            <a:ext cx="3276600" cy="685800"/>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Project Plan</a:t>
            </a:r>
            <a:endParaRPr lang="en-US" b="1" dirty="0"/>
          </a:p>
        </p:txBody>
      </p:sp>
      <p:sp>
        <p:nvSpPr>
          <p:cNvPr id="6" name="Rectangle 5"/>
          <p:cNvSpPr/>
          <p:nvPr/>
        </p:nvSpPr>
        <p:spPr>
          <a:xfrm>
            <a:off x="468774" y="1371600"/>
            <a:ext cx="8370425" cy="2800767"/>
          </a:xfrm>
          <a:prstGeom prst="rect">
            <a:avLst/>
          </a:prstGeom>
        </p:spPr>
        <p:txBody>
          <a:bodyPr wrap="square">
            <a:spAutoFit/>
          </a:bodyPr>
          <a:lstStyle/>
          <a:p>
            <a:r>
              <a:rPr lang="en-US" sz="2200" b="1" dirty="0">
                <a:solidFill>
                  <a:schemeClr val="bg2">
                    <a:lumMod val="40000"/>
                    <a:lumOff val="60000"/>
                  </a:schemeClr>
                </a:solidFill>
              </a:rPr>
              <a:t>Project Justification: </a:t>
            </a:r>
            <a:endParaRPr lang="en-US" sz="2200" b="1" dirty="0" smtClean="0">
              <a:solidFill>
                <a:schemeClr val="bg2">
                  <a:lumMod val="40000"/>
                  <a:lumOff val="60000"/>
                </a:schemeClr>
              </a:solidFill>
            </a:endParaRPr>
          </a:p>
          <a:p>
            <a:endParaRPr lang="en-US" sz="2200" b="1" dirty="0">
              <a:solidFill>
                <a:schemeClr val="bg2">
                  <a:lumMod val="40000"/>
                  <a:lumOff val="60000"/>
                </a:schemeClr>
              </a:solidFill>
            </a:endParaRPr>
          </a:p>
          <a:p>
            <a:r>
              <a:rPr lang="en-US" sz="2200" dirty="0"/>
              <a:t>Jay Brown, Instructor for CIST2931 has hired us out to </a:t>
            </a:r>
            <a:r>
              <a:rPr lang="en-US" sz="2200" dirty="0" err="1"/>
              <a:t>Lacy’s</a:t>
            </a:r>
            <a:r>
              <a:rPr lang="en-US" sz="2200" dirty="0"/>
              <a:t>, a retailer business similar to Macy’s. In order to improve their business, </a:t>
            </a:r>
            <a:r>
              <a:rPr lang="en-US" sz="2200" dirty="0" err="1"/>
              <a:t>Lacy’s</a:t>
            </a:r>
            <a:r>
              <a:rPr lang="en-US" sz="2200" dirty="0"/>
              <a:t> want to build a software that will allow the company to promote their products, sell online, and get feedback from the customers. The software should also be able to collect some information about the users.</a:t>
            </a:r>
          </a:p>
        </p:txBody>
      </p:sp>
    </p:spTree>
    <p:extLst>
      <p:ext uri="{BB962C8B-B14F-4D97-AF65-F5344CB8AC3E}">
        <p14:creationId xmlns:p14="http://schemas.microsoft.com/office/powerpoint/2010/main" val="1607168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0"/>
            <a:ext cx="7554300" cy="4419600"/>
          </a:xfrm>
        </p:spPr>
        <p:txBody>
          <a:bodyPr>
            <a:normAutofit fontScale="25000" lnSpcReduction="20000"/>
          </a:bodyPr>
          <a:lstStyle/>
          <a:p>
            <a:pPr marL="0" indent="0">
              <a:buNone/>
            </a:pPr>
            <a:r>
              <a:rPr lang="en-US" sz="8800" b="1" dirty="0">
                <a:solidFill>
                  <a:schemeClr val="bg2">
                    <a:lumMod val="20000"/>
                    <a:lumOff val="80000"/>
                  </a:schemeClr>
                </a:solidFill>
              </a:rPr>
              <a:t>Product Characteristics and Requirements</a:t>
            </a:r>
            <a:r>
              <a:rPr lang="en-US" sz="8800" b="1" dirty="0" smtClean="0">
                <a:solidFill>
                  <a:schemeClr val="bg2">
                    <a:lumMod val="20000"/>
                    <a:lumOff val="80000"/>
                  </a:schemeClr>
                </a:solidFill>
              </a:rPr>
              <a:t>:</a:t>
            </a:r>
          </a:p>
          <a:p>
            <a:pPr marL="0" indent="0">
              <a:buNone/>
            </a:pPr>
            <a:endParaRPr lang="en-US" sz="8800" dirty="0"/>
          </a:p>
          <a:p>
            <a:pPr lvl="0"/>
            <a:r>
              <a:rPr lang="en-US" sz="8800" b="1" dirty="0">
                <a:solidFill>
                  <a:srgbClr val="92D050"/>
                </a:solidFill>
              </a:rPr>
              <a:t>Database: </a:t>
            </a:r>
            <a:r>
              <a:rPr lang="en-US" sz="8800" dirty="0"/>
              <a:t>The application will have a database that will contain product information, customers information, and orders information. </a:t>
            </a:r>
          </a:p>
          <a:p>
            <a:pPr marL="0" lvl="0" indent="0">
              <a:buNone/>
            </a:pPr>
            <a:endParaRPr lang="en-US" sz="8800" dirty="0"/>
          </a:p>
          <a:p>
            <a:pPr lvl="0"/>
            <a:r>
              <a:rPr lang="en-US" sz="8800" b="1" dirty="0">
                <a:solidFill>
                  <a:srgbClr val="92D050"/>
                </a:solidFill>
              </a:rPr>
              <a:t>Product groups: </a:t>
            </a:r>
            <a:r>
              <a:rPr lang="en-US" sz="8800" dirty="0"/>
              <a:t>The application will group together some fast-moving products with slow moving products to improve sales of slower </a:t>
            </a:r>
            <a:r>
              <a:rPr lang="en-US" sz="8800" dirty="0" smtClean="0"/>
              <a:t>products.</a:t>
            </a:r>
          </a:p>
          <a:p>
            <a:pPr lvl="0"/>
            <a:endParaRPr lang="en-US" sz="800" dirty="0" smtClean="0"/>
          </a:p>
          <a:p>
            <a:r>
              <a:rPr lang="en-US" sz="8800" b="1" dirty="0">
                <a:solidFill>
                  <a:srgbClr val="92D050"/>
                </a:solidFill>
              </a:rPr>
              <a:t>Product reviews: </a:t>
            </a:r>
            <a:r>
              <a:rPr lang="en-US" sz="8800" dirty="0"/>
              <a:t>Customers will be able to leave feedback and reviews for the products they purchase.</a:t>
            </a:r>
          </a:p>
          <a:p>
            <a:pPr marL="0" lvl="0" indent="0">
              <a:buNone/>
            </a:pPr>
            <a:endParaRPr lang="en-US" sz="8800" dirty="0" smtClean="0"/>
          </a:p>
        </p:txBody>
      </p:sp>
      <p:sp>
        <p:nvSpPr>
          <p:cNvPr id="4" name="Title 1"/>
          <p:cNvSpPr txBox="1">
            <a:spLocks/>
          </p:cNvSpPr>
          <p:nvPr/>
        </p:nvSpPr>
        <p:spPr>
          <a:xfrm>
            <a:off x="990600" y="152400"/>
            <a:ext cx="6548754" cy="762000"/>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Project Plan </a:t>
            </a:r>
            <a:r>
              <a:rPr lang="en-US" sz="2200" b="1" dirty="0" smtClean="0"/>
              <a:t>(continued)</a:t>
            </a:r>
            <a:endParaRPr lang="en-US" sz="2200" b="1" dirty="0"/>
          </a:p>
        </p:txBody>
      </p:sp>
    </p:spTree>
    <p:extLst>
      <p:ext uri="{BB962C8B-B14F-4D97-AF65-F5344CB8AC3E}">
        <p14:creationId xmlns:p14="http://schemas.microsoft.com/office/powerpoint/2010/main" val="515085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7924800" cy="4953000"/>
          </a:xfrm>
        </p:spPr>
        <p:txBody>
          <a:bodyPr>
            <a:normAutofit/>
          </a:bodyPr>
          <a:lstStyle/>
          <a:p>
            <a:pPr lvl="0"/>
            <a:endParaRPr lang="en-US" dirty="0"/>
          </a:p>
          <a:p>
            <a:pPr lvl="0"/>
            <a:r>
              <a:rPr lang="en-US" sz="2200" b="1" dirty="0">
                <a:solidFill>
                  <a:srgbClr val="92D050"/>
                </a:solidFill>
              </a:rPr>
              <a:t>Contact section: </a:t>
            </a:r>
            <a:r>
              <a:rPr lang="en-US" dirty="0"/>
              <a:t>This application will allow people to be able to contact the company about various requests, and the company will be able to respond. </a:t>
            </a:r>
          </a:p>
          <a:p>
            <a:pPr lvl="0"/>
            <a:r>
              <a:rPr lang="en-US" sz="2200" b="1" dirty="0">
                <a:solidFill>
                  <a:srgbClr val="92D050"/>
                </a:solidFill>
              </a:rPr>
              <a:t>Shopping cart: </a:t>
            </a:r>
            <a:r>
              <a:rPr lang="en-US" dirty="0"/>
              <a:t>The application will provide a feature to allow customers to place objects into their ‘cart’ and then purchase those items.</a:t>
            </a:r>
          </a:p>
          <a:p>
            <a:pPr lvl="0"/>
            <a:r>
              <a:rPr lang="en-US" dirty="0"/>
              <a:t>The application will collect and store limited information from users for marketing purposes.</a:t>
            </a:r>
          </a:p>
          <a:p>
            <a:pPr lvl="0"/>
            <a:r>
              <a:rPr lang="en-US" dirty="0"/>
              <a:t>User-friendly user interface that groups content into easily navigable areas and sections.</a:t>
            </a:r>
          </a:p>
          <a:p>
            <a:endParaRPr lang="en-US" dirty="0"/>
          </a:p>
          <a:p>
            <a:endParaRPr lang="en-US" dirty="0"/>
          </a:p>
        </p:txBody>
      </p:sp>
      <p:sp>
        <p:nvSpPr>
          <p:cNvPr id="4" name="Title 1"/>
          <p:cNvSpPr txBox="1">
            <a:spLocks/>
          </p:cNvSpPr>
          <p:nvPr/>
        </p:nvSpPr>
        <p:spPr>
          <a:xfrm>
            <a:off x="990600" y="152400"/>
            <a:ext cx="6548754" cy="762000"/>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Project Plan </a:t>
            </a:r>
            <a:r>
              <a:rPr lang="en-US" sz="2200" b="1" dirty="0" smtClean="0"/>
              <a:t>(continued)</a:t>
            </a:r>
            <a:endParaRPr lang="en-US" sz="2200" b="1" dirty="0"/>
          </a:p>
        </p:txBody>
      </p:sp>
    </p:spTree>
    <p:extLst>
      <p:ext uri="{BB962C8B-B14F-4D97-AF65-F5344CB8AC3E}">
        <p14:creationId xmlns:p14="http://schemas.microsoft.com/office/powerpoint/2010/main" val="1386866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vert="horz" lIns="91440" tIns="45720" rIns="91440" bIns="45720" rtlCol="0" anchor="t">
            <a:noAutofit/>
          </a:bodyPr>
          <a:lstStyle/>
          <a:p>
            <a:r>
              <a:rPr lang="en-US" b="1" dirty="0"/>
              <a:t>Functional Specifications</a:t>
            </a:r>
          </a:p>
        </p:txBody>
      </p:sp>
      <p:sp>
        <p:nvSpPr>
          <p:cNvPr id="3" name="Content Placeholder 2"/>
          <p:cNvSpPr>
            <a:spLocks noGrp="1"/>
          </p:cNvSpPr>
          <p:nvPr>
            <p:ph idx="1"/>
          </p:nvPr>
        </p:nvSpPr>
        <p:spPr>
          <a:xfrm>
            <a:off x="457200" y="1238250"/>
            <a:ext cx="8229600" cy="5638800"/>
          </a:xfrm>
        </p:spPr>
        <p:txBody>
          <a:bodyPr>
            <a:normAutofit/>
          </a:bodyPr>
          <a:lstStyle/>
          <a:p>
            <a:pPr marL="0" indent="0">
              <a:lnSpc>
                <a:spcPct val="80000"/>
              </a:lnSpc>
              <a:buNone/>
            </a:pPr>
            <a:r>
              <a:rPr lang="en-US" sz="2400" b="1" dirty="0">
                <a:solidFill>
                  <a:schemeClr val="bg2">
                    <a:lumMod val="20000"/>
                    <a:lumOff val="80000"/>
                  </a:schemeClr>
                </a:solidFill>
              </a:rPr>
              <a:t>GUI Functional Requirements </a:t>
            </a:r>
            <a:endParaRPr lang="en-US" sz="2400" b="1" dirty="0" smtClean="0">
              <a:solidFill>
                <a:schemeClr val="bg2">
                  <a:lumMod val="20000"/>
                  <a:lumOff val="80000"/>
                </a:schemeClr>
              </a:solidFill>
            </a:endParaRPr>
          </a:p>
          <a:p>
            <a:pPr marL="0" indent="0">
              <a:lnSpc>
                <a:spcPct val="80000"/>
              </a:lnSpc>
              <a:buNone/>
            </a:pPr>
            <a:endParaRPr lang="en-US" sz="2400" b="1" dirty="0">
              <a:solidFill>
                <a:schemeClr val="bg2">
                  <a:lumMod val="20000"/>
                  <a:lumOff val="80000"/>
                </a:schemeClr>
              </a:solidFill>
            </a:endParaRPr>
          </a:p>
          <a:p>
            <a:pPr lvl="0"/>
            <a:r>
              <a:rPr lang="en-US" sz="2400" dirty="0"/>
              <a:t>The System shall implement a Java Swing based GUI.</a:t>
            </a:r>
            <a:endParaRPr lang="en-US" sz="2400" u="none" strike="noStrike" dirty="0" smtClean="0">
              <a:effectLst/>
            </a:endParaRPr>
          </a:p>
          <a:p>
            <a:pPr lvl="0"/>
            <a:r>
              <a:rPr lang="en-US" sz="2400" dirty="0"/>
              <a:t>The GUI will have a page navigation system.</a:t>
            </a:r>
            <a:endParaRPr lang="en-US" sz="2400" u="none" strike="noStrike" dirty="0" smtClean="0">
              <a:effectLst/>
            </a:endParaRPr>
          </a:p>
          <a:p>
            <a:pPr lvl="0"/>
            <a:r>
              <a:rPr lang="en-US" sz="2400" dirty="0"/>
              <a:t>The GUI will Display the User’s user-name at the top of the page once he/she is logged in.</a:t>
            </a:r>
            <a:endParaRPr lang="en-US" sz="2400" u="none" strike="noStrike" dirty="0" smtClean="0">
              <a:effectLst/>
            </a:endParaRPr>
          </a:p>
          <a:p>
            <a:pPr lvl="0"/>
            <a:r>
              <a:rPr lang="en-US" sz="2400" dirty="0"/>
              <a:t>Prior to successful Log-in a User-name and Password text area will be displayed at the top  of the page.</a:t>
            </a:r>
            <a:endParaRPr lang="en-US" sz="2400" u="none" strike="noStrike" dirty="0" smtClean="0">
              <a:effectLst/>
            </a:endParaRPr>
          </a:p>
          <a:p>
            <a:pPr lvl="0"/>
            <a:r>
              <a:rPr lang="en-US" sz="2400" dirty="0"/>
              <a:t>A login button will be next to the username and password.</a:t>
            </a:r>
            <a:endParaRPr lang="en-US" sz="2400" u="none" strike="noStrike" dirty="0" smtClean="0">
              <a:effectLst/>
            </a:endParaRPr>
          </a:p>
          <a:p>
            <a:endParaRPr lang="en-US" dirty="0"/>
          </a:p>
        </p:txBody>
      </p:sp>
    </p:spTree>
    <p:extLst>
      <p:ext uri="{BB962C8B-B14F-4D97-AF65-F5344CB8AC3E}">
        <p14:creationId xmlns:p14="http://schemas.microsoft.com/office/powerpoint/2010/main" val="28074270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544</TotalTime>
  <Words>1530</Words>
  <Application>Microsoft Office PowerPoint</Application>
  <PresentationFormat>On-screen Show (4:3)</PresentationFormat>
  <Paragraphs>178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vt:lpstr>
      <vt:lpstr>Lacy’s Kiosk</vt:lpstr>
      <vt:lpstr>Roles and Responsibilities</vt:lpstr>
      <vt:lpstr>Mission Statement</vt:lpstr>
      <vt:lpstr>PowerPoint Presentation</vt:lpstr>
      <vt:lpstr>Mission Statement (continued) </vt:lpstr>
      <vt:lpstr>PowerPoint Presentation</vt:lpstr>
      <vt:lpstr>PowerPoint Presentation</vt:lpstr>
      <vt:lpstr>PowerPoint Presentation</vt:lpstr>
      <vt:lpstr>Functional Specifications</vt:lpstr>
      <vt:lpstr>PowerPoint Presentation</vt:lpstr>
      <vt:lpstr>PowerPoint Presentation</vt:lpstr>
      <vt:lpstr>PowerPoint Presentation</vt:lpstr>
      <vt:lpstr>PowerPoint Presentation</vt:lpstr>
      <vt:lpstr>PowerPoint Presentation</vt:lpstr>
      <vt:lpstr>PowerPoint Presentation</vt:lpstr>
      <vt:lpstr>NonFunctional Specifications</vt:lpstr>
      <vt:lpstr>Entity Relationship Diagram</vt:lpstr>
      <vt:lpstr>Screen Flow - Layout</vt:lpstr>
      <vt:lpstr>Screen Flow - Main Page</vt:lpstr>
      <vt:lpstr>Screen Flow -New Account &amp; My Cart</vt:lpstr>
      <vt:lpstr>Screen Flow – Product Page</vt:lpstr>
      <vt:lpstr>Screen Flow – Pop Ups</vt:lpstr>
      <vt:lpstr>Improvements</vt:lpstr>
      <vt:lpstr>Challenges</vt:lpstr>
      <vt:lpstr>Successes</vt:lpstr>
      <vt:lpstr>Take Aways</vt:lpstr>
      <vt:lpstr>Team Advices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dc:creator>
  <cp:lastModifiedBy>Alisha Locust</cp:lastModifiedBy>
  <cp:revision>35</cp:revision>
  <dcterms:created xsi:type="dcterms:W3CDTF">2015-04-14T19:14:46Z</dcterms:created>
  <dcterms:modified xsi:type="dcterms:W3CDTF">2015-04-29T02:29:47Z</dcterms:modified>
</cp:coreProperties>
</file>