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7003"/>
  </p:normalViewPr>
  <p:slideViewPr>
    <p:cSldViewPr snapToGrid="0" snapToObjects="1">
      <p:cViewPr varScale="1">
        <p:scale>
          <a:sx n="143" d="100"/>
          <a:sy n="143" d="100"/>
        </p:scale>
        <p:origin x="2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9AA39-4752-4547-AC45-55A8A13680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Accident Severity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CC90E-07CC-DE4E-8BF4-B4A30CF274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87D8-2A95-4B4E-ADCB-5D407F95C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–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FEED3-AC6E-554E-9197-B79475D66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KNN: clusters data into groups by matching a point with the closest neighbor in some multi-dimensional space. It can be used for categorical data</a:t>
            </a:r>
          </a:p>
          <a:p>
            <a:r>
              <a:rPr lang="en-US" dirty="0"/>
              <a:t>Decision/Classification Tree:  go from features/variables as inputs to come to a conclusion/target. It can be used for categorical data.</a:t>
            </a:r>
          </a:p>
          <a:p>
            <a:r>
              <a:rPr lang="en-US" dirty="0"/>
              <a:t>Logistic Regression: uses logistic function to estimate a binary dependent variable.</a:t>
            </a:r>
          </a:p>
          <a:p>
            <a:r>
              <a:rPr lang="en-US" dirty="0"/>
              <a:t>** Did not choose SVM since doesn’t work well for large datasets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26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163ED-C9E9-8E43-BB78-6D23B35CF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AD12D-EE34-804B-BDC4-94348A556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split into 80% train, 20% test size with a random state value of 4.</a:t>
            </a:r>
          </a:p>
          <a:p>
            <a:r>
              <a:rPr lang="en-US" dirty="0"/>
              <a:t>Best k value = 6</a:t>
            </a:r>
          </a:p>
          <a:p>
            <a:r>
              <a:rPr lang="en-US" dirty="0"/>
              <a:t>Accuracy = 0.67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5F532A-A961-AE47-A38B-ADFA2B1D58C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09"/>
          <a:stretch/>
        </p:blipFill>
        <p:spPr bwMode="auto">
          <a:xfrm>
            <a:off x="5435599" y="3154178"/>
            <a:ext cx="5607750" cy="30695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8AEA71-3A9E-3043-A929-9F592895A1D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37"/>
          <a:stretch/>
        </p:blipFill>
        <p:spPr>
          <a:xfrm>
            <a:off x="788270" y="4134009"/>
            <a:ext cx="4321612" cy="180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49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3080-7013-CC4E-AE8B-3D28E018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Classification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3E1C-CF20-B445-A76B-007F3EB2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= 0.70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B8606-7326-F349-8925-08A18CD014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466" y="3209141"/>
            <a:ext cx="6282926" cy="213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92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1003-E630-E54D-89E8-04D464D8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2753D-4465-9B43-BE94-8A592C678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= 0.70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3B3F5-DC4F-684D-9DC6-67FD8EE7C1A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569" y="3161917"/>
            <a:ext cx="6407618" cy="223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44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602C-E424-6441-A67D-0543C80CA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Model Evaluation 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F7721-C4C0-D945-A481-316E29A514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065" y="2892985"/>
            <a:ext cx="6475137" cy="242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01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F075-9512-F54F-8B7B-0FF09623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– Jaccard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4E550-7738-2444-BC13-D5006B673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Jaccard Index is the ratio of correct predicted values to wrongly classified values</a:t>
            </a:r>
          </a:p>
          <a:p>
            <a:r>
              <a:rPr lang="en-US" dirty="0"/>
              <a:t>A higher </a:t>
            </a:r>
            <a:r>
              <a:rPr lang="en-US" dirty="0" err="1"/>
              <a:t>jaccard</a:t>
            </a:r>
            <a:r>
              <a:rPr lang="en-US" dirty="0"/>
              <a:t> score means a better model (more accurate)</a:t>
            </a:r>
          </a:p>
          <a:p>
            <a:r>
              <a:rPr lang="en-US" dirty="0"/>
              <a:t>The logistic regression and decision tree model both have the highest </a:t>
            </a:r>
            <a:r>
              <a:rPr lang="en-US" dirty="0" err="1"/>
              <a:t>jaccard</a:t>
            </a:r>
            <a:r>
              <a:rPr lang="en-US" dirty="0"/>
              <a:t> index as compared to KNN.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873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99E56-E49B-7B40-9D23-F2D80341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– F1-Score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550E5-5495-AD43-9A69-C3AD3026E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F1-score is a measure of the balance between the precision and recall of a model.</a:t>
            </a:r>
          </a:p>
          <a:p>
            <a:r>
              <a:rPr lang="en-US" dirty="0"/>
              <a:t>The higher (closer to 1) value of the F1-score, the better the model.</a:t>
            </a:r>
          </a:p>
          <a:p>
            <a:r>
              <a:rPr lang="en-US" dirty="0"/>
              <a:t>Using this metric, the logistic regression model is best.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461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C5EB8-4FA5-0E4D-BA1B-CEB05B31C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– 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7D0E5-5776-BD4B-B36D-DE238FC66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KNN method is the least accurate of the models</a:t>
            </a:r>
          </a:p>
          <a:p>
            <a:r>
              <a:rPr lang="en-US" dirty="0"/>
              <a:t>The best model is the logistic regression model, although the decision tree model is close behind. </a:t>
            </a:r>
          </a:p>
          <a:p>
            <a:r>
              <a:rPr lang="en-US" dirty="0"/>
              <a:t>The models would have performed better if</a:t>
            </a:r>
          </a:p>
          <a:p>
            <a:pPr lvl="1"/>
            <a:r>
              <a:rPr lang="en-US" dirty="0"/>
              <a:t>dataset been more balanced (an equal number of low and high severity accidents).</a:t>
            </a:r>
          </a:p>
          <a:p>
            <a:pPr lvl="1"/>
            <a:r>
              <a:rPr lang="en-US" dirty="0"/>
              <a:t>Complete set of data for the features inattention and speeding, as these likely have a major impact on severity of accidents.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231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56AF-FB5F-BF44-B06C-2928FAAF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r>
              <a:rPr lang="en-US"/>
              <a:t>/Conclusion </a:t>
            </a:r>
            <a:r>
              <a:rPr lang="en-US" dirty="0"/>
              <a:t>-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07D11-F2A5-9F46-88B1-985F1623A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Under the influence: </a:t>
            </a:r>
            <a:r>
              <a:rPr lang="en-US" dirty="0"/>
              <a:t>I would recommend further delving into the data to see what days of the week and time of the day intoxication accidents occurred. Then during these day/timepoints increase the number of patrol cars out on the roads.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Road and weather conditions</a:t>
            </a:r>
            <a:r>
              <a:rPr lang="en-US" dirty="0"/>
              <a:t>: I would recommend developing an app, or potentially an add on to google/apple maps, that takes into consideration the current weather/road conditions to make suggestions/recommendations about when and when not to go out driving (using the logistic regression model that was developed).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5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579F-B042-F141-90EA-38A8018C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29556-9226-E04A-A9CF-61CCE5A6A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35,000 people die from automobile accidents each year (CDC)</a:t>
            </a:r>
          </a:p>
          <a:p>
            <a:r>
              <a:rPr lang="en-US" dirty="0"/>
              <a:t>75 billion dollars in medical/productivity costs each year  (CDC)</a:t>
            </a:r>
          </a:p>
          <a:p>
            <a:r>
              <a:rPr lang="en-US" dirty="0"/>
              <a:t>Approximately 22 percent of all accidents are weather-related (Federal Highway Administration)</a:t>
            </a:r>
          </a:p>
          <a:p>
            <a:r>
              <a:rPr lang="en-US" dirty="0"/>
              <a:t>Of interest to: emergency services, the Federal Highway Administration, driving related companies such as Uber, Lyft, </a:t>
            </a:r>
            <a:r>
              <a:rPr lang="en-US" dirty="0" err="1"/>
              <a:t>DoorDash</a:t>
            </a:r>
            <a:r>
              <a:rPr lang="en-US" dirty="0"/>
              <a:t>, etc.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E31E3E-A44F-BB4C-B682-1F7F46BA19B7}"/>
              </a:ext>
            </a:extLst>
          </p:cNvPr>
          <p:cNvSpPr txBox="1"/>
          <p:nvPr/>
        </p:nvSpPr>
        <p:spPr>
          <a:xfrm>
            <a:off x="1228164" y="5710516"/>
            <a:ext cx="9816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OBJECTIVE: address this problem by predicting what factors determine the severity of accidents to provide avenues for possible solutions.</a:t>
            </a:r>
          </a:p>
        </p:txBody>
      </p:sp>
    </p:spTree>
    <p:extLst>
      <p:ext uri="{BB962C8B-B14F-4D97-AF65-F5344CB8AC3E}">
        <p14:creationId xmlns:p14="http://schemas.microsoft.com/office/powerpoint/2010/main" val="44158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E9F6-1EA4-704B-9A60-1109636D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B6761-FFD8-FC43-94B6-6D1DE692A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Seattle, Washington</a:t>
            </a:r>
          </a:p>
          <a:p>
            <a:r>
              <a:rPr lang="en-US" dirty="0"/>
              <a:t>collected between the years of 2004-2020</a:t>
            </a:r>
          </a:p>
          <a:p>
            <a:r>
              <a:rPr lang="en-US" dirty="0"/>
              <a:t>contains 37 attributes</a:t>
            </a:r>
          </a:p>
          <a:p>
            <a:r>
              <a:rPr lang="en-US" dirty="0"/>
              <a:t>total of 194673 unique reports</a:t>
            </a:r>
          </a:p>
          <a:p>
            <a:r>
              <a:rPr lang="en-US" dirty="0"/>
              <a:t>Accident Severity is encoded as 1 = Property Damage only, 2 = Injury Collision</a:t>
            </a:r>
          </a:p>
        </p:txBody>
      </p:sp>
    </p:spTree>
    <p:extLst>
      <p:ext uri="{BB962C8B-B14F-4D97-AF65-F5344CB8AC3E}">
        <p14:creationId xmlns:p14="http://schemas.microsoft.com/office/powerpoint/2010/main" val="222226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EA002-E0CB-EA42-9603-050E1916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–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6FFE5-3AEC-994C-BCB4-0CE3B478D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*predictor variables (</a:t>
            </a:r>
            <a:r>
              <a:rPr lang="en-US" dirty="0" err="1"/>
              <a:t>i.e</a:t>
            </a:r>
            <a:r>
              <a:rPr lang="en-US" dirty="0"/>
              <a:t> weather conditions, driver’s state of mind)</a:t>
            </a:r>
          </a:p>
          <a:p>
            <a:r>
              <a:rPr lang="en-US" dirty="0"/>
              <a:t>resultant collision descriptors (type of collision, number of people/vehicles involved)</a:t>
            </a:r>
          </a:p>
          <a:p>
            <a:r>
              <a:rPr lang="en-US" dirty="0"/>
              <a:t>INATTENTIONIND (collision due to inattention)</a:t>
            </a:r>
          </a:p>
          <a:p>
            <a:r>
              <a:rPr lang="en-US" dirty="0"/>
              <a:t>UNDERINFL (collision due to influence of drugs/alcohol)</a:t>
            </a:r>
          </a:p>
          <a:p>
            <a:r>
              <a:rPr lang="en-US" dirty="0"/>
              <a:t>WEATHER</a:t>
            </a:r>
          </a:p>
          <a:p>
            <a:r>
              <a:rPr lang="en-US" dirty="0"/>
              <a:t>ROADCOND (road condition)</a:t>
            </a:r>
          </a:p>
          <a:p>
            <a:r>
              <a:rPr lang="en-US" dirty="0"/>
              <a:t>LIGHTCOND (light condition)</a:t>
            </a:r>
          </a:p>
          <a:p>
            <a:r>
              <a:rPr lang="en-US" dirty="0"/>
              <a:t>PEDROWNOTGRNT (If pedestrian was given right of way)</a:t>
            </a:r>
          </a:p>
          <a:p>
            <a:r>
              <a:rPr lang="en-US" dirty="0"/>
              <a:t>SPEEDING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1D5B58-B561-CD41-9444-FDD85840D37E}"/>
              </a:ext>
            </a:extLst>
          </p:cNvPr>
          <p:cNvSpPr txBox="1"/>
          <p:nvPr/>
        </p:nvSpPr>
        <p:spPr>
          <a:xfrm>
            <a:off x="1721225" y="5936189"/>
            <a:ext cx="8875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INATTENTIONIND, PEDROWNOTGRNT, and SPEDING all had very few entries (29805, 4667, and 9333 respectively).</a:t>
            </a:r>
          </a:p>
        </p:txBody>
      </p:sp>
    </p:spTree>
    <p:extLst>
      <p:ext uri="{BB962C8B-B14F-4D97-AF65-F5344CB8AC3E}">
        <p14:creationId xmlns:p14="http://schemas.microsoft.com/office/powerpoint/2010/main" val="299480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FBCE1-A261-924A-AB2F-023F0FFC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– Final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E54E6-18E7-D944-BBFD-1311A17F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UNDERINFL</a:t>
            </a:r>
          </a:p>
          <a:p>
            <a:r>
              <a:rPr lang="en-US" dirty="0"/>
              <a:t>WEATHER</a:t>
            </a:r>
          </a:p>
          <a:p>
            <a:r>
              <a:rPr lang="en-US" dirty="0"/>
              <a:t>ROADCOND</a:t>
            </a:r>
          </a:p>
          <a:p>
            <a:r>
              <a:rPr lang="en-US" dirty="0"/>
              <a:t>LIGHTCOND</a:t>
            </a:r>
          </a:p>
        </p:txBody>
      </p:sp>
    </p:spTree>
    <p:extLst>
      <p:ext uri="{BB962C8B-B14F-4D97-AF65-F5344CB8AC3E}">
        <p14:creationId xmlns:p14="http://schemas.microsoft.com/office/powerpoint/2010/main" val="2298635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704A-9059-F24D-A3FB-65FCF376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-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A6B93-72F5-3A42-BACF-DEDE7DFCC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Encoding:</a:t>
            </a:r>
          </a:p>
          <a:p>
            <a:pPr lvl="1"/>
            <a:r>
              <a:rPr lang="en-US" dirty="0"/>
              <a:t>For UNDERINFL : “N” was replaced with 0, “Y” was replaced with 1. </a:t>
            </a:r>
          </a:p>
          <a:p>
            <a:pPr lvl="1"/>
            <a:r>
              <a:rPr lang="en-US" dirty="0"/>
              <a:t>For WEATHER: 0 = Clear, 1 = mild weather (overcast/cloudy), 2 = severe weather (rain, snow, hail, wind, etc.)</a:t>
            </a:r>
          </a:p>
          <a:p>
            <a:pPr lvl="1"/>
            <a:r>
              <a:rPr lang="en-US" dirty="0"/>
              <a:t>For ROADCOND: 0 = Dry, 1 = Wet/Sandy/Oily, 2 = Icy, snowy, standing water</a:t>
            </a:r>
          </a:p>
          <a:p>
            <a:pPr lvl="1"/>
            <a:r>
              <a:rPr lang="en-US" dirty="0"/>
              <a:t>For LIGHTCOND: 0 = Light, 1 = Medium, 2 = Dark</a:t>
            </a:r>
          </a:p>
          <a:p>
            <a:r>
              <a:rPr lang="en-US" dirty="0"/>
              <a:t>Any “Unknown” or “Other” values were encoded to </a:t>
            </a:r>
            <a:r>
              <a:rPr lang="en-US" dirty="0" err="1"/>
              <a:t>NaN</a:t>
            </a:r>
            <a:r>
              <a:rPr lang="en-US" dirty="0"/>
              <a:t> values.</a:t>
            </a:r>
          </a:p>
          <a:p>
            <a:r>
              <a:rPr lang="en-US" dirty="0"/>
              <a:t>Interpolate values to fill the </a:t>
            </a:r>
            <a:r>
              <a:rPr lang="en-US" dirty="0" err="1"/>
              <a:t>NaN</a:t>
            </a:r>
            <a:r>
              <a:rPr lang="en-US" dirty="0"/>
              <a:t> values.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2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A251E-A19B-2642-A751-FC84D0B8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– 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F2C66-A591-AF48-A0F2-7D9983AC8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split in minor vs. severe accidents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15C880-4A3B-3641-B352-4F9784EF72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388" y="3427619"/>
            <a:ext cx="4281442" cy="22201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DC9DB8-36AE-5D42-ACC3-F63C1D88DF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979" y="3427619"/>
            <a:ext cx="4382938" cy="22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1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A251E-A19B-2642-A751-FC84D0B8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– 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F2C66-A591-AF48-A0F2-7D9983AC8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split in minor vs. severe accidents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475B38-2161-7041-9507-CA2982D8F5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447" y="3378658"/>
            <a:ext cx="4323165" cy="22511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A92E55-2F4A-284F-B030-6FC2ED3F504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420" y="3378658"/>
            <a:ext cx="4398646" cy="225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89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736F-C977-A14B-A326-C76A2CF5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– 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C814-109A-044D-9FF5-74999EA0D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severe accidents contain a higher ratio of drivers under the influence and worse road and weather conditions</a:t>
            </a:r>
          </a:p>
          <a:p>
            <a:r>
              <a:rPr lang="en-US" dirty="0"/>
              <a:t>Interestingly, severe accidents seem more likely to occur during light conditions. </a:t>
            </a:r>
          </a:p>
        </p:txBody>
      </p:sp>
    </p:spTree>
    <p:extLst>
      <p:ext uri="{BB962C8B-B14F-4D97-AF65-F5344CB8AC3E}">
        <p14:creationId xmlns:p14="http://schemas.microsoft.com/office/powerpoint/2010/main" val="88600710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15</TotalTime>
  <Words>813</Words>
  <Application>Microsoft Macintosh PowerPoint</Application>
  <PresentationFormat>Widescreen</PresentationFormat>
  <Paragraphs>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Trebuchet MS</vt:lpstr>
      <vt:lpstr>Berlin</vt:lpstr>
      <vt:lpstr>Predicting Accident Severity</vt:lpstr>
      <vt:lpstr>Background/Problem</vt:lpstr>
      <vt:lpstr>Data - Description</vt:lpstr>
      <vt:lpstr>Data – Feature Selection</vt:lpstr>
      <vt:lpstr>Data – Final Features</vt:lpstr>
      <vt:lpstr>Data - Cleaning</vt:lpstr>
      <vt:lpstr>Methodology – Data Exploration</vt:lpstr>
      <vt:lpstr>Methodology – Data Exploration</vt:lpstr>
      <vt:lpstr>Methodology – Data Exploration</vt:lpstr>
      <vt:lpstr>Methodology – Model Selection</vt:lpstr>
      <vt:lpstr>Results - KNN</vt:lpstr>
      <vt:lpstr>Results – Classification Tree</vt:lpstr>
      <vt:lpstr>Results – Logistic Regression</vt:lpstr>
      <vt:lpstr>Results – Model Evaluation Summary</vt:lpstr>
      <vt:lpstr>Discussion – Jaccard Index</vt:lpstr>
      <vt:lpstr>Discussion – F1-Score</vt:lpstr>
      <vt:lpstr>Discussion – Best Model</vt:lpstr>
      <vt:lpstr>Discussion/Conclusion - Recommendations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Accident Severity</dc:title>
  <dc:creator>Loewke, Adrienne</dc:creator>
  <cp:lastModifiedBy>Loewke, Adrienne</cp:lastModifiedBy>
  <cp:revision>2</cp:revision>
  <dcterms:created xsi:type="dcterms:W3CDTF">2020-09-09T18:50:38Z</dcterms:created>
  <dcterms:modified xsi:type="dcterms:W3CDTF">2020-09-09T19:06:01Z</dcterms:modified>
</cp:coreProperties>
</file>