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59" r:id="rId6"/>
    <p:sldId id="286" r:id="rId7"/>
    <p:sldId id="287" r:id="rId8"/>
    <p:sldId id="292" r:id="rId9"/>
    <p:sldId id="293" r:id="rId10"/>
    <p:sldId id="294" r:id="rId11"/>
    <p:sldId id="295" r:id="rId12"/>
    <p:sldId id="290" r:id="rId13"/>
    <p:sldId id="291" r:id="rId14"/>
    <p:sldId id="288" r:id="rId15"/>
    <p:sldId id="289"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7DE"/>
    <a:srgbClr val="DDD9C3"/>
    <a:srgbClr val="4F81BD"/>
    <a:srgbClr val="FEDADB"/>
    <a:srgbClr val="FDEADA"/>
    <a:srgbClr val="F2F2F2"/>
    <a:srgbClr val="DCE6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66" autoAdjust="0"/>
    <p:restoredTop sz="99072" autoAdjust="0"/>
  </p:normalViewPr>
  <p:slideViewPr>
    <p:cSldViewPr snapToGrid="0">
      <p:cViewPr varScale="1">
        <p:scale>
          <a:sx n="130" d="100"/>
          <a:sy n="130" d="100"/>
        </p:scale>
        <p:origin x="-19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42678A-2EBD-4589-B3FC-E0E72089A2A0}" type="datetimeFigureOut">
              <a:rPr lang="de-DE" smtClean="0"/>
              <a:pPr/>
              <a:t>23.05.2009</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6C1E7-820F-4DB5-B324-77CDAD7D467C}" type="slidenum">
              <a:rPr lang="de-CH" smtClean="0"/>
              <a:pPr/>
              <a:t>‹Nr.›</a:t>
            </a:fld>
            <a:endParaRPr lang="de-C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pPr>
              <a:buFont typeface="Wingdings" pitchFamily="2" charset="2"/>
              <a:buNone/>
            </a:pPr>
            <a:fld id="{378C528A-B029-42F8-990A-ACBDE5907242}" type="slidenum">
              <a:rPr lang="de-CH" smtClean="0">
                <a:latin typeface="Times New Roman" pitchFamily="18" charset="0"/>
                <a:ea typeface="DejaVu Sans"/>
                <a:cs typeface="DejaVu Sans"/>
              </a:rPr>
              <a:pPr>
                <a:buFont typeface="Wingdings" pitchFamily="2" charset="2"/>
                <a:buNone/>
              </a:pPr>
              <a:t>16</a:t>
            </a:fld>
            <a:endParaRPr lang="de-CH" smtClean="0">
              <a:latin typeface="Times New Roman" pitchFamily="18" charset="0"/>
              <a:ea typeface="DejaVu Sans"/>
              <a:cs typeface="DejaVu Sans"/>
            </a:endParaRPr>
          </a:p>
        </p:txBody>
      </p:sp>
      <p:sp>
        <p:nvSpPr>
          <p:cNvPr id="67587" name="Text Box 1"/>
          <p:cNvSpPr txBox="1">
            <a:spLocks noChangeArrowheads="1"/>
          </p:cNvSpPr>
          <p:nvPr/>
        </p:nvSpPr>
        <p:spPr bwMode="auto">
          <a:xfrm>
            <a:off x="1103880" y="685132"/>
            <a:ext cx="4653643" cy="3429000"/>
          </a:xfrm>
          <a:prstGeom prst="rect">
            <a:avLst/>
          </a:prstGeom>
          <a:solidFill>
            <a:srgbClr val="FFFFFF"/>
          </a:solidFill>
          <a:ln w="9525">
            <a:solidFill>
              <a:srgbClr val="000000"/>
            </a:solidFill>
            <a:miter lim="800000"/>
            <a:headEnd/>
            <a:tailEnd/>
          </a:ln>
        </p:spPr>
        <p:txBody>
          <a:bodyPr wrap="none" lIns="96981" tIns="48491" rIns="96981" bIns="48491" anchor="ctr"/>
          <a:lstStyle/>
          <a:p>
            <a:pPr>
              <a:buClr>
                <a:srgbClr val="000000"/>
              </a:buClr>
              <a:buSzPct val="100000"/>
              <a:buFont typeface="Arial" pitchFamily="34" charset="0"/>
              <a:buNone/>
            </a:pPr>
            <a:endParaRPr lang="de-CH">
              <a:cs typeface="DejaVu Sans"/>
            </a:endParaRPr>
          </a:p>
        </p:txBody>
      </p:sp>
      <p:sp>
        <p:nvSpPr>
          <p:cNvPr id="67588" name="Rectangle 2"/>
          <p:cNvSpPr>
            <a:spLocks noGrp="1" noChangeArrowheads="1"/>
          </p:cNvSpPr>
          <p:nvPr>
            <p:ph type="body"/>
          </p:nvPr>
        </p:nvSpPr>
        <p:spPr>
          <a:xfrm>
            <a:off x="687161" y="4344737"/>
            <a:ext cx="5483679" cy="411580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pPr>
              <a:buFont typeface="Wingdings" pitchFamily="2" charset="2"/>
              <a:buNone/>
            </a:pPr>
            <a:fld id="{75188AE4-FE85-4FE5-A1E2-0473B6F87889}" type="slidenum">
              <a:rPr lang="de-CH" smtClean="0">
                <a:latin typeface="Times New Roman" pitchFamily="18" charset="0"/>
                <a:ea typeface="DejaVu Sans"/>
                <a:cs typeface="DejaVu Sans"/>
              </a:rPr>
              <a:pPr>
                <a:buFont typeface="Wingdings" pitchFamily="2" charset="2"/>
                <a:buNone/>
              </a:pPr>
              <a:t>25</a:t>
            </a:fld>
            <a:endParaRPr lang="de-CH" smtClean="0">
              <a:latin typeface="Times New Roman" pitchFamily="18" charset="0"/>
              <a:ea typeface="DejaVu Sans"/>
              <a:cs typeface="DejaVu Sans"/>
            </a:endParaRPr>
          </a:p>
        </p:txBody>
      </p:sp>
      <p:sp>
        <p:nvSpPr>
          <p:cNvPr id="91139"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1140"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p:spPr>
        <p:txBody>
          <a:bodyPr/>
          <a:lstStyle/>
          <a:p>
            <a:pPr>
              <a:buFont typeface="Wingdings" pitchFamily="2" charset="2"/>
              <a:buNone/>
            </a:pPr>
            <a:fld id="{AB22AD4F-DE47-4FFC-A2C3-FA693A1E6686}" type="slidenum">
              <a:rPr lang="de-CH" smtClean="0">
                <a:latin typeface="Times New Roman" pitchFamily="18" charset="0"/>
                <a:ea typeface="DejaVu Sans"/>
                <a:cs typeface="DejaVu Sans"/>
              </a:rPr>
              <a:pPr>
                <a:buFont typeface="Wingdings" pitchFamily="2" charset="2"/>
                <a:buNone/>
              </a:pPr>
              <a:t>26</a:t>
            </a:fld>
            <a:endParaRPr lang="de-CH" smtClean="0">
              <a:latin typeface="Times New Roman" pitchFamily="18" charset="0"/>
              <a:ea typeface="DejaVu Sans"/>
              <a:cs typeface="DejaVu Sans"/>
            </a:endParaRPr>
          </a:p>
        </p:txBody>
      </p:sp>
      <p:sp>
        <p:nvSpPr>
          <p:cNvPr id="92163"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2164"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p:spPr>
        <p:txBody>
          <a:bodyPr/>
          <a:lstStyle/>
          <a:p>
            <a:pPr>
              <a:buFont typeface="Wingdings" pitchFamily="2" charset="2"/>
              <a:buNone/>
            </a:pPr>
            <a:fld id="{F2BF56AC-6ABF-4590-AF75-9B91E8BDBB4B}" type="slidenum">
              <a:rPr lang="de-CH" smtClean="0">
                <a:latin typeface="Times New Roman" pitchFamily="18" charset="0"/>
                <a:ea typeface="DejaVu Sans"/>
                <a:cs typeface="DejaVu Sans"/>
              </a:rPr>
              <a:pPr>
                <a:buFont typeface="Wingdings" pitchFamily="2" charset="2"/>
                <a:buNone/>
              </a:pPr>
              <a:t>27</a:t>
            </a:fld>
            <a:endParaRPr lang="de-CH" smtClean="0">
              <a:latin typeface="Times New Roman" pitchFamily="18" charset="0"/>
              <a:ea typeface="DejaVu Sans"/>
              <a:cs typeface="DejaVu Sans"/>
            </a:endParaRPr>
          </a:p>
        </p:txBody>
      </p:sp>
      <p:sp>
        <p:nvSpPr>
          <p:cNvPr id="93187"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3188"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p>
            <a:pPr>
              <a:buFont typeface="Wingdings" pitchFamily="2" charset="2"/>
              <a:buNone/>
            </a:pPr>
            <a:fld id="{1AF5685A-1EA0-44CF-99E6-2F932AE53BCA}" type="slidenum">
              <a:rPr lang="de-CH" smtClean="0">
                <a:latin typeface="Times New Roman" pitchFamily="18" charset="0"/>
                <a:ea typeface="DejaVu Sans"/>
                <a:cs typeface="DejaVu Sans"/>
              </a:rPr>
              <a:pPr>
                <a:buFont typeface="Wingdings" pitchFamily="2" charset="2"/>
                <a:buNone/>
              </a:pPr>
              <a:t>28</a:t>
            </a:fld>
            <a:endParaRPr lang="de-CH" smtClean="0">
              <a:latin typeface="Times New Roman" pitchFamily="18" charset="0"/>
              <a:ea typeface="DejaVu Sans"/>
              <a:cs typeface="DejaVu Sans"/>
            </a:endParaRPr>
          </a:p>
        </p:txBody>
      </p:sp>
      <p:sp>
        <p:nvSpPr>
          <p:cNvPr id="94211"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4212"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p:spPr>
        <p:txBody>
          <a:bodyPr/>
          <a:lstStyle/>
          <a:p>
            <a:pPr>
              <a:buFont typeface="Wingdings" pitchFamily="2" charset="2"/>
              <a:buNone/>
            </a:pPr>
            <a:fld id="{61B6FADC-C368-4EC0-8BEC-9AF0FA88BD8D}" type="slidenum">
              <a:rPr lang="de-CH" smtClean="0">
                <a:latin typeface="Times New Roman" pitchFamily="18" charset="0"/>
                <a:ea typeface="DejaVu Sans"/>
                <a:cs typeface="DejaVu Sans"/>
              </a:rPr>
              <a:pPr>
                <a:buFont typeface="Wingdings" pitchFamily="2" charset="2"/>
                <a:buNone/>
              </a:pPr>
              <a:t>29</a:t>
            </a:fld>
            <a:endParaRPr lang="de-CH" smtClean="0">
              <a:latin typeface="Times New Roman" pitchFamily="18" charset="0"/>
              <a:ea typeface="DejaVu Sans"/>
              <a:cs typeface="DejaVu Sans"/>
            </a:endParaRPr>
          </a:p>
        </p:txBody>
      </p:sp>
      <p:sp>
        <p:nvSpPr>
          <p:cNvPr id="95235"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5236"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p:nvPr>
        </p:nvSpPr>
        <p:spPr>
          <a:noFill/>
        </p:spPr>
        <p:txBody>
          <a:bodyPr/>
          <a:lstStyle/>
          <a:p>
            <a:pPr>
              <a:buFont typeface="Wingdings" pitchFamily="2" charset="2"/>
              <a:buNone/>
            </a:pPr>
            <a:fld id="{512520B1-76C5-4689-BAA3-1609A99B8E1C}" type="slidenum">
              <a:rPr lang="de-CH" smtClean="0">
                <a:latin typeface="Times New Roman" pitchFamily="18" charset="0"/>
                <a:ea typeface="DejaVu Sans"/>
                <a:cs typeface="DejaVu Sans"/>
              </a:rPr>
              <a:pPr>
                <a:buFont typeface="Wingdings" pitchFamily="2" charset="2"/>
                <a:buNone/>
              </a:pPr>
              <a:t>30</a:t>
            </a:fld>
            <a:endParaRPr lang="de-CH" smtClean="0">
              <a:latin typeface="Times New Roman" pitchFamily="18" charset="0"/>
              <a:ea typeface="DejaVu Sans"/>
              <a:cs typeface="DejaVu Sans"/>
            </a:endParaRPr>
          </a:p>
        </p:txBody>
      </p:sp>
      <p:sp>
        <p:nvSpPr>
          <p:cNvPr id="96259"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6260"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p:spPr>
        <p:txBody>
          <a:bodyPr/>
          <a:lstStyle/>
          <a:p>
            <a:pPr>
              <a:buFont typeface="Wingdings" pitchFamily="2" charset="2"/>
              <a:buNone/>
            </a:pPr>
            <a:fld id="{1F1E2D8F-E992-455E-9E5D-1CD605137593}" type="slidenum">
              <a:rPr lang="de-CH" smtClean="0">
                <a:latin typeface="Times New Roman" pitchFamily="18" charset="0"/>
                <a:ea typeface="DejaVu Sans"/>
                <a:cs typeface="DejaVu Sans"/>
              </a:rPr>
              <a:pPr>
                <a:buFont typeface="Wingdings" pitchFamily="2" charset="2"/>
                <a:buNone/>
              </a:pPr>
              <a:t>31</a:t>
            </a:fld>
            <a:endParaRPr lang="de-CH" smtClean="0">
              <a:latin typeface="Times New Roman" pitchFamily="18" charset="0"/>
              <a:ea typeface="DejaVu Sans"/>
              <a:cs typeface="DejaVu Sans"/>
            </a:endParaRPr>
          </a:p>
        </p:txBody>
      </p:sp>
      <p:sp>
        <p:nvSpPr>
          <p:cNvPr id="97283"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7284"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p:nvPr>
        </p:nvSpPr>
        <p:spPr>
          <a:noFill/>
        </p:spPr>
        <p:txBody>
          <a:bodyPr/>
          <a:lstStyle/>
          <a:p>
            <a:pPr>
              <a:buFont typeface="Wingdings" pitchFamily="2" charset="2"/>
              <a:buNone/>
            </a:pPr>
            <a:fld id="{6EB43C03-84C4-4A16-AA60-206B08E3B37A}" type="slidenum">
              <a:rPr lang="de-CH" smtClean="0">
                <a:latin typeface="Times New Roman" pitchFamily="18" charset="0"/>
                <a:ea typeface="DejaVu Sans"/>
                <a:cs typeface="DejaVu Sans"/>
              </a:rPr>
              <a:pPr>
                <a:buFont typeface="Wingdings" pitchFamily="2" charset="2"/>
                <a:buNone/>
              </a:pPr>
              <a:t>32</a:t>
            </a:fld>
            <a:endParaRPr lang="de-CH" smtClean="0">
              <a:latin typeface="Times New Roman" pitchFamily="18" charset="0"/>
              <a:ea typeface="DejaVu Sans"/>
              <a:cs typeface="DejaVu Sans"/>
            </a:endParaRPr>
          </a:p>
        </p:txBody>
      </p:sp>
      <p:sp>
        <p:nvSpPr>
          <p:cNvPr id="98307"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8308"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p:spPr>
        <p:txBody>
          <a:bodyPr/>
          <a:lstStyle/>
          <a:p>
            <a:pPr>
              <a:buFont typeface="Wingdings" pitchFamily="2" charset="2"/>
              <a:buNone/>
            </a:pPr>
            <a:fld id="{E1A54B5F-21A5-4380-904C-8F9E65AB4630}" type="slidenum">
              <a:rPr lang="de-CH" smtClean="0">
                <a:latin typeface="Times New Roman" pitchFamily="18" charset="0"/>
                <a:ea typeface="DejaVu Sans"/>
                <a:cs typeface="DejaVu Sans"/>
              </a:rPr>
              <a:pPr>
                <a:buFont typeface="Wingdings" pitchFamily="2" charset="2"/>
                <a:buNone/>
              </a:pPr>
              <a:t>33</a:t>
            </a:fld>
            <a:endParaRPr lang="de-CH" smtClean="0">
              <a:latin typeface="Times New Roman" pitchFamily="18" charset="0"/>
              <a:ea typeface="DejaVu Sans"/>
              <a:cs typeface="DejaVu Sans"/>
            </a:endParaRPr>
          </a:p>
        </p:txBody>
      </p:sp>
      <p:sp>
        <p:nvSpPr>
          <p:cNvPr id="99331"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9332"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p:spPr>
        <p:txBody>
          <a:bodyPr/>
          <a:lstStyle/>
          <a:p>
            <a:pPr>
              <a:buFont typeface="Wingdings" pitchFamily="2" charset="2"/>
              <a:buNone/>
            </a:pPr>
            <a:fld id="{780FBAD0-FDF0-43B4-966F-0799B2354172}" type="slidenum">
              <a:rPr lang="de-CH" smtClean="0">
                <a:latin typeface="Times New Roman" pitchFamily="18" charset="0"/>
                <a:ea typeface="DejaVu Sans"/>
                <a:cs typeface="DejaVu Sans"/>
              </a:rPr>
              <a:pPr>
                <a:buFont typeface="Wingdings" pitchFamily="2" charset="2"/>
                <a:buNone/>
              </a:pPr>
              <a:t>34</a:t>
            </a:fld>
            <a:endParaRPr lang="de-CH" smtClean="0">
              <a:latin typeface="Times New Roman" pitchFamily="18" charset="0"/>
              <a:ea typeface="DejaVu Sans"/>
              <a:cs typeface="DejaVu Sans"/>
            </a:endParaRPr>
          </a:p>
        </p:txBody>
      </p:sp>
      <p:sp>
        <p:nvSpPr>
          <p:cNvPr id="100355"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100356"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pPr>
              <a:buFont typeface="Wingdings" pitchFamily="2" charset="2"/>
              <a:buNone/>
            </a:pPr>
            <a:fld id="{8346707C-71A8-4610-8716-6899CCCBF130}" type="slidenum">
              <a:rPr lang="de-CH" smtClean="0">
                <a:latin typeface="Times New Roman" pitchFamily="18" charset="0"/>
                <a:ea typeface="DejaVu Sans"/>
                <a:cs typeface="DejaVu Sans"/>
              </a:rPr>
              <a:pPr>
                <a:buFont typeface="Wingdings" pitchFamily="2" charset="2"/>
                <a:buNone/>
              </a:pPr>
              <a:t>17</a:t>
            </a:fld>
            <a:endParaRPr lang="de-CH" smtClean="0">
              <a:latin typeface="Times New Roman" pitchFamily="18" charset="0"/>
              <a:ea typeface="DejaVu Sans"/>
              <a:cs typeface="DejaVu Sans"/>
            </a:endParaRPr>
          </a:p>
        </p:txBody>
      </p:sp>
      <p:sp>
        <p:nvSpPr>
          <p:cNvPr id="82947"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82948"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p:spPr>
        <p:txBody>
          <a:bodyPr/>
          <a:lstStyle/>
          <a:p>
            <a:pPr>
              <a:buFont typeface="Wingdings" pitchFamily="2" charset="2"/>
              <a:buNone/>
            </a:pPr>
            <a:fld id="{50A89084-447A-4ABF-A701-A53F20D041A7}" type="slidenum">
              <a:rPr lang="de-CH" smtClean="0">
                <a:latin typeface="Times New Roman" pitchFamily="18" charset="0"/>
                <a:ea typeface="DejaVu Sans"/>
                <a:cs typeface="DejaVu Sans"/>
              </a:rPr>
              <a:pPr>
                <a:buFont typeface="Wingdings" pitchFamily="2" charset="2"/>
                <a:buNone/>
              </a:pPr>
              <a:t>35</a:t>
            </a:fld>
            <a:endParaRPr lang="de-CH" smtClean="0">
              <a:latin typeface="Times New Roman" pitchFamily="18" charset="0"/>
              <a:ea typeface="DejaVu Sans"/>
              <a:cs typeface="DejaVu Sans"/>
            </a:endParaRPr>
          </a:p>
        </p:txBody>
      </p:sp>
      <p:sp>
        <p:nvSpPr>
          <p:cNvPr id="101379"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101380"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p:spPr>
        <p:txBody>
          <a:bodyPr/>
          <a:lstStyle/>
          <a:p>
            <a:pPr>
              <a:buFont typeface="Wingdings" pitchFamily="2" charset="2"/>
              <a:buNone/>
            </a:pPr>
            <a:fld id="{9B740D13-10AA-48D6-8EE1-65C8BF9DAD60}" type="slidenum">
              <a:rPr lang="de-CH" smtClean="0">
                <a:latin typeface="Times New Roman" pitchFamily="18" charset="0"/>
                <a:ea typeface="DejaVu Sans"/>
                <a:cs typeface="DejaVu Sans"/>
              </a:rPr>
              <a:pPr>
                <a:buFont typeface="Wingdings" pitchFamily="2" charset="2"/>
                <a:buNone/>
              </a:pPr>
              <a:t>36</a:t>
            </a:fld>
            <a:endParaRPr lang="de-CH" smtClean="0">
              <a:latin typeface="Times New Roman" pitchFamily="18" charset="0"/>
              <a:ea typeface="DejaVu Sans"/>
              <a:cs typeface="DejaVu Sans"/>
            </a:endParaRPr>
          </a:p>
        </p:txBody>
      </p:sp>
      <p:sp>
        <p:nvSpPr>
          <p:cNvPr id="102403"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102404"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p:spPr>
        <p:txBody>
          <a:bodyPr/>
          <a:lstStyle/>
          <a:p>
            <a:pPr>
              <a:buFont typeface="Wingdings" pitchFamily="2" charset="2"/>
              <a:buNone/>
            </a:pPr>
            <a:fld id="{65C1CDEE-530B-49E5-B74C-2CD456F27A39}" type="slidenum">
              <a:rPr lang="de-CH" smtClean="0">
                <a:latin typeface="Times New Roman" pitchFamily="18" charset="0"/>
                <a:ea typeface="DejaVu Sans"/>
                <a:cs typeface="DejaVu Sans"/>
              </a:rPr>
              <a:pPr>
                <a:buFont typeface="Wingdings" pitchFamily="2" charset="2"/>
                <a:buNone/>
              </a:pPr>
              <a:t>37</a:t>
            </a:fld>
            <a:endParaRPr lang="de-CH" smtClean="0">
              <a:latin typeface="Times New Roman" pitchFamily="18" charset="0"/>
              <a:ea typeface="DejaVu Sans"/>
              <a:cs typeface="DejaVu Sans"/>
            </a:endParaRPr>
          </a:p>
        </p:txBody>
      </p:sp>
      <p:sp>
        <p:nvSpPr>
          <p:cNvPr id="103427"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103428"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p:spPr>
        <p:txBody>
          <a:bodyPr/>
          <a:lstStyle/>
          <a:p>
            <a:pPr>
              <a:buFont typeface="Wingdings" pitchFamily="2" charset="2"/>
              <a:buNone/>
            </a:pPr>
            <a:fld id="{45D12443-DFB1-44D5-B966-85B6EB7B0F28}" type="slidenum">
              <a:rPr lang="de-CH" smtClean="0">
                <a:latin typeface="Times New Roman" pitchFamily="18" charset="0"/>
                <a:ea typeface="DejaVu Sans"/>
                <a:cs typeface="DejaVu Sans"/>
              </a:rPr>
              <a:pPr>
                <a:buFont typeface="Wingdings" pitchFamily="2" charset="2"/>
                <a:buNone/>
              </a:pPr>
              <a:t>38</a:t>
            </a:fld>
            <a:endParaRPr lang="de-CH" smtClean="0">
              <a:latin typeface="Times New Roman" pitchFamily="18" charset="0"/>
              <a:ea typeface="DejaVu Sans"/>
              <a:cs typeface="DejaVu Sans"/>
            </a:endParaRPr>
          </a:p>
        </p:txBody>
      </p:sp>
      <p:sp>
        <p:nvSpPr>
          <p:cNvPr id="104451"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104452"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pPr>
              <a:buFont typeface="Wingdings" pitchFamily="2" charset="2"/>
              <a:buNone/>
            </a:pPr>
            <a:fld id="{1A42FD76-E3A7-4929-B75A-F3BE207FE14A}" type="slidenum">
              <a:rPr lang="de-CH" smtClean="0">
                <a:latin typeface="Times New Roman" pitchFamily="18" charset="0"/>
                <a:ea typeface="DejaVu Sans"/>
                <a:cs typeface="DejaVu Sans"/>
              </a:rPr>
              <a:pPr>
                <a:buFont typeface="Wingdings" pitchFamily="2" charset="2"/>
                <a:buNone/>
              </a:pPr>
              <a:t>18</a:t>
            </a:fld>
            <a:endParaRPr lang="de-CH" smtClean="0">
              <a:latin typeface="Times New Roman" pitchFamily="18" charset="0"/>
              <a:ea typeface="DejaVu Sans"/>
              <a:cs typeface="DejaVu Sans"/>
            </a:endParaRPr>
          </a:p>
        </p:txBody>
      </p:sp>
      <p:sp>
        <p:nvSpPr>
          <p:cNvPr id="83971" name="Text Box 1"/>
          <p:cNvSpPr txBox="1">
            <a:spLocks noChangeArrowheads="1"/>
          </p:cNvSpPr>
          <p:nvPr/>
        </p:nvSpPr>
        <p:spPr bwMode="auto">
          <a:xfrm>
            <a:off x="1103880" y="685132"/>
            <a:ext cx="4653643" cy="3429000"/>
          </a:xfrm>
          <a:prstGeom prst="rect">
            <a:avLst/>
          </a:prstGeom>
          <a:solidFill>
            <a:srgbClr val="FFFFFF"/>
          </a:solidFill>
          <a:ln w="9525">
            <a:solidFill>
              <a:srgbClr val="000000"/>
            </a:solidFill>
            <a:miter lim="800000"/>
            <a:headEnd/>
            <a:tailEnd/>
          </a:ln>
        </p:spPr>
        <p:txBody>
          <a:bodyPr wrap="none" lIns="96981" tIns="48491" rIns="96981" bIns="48491" anchor="ctr"/>
          <a:lstStyle/>
          <a:p>
            <a:pPr>
              <a:buClr>
                <a:srgbClr val="000000"/>
              </a:buClr>
              <a:buSzPct val="100000"/>
              <a:buFont typeface="Arial" pitchFamily="34" charset="0"/>
              <a:buNone/>
            </a:pPr>
            <a:endParaRPr lang="de-CH">
              <a:cs typeface="DejaVu Sans"/>
            </a:endParaRPr>
          </a:p>
        </p:txBody>
      </p:sp>
      <p:sp>
        <p:nvSpPr>
          <p:cNvPr id="83972" name="Rectangle 2"/>
          <p:cNvSpPr>
            <a:spLocks noGrp="1" noChangeArrowheads="1"/>
          </p:cNvSpPr>
          <p:nvPr>
            <p:ph type="body"/>
          </p:nvPr>
        </p:nvSpPr>
        <p:spPr>
          <a:xfrm>
            <a:off x="687161" y="4344737"/>
            <a:ext cx="5483679" cy="4115803"/>
          </a:xfrm>
          <a:noFill/>
          <a:ln/>
        </p:spPr>
        <p:txBody>
          <a:bodyPr wrap="none" anchor="ctr"/>
          <a:lstStyle/>
          <a:p>
            <a:r>
              <a:rPr lang="de-DE" smtClean="0">
                <a:latin typeface="Times New Roman" pitchFamily="18" charset="0"/>
              </a:rPr>
              <a:t>Domäne = Wissensgebiet oder begrenzten Interessen</a:t>
            </a:r>
          </a:p>
          <a:p>
            <a:r>
              <a:rPr lang="de-DE" smtClean="0">
                <a:latin typeface="Times New Roman" pitchFamily="18" charset="0"/>
              </a:rPr>
              <a:t>Domänen können sowohl technisch als auch fachlich sein.</a:t>
            </a:r>
          </a:p>
          <a:p>
            <a:r>
              <a:rPr lang="de-DE" smtClean="0">
                <a:latin typeface="Times New Roman" pitchFamily="18" charset="0"/>
              </a:rPr>
              <a:t>Es gibt in MDSD architekturzentriert Domänen: Viewpoint der Software Architektur </a:t>
            </a:r>
          </a:p>
          <a:p>
            <a:endParaRPr lang="de-DE" smtClean="0">
              <a:latin typeface="Times New Roman" pitchFamily="18" charset="0"/>
            </a:endParaRPr>
          </a:p>
          <a:p>
            <a:r>
              <a:rPr lang="de-DE" smtClean="0">
                <a:latin typeface="Times New Roman" pitchFamily="18" charset="0"/>
              </a:rPr>
              <a:t>Wir wollen den Inhalt einer Domäne formal beschreiben. Diese formalisierte Beschreibung einer Domäne nennt man Metamodell. </a:t>
            </a:r>
          </a:p>
          <a:p>
            <a:r>
              <a:rPr lang="de-DE" smtClean="0">
                <a:latin typeface="Times New Roman" pitchFamily="18" charset="0"/>
              </a:rPr>
              <a:t>Ein Metamodell umfasst die abstrakt Syntax und die statische Semantik.</a:t>
            </a:r>
          </a:p>
          <a:p>
            <a:endParaRPr lang="de-DE" smtClean="0">
              <a:latin typeface="Times New Roman" pitchFamily="18" charset="0"/>
            </a:endParaRPr>
          </a:p>
          <a:p>
            <a:r>
              <a:rPr lang="de-DE" smtClean="0">
                <a:latin typeface="Times New Roman" pitchFamily="18" charset="0"/>
              </a:rPr>
              <a:t>Die Metamodellelemente und ihre Beziehungen untereinander bezeichnet man auch als abstrakte Syntax. </a:t>
            </a:r>
          </a:p>
          <a:p>
            <a:r>
              <a:rPr lang="de-DE" smtClean="0">
                <a:latin typeface="Times New Roman" pitchFamily="18" charset="0"/>
              </a:rPr>
              <a:t>Die konkrete Syntax beschreibt wie die tatsächlichen Quelltext bzw. Diagramme aussehen.</a:t>
            </a:r>
          </a:p>
          <a:p>
            <a:r>
              <a:rPr lang="de-DE" smtClean="0">
                <a:latin typeface="Times New Roman" pitchFamily="18" charset="0"/>
              </a:rPr>
              <a:t>Die Modelle werden in einer konkreten Syntax beschrieben, und es gibt einen „Parser“ oder „Instantiator“, der diese konkrete Syntax einliest und entsprechende Instanzen der abstrakten Syntax-Klassen erzeugt. Die weitere Verarbeitung erfolgt dann auf Basis dieses Objektnetztes.</a:t>
            </a:r>
          </a:p>
          <a:p>
            <a:endParaRPr lang="de-DE" smtClean="0">
              <a:latin typeface="Times New Roman" pitchFamily="18" charset="0"/>
            </a:endParaRPr>
          </a:p>
          <a:p>
            <a:r>
              <a:rPr lang="de-DE" smtClean="0">
                <a:latin typeface="Times New Roman" pitchFamily="18" charset="0"/>
              </a:rPr>
              <a:t>Die statische Semantik einer Sprache legt Bedingungen fest, die ein Modell erfühlen muss, damit er „wohlgeform“ ist. Diese Bedingungen (auch Constraints genannt) werden gegen die abstrakte Syntax definiert, sind also von ihr abhängig. Das entspricht im  Prinzip jede Fehlermeldung die ein Compiler ausgibt: „variable müssen deklariert werden“, casting errror, …</a:t>
            </a:r>
          </a:p>
          <a:p>
            <a:endParaRPr lang="de-DE" smtClean="0">
              <a:latin typeface="Times New Roman" pitchFamily="18" charset="0"/>
            </a:endParaRPr>
          </a:p>
          <a:p>
            <a:r>
              <a:rPr lang="de-DE" smtClean="0">
                <a:latin typeface="Times New Roman" pitchFamily="18" charset="0"/>
              </a:rPr>
              <a:t>Eine Domänespezifische Sprache ist nichts anderes als eine Programmiersprache für eine Domäne. Sie besteht im Kern aus einem Metamodell mit dazugehöriger abstrakt Syntax und Constrains sowie einer konkreten Syntax.</a:t>
            </a:r>
          </a:p>
          <a:p>
            <a:endParaRPr lang="de-DE" smtClean="0">
              <a:latin typeface="Times New Roman" pitchFamily="18" charset="0"/>
            </a:endParaRPr>
          </a:p>
          <a:p>
            <a:r>
              <a:rPr lang="de-DE" smtClean="0">
                <a:latin typeface="Times New Roman" pitchFamily="18" charset="0"/>
              </a:rPr>
              <a:t>Dazu muss noch einer klar definierte Semantik kommen, dh eine Definition, was welche Sprachelemente bedeuten sollen.</a:t>
            </a:r>
          </a:p>
          <a:p>
            <a:endParaRPr lang="de-DE" smtClean="0">
              <a:latin typeface="Times New Roman" pitchFamily="18" charset="0"/>
            </a:endParaRPr>
          </a:p>
          <a:p>
            <a:r>
              <a:rPr lang="de-DE" smtClean="0">
                <a:latin typeface="Times New Roman" pitchFamily="18" charset="0"/>
              </a:rPr>
              <a:t>Ein formales Modell ist ein Programm, das in einer DSL geschrieben ist. Formal betont noch einmal, dass ein solches Programm automatisiert in ausführbaren Code überführt werden kann, sein es mit Hilfe eines Interpreters, sei es mit Hilfe von Codegenerierung. </a:t>
            </a:r>
          </a:p>
          <a:p>
            <a:endParaRPr lang="de-DE"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p:spPr>
        <p:txBody>
          <a:bodyPr/>
          <a:lstStyle/>
          <a:p>
            <a:pPr>
              <a:buFont typeface="Wingdings" pitchFamily="2" charset="2"/>
              <a:buNone/>
            </a:pPr>
            <a:fld id="{CF55BDBC-0E1E-4B81-A423-846E07941B5A}" type="slidenum">
              <a:rPr lang="de-CH" smtClean="0">
                <a:latin typeface="Times New Roman" pitchFamily="18" charset="0"/>
                <a:ea typeface="DejaVu Sans"/>
                <a:cs typeface="DejaVu Sans"/>
              </a:rPr>
              <a:pPr>
                <a:buFont typeface="Wingdings" pitchFamily="2" charset="2"/>
                <a:buNone/>
              </a:pPr>
              <a:t>19</a:t>
            </a:fld>
            <a:endParaRPr lang="de-CH" smtClean="0">
              <a:latin typeface="Times New Roman" pitchFamily="18" charset="0"/>
              <a:ea typeface="DejaVu Sans"/>
              <a:cs typeface="DejaVu Sans"/>
            </a:endParaRPr>
          </a:p>
        </p:txBody>
      </p:sp>
      <p:sp>
        <p:nvSpPr>
          <p:cNvPr id="84995"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84996"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pPr>
              <a:buFont typeface="Wingdings" pitchFamily="2" charset="2"/>
              <a:buNone/>
            </a:pPr>
            <a:fld id="{AF6DC7BF-4757-4105-99CD-9B7A9766BDD9}" type="slidenum">
              <a:rPr lang="de-CH" smtClean="0">
                <a:latin typeface="Times New Roman" pitchFamily="18" charset="0"/>
                <a:ea typeface="DejaVu Sans"/>
                <a:cs typeface="DejaVu Sans"/>
              </a:rPr>
              <a:pPr>
                <a:buFont typeface="Wingdings" pitchFamily="2" charset="2"/>
                <a:buNone/>
              </a:pPr>
              <a:t>20</a:t>
            </a:fld>
            <a:endParaRPr lang="de-CH" smtClean="0">
              <a:latin typeface="Times New Roman" pitchFamily="18" charset="0"/>
              <a:ea typeface="DejaVu Sans"/>
              <a:cs typeface="DejaVu Sans"/>
            </a:endParaRPr>
          </a:p>
        </p:txBody>
      </p:sp>
      <p:sp>
        <p:nvSpPr>
          <p:cNvPr id="86019"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86020"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p>
            <a:pPr>
              <a:buFont typeface="Wingdings" pitchFamily="2" charset="2"/>
              <a:buNone/>
            </a:pPr>
            <a:fld id="{F40EB2AB-937F-4ADA-8669-09D6F960E313}" type="slidenum">
              <a:rPr lang="de-CH" smtClean="0">
                <a:latin typeface="Times New Roman" pitchFamily="18" charset="0"/>
                <a:ea typeface="DejaVu Sans"/>
                <a:cs typeface="DejaVu Sans"/>
              </a:rPr>
              <a:pPr>
                <a:buFont typeface="Wingdings" pitchFamily="2" charset="2"/>
                <a:buNone/>
              </a:pPr>
              <a:t>21</a:t>
            </a:fld>
            <a:endParaRPr lang="de-CH" smtClean="0">
              <a:latin typeface="Times New Roman" pitchFamily="18" charset="0"/>
              <a:ea typeface="DejaVu Sans"/>
              <a:cs typeface="DejaVu Sans"/>
            </a:endParaRPr>
          </a:p>
        </p:txBody>
      </p:sp>
      <p:sp>
        <p:nvSpPr>
          <p:cNvPr id="87043"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87044"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p>
            <a:pPr>
              <a:buFont typeface="Wingdings" pitchFamily="2" charset="2"/>
              <a:buNone/>
            </a:pPr>
            <a:fld id="{4CC0E351-A5FD-40A4-831C-0133FEC601FF}" type="slidenum">
              <a:rPr lang="de-CH" smtClean="0">
                <a:latin typeface="Times New Roman" pitchFamily="18" charset="0"/>
                <a:ea typeface="DejaVu Sans"/>
                <a:cs typeface="DejaVu Sans"/>
              </a:rPr>
              <a:pPr>
                <a:buFont typeface="Wingdings" pitchFamily="2" charset="2"/>
                <a:buNone/>
              </a:pPr>
              <a:t>22</a:t>
            </a:fld>
            <a:endParaRPr lang="de-CH" smtClean="0">
              <a:latin typeface="Times New Roman" pitchFamily="18" charset="0"/>
              <a:ea typeface="DejaVu Sans"/>
              <a:cs typeface="DejaVu Sans"/>
            </a:endParaRPr>
          </a:p>
        </p:txBody>
      </p:sp>
      <p:sp>
        <p:nvSpPr>
          <p:cNvPr id="88067"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88068"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p>
            <a:pPr>
              <a:buFont typeface="Wingdings" pitchFamily="2" charset="2"/>
              <a:buNone/>
            </a:pPr>
            <a:fld id="{D0306E81-E11F-4780-AB81-5617EE61604B}" type="slidenum">
              <a:rPr lang="de-CH" smtClean="0">
                <a:latin typeface="Times New Roman" pitchFamily="18" charset="0"/>
                <a:ea typeface="DejaVu Sans"/>
                <a:cs typeface="DejaVu Sans"/>
              </a:rPr>
              <a:pPr>
                <a:buFont typeface="Wingdings" pitchFamily="2" charset="2"/>
                <a:buNone/>
              </a:pPr>
              <a:t>23</a:t>
            </a:fld>
            <a:endParaRPr lang="de-CH" smtClean="0">
              <a:latin typeface="Times New Roman" pitchFamily="18" charset="0"/>
              <a:ea typeface="DejaVu Sans"/>
              <a:cs typeface="DejaVu Sans"/>
            </a:endParaRPr>
          </a:p>
        </p:txBody>
      </p:sp>
      <p:sp>
        <p:nvSpPr>
          <p:cNvPr id="89091"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89092"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p:spPr>
        <p:txBody>
          <a:bodyPr/>
          <a:lstStyle/>
          <a:p>
            <a:pPr>
              <a:buFont typeface="Wingdings" pitchFamily="2" charset="2"/>
              <a:buNone/>
            </a:pPr>
            <a:fld id="{6CA4E408-741A-41DD-8B28-BF4B4A6AE45B}" type="slidenum">
              <a:rPr lang="de-CH" smtClean="0">
                <a:latin typeface="Times New Roman" pitchFamily="18" charset="0"/>
                <a:ea typeface="DejaVu Sans"/>
                <a:cs typeface="DejaVu Sans"/>
              </a:rPr>
              <a:pPr>
                <a:buFont typeface="Wingdings" pitchFamily="2" charset="2"/>
                <a:buNone/>
              </a:pPr>
              <a:t>24</a:t>
            </a:fld>
            <a:endParaRPr lang="de-CH" smtClean="0">
              <a:latin typeface="Times New Roman" pitchFamily="18" charset="0"/>
              <a:ea typeface="DejaVu Sans"/>
              <a:cs typeface="DejaVu Sans"/>
            </a:endParaRPr>
          </a:p>
        </p:txBody>
      </p:sp>
      <p:sp>
        <p:nvSpPr>
          <p:cNvPr id="90115" name="Rectangle 1"/>
          <p:cNvSpPr>
            <a:spLocks noGrp="1" noRot="1" noChangeAspect="1" noChangeArrowheads="1" noTextEdit="1"/>
          </p:cNvSpPr>
          <p:nvPr>
            <p:ph type="sldImg"/>
          </p:nvPr>
        </p:nvSpPr>
        <p:spPr>
          <a:xfrm>
            <a:off x="1144588" y="685800"/>
            <a:ext cx="4572000" cy="3429000"/>
          </a:xfrm>
          <a:solidFill>
            <a:srgbClr val="FFFFFF"/>
          </a:solidFill>
          <a:ln>
            <a:solidFill>
              <a:srgbClr val="000000"/>
            </a:solidFill>
            <a:miter lim="800000"/>
          </a:ln>
        </p:spPr>
      </p:sp>
      <p:sp>
        <p:nvSpPr>
          <p:cNvPr id="90116" name="Rectangle 2"/>
          <p:cNvSpPr>
            <a:spLocks noGrp="1" noChangeArrowheads="1"/>
          </p:cNvSpPr>
          <p:nvPr>
            <p:ph type="body" idx="1"/>
          </p:nvPr>
        </p:nvSpPr>
        <p:spPr>
          <a:xfrm>
            <a:off x="687161" y="4344737"/>
            <a:ext cx="5483679" cy="4020553"/>
          </a:xfrm>
          <a:noFill/>
          <a:ln/>
        </p:spPr>
        <p:txBody>
          <a:bodyPr wrap="none" anchor="ctr"/>
          <a:lstStyle/>
          <a:p>
            <a:endParaRPr lang="de-DE"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654175" y="1457325"/>
            <a:ext cx="7051675" cy="1222375"/>
          </a:xfrm>
        </p:spPr>
        <p:txBody>
          <a:bodyPr/>
          <a:lstStyle/>
          <a:p>
            <a:r>
              <a:rPr lang="de-DE" smtClean="0"/>
              <a:t>Titelmasterformat durch Klicken bearbeiten</a:t>
            </a:r>
            <a:endParaRPr lang="de-CH"/>
          </a:p>
        </p:txBody>
      </p:sp>
      <p:sp>
        <p:nvSpPr>
          <p:cNvPr id="3" name="Rectangle 2"/>
          <p:cNvSpPr>
            <a:spLocks noGrp="1" noChangeArrowheads="1"/>
          </p:cNvSpPr>
          <p:nvPr>
            <p:ph type="dt" idx="10"/>
          </p:nvPr>
        </p:nvSpPr>
        <p:spPr>
          <a:ln/>
        </p:spPr>
        <p:txBody>
          <a:bodyPr/>
          <a:lstStyle>
            <a:lvl1pPr>
              <a:defRPr/>
            </a:lvl1pPr>
          </a:lstStyle>
          <a:p>
            <a:pPr>
              <a:defRPr/>
            </a:pPr>
            <a:r>
              <a:rPr lang="de-DE"/>
              <a:t>Rome 2008</a:t>
            </a:r>
            <a:endParaRPr lang="en-US"/>
          </a:p>
        </p:txBody>
      </p:sp>
      <p:sp>
        <p:nvSpPr>
          <p:cNvPr id="4" name="Rectangle 3"/>
          <p:cNvSpPr>
            <a:spLocks noGrp="1" noChangeArrowheads="1"/>
          </p:cNvSpPr>
          <p:nvPr>
            <p:ph type="ftr" idx="11"/>
          </p:nvPr>
        </p:nvSpPr>
        <p:spPr>
          <a:ln/>
        </p:spPr>
        <p:txBody>
          <a:bodyPr/>
          <a:lstStyle>
            <a:lvl1pPr>
              <a:defRPr/>
            </a:lvl1pPr>
          </a:lstStyle>
          <a:p>
            <a:pPr>
              <a:defRPr/>
            </a:pPr>
            <a:r>
              <a:rPr lang="en-US"/>
              <a:t>oAW Xtext: a short introduction</a:t>
            </a:r>
          </a:p>
        </p:txBody>
      </p:sp>
      <p:sp>
        <p:nvSpPr>
          <p:cNvPr id="5" name="Rectangle 4"/>
          <p:cNvSpPr>
            <a:spLocks noGrp="1" noChangeArrowheads="1"/>
          </p:cNvSpPr>
          <p:nvPr>
            <p:ph type="sldNum" idx="12"/>
          </p:nvPr>
        </p:nvSpPr>
        <p:spPr>
          <a:ln/>
        </p:spPr>
        <p:txBody>
          <a:bodyPr/>
          <a:lstStyle>
            <a:lvl1pPr>
              <a:defRPr/>
            </a:lvl1pPr>
          </a:lstStyle>
          <a:p>
            <a:pPr>
              <a:defRPr/>
            </a:pPr>
            <a:fld id="{354AC706-9CCB-438A-A1B7-833AA3A13825}"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8BAE7E23-CC0B-48A3-8AE5-8BDA8E24A8B1}" type="datetimeFigureOut">
              <a:rPr lang="de-DE" smtClean="0"/>
              <a:pPr/>
              <a:t>23.05.2009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0AEC2B33-CE29-4076-BE32-3EA039DB8311}" type="slidenum">
              <a:rPr lang="de-CH" smtClean="0"/>
              <a:pPr/>
              <a:t>‹Nr.›</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E7E23-CC0B-48A3-8AE5-8BDA8E24A8B1}" type="datetimeFigureOut">
              <a:rPr lang="de-DE" smtClean="0"/>
              <a:pPr/>
              <a:t>23.05.2009</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C2B33-CE29-4076-BE32-3EA039DB8311}" type="slidenum">
              <a:rPr lang="de-CH" smtClean="0"/>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642910" y="6215082"/>
            <a:ext cx="7955191" cy="369332"/>
          </a:xfrm>
          <a:prstGeom prst="rect">
            <a:avLst/>
          </a:prstGeom>
          <a:noFill/>
        </p:spPr>
        <p:txBody>
          <a:bodyPr wrap="none" rtlCol="0">
            <a:spAutoFit/>
          </a:bodyPr>
          <a:lstStyle/>
          <a:p>
            <a:r>
              <a:rPr lang="en-US" i="1" dirty="0" smtClean="0"/>
              <a:t>Figure 1: Overview of important concepts associated with the development of DSLs </a:t>
            </a:r>
            <a:endParaRPr lang="de-CH" dirty="0" smtClean="0"/>
          </a:p>
        </p:txBody>
      </p:sp>
      <p:pic>
        <p:nvPicPr>
          <p:cNvPr id="6" name="Grafik 5" descr="DSLconcepts.jpg"/>
          <p:cNvPicPr>
            <a:picLocks noChangeAspect="1"/>
          </p:cNvPicPr>
          <p:nvPr/>
        </p:nvPicPr>
        <p:blipFill>
          <a:blip r:embed="rId2" cstate="print"/>
          <a:stretch>
            <a:fillRect/>
          </a:stretch>
        </p:blipFill>
        <p:spPr>
          <a:xfrm>
            <a:off x="398584" y="852407"/>
            <a:ext cx="8346831" cy="51531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3571875" y="1214438"/>
            <a:ext cx="2198688" cy="1223962"/>
          </a:xfrm>
        </p:spPr>
        <p:txBody>
          <a:bodyPr anchor="b"/>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0" smtClean="0"/>
              <a:t>oAW</a:t>
            </a:r>
            <a:r>
              <a:rPr lang="en-US" sz="4000" smtClean="0"/>
              <a:t> </a:t>
            </a:r>
          </a:p>
        </p:txBody>
      </p:sp>
      <p:sp>
        <p:nvSpPr>
          <p:cNvPr id="3075" name="Rectangle 2"/>
          <p:cNvSpPr>
            <a:spLocks noGrp="1" noChangeArrowheads="1"/>
          </p:cNvSpPr>
          <p:nvPr>
            <p:ph type="subTitle" idx="4294967295"/>
          </p:nvPr>
        </p:nvSpPr>
        <p:spPr>
          <a:xfrm>
            <a:off x="4643438" y="3000375"/>
            <a:ext cx="3595687" cy="357188"/>
          </a:xfrm>
        </p:spPr>
        <p:txBody>
          <a:bodyPr>
            <a:normAutofit fontScale="77500" lnSpcReduction="20000"/>
          </a:bodyPr>
          <a:lstStyle/>
          <a:p>
            <a:pPr marL="177800" lvl="1" indent="0" algn="r" eaLnBrk="1" hangingPunct="1">
              <a:lnSpc>
                <a:spcPct val="98000"/>
              </a:lnSpc>
              <a:buFont typeface="Wingdings" pitchFamily="2" charset="2"/>
              <a:buNone/>
              <a:tabLst>
                <a:tab pos="444500" algn="l"/>
                <a:tab pos="1358900" algn="l"/>
                <a:tab pos="2273300" algn="l"/>
                <a:tab pos="3187700" algn="l"/>
                <a:tab pos="4102100" algn="l"/>
                <a:tab pos="5016500" algn="l"/>
                <a:tab pos="5930900" algn="l"/>
                <a:tab pos="6845300" algn="l"/>
                <a:tab pos="7759700" algn="l"/>
                <a:tab pos="8674100" algn="l"/>
                <a:tab pos="9588500" algn="l"/>
                <a:tab pos="10502900" algn="l"/>
              </a:tabLst>
            </a:pPr>
            <a:r>
              <a:rPr lang="en-US" i="1" smtClean="0"/>
              <a:t>A short introduction</a:t>
            </a:r>
          </a:p>
        </p:txBody>
      </p:sp>
      <p:pic>
        <p:nvPicPr>
          <p:cNvPr id="3076" name="Picture 3"/>
          <p:cNvPicPr>
            <a:picLocks noChangeAspect="1" noChangeArrowheads="1"/>
          </p:cNvPicPr>
          <p:nvPr/>
        </p:nvPicPr>
        <p:blipFill>
          <a:blip r:embed="rId3" cstate="print"/>
          <a:srcRect/>
          <a:stretch>
            <a:fillRect/>
          </a:stretch>
        </p:blipFill>
        <p:spPr bwMode="auto">
          <a:xfrm>
            <a:off x="5572125" y="1643063"/>
            <a:ext cx="2532063" cy="701675"/>
          </a:xfrm>
          <a:prstGeom prst="rect">
            <a:avLst/>
          </a:prstGeom>
          <a:noFill/>
          <a:ln w="9525">
            <a:noFill/>
            <a:round/>
            <a:headEnd/>
            <a:tailEnd/>
          </a:ln>
        </p:spPr>
      </p:pic>
      <p:sp>
        <p:nvSpPr>
          <p:cNvPr id="5" name="Datumsplatzhalter 4"/>
          <p:cNvSpPr>
            <a:spLocks noGrp="1"/>
          </p:cNvSpPr>
          <p:nvPr>
            <p:ph type="dt" sz="quarter" idx="10"/>
          </p:nvPr>
        </p:nvSpPr>
        <p:spPr/>
        <p:txBody>
          <a:bodyPr/>
          <a:lstStyle/>
          <a:p>
            <a:pPr>
              <a:defRPr/>
            </a:pPr>
            <a:r>
              <a:rPr lang="de-DE"/>
              <a:t>Rome 2008</a:t>
            </a:r>
            <a:endParaRPr lang="en-US"/>
          </a:p>
        </p:txBody>
      </p:sp>
      <p:sp>
        <p:nvSpPr>
          <p:cNvPr id="6" name="Foliennummernplatzhalter 5"/>
          <p:cNvSpPr>
            <a:spLocks noGrp="1"/>
          </p:cNvSpPr>
          <p:nvPr>
            <p:ph type="sldNum" sz="quarter" idx="12"/>
          </p:nvPr>
        </p:nvSpPr>
        <p:spPr/>
        <p:txBody>
          <a:bodyPr/>
          <a:lstStyle/>
          <a:p>
            <a:pPr>
              <a:defRPr/>
            </a:pPr>
            <a:fld id="{A3C6FC83-2AC7-476C-9A93-BBA9440D3565}" type="slidenum">
              <a:rPr lang="en-US" smtClean="0"/>
              <a:pPr>
                <a:defRPr/>
              </a:pPr>
              <a:t>16</a:t>
            </a:fld>
            <a:endParaRPr lang="en-US"/>
          </a:p>
        </p:txBody>
      </p:sp>
      <p:sp>
        <p:nvSpPr>
          <p:cNvPr id="7" name="Fußzeilenplatzhalter 6"/>
          <p:cNvSpPr>
            <a:spLocks noGrp="1"/>
          </p:cNvSpPr>
          <p:nvPr>
            <p:ph type="ftr" sz="quarter" idx="11"/>
          </p:nvPr>
        </p:nvSpPr>
        <p:spPr/>
        <p:txBody>
          <a:bodyPr/>
          <a:lstStyle/>
          <a:p>
            <a:pPr>
              <a:defRPr/>
            </a:pPr>
            <a:r>
              <a:rPr lang="en-US"/>
              <a:t>oAW Xtext: a short introduction</a:t>
            </a:r>
          </a:p>
        </p:txBody>
      </p:sp>
      <p:sp>
        <p:nvSpPr>
          <p:cNvPr id="8" name="Rectangle 2"/>
          <p:cNvSpPr txBox="1">
            <a:spLocks noChangeArrowheads="1"/>
          </p:cNvSpPr>
          <p:nvPr/>
        </p:nvSpPr>
        <p:spPr bwMode="auto">
          <a:xfrm>
            <a:off x="4929188" y="5143500"/>
            <a:ext cx="3595687" cy="811213"/>
          </a:xfrm>
          <a:prstGeom prst="rect">
            <a:avLst/>
          </a:prstGeom>
          <a:noFill/>
          <a:ln w="9525">
            <a:noFill/>
            <a:round/>
            <a:headEnd/>
            <a:tailEnd/>
          </a:ln>
        </p:spPr>
        <p:txBody>
          <a:bodyPr lIns="0" tIns="0" rIns="0" bIns="0"/>
          <a:lstStyle/>
          <a:p>
            <a:pPr marL="177800" lvl="1" algn="r">
              <a:lnSpc>
                <a:spcPct val="98000"/>
              </a:lnSpc>
              <a:spcBef>
                <a:spcPts val="750"/>
              </a:spcBef>
              <a:buClr>
                <a:srgbClr val="376579"/>
              </a:buClr>
              <a:buSzPct val="65000"/>
              <a:buFont typeface="Wingdings" charset="2"/>
              <a:buNone/>
              <a:tabLst>
                <a:tab pos="444500" algn="l"/>
                <a:tab pos="1358900" algn="l"/>
                <a:tab pos="2273300" algn="l"/>
                <a:tab pos="3187700" algn="l"/>
                <a:tab pos="4102100" algn="l"/>
                <a:tab pos="5016500" algn="l"/>
                <a:tab pos="5930900" algn="l"/>
                <a:tab pos="6845300" algn="l"/>
                <a:tab pos="7759700" algn="l"/>
                <a:tab pos="8674100" algn="l"/>
                <a:tab pos="9588500" algn="l"/>
                <a:tab pos="10502900" algn="l"/>
              </a:tabLst>
              <a:defRPr/>
            </a:pPr>
            <a:r>
              <a:rPr lang="en-US" sz="2000" kern="0" dirty="0">
                <a:solidFill>
                  <a:srgbClr val="376579"/>
                </a:solidFill>
                <a:latin typeface="+mn-lt"/>
                <a:ea typeface="+mn-ea"/>
                <a:cs typeface="+mn-cs"/>
              </a:rPr>
              <a:t>“</a:t>
            </a:r>
            <a:r>
              <a:rPr lang="en-US" sz="2000" i="1" kern="0" dirty="0">
                <a:solidFill>
                  <a:srgbClr val="376579"/>
                </a:solidFill>
                <a:latin typeface="+mn-lt"/>
                <a:ea typeface="+mn-ea"/>
                <a:cs typeface="+mn-cs"/>
              </a:rPr>
              <a:t>Language development has </a:t>
            </a:r>
          </a:p>
          <a:p>
            <a:pPr marL="177800" lvl="1" algn="r">
              <a:lnSpc>
                <a:spcPct val="98000"/>
              </a:lnSpc>
              <a:spcBef>
                <a:spcPts val="750"/>
              </a:spcBef>
              <a:buClr>
                <a:srgbClr val="376579"/>
              </a:buClr>
              <a:buSzPct val="65000"/>
              <a:buFont typeface="Wingdings" charset="2"/>
              <a:buNone/>
              <a:tabLst>
                <a:tab pos="444500" algn="l"/>
                <a:tab pos="1358900" algn="l"/>
                <a:tab pos="2273300" algn="l"/>
                <a:tab pos="3187700" algn="l"/>
                <a:tab pos="4102100" algn="l"/>
                <a:tab pos="5016500" algn="l"/>
                <a:tab pos="5930900" algn="l"/>
                <a:tab pos="6845300" algn="l"/>
                <a:tab pos="7759700" algn="l"/>
                <a:tab pos="8674100" algn="l"/>
                <a:tab pos="9588500" algn="l"/>
                <a:tab pos="10502900" algn="l"/>
              </a:tabLst>
              <a:defRPr/>
            </a:pPr>
            <a:r>
              <a:rPr lang="en-US" sz="2000" i="1" kern="0" dirty="0">
                <a:solidFill>
                  <a:srgbClr val="376579"/>
                </a:solidFill>
                <a:latin typeface="+mn-lt"/>
                <a:ea typeface="+mn-ea"/>
                <a:cs typeface="+mn-cs"/>
              </a:rPr>
              <a:t>never been so easy”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a:defRPr/>
            </a:pPr>
            <a:r>
              <a:rPr lang="de-DE"/>
              <a:t>Rome 2008</a:t>
            </a:r>
            <a:endParaRPr lang="en-US"/>
          </a:p>
        </p:txBody>
      </p:sp>
      <p:sp>
        <p:nvSpPr>
          <p:cNvPr id="5" name="Fußzeilenplatzhalter 4"/>
          <p:cNvSpPr>
            <a:spLocks noGrp="1"/>
          </p:cNvSpPr>
          <p:nvPr>
            <p:ph type="ftr" sz="quarter" idx="11"/>
          </p:nvPr>
        </p:nvSpPr>
        <p:spPr/>
        <p:txBody>
          <a:bodyPr/>
          <a:lstStyle/>
          <a:p>
            <a:pPr>
              <a:defRPr/>
            </a:pPr>
            <a:r>
              <a:rPr lang="en-US"/>
              <a:t>oAW Xtext: a short introduction</a:t>
            </a:r>
          </a:p>
        </p:txBody>
      </p:sp>
      <p:sp>
        <p:nvSpPr>
          <p:cNvPr id="6" name="Foliennummernplatzhalter 5"/>
          <p:cNvSpPr>
            <a:spLocks noGrp="1"/>
          </p:cNvSpPr>
          <p:nvPr>
            <p:ph type="sldNum" sz="quarter" idx="12"/>
          </p:nvPr>
        </p:nvSpPr>
        <p:spPr/>
        <p:txBody>
          <a:bodyPr/>
          <a:lstStyle/>
          <a:p>
            <a:pPr>
              <a:defRPr/>
            </a:pPr>
            <a:fld id="{88618B73-8A4A-4F39-9DC2-8AB8F6F39CAD}" type="slidenum">
              <a:rPr lang="en-US"/>
              <a:pPr>
                <a:defRPr/>
              </a:pPr>
              <a:t>17</a:t>
            </a:fld>
            <a:endParaRPr lang="en-US"/>
          </a:p>
        </p:txBody>
      </p:sp>
      <p:sp>
        <p:nvSpPr>
          <p:cNvPr id="24581"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Agenda</a:t>
            </a:r>
          </a:p>
        </p:txBody>
      </p:sp>
      <p:sp>
        <p:nvSpPr>
          <p:cNvPr id="24582" name="Rectangle 2"/>
          <p:cNvSpPr>
            <a:spLocks noGrp="1" noChangeArrowheads="1"/>
          </p:cNvSpPr>
          <p:nvPr>
            <p:ph type="body" idx="1"/>
          </p:nvPr>
        </p:nvSpPr>
        <p:spPr>
          <a:xfrm>
            <a:off x="1654175" y="1079500"/>
            <a:ext cx="7053263" cy="5064125"/>
          </a:xfrm>
        </p:spPr>
        <p:txBody>
          <a:bodyPr>
            <a:normAutofit fontScale="92500" lnSpcReduction="20000"/>
          </a:bodyPr>
          <a:lstStyle/>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Important Definitions</a:t>
            </a:r>
          </a:p>
          <a:p>
            <a:pPr marL="0" indent="0" eaLnBrk="1" hangingPunct="1">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Xtext DSL classifications</a:t>
            </a:r>
          </a:p>
          <a:p>
            <a:pPr marL="0" indent="0" eaLnBrk="1" hangingPunct="1">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Xtext overall process</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a:t>
            </a:r>
            <a:r>
              <a:rPr lang="en-US" i="1" smtClean="0"/>
              <a:t>design time : setting the DSL tooling</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smtClean="0"/>
              <a:t> runtime : programming using the DSL</a:t>
            </a:r>
          </a:p>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Xtext grammar</a:t>
            </a:r>
          </a:p>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smtClean="0"/>
          </a:p>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smtClean="0"/>
              <a:t>Sources: </a:t>
            </a:r>
          </a:p>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smtClean="0"/>
              <a:t>  “</a:t>
            </a:r>
            <a:r>
              <a:rPr lang="en-US" sz="1200" i="1" smtClean="0"/>
              <a:t>Modellgetriebene Softwareentwicklung</a:t>
            </a:r>
            <a:r>
              <a:rPr lang="en-US" sz="1200" smtClean="0"/>
              <a:t>”  Thomas Stahl, Markus Völter, Sven Efftingen, Arno Haase</a:t>
            </a:r>
          </a:p>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smtClean="0"/>
              <a:t>  “</a:t>
            </a:r>
            <a:r>
              <a:rPr lang="en-US" sz="1200" i="1" smtClean="0"/>
              <a:t>Textual DSLs with oAW Xtext</a:t>
            </a:r>
            <a:r>
              <a:rPr lang="en-US" sz="1200" smtClean="0"/>
              <a:t>”, Bernd Kolb &amp; Markus Völter</a:t>
            </a:r>
          </a:p>
          <a:p>
            <a:pPr marL="0" indent="0" eaLnBrk="1" hangingPunct="1">
              <a:lnSpc>
                <a:spcPct val="98000"/>
              </a:lnSpc>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smtClean="0"/>
              <a:t> openArchitectureWare User Guide version 4.3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a:defRPr/>
            </a:pPr>
            <a:r>
              <a:rPr lang="de-DE"/>
              <a:t>Rome 2008</a:t>
            </a:r>
            <a:endParaRPr lang="en-US"/>
          </a:p>
        </p:txBody>
      </p:sp>
      <p:sp>
        <p:nvSpPr>
          <p:cNvPr id="5" name="Fußzeilenplatzhalter 4"/>
          <p:cNvSpPr>
            <a:spLocks noGrp="1"/>
          </p:cNvSpPr>
          <p:nvPr>
            <p:ph type="ftr" sz="quarter" idx="11"/>
          </p:nvPr>
        </p:nvSpPr>
        <p:spPr/>
        <p:txBody>
          <a:bodyPr/>
          <a:lstStyle/>
          <a:p>
            <a:pPr>
              <a:defRPr/>
            </a:pPr>
            <a:r>
              <a:rPr lang="en-US"/>
              <a:t>oAW Xtext: a short introduction</a:t>
            </a:r>
          </a:p>
        </p:txBody>
      </p:sp>
      <p:sp>
        <p:nvSpPr>
          <p:cNvPr id="6" name="Foliennummernplatzhalter 5"/>
          <p:cNvSpPr>
            <a:spLocks noGrp="1"/>
          </p:cNvSpPr>
          <p:nvPr>
            <p:ph type="sldNum" sz="quarter" idx="12"/>
          </p:nvPr>
        </p:nvSpPr>
        <p:spPr/>
        <p:txBody>
          <a:bodyPr/>
          <a:lstStyle/>
          <a:p>
            <a:pPr>
              <a:defRPr/>
            </a:pPr>
            <a:fld id="{F9AB99BC-0795-408B-B47D-0BAC305A9963}" type="slidenum">
              <a:rPr lang="en-US"/>
              <a:pPr>
                <a:defRPr/>
              </a:pPr>
              <a:t>18</a:t>
            </a:fld>
            <a:endParaRPr lang="en-US"/>
          </a:p>
        </p:txBody>
      </p:sp>
      <p:sp>
        <p:nvSpPr>
          <p:cNvPr id="25605" name="Rectangle 1"/>
          <p:cNvSpPr>
            <a:spLocks noGrp="1" noChangeArrowheads="1"/>
          </p:cNvSpPr>
          <p:nvPr>
            <p:ph type="title" idx="4294967295"/>
          </p:nvPr>
        </p:nvSpPr>
        <p:spPr>
          <a:xfrm>
            <a:off x="1654175" y="0"/>
            <a:ext cx="7021513" cy="719138"/>
          </a:xfrm>
        </p:spPr>
        <p:txBody>
          <a:bodyPr tIns="252000" anchor="t">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Important Definitions</a:t>
            </a:r>
          </a:p>
        </p:txBody>
      </p:sp>
      <p:pic>
        <p:nvPicPr>
          <p:cNvPr id="25606" name="Picture 2"/>
          <p:cNvPicPr>
            <a:picLocks noChangeAspect="1" noChangeArrowheads="1"/>
          </p:cNvPicPr>
          <p:nvPr/>
        </p:nvPicPr>
        <p:blipFill>
          <a:blip r:embed="rId3" cstate="print"/>
          <a:srcRect/>
          <a:stretch>
            <a:fillRect/>
          </a:stretch>
        </p:blipFill>
        <p:spPr bwMode="auto">
          <a:xfrm>
            <a:off x="646113" y="952500"/>
            <a:ext cx="8337550" cy="51419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a:defRPr/>
            </a:pPr>
            <a:r>
              <a:rPr lang="de-DE"/>
              <a:t>Rome 2008</a:t>
            </a:r>
            <a:endParaRPr lang="en-US"/>
          </a:p>
        </p:txBody>
      </p:sp>
      <p:sp>
        <p:nvSpPr>
          <p:cNvPr id="5" name="Fußzeilenplatzhalter 4"/>
          <p:cNvSpPr>
            <a:spLocks noGrp="1"/>
          </p:cNvSpPr>
          <p:nvPr>
            <p:ph type="ftr" sz="quarter" idx="11"/>
          </p:nvPr>
        </p:nvSpPr>
        <p:spPr/>
        <p:txBody>
          <a:bodyPr/>
          <a:lstStyle/>
          <a:p>
            <a:pPr>
              <a:defRPr/>
            </a:pPr>
            <a:r>
              <a:rPr lang="en-US"/>
              <a:t>oAW Xtext: a short introduction</a:t>
            </a:r>
          </a:p>
        </p:txBody>
      </p:sp>
      <p:sp>
        <p:nvSpPr>
          <p:cNvPr id="6" name="Foliennummernplatzhalter 5"/>
          <p:cNvSpPr>
            <a:spLocks noGrp="1"/>
          </p:cNvSpPr>
          <p:nvPr>
            <p:ph type="sldNum" sz="quarter" idx="12"/>
          </p:nvPr>
        </p:nvSpPr>
        <p:spPr/>
        <p:txBody>
          <a:bodyPr/>
          <a:lstStyle/>
          <a:p>
            <a:pPr>
              <a:defRPr/>
            </a:pPr>
            <a:fld id="{11594B31-1A61-4241-90FF-FFA5BDA460C9}" type="slidenum">
              <a:rPr lang="en-US"/>
              <a:pPr>
                <a:defRPr/>
              </a:pPr>
              <a:t>19</a:t>
            </a:fld>
            <a:endParaRPr lang="en-US"/>
          </a:p>
        </p:txBody>
      </p:sp>
      <p:sp>
        <p:nvSpPr>
          <p:cNvPr id="26629"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DSL Classification</a:t>
            </a:r>
          </a:p>
        </p:txBody>
      </p:sp>
      <p:sp>
        <p:nvSpPr>
          <p:cNvPr id="26630" name="Rectangle 2"/>
          <p:cNvSpPr>
            <a:spLocks noGrp="1" noChangeArrowheads="1"/>
          </p:cNvSpPr>
          <p:nvPr>
            <p:ph type="body" idx="1"/>
          </p:nvPr>
        </p:nvSpPr>
        <p:spPr>
          <a:xfrm>
            <a:off x="1622425" y="1047750"/>
            <a:ext cx="7053263" cy="5235575"/>
          </a:xfrm>
        </p:spPr>
        <p:txBody>
          <a:bodyPr/>
          <a:lstStyle/>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600" smtClean="0"/>
          </a:p>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smtClean="0"/>
              <a:t>Xtext enables the design of</a:t>
            </a:r>
          </a:p>
          <a:p>
            <a:pPr marL="0"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a:t>
            </a:r>
            <a:r>
              <a:rPr lang="en-US" b="1" smtClean="0"/>
              <a:t>external</a:t>
            </a:r>
            <a:r>
              <a:rPr lang="en-US" smtClean="0"/>
              <a:t> (versus internal like Ruby) </a:t>
            </a:r>
          </a:p>
          <a:p>
            <a:pPr lvl="2"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a:t>
            </a:r>
            <a:r>
              <a:rPr lang="en-US" b="1" smtClean="0"/>
              <a:t>textual</a:t>
            </a:r>
            <a:r>
              <a:rPr lang="en-US" smtClean="0"/>
              <a:t> ( versus graphical )</a:t>
            </a:r>
            <a:r>
              <a:rPr lang="ar-SA" smtClean="0">
                <a:cs typeface="Arial" pitchFamily="34" charset="0"/>
              </a:rPr>
              <a:t>‏</a:t>
            </a:r>
            <a:endParaRPr lang="en-US" smtClean="0"/>
          </a:p>
          <a:p>
            <a:pPr lvl="2"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0"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smtClean="0"/>
              <a:t>DSLs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785786" y="6286520"/>
            <a:ext cx="7991931" cy="369332"/>
          </a:xfrm>
          <a:prstGeom prst="rect">
            <a:avLst/>
          </a:prstGeom>
          <a:noFill/>
        </p:spPr>
        <p:txBody>
          <a:bodyPr wrap="none" rtlCol="0">
            <a:spAutoFit/>
          </a:bodyPr>
          <a:lstStyle/>
          <a:p>
            <a:r>
              <a:rPr lang="en-US" i="1" dirty="0" smtClean="0"/>
              <a:t>Figure 2: Shows the different steps involved in the development of a DSL with </a:t>
            </a:r>
            <a:r>
              <a:rPr lang="en-US" i="1" dirty="0" err="1" smtClean="0"/>
              <a:t>Xtext</a:t>
            </a:r>
            <a:r>
              <a:rPr lang="en-US" i="1" dirty="0" smtClean="0"/>
              <a:t>. </a:t>
            </a:r>
            <a:endParaRPr lang="de-CH" dirty="0" smtClean="0"/>
          </a:p>
        </p:txBody>
      </p:sp>
      <p:pic>
        <p:nvPicPr>
          <p:cNvPr id="4" name="Grafik 3" descr="DSL_development_activities.png"/>
          <p:cNvPicPr>
            <a:picLocks noChangeAspect="1"/>
          </p:cNvPicPr>
          <p:nvPr/>
        </p:nvPicPr>
        <p:blipFill>
          <a:blip r:embed="rId2" cstate="print"/>
          <a:stretch>
            <a:fillRect/>
          </a:stretch>
        </p:blipFill>
        <p:spPr>
          <a:xfrm>
            <a:off x="1285852" y="428604"/>
            <a:ext cx="6510277" cy="54696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a:defRPr/>
            </a:pPr>
            <a:r>
              <a:rPr lang="de-DE"/>
              <a:t>Rome 2008</a:t>
            </a:r>
            <a:endParaRPr lang="en-US"/>
          </a:p>
        </p:txBody>
      </p:sp>
      <p:sp>
        <p:nvSpPr>
          <p:cNvPr id="5" name="Fußzeilenplatzhalter 4"/>
          <p:cNvSpPr>
            <a:spLocks noGrp="1"/>
          </p:cNvSpPr>
          <p:nvPr>
            <p:ph type="ftr" sz="quarter" idx="11"/>
          </p:nvPr>
        </p:nvSpPr>
        <p:spPr/>
        <p:txBody>
          <a:bodyPr/>
          <a:lstStyle/>
          <a:p>
            <a:pPr>
              <a:defRPr/>
            </a:pPr>
            <a:r>
              <a:rPr lang="en-US"/>
              <a:t>oAW Xtext: a short introduction</a:t>
            </a:r>
          </a:p>
        </p:txBody>
      </p:sp>
      <p:sp>
        <p:nvSpPr>
          <p:cNvPr id="6" name="Foliennummernplatzhalter 5"/>
          <p:cNvSpPr>
            <a:spLocks noGrp="1"/>
          </p:cNvSpPr>
          <p:nvPr>
            <p:ph type="sldNum" sz="quarter" idx="12"/>
          </p:nvPr>
        </p:nvSpPr>
        <p:spPr/>
        <p:txBody>
          <a:bodyPr/>
          <a:lstStyle/>
          <a:p>
            <a:pPr>
              <a:defRPr/>
            </a:pPr>
            <a:fld id="{1AA752B3-36B2-4095-A04E-A01198EA5F99}" type="slidenum">
              <a:rPr lang="en-US"/>
              <a:pPr>
                <a:defRPr/>
              </a:pPr>
              <a:t>20</a:t>
            </a:fld>
            <a:endParaRPr lang="en-US"/>
          </a:p>
        </p:txBody>
      </p:sp>
      <p:sp>
        <p:nvSpPr>
          <p:cNvPr id="27653"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r>
              <a:rPr lang="ar-SA" smtClean="0">
                <a:cs typeface="Arial" pitchFamily="34" charset="0"/>
              </a:rPr>
              <a:t>‏</a:t>
            </a:r>
            <a:endParaRPr lang="en-US" smtClean="0"/>
          </a:p>
        </p:txBody>
      </p:sp>
      <p:sp>
        <p:nvSpPr>
          <p:cNvPr id="27654" name="Rectangle 2"/>
          <p:cNvSpPr>
            <a:spLocks noGrp="1" noChangeArrowheads="1"/>
          </p:cNvSpPr>
          <p:nvPr>
            <p:ph type="body" idx="1"/>
          </p:nvPr>
        </p:nvSpPr>
        <p:spPr>
          <a:xfrm>
            <a:off x="1654175" y="1079500"/>
            <a:ext cx="7053263" cy="5235575"/>
          </a:xfrm>
        </p:spPr>
        <p:txBody>
          <a:bodyPr>
            <a:normAutofit lnSpcReduction="10000"/>
          </a:bodyPr>
          <a:lstStyle/>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Based on an EBNF grammar Xtext generates</a:t>
            </a:r>
          </a:p>
          <a:p>
            <a:pPr marL="0"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1003300" lvl="3"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a:t>
            </a:r>
            <a:r>
              <a:rPr lang="en-US" b="1" smtClean="0"/>
              <a:t>ANTLR3‐based parser</a:t>
            </a:r>
            <a:r>
              <a:rPr lang="en-US" smtClean="0"/>
              <a:t> (ANTLR = ANother Tool for Language Recognition)</a:t>
            </a:r>
            <a:r>
              <a:rPr lang="ar-SA" smtClean="0">
                <a:cs typeface="Arial" pitchFamily="34" charset="0"/>
              </a:rPr>
              <a:t>‏</a:t>
            </a:r>
            <a:endParaRPr lang="en-US" smtClean="0"/>
          </a:p>
          <a:p>
            <a:pPr marL="1003300" lvl="3"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1003300" lvl="3"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a:t>
            </a:r>
            <a:r>
              <a:rPr lang="en-US" b="1" smtClean="0"/>
              <a:t>EMF‐based AST-metamodel</a:t>
            </a:r>
          </a:p>
          <a:p>
            <a:pPr marL="1003300" lvl="3"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1003300" lvl="3"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a:t>
            </a:r>
            <a:r>
              <a:rPr lang="en-US" b="1" smtClean="0"/>
              <a:t>Eclipse editor </a:t>
            </a:r>
            <a:r>
              <a:rPr lang="en-US" smtClean="0"/>
              <a:t>with</a:t>
            </a:r>
          </a:p>
          <a:p>
            <a:pPr marL="1995488" lvl="4" indent="-215900" eaLnBrk="1" hangingPunct="1">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smtClean="0"/>
              <a:t>syntax highlighting</a:t>
            </a:r>
          </a:p>
          <a:p>
            <a:pPr marL="1995488" lvl="4" indent="-215900" eaLnBrk="1" hangingPunct="1">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smtClean="0"/>
              <a:t>code completion</a:t>
            </a:r>
          </a:p>
          <a:p>
            <a:pPr marL="1995488" lvl="4" indent="-215900" eaLnBrk="1" hangingPunct="1">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smtClean="0"/>
              <a:t>customizable outline</a:t>
            </a:r>
          </a:p>
          <a:p>
            <a:pPr marL="1995488" lvl="4" indent="-215900" eaLnBrk="1" hangingPunct="1">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smtClean="0"/>
              <a:t>code folding</a:t>
            </a:r>
          </a:p>
          <a:p>
            <a:pPr marL="1995488" lvl="4" indent="-215900" eaLnBrk="1" hangingPunct="1">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smtClean="0"/>
              <a:t>real‐time constraint checking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umsplatzhalter 3"/>
          <p:cNvSpPr>
            <a:spLocks noGrp="1"/>
          </p:cNvSpPr>
          <p:nvPr>
            <p:ph type="dt" sz="quarter" idx="10"/>
          </p:nvPr>
        </p:nvSpPr>
        <p:spPr/>
        <p:txBody>
          <a:bodyPr/>
          <a:lstStyle/>
          <a:p>
            <a:pPr>
              <a:defRPr/>
            </a:pPr>
            <a:r>
              <a:rPr lang="de-DE"/>
              <a:t>Rome 2008</a:t>
            </a:r>
            <a:endParaRPr lang="en-US"/>
          </a:p>
        </p:txBody>
      </p:sp>
      <p:sp>
        <p:nvSpPr>
          <p:cNvPr id="11" name="Fußzeilenplatzhalter 4"/>
          <p:cNvSpPr>
            <a:spLocks noGrp="1"/>
          </p:cNvSpPr>
          <p:nvPr>
            <p:ph type="ftr" sz="quarter" idx="11"/>
          </p:nvPr>
        </p:nvSpPr>
        <p:spPr/>
        <p:txBody>
          <a:bodyPr/>
          <a:lstStyle/>
          <a:p>
            <a:pPr>
              <a:defRPr/>
            </a:pPr>
            <a:r>
              <a:rPr lang="en-US"/>
              <a:t>oAW Xtext: a short introduction</a:t>
            </a:r>
          </a:p>
        </p:txBody>
      </p:sp>
      <p:sp>
        <p:nvSpPr>
          <p:cNvPr id="12" name="Foliennummernplatzhalter 5"/>
          <p:cNvSpPr>
            <a:spLocks noGrp="1"/>
          </p:cNvSpPr>
          <p:nvPr>
            <p:ph type="sldNum" sz="quarter" idx="12"/>
          </p:nvPr>
        </p:nvSpPr>
        <p:spPr/>
        <p:txBody>
          <a:bodyPr/>
          <a:lstStyle/>
          <a:p>
            <a:pPr>
              <a:defRPr/>
            </a:pPr>
            <a:fld id="{CFF53C42-E164-42D0-85E5-D0F863A5595C}" type="slidenum">
              <a:rPr lang="en-US"/>
              <a:pPr>
                <a:defRPr/>
              </a:pPr>
              <a:t>21</a:t>
            </a:fld>
            <a:endParaRPr lang="en-US"/>
          </a:p>
        </p:txBody>
      </p:sp>
      <p:sp>
        <p:nvSpPr>
          <p:cNvPr id="28677"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28678" name="Text Box 2"/>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grpSp>
        <p:nvGrpSpPr>
          <p:cNvPr id="2" name="Group 3"/>
          <p:cNvGrpSpPr>
            <a:grpSpLocks/>
          </p:cNvGrpSpPr>
          <p:nvPr/>
        </p:nvGrpSpPr>
        <p:grpSpPr bwMode="auto">
          <a:xfrm>
            <a:off x="2609850" y="889000"/>
            <a:ext cx="2511425" cy="962025"/>
            <a:chOff x="1644" y="560"/>
            <a:chExt cx="1582" cy="606"/>
          </a:xfrm>
        </p:grpSpPr>
        <p:sp>
          <p:nvSpPr>
            <p:cNvPr id="28680" name="Rectangle 4"/>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28681" name="Rectangle 5"/>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28682" name="Rectangle 6"/>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28683" name="Text Box 7"/>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28684" name="Text Box 8"/>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3"/>
          <p:cNvSpPr>
            <a:spLocks noGrp="1"/>
          </p:cNvSpPr>
          <p:nvPr>
            <p:ph type="dt" sz="quarter" idx="10"/>
          </p:nvPr>
        </p:nvSpPr>
        <p:spPr/>
        <p:txBody>
          <a:bodyPr/>
          <a:lstStyle/>
          <a:p>
            <a:pPr>
              <a:defRPr/>
            </a:pPr>
            <a:r>
              <a:rPr lang="de-DE"/>
              <a:t>Rome 2008</a:t>
            </a:r>
            <a:endParaRPr lang="en-US"/>
          </a:p>
        </p:txBody>
      </p:sp>
      <p:sp>
        <p:nvSpPr>
          <p:cNvPr id="13" name="Fußzeilenplatzhalter 4"/>
          <p:cNvSpPr>
            <a:spLocks noGrp="1"/>
          </p:cNvSpPr>
          <p:nvPr>
            <p:ph type="ftr" sz="quarter" idx="11"/>
          </p:nvPr>
        </p:nvSpPr>
        <p:spPr/>
        <p:txBody>
          <a:bodyPr/>
          <a:lstStyle/>
          <a:p>
            <a:pPr>
              <a:defRPr/>
            </a:pPr>
            <a:r>
              <a:rPr lang="en-US"/>
              <a:t>oAW Xtext: a short introduction</a:t>
            </a:r>
          </a:p>
        </p:txBody>
      </p:sp>
      <p:sp>
        <p:nvSpPr>
          <p:cNvPr id="14" name="Foliennummernplatzhalter 5"/>
          <p:cNvSpPr>
            <a:spLocks noGrp="1"/>
          </p:cNvSpPr>
          <p:nvPr>
            <p:ph type="sldNum" sz="quarter" idx="12"/>
          </p:nvPr>
        </p:nvSpPr>
        <p:spPr/>
        <p:txBody>
          <a:bodyPr/>
          <a:lstStyle/>
          <a:p>
            <a:pPr>
              <a:defRPr/>
            </a:pPr>
            <a:fld id="{9DFE1C02-E712-4B61-8D28-4196EC33E952}" type="slidenum">
              <a:rPr lang="en-US"/>
              <a:pPr>
                <a:defRPr/>
              </a:pPr>
              <a:t>22</a:t>
            </a:fld>
            <a:endParaRPr lang="en-US"/>
          </a:p>
        </p:txBody>
      </p:sp>
      <p:sp>
        <p:nvSpPr>
          <p:cNvPr id="29701"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29702" name="Text Box 2"/>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grpSp>
        <p:nvGrpSpPr>
          <p:cNvPr id="2" name="Group 3"/>
          <p:cNvGrpSpPr>
            <a:grpSpLocks/>
          </p:cNvGrpSpPr>
          <p:nvPr/>
        </p:nvGrpSpPr>
        <p:grpSpPr bwMode="auto">
          <a:xfrm>
            <a:off x="2609850" y="889000"/>
            <a:ext cx="2511425" cy="962025"/>
            <a:chOff x="1644" y="560"/>
            <a:chExt cx="1582" cy="606"/>
          </a:xfrm>
        </p:grpSpPr>
        <p:sp>
          <p:nvSpPr>
            <p:cNvPr id="29706" name="Rectangle 4"/>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29707" name="Rectangle 5"/>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29708" name="Rectangle 6"/>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29709" name="Text Box 7"/>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29710" name="Text Box 8"/>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pic>
        <p:nvPicPr>
          <p:cNvPr id="29704" name="Picture 9"/>
          <p:cNvPicPr>
            <a:picLocks noChangeAspect="1" noChangeArrowheads="1"/>
          </p:cNvPicPr>
          <p:nvPr/>
        </p:nvPicPr>
        <p:blipFill>
          <a:blip r:embed="rId3" cstate="print"/>
          <a:srcRect/>
          <a:stretch>
            <a:fillRect/>
          </a:stretch>
        </p:blipFill>
        <p:spPr bwMode="auto">
          <a:xfrm>
            <a:off x="4337050" y="2454275"/>
            <a:ext cx="4416425" cy="3662363"/>
          </a:xfrm>
          <a:prstGeom prst="rect">
            <a:avLst/>
          </a:prstGeom>
          <a:noFill/>
          <a:ln w="9525">
            <a:noFill/>
            <a:round/>
            <a:headEnd/>
            <a:tailEnd/>
          </a:ln>
        </p:spPr>
      </p:pic>
      <p:sp>
        <p:nvSpPr>
          <p:cNvPr id="29705" name="Rectangle 10"/>
          <p:cNvSpPr>
            <a:spLocks noGrp="1" noChangeArrowheads="1"/>
          </p:cNvSpPr>
          <p:nvPr>
            <p:ph type="body" idx="1"/>
          </p:nvPr>
        </p:nvSpPr>
        <p:spPr>
          <a:xfrm>
            <a:off x="363538" y="2874963"/>
            <a:ext cx="3778250" cy="2430462"/>
          </a:xfrm>
        </p:spPr>
        <p:txBody>
          <a:bodyPr>
            <a:normAutofit fontScale="77500" lnSpcReduction="20000"/>
          </a:bodyPr>
          <a:lstStyle/>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Grammar is defined in an </a:t>
            </a:r>
            <a:r>
              <a:rPr lang="en-US" b="1" smtClean="0"/>
              <a:t>EBNF‐like format</a:t>
            </a:r>
            <a:r>
              <a:rPr lang="en-US" smtClean="0"/>
              <a:t> in the Xtext editor.</a:t>
            </a:r>
          </a:p>
          <a:p>
            <a:pPr marL="182563" indent="-182563" eaLnBrk="1" hangingPunct="1">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The editor provides </a:t>
            </a:r>
            <a:r>
              <a:rPr lang="en-US" b="1" smtClean="0"/>
              <a:t>code completion</a:t>
            </a:r>
            <a:r>
              <a:rPr lang="en-US" smtClean="0"/>
              <a:t> and </a:t>
            </a:r>
            <a:r>
              <a:rPr lang="en-US" b="1" smtClean="0"/>
              <a:t>constraint checking</a:t>
            </a:r>
            <a:r>
              <a:rPr lang="en-US" smtClean="0"/>
              <a:t> for the grammars themselves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umsplatzhalter 3"/>
          <p:cNvSpPr>
            <a:spLocks noGrp="1"/>
          </p:cNvSpPr>
          <p:nvPr>
            <p:ph type="dt" sz="quarter" idx="10"/>
          </p:nvPr>
        </p:nvSpPr>
        <p:spPr/>
        <p:txBody>
          <a:bodyPr/>
          <a:lstStyle/>
          <a:p>
            <a:pPr>
              <a:defRPr/>
            </a:pPr>
            <a:r>
              <a:rPr lang="de-DE"/>
              <a:t>Rome 2008</a:t>
            </a:r>
            <a:endParaRPr lang="en-US"/>
          </a:p>
        </p:txBody>
      </p:sp>
      <p:sp>
        <p:nvSpPr>
          <p:cNvPr id="14" name="Fußzeilenplatzhalter 4"/>
          <p:cNvSpPr>
            <a:spLocks noGrp="1"/>
          </p:cNvSpPr>
          <p:nvPr>
            <p:ph type="ftr" sz="quarter" idx="11"/>
          </p:nvPr>
        </p:nvSpPr>
        <p:spPr/>
        <p:txBody>
          <a:bodyPr/>
          <a:lstStyle/>
          <a:p>
            <a:pPr>
              <a:defRPr/>
            </a:pPr>
            <a:r>
              <a:rPr lang="en-US"/>
              <a:t>oAW Xtext: a short introduction</a:t>
            </a:r>
          </a:p>
        </p:txBody>
      </p:sp>
      <p:sp>
        <p:nvSpPr>
          <p:cNvPr id="15" name="Foliennummernplatzhalter 5"/>
          <p:cNvSpPr>
            <a:spLocks noGrp="1"/>
          </p:cNvSpPr>
          <p:nvPr>
            <p:ph type="sldNum" sz="quarter" idx="12"/>
          </p:nvPr>
        </p:nvSpPr>
        <p:spPr/>
        <p:txBody>
          <a:bodyPr/>
          <a:lstStyle/>
          <a:p>
            <a:pPr>
              <a:defRPr/>
            </a:pPr>
            <a:fld id="{3236D7F6-C673-443A-A8E2-1B4D29291B21}" type="slidenum">
              <a:rPr lang="en-US"/>
              <a:pPr>
                <a:defRPr/>
              </a:pPr>
              <a:t>23</a:t>
            </a:fld>
            <a:endParaRPr lang="en-US"/>
          </a:p>
        </p:txBody>
      </p:sp>
      <p:sp>
        <p:nvSpPr>
          <p:cNvPr id="30725"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30726" name="Text Box 2"/>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sp>
        <p:nvSpPr>
          <p:cNvPr id="30727" name="Rectangle 3"/>
          <p:cNvSpPr>
            <a:spLocks noChangeArrowheads="1"/>
          </p:cNvSpPr>
          <p:nvPr/>
        </p:nvSpPr>
        <p:spPr bwMode="auto">
          <a:xfrm>
            <a:off x="3155950" y="2501900"/>
            <a:ext cx="1212850" cy="5762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0728" name="Line 4"/>
          <p:cNvSpPr>
            <a:spLocks noChangeShapeType="1"/>
          </p:cNvSpPr>
          <p:nvPr/>
        </p:nvSpPr>
        <p:spPr bwMode="auto">
          <a:xfrm>
            <a:off x="3833813" y="1889125"/>
            <a:ext cx="1587" cy="606425"/>
          </a:xfrm>
          <a:prstGeom prst="line">
            <a:avLst/>
          </a:prstGeom>
          <a:noFill/>
          <a:ln w="9525">
            <a:solidFill>
              <a:srgbClr val="000000"/>
            </a:solidFill>
            <a:round/>
            <a:headEnd/>
            <a:tailEnd type="triangle" w="med" len="med"/>
          </a:ln>
        </p:spPr>
        <p:txBody>
          <a:bodyPr/>
          <a:lstStyle/>
          <a:p>
            <a:endParaRPr lang="de-CH"/>
          </a:p>
        </p:txBody>
      </p:sp>
      <p:grpSp>
        <p:nvGrpSpPr>
          <p:cNvPr id="2" name="Group 5"/>
          <p:cNvGrpSpPr>
            <a:grpSpLocks/>
          </p:cNvGrpSpPr>
          <p:nvPr/>
        </p:nvGrpSpPr>
        <p:grpSpPr bwMode="auto">
          <a:xfrm>
            <a:off x="2609850" y="889000"/>
            <a:ext cx="2511425" cy="962025"/>
            <a:chOff x="1644" y="560"/>
            <a:chExt cx="1582" cy="606"/>
          </a:xfrm>
        </p:grpSpPr>
        <p:sp>
          <p:nvSpPr>
            <p:cNvPr id="30731" name="Rectangle 6"/>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0732" name="Rectangle 7"/>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0733" name="Rectangle 8"/>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0734" name="Text Box 9"/>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30735" name="Text Box 10"/>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sp>
        <p:nvSpPr>
          <p:cNvPr id="30730" name="Oval 11"/>
          <p:cNvSpPr>
            <a:spLocks noChangeArrowheads="1"/>
          </p:cNvSpPr>
          <p:nvPr/>
        </p:nvSpPr>
        <p:spPr bwMode="auto">
          <a:xfrm>
            <a:off x="3109913" y="1833563"/>
            <a:ext cx="1479550" cy="322262"/>
          </a:xfrm>
          <a:prstGeom prst="ellipse">
            <a:avLst/>
          </a:prstGeom>
          <a:solidFill>
            <a:srgbClr val="FF000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generator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eck 35"/>
          <p:cNvSpPr/>
          <p:nvPr/>
        </p:nvSpPr>
        <p:spPr bwMode="auto">
          <a:xfrm>
            <a:off x="2286000" y="4572000"/>
            <a:ext cx="5072063" cy="164306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buClr>
                <a:srgbClr val="000000"/>
              </a:buClr>
              <a:buSzPct val="100000"/>
              <a:buFont typeface="Arial" charset="0"/>
              <a:buNone/>
              <a:defRPr/>
            </a:pPr>
            <a:endParaRPr lang="de-CH" dirty="0">
              <a:latin typeface="Arial" charset="0"/>
              <a:ea typeface="+mn-ea"/>
              <a:cs typeface="+mn-cs"/>
            </a:endParaRPr>
          </a:p>
        </p:txBody>
      </p:sp>
      <p:sp>
        <p:nvSpPr>
          <p:cNvPr id="33" name="Datumsplatzhalter 3"/>
          <p:cNvSpPr>
            <a:spLocks noGrp="1"/>
          </p:cNvSpPr>
          <p:nvPr>
            <p:ph type="dt" sz="quarter" idx="10"/>
          </p:nvPr>
        </p:nvSpPr>
        <p:spPr/>
        <p:txBody>
          <a:bodyPr/>
          <a:lstStyle/>
          <a:p>
            <a:pPr>
              <a:defRPr/>
            </a:pPr>
            <a:r>
              <a:rPr lang="de-DE"/>
              <a:t>Rome 2008</a:t>
            </a:r>
            <a:endParaRPr lang="en-US"/>
          </a:p>
        </p:txBody>
      </p:sp>
      <p:sp>
        <p:nvSpPr>
          <p:cNvPr id="34" name="Fußzeilenplatzhalter 4"/>
          <p:cNvSpPr>
            <a:spLocks noGrp="1"/>
          </p:cNvSpPr>
          <p:nvPr>
            <p:ph type="ftr" sz="quarter" idx="11"/>
          </p:nvPr>
        </p:nvSpPr>
        <p:spPr/>
        <p:txBody>
          <a:bodyPr/>
          <a:lstStyle/>
          <a:p>
            <a:pPr>
              <a:defRPr/>
            </a:pPr>
            <a:r>
              <a:rPr lang="en-US"/>
              <a:t>oAW Xtext: a short introduction</a:t>
            </a:r>
          </a:p>
        </p:txBody>
      </p:sp>
      <p:sp>
        <p:nvSpPr>
          <p:cNvPr id="35" name="Foliennummernplatzhalter 5"/>
          <p:cNvSpPr>
            <a:spLocks noGrp="1"/>
          </p:cNvSpPr>
          <p:nvPr>
            <p:ph type="sldNum" sz="quarter" idx="12"/>
          </p:nvPr>
        </p:nvSpPr>
        <p:spPr/>
        <p:txBody>
          <a:bodyPr/>
          <a:lstStyle/>
          <a:p>
            <a:pPr>
              <a:defRPr/>
            </a:pPr>
            <a:fld id="{2C5902DB-E897-41E5-A7C1-6AFD56D5564D}" type="slidenum">
              <a:rPr lang="en-US"/>
              <a:pPr>
                <a:defRPr/>
              </a:pPr>
              <a:t>24</a:t>
            </a:fld>
            <a:endParaRPr lang="en-US"/>
          </a:p>
        </p:txBody>
      </p:sp>
      <p:sp>
        <p:nvSpPr>
          <p:cNvPr id="31750"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31751" name="Text Box 2"/>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sp>
        <p:nvSpPr>
          <p:cNvPr id="31752" name="Rectangle 3"/>
          <p:cNvSpPr>
            <a:spLocks noChangeArrowheads="1"/>
          </p:cNvSpPr>
          <p:nvPr/>
        </p:nvSpPr>
        <p:spPr bwMode="auto">
          <a:xfrm>
            <a:off x="3155950" y="2501900"/>
            <a:ext cx="1212850" cy="5762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1753" name="Line 4"/>
          <p:cNvSpPr>
            <a:spLocks noChangeShapeType="1"/>
          </p:cNvSpPr>
          <p:nvPr/>
        </p:nvSpPr>
        <p:spPr bwMode="auto">
          <a:xfrm>
            <a:off x="3833813" y="1889125"/>
            <a:ext cx="1587" cy="606425"/>
          </a:xfrm>
          <a:prstGeom prst="line">
            <a:avLst/>
          </a:prstGeom>
          <a:noFill/>
          <a:ln w="9525">
            <a:solidFill>
              <a:srgbClr val="000000"/>
            </a:solidFill>
            <a:round/>
            <a:headEnd/>
            <a:tailEnd type="triangle" w="med" len="med"/>
          </a:ln>
        </p:spPr>
        <p:txBody>
          <a:bodyPr/>
          <a:lstStyle/>
          <a:p>
            <a:endParaRPr lang="de-CH"/>
          </a:p>
        </p:txBody>
      </p:sp>
      <p:sp>
        <p:nvSpPr>
          <p:cNvPr id="31754" name="Rectangle 5"/>
          <p:cNvSpPr>
            <a:spLocks noChangeArrowheads="1"/>
          </p:cNvSpPr>
          <p:nvPr/>
        </p:nvSpPr>
        <p:spPr bwMode="auto">
          <a:xfrm>
            <a:off x="2609850" y="936625"/>
            <a:ext cx="2513013" cy="88900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55" name="Rectangle 6"/>
          <p:cNvSpPr>
            <a:spLocks noChangeArrowheads="1"/>
          </p:cNvSpPr>
          <p:nvPr/>
        </p:nvSpPr>
        <p:spPr bwMode="auto">
          <a:xfrm>
            <a:off x="2667000" y="1258888"/>
            <a:ext cx="1143000" cy="241300"/>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1756" name="Rectangle 7"/>
          <p:cNvSpPr>
            <a:spLocks noChangeArrowheads="1"/>
          </p:cNvSpPr>
          <p:nvPr/>
        </p:nvSpPr>
        <p:spPr bwMode="auto">
          <a:xfrm>
            <a:off x="3916363" y="1258888"/>
            <a:ext cx="1143000" cy="255587"/>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1757" name="Text Box 8"/>
          <p:cNvSpPr txBox="1">
            <a:spLocks noChangeArrowheads="1"/>
          </p:cNvSpPr>
          <p:nvPr/>
        </p:nvSpPr>
        <p:spPr bwMode="auto">
          <a:xfrm>
            <a:off x="3059113" y="1581150"/>
            <a:ext cx="1617662"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31758" name="Text Box 9"/>
          <p:cNvSpPr txBox="1">
            <a:spLocks noChangeArrowheads="1"/>
          </p:cNvSpPr>
          <p:nvPr/>
        </p:nvSpPr>
        <p:spPr bwMode="auto">
          <a:xfrm>
            <a:off x="2755900" y="889000"/>
            <a:ext cx="2309813" cy="365125"/>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sp>
        <p:nvSpPr>
          <p:cNvPr id="31759" name="Oval 10"/>
          <p:cNvSpPr>
            <a:spLocks noChangeArrowheads="1"/>
          </p:cNvSpPr>
          <p:nvPr/>
        </p:nvSpPr>
        <p:spPr bwMode="auto">
          <a:xfrm>
            <a:off x="3109913" y="1833563"/>
            <a:ext cx="1479550" cy="322262"/>
          </a:xfrm>
          <a:prstGeom prst="ellipse">
            <a:avLst/>
          </a:prstGeom>
          <a:solidFill>
            <a:srgbClr val="FF000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generator</a:t>
            </a:r>
          </a:p>
        </p:txBody>
      </p:sp>
      <p:sp>
        <p:nvSpPr>
          <p:cNvPr id="31760" name="Rectangle 11"/>
          <p:cNvSpPr>
            <a:spLocks noChangeArrowheads="1"/>
          </p:cNvSpPr>
          <p:nvPr/>
        </p:nvSpPr>
        <p:spPr bwMode="auto">
          <a:xfrm>
            <a:off x="1576388" y="3641725"/>
            <a:ext cx="1346200" cy="714375"/>
          </a:xfrm>
          <a:prstGeom prst="rect">
            <a:avLst/>
          </a:prstGeom>
          <a:no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mydsl.xtext</a:t>
            </a:r>
          </a:p>
        </p:txBody>
      </p:sp>
      <p:sp>
        <p:nvSpPr>
          <p:cNvPr id="31761" name="Line 12"/>
          <p:cNvSpPr>
            <a:spLocks noChangeShapeType="1"/>
          </p:cNvSpPr>
          <p:nvPr/>
        </p:nvSpPr>
        <p:spPr bwMode="auto">
          <a:xfrm>
            <a:off x="2994025" y="4029075"/>
            <a:ext cx="787400" cy="1588"/>
          </a:xfrm>
          <a:prstGeom prst="line">
            <a:avLst/>
          </a:prstGeom>
          <a:noFill/>
          <a:ln w="9525">
            <a:solidFill>
              <a:srgbClr val="000000"/>
            </a:solidFill>
            <a:round/>
            <a:headEnd/>
            <a:tailEnd type="triangle" w="med" len="med"/>
          </a:ln>
        </p:spPr>
        <p:txBody>
          <a:bodyPr/>
          <a:lstStyle/>
          <a:p>
            <a:endParaRPr lang="de-CH"/>
          </a:p>
        </p:txBody>
      </p:sp>
      <p:sp>
        <p:nvSpPr>
          <p:cNvPr id="31762" name="Rectangle 13"/>
          <p:cNvSpPr>
            <a:spLocks noChangeArrowheads="1"/>
          </p:cNvSpPr>
          <p:nvPr/>
        </p:nvSpPr>
        <p:spPr bwMode="auto">
          <a:xfrm>
            <a:off x="3835400" y="3675063"/>
            <a:ext cx="3179763" cy="779462"/>
          </a:xfrm>
          <a:prstGeom prst="rect">
            <a:avLst/>
          </a:prstGeom>
          <a:no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63" name="Text Box 14"/>
          <p:cNvSpPr txBox="1">
            <a:spLocks noChangeArrowheads="1"/>
          </p:cNvSpPr>
          <p:nvPr/>
        </p:nvSpPr>
        <p:spPr bwMode="auto">
          <a:xfrm>
            <a:off x="1566863" y="3141663"/>
            <a:ext cx="1181100" cy="4556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grammar</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format</a:t>
            </a:r>
          </a:p>
        </p:txBody>
      </p:sp>
      <p:sp>
        <p:nvSpPr>
          <p:cNvPr id="31764" name="Text Box 15"/>
          <p:cNvSpPr txBox="1">
            <a:spLocks noChangeArrowheads="1"/>
          </p:cNvSpPr>
          <p:nvPr/>
        </p:nvSpPr>
        <p:spPr bwMode="auto">
          <a:xfrm>
            <a:off x="4424363" y="3284538"/>
            <a:ext cx="2038350" cy="273050"/>
          </a:xfrm>
          <a:prstGeom prst="rect">
            <a:avLst/>
          </a:prstGeom>
          <a:noFill/>
          <a:ln w="9525">
            <a:noFill/>
            <a:round/>
            <a:headEnd/>
            <a:tailEnd/>
          </a:ln>
        </p:spPr>
        <p:txBody>
          <a:bodyPr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 grammar config file</a:t>
            </a:r>
          </a:p>
        </p:txBody>
      </p:sp>
      <p:sp>
        <p:nvSpPr>
          <p:cNvPr id="31765" name="Rectangle 16"/>
          <p:cNvSpPr>
            <a:spLocks noChangeArrowheads="1"/>
          </p:cNvSpPr>
          <p:nvPr/>
        </p:nvSpPr>
        <p:spPr bwMode="auto">
          <a:xfrm>
            <a:off x="3897313" y="4075113"/>
            <a:ext cx="1143000" cy="241300"/>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1766" name="Rectangle 17"/>
          <p:cNvSpPr>
            <a:spLocks noChangeArrowheads="1"/>
          </p:cNvSpPr>
          <p:nvPr/>
        </p:nvSpPr>
        <p:spPr bwMode="auto">
          <a:xfrm>
            <a:off x="5673725" y="4060825"/>
            <a:ext cx="1143000" cy="255588"/>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1767" name="Text Box 18"/>
          <p:cNvSpPr txBox="1">
            <a:spLocks noChangeArrowheads="1"/>
          </p:cNvSpPr>
          <p:nvPr/>
        </p:nvSpPr>
        <p:spPr bwMode="auto">
          <a:xfrm>
            <a:off x="5072063" y="3714750"/>
            <a:ext cx="704850"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mydsl.g</a:t>
            </a:r>
          </a:p>
        </p:txBody>
      </p:sp>
      <p:sp>
        <p:nvSpPr>
          <p:cNvPr id="31768" name="Text Box 19"/>
          <p:cNvSpPr txBox="1">
            <a:spLocks noChangeArrowheads="1"/>
          </p:cNvSpPr>
          <p:nvPr/>
        </p:nvSpPr>
        <p:spPr bwMode="auto">
          <a:xfrm>
            <a:off x="566738" y="5070475"/>
            <a:ext cx="1250950" cy="455613"/>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Program written </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With the DSL</a:t>
            </a:r>
          </a:p>
        </p:txBody>
      </p:sp>
      <p:sp>
        <p:nvSpPr>
          <p:cNvPr id="31769" name="Rectangle 20"/>
          <p:cNvSpPr>
            <a:spLocks noChangeArrowheads="1"/>
          </p:cNvSpPr>
          <p:nvPr/>
        </p:nvSpPr>
        <p:spPr bwMode="auto">
          <a:xfrm>
            <a:off x="3087688" y="4824413"/>
            <a:ext cx="1314450" cy="960437"/>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70" name="AutoShape 21"/>
          <p:cNvSpPr>
            <a:spLocks noChangeArrowheads="1"/>
          </p:cNvSpPr>
          <p:nvPr/>
        </p:nvSpPr>
        <p:spPr bwMode="auto">
          <a:xfrm>
            <a:off x="1836738" y="4918075"/>
            <a:ext cx="1487487" cy="692150"/>
          </a:xfrm>
          <a:prstGeom prst="rightArrow">
            <a:avLst>
              <a:gd name="adj1" fmla="val 50000"/>
              <a:gd name="adj2" fmla="val 53727"/>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71" name="Text Box 22"/>
          <p:cNvSpPr txBox="1">
            <a:spLocks noChangeArrowheads="1"/>
          </p:cNvSpPr>
          <p:nvPr/>
        </p:nvSpPr>
        <p:spPr bwMode="auto">
          <a:xfrm>
            <a:off x="3457575" y="5114925"/>
            <a:ext cx="561975"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a:t>
            </a:r>
          </a:p>
        </p:txBody>
      </p:sp>
      <p:sp>
        <p:nvSpPr>
          <p:cNvPr id="31772" name="Rectangle 23"/>
          <p:cNvSpPr>
            <a:spLocks noChangeArrowheads="1"/>
          </p:cNvSpPr>
          <p:nvPr/>
        </p:nvSpPr>
        <p:spPr bwMode="auto">
          <a:xfrm>
            <a:off x="5591175" y="4776788"/>
            <a:ext cx="1598613" cy="1006475"/>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73" name="AutoShape 24"/>
          <p:cNvSpPr>
            <a:spLocks noChangeArrowheads="1"/>
          </p:cNvSpPr>
          <p:nvPr/>
        </p:nvSpPr>
        <p:spPr bwMode="auto">
          <a:xfrm>
            <a:off x="4175125" y="4941888"/>
            <a:ext cx="1487488" cy="692150"/>
          </a:xfrm>
          <a:prstGeom prst="rightArrow">
            <a:avLst>
              <a:gd name="adj1" fmla="val 50000"/>
              <a:gd name="adj2" fmla="val 53727"/>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74" name="Text Box 25"/>
          <p:cNvSpPr txBox="1">
            <a:spLocks noChangeArrowheads="1"/>
          </p:cNvSpPr>
          <p:nvPr/>
        </p:nvSpPr>
        <p:spPr bwMode="auto">
          <a:xfrm>
            <a:off x="4308475" y="5148263"/>
            <a:ext cx="1101725"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TokenStream</a:t>
            </a:r>
          </a:p>
        </p:txBody>
      </p:sp>
      <p:sp>
        <p:nvSpPr>
          <p:cNvPr id="31775" name="Text Box 26"/>
          <p:cNvSpPr txBox="1">
            <a:spLocks noChangeArrowheads="1"/>
          </p:cNvSpPr>
          <p:nvPr/>
        </p:nvSpPr>
        <p:spPr bwMode="auto">
          <a:xfrm>
            <a:off x="1962150" y="5130800"/>
            <a:ext cx="1016000"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InputStream</a:t>
            </a:r>
          </a:p>
        </p:txBody>
      </p:sp>
      <p:sp>
        <p:nvSpPr>
          <p:cNvPr id="31776" name="Text Box 27"/>
          <p:cNvSpPr txBox="1">
            <a:spLocks noChangeArrowheads="1"/>
          </p:cNvSpPr>
          <p:nvPr/>
        </p:nvSpPr>
        <p:spPr bwMode="auto">
          <a:xfrm>
            <a:off x="7661275" y="5013325"/>
            <a:ext cx="630238" cy="455613"/>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Tree</a:t>
            </a:r>
          </a:p>
        </p:txBody>
      </p:sp>
      <p:sp>
        <p:nvSpPr>
          <p:cNvPr id="31777" name="Text Box 28"/>
          <p:cNvSpPr txBox="1">
            <a:spLocks noChangeArrowheads="1"/>
          </p:cNvSpPr>
          <p:nvPr/>
        </p:nvSpPr>
        <p:spPr bwMode="auto">
          <a:xfrm>
            <a:off x="6102350" y="5076825"/>
            <a:ext cx="630238"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1778" name="AutoShape 29"/>
          <p:cNvSpPr>
            <a:spLocks noChangeArrowheads="1"/>
          </p:cNvSpPr>
          <p:nvPr/>
        </p:nvSpPr>
        <p:spPr bwMode="auto">
          <a:xfrm>
            <a:off x="7086600" y="5045075"/>
            <a:ext cx="534988" cy="385763"/>
          </a:xfrm>
          <a:prstGeom prst="rightArrow">
            <a:avLst>
              <a:gd name="adj1" fmla="val 50000"/>
              <a:gd name="adj2" fmla="val 34671"/>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1779" name="Line 30"/>
          <p:cNvSpPr>
            <a:spLocks noChangeShapeType="1"/>
          </p:cNvSpPr>
          <p:nvPr/>
        </p:nvSpPr>
        <p:spPr bwMode="auto">
          <a:xfrm flipH="1">
            <a:off x="3708400" y="4319588"/>
            <a:ext cx="569913" cy="654050"/>
          </a:xfrm>
          <a:prstGeom prst="line">
            <a:avLst/>
          </a:prstGeom>
          <a:noFill/>
          <a:ln w="9525">
            <a:solidFill>
              <a:srgbClr val="000000"/>
            </a:solidFill>
            <a:round/>
            <a:headEnd/>
            <a:tailEnd type="triangle" w="med" len="med"/>
          </a:ln>
        </p:spPr>
        <p:txBody>
          <a:bodyPr/>
          <a:lstStyle/>
          <a:p>
            <a:endParaRPr lang="de-CH"/>
          </a:p>
        </p:txBody>
      </p:sp>
      <p:sp>
        <p:nvSpPr>
          <p:cNvPr id="31780" name="Line 31"/>
          <p:cNvSpPr>
            <a:spLocks noChangeShapeType="1"/>
          </p:cNvSpPr>
          <p:nvPr/>
        </p:nvSpPr>
        <p:spPr bwMode="auto">
          <a:xfrm>
            <a:off x="6237288" y="4311650"/>
            <a:ext cx="7937" cy="495300"/>
          </a:xfrm>
          <a:prstGeom prst="line">
            <a:avLst/>
          </a:prstGeom>
          <a:noFill/>
          <a:ln w="9525">
            <a:solidFill>
              <a:srgbClr val="000000"/>
            </a:solidFill>
            <a:round/>
            <a:headEnd/>
            <a:tailEnd type="triangle" w="med" len="med"/>
          </a:ln>
        </p:spPr>
        <p:txBody>
          <a:bodyPr/>
          <a:lstStyle/>
          <a:p>
            <a:endParaRPr lang="de-CH"/>
          </a:p>
        </p:txBody>
      </p:sp>
      <p:sp>
        <p:nvSpPr>
          <p:cNvPr id="31781" name="Textfeld 36"/>
          <p:cNvSpPr txBox="1">
            <a:spLocks noChangeArrowheads="1"/>
          </p:cNvSpPr>
          <p:nvPr/>
        </p:nvSpPr>
        <p:spPr bwMode="auto">
          <a:xfrm>
            <a:off x="4000500" y="5857875"/>
            <a:ext cx="1671638" cy="369888"/>
          </a:xfrm>
          <a:prstGeom prst="rect">
            <a:avLst/>
          </a:prstGeom>
          <a:noFill/>
          <a:ln w="9525">
            <a:noFill/>
            <a:miter lim="800000"/>
            <a:headEnd/>
            <a:tailEnd/>
          </a:ln>
        </p:spPr>
        <p:txBody>
          <a:bodyPr wrap="none">
            <a:spAutoFit/>
          </a:bodyPr>
          <a:lstStyle/>
          <a:p>
            <a:pPr>
              <a:buClr>
                <a:srgbClr val="000000"/>
              </a:buClr>
              <a:buSzPct val="100000"/>
              <a:buFont typeface="Arial" pitchFamily="34" charset="0"/>
              <a:buNone/>
            </a:pPr>
            <a:r>
              <a:rPr lang="de-CH">
                <a:solidFill>
                  <a:schemeClr val="tx1"/>
                </a:solidFill>
                <a:cs typeface="DejaVu Sans"/>
              </a:rPr>
              <a:t>ANTLR-parser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umsplatzhalter 3"/>
          <p:cNvSpPr>
            <a:spLocks noGrp="1"/>
          </p:cNvSpPr>
          <p:nvPr>
            <p:ph type="dt" sz="quarter" idx="10"/>
          </p:nvPr>
        </p:nvSpPr>
        <p:spPr/>
        <p:txBody>
          <a:bodyPr/>
          <a:lstStyle/>
          <a:p>
            <a:pPr>
              <a:defRPr/>
            </a:pPr>
            <a:r>
              <a:rPr lang="de-DE"/>
              <a:t>Rome 2008</a:t>
            </a:r>
            <a:endParaRPr lang="en-US"/>
          </a:p>
        </p:txBody>
      </p:sp>
      <p:sp>
        <p:nvSpPr>
          <p:cNvPr id="35" name="Fußzeilenplatzhalter 4"/>
          <p:cNvSpPr>
            <a:spLocks noGrp="1"/>
          </p:cNvSpPr>
          <p:nvPr>
            <p:ph type="ftr" sz="quarter" idx="11"/>
          </p:nvPr>
        </p:nvSpPr>
        <p:spPr/>
        <p:txBody>
          <a:bodyPr/>
          <a:lstStyle/>
          <a:p>
            <a:pPr>
              <a:defRPr/>
            </a:pPr>
            <a:r>
              <a:rPr lang="en-US"/>
              <a:t>oAW Xtext: a short introduction</a:t>
            </a:r>
          </a:p>
        </p:txBody>
      </p:sp>
      <p:sp>
        <p:nvSpPr>
          <p:cNvPr id="36" name="Foliennummernplatzhalter 5"/>
          <p:cNvSpPr>
            <a:spLocks noGrp="1"/>
          </p:cNvSpPr>
          <p:nvPr>
            <p:ph type="sldNum" sz="quarter" idx="12"/>
          </p:nvPr>
        </p:nvSpPr>
        <p:spPr/>
        <p:txBody>
          <a:bodyPr/>
          <a:lstStyle/>
          <a:p>
            <a:pPr>
              <a:defRPr/>
            </a:pPr>
            <a:fld id="{4818CA75-25E9-4C2A-B09C-ED519A060B14}" type="slidenum">
              <a:rPr lang="en-US"/>
              <a:pPr>
                <a:defRPr/>
              </a:pPr>
              <a:t>25</a:t>
            </a:fld>
            <a:endParaRPr lang="en-US"/>
          </a:p>
        </p:txBody>
      </p:sp>
      <p:sp>
        <p:nvSpPr>
          <p:cNvPr id="32773"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32774" name="Line 11"/>
          <p:cNvSpPr>
            <a:spLocks noChangeShapeType="1"/>
          </p:cNvSpPr>
          <p:nvPr/>
        </p:nvSpPr>
        <p:spPr bwMode="auto">
          <a:xfrm flipH="1">
            <a:off x="1517650" y="1897063"/>
            <a:ext cx="2301875" cy="503237"/>
          </a:xfrm>
          <a:prstGeom prst="line">
            <a:avLst/>
          </a:prstGeom>
          <a:noFill/>
          <a:ln w="9525">
            <a:solidFill>
              <a:srgbClr val="000000"/>
            </a:solidFill>
            <a:round/>
            <a:headEnd/>
            <a:tailEnd type="triangle" w="med" len="med"/>
          </a:ln>
        </p:spPr>
        <p:txBody>
          <a:bodyPr/>
          <a:lstStyle/>
          <a:p>
            <a:endParaRPr lang="de-CH"/>
          </a:p>
        </p:txBody>
      </p:sp>
      <p:sp>
        <p:nvSpPr>
          <p:cNvPr id="32775" name="Text Box 14"/>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sp>
        <p:nvSpPr>
          <p:cNvPr id="32776" name="Rectangle 21"/>
          <p:cNvSpPr>
            <a:spLocks noChangeArrowheads="1"/>
          </p:cNvSpPr>
          <p:nvPr/>
        </p:nvSpPr>
        <p:spPr bwMode="auto">
          <a:xfrm>
            <a:off x="3155950" y="2501900"/>
            <a:ext cx="1212850" cy="5762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2777" name="Rectangle 23"/>
          <p:cNvSpPr>
            <a:spLocks noChangeArrowheads="1"/>
          </p:cNvSpPr>
          <p:nvPr/>
        </p:nvSpPr>
        <p:spPr bwMode="auto">
          <a:xfrm>
            <a:off x="865188" y="2454275"/>
            <a:ext cx="1212850" cy="576263"/>
          </a:xfrm>
          <a:prstGeom prst="rect">
            <a:avLst/>
          </a:prstGeom>
          <a:solidFill>
            <a:srgbClr val="FFFF99"/>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DSL</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editor</a:t>
            </a:r>
          </a:p>
        </p:txBody>
      </p:sp>
      <p:sp>
        <p:nvSpPr>
          <p:cNvPr id="32778" name="Line 24"/>
          <p:cNvSpPr>
            <a:spLocks noChangeShapeType="1"/>
          </p:cNvSpPr>
          <p:nvPr/>
        </p:nvSpPr>
        <p:spPr bwMode="auto">
          <a:xfrm>
            <a:off x="3833813" y="1889125"/>
            <a:ext cx="1587" cy="606425"/>
          </a:xfrm>
          <a:prstGeom prst="line">
            <a:avLst/>
          </a:prstGeom>
          <a:noFill/>
          <a:ln w="9525">
            <a:solidFill>
              <a:srgbClr val="000000"/>
            </a:solidFill>
            <a:round/>
            <a:headEnd/>
            <a:tailEnd type="triangle" w="med" len="med"/>
          </a:ln>
        </p:spPr>
        <p:txBody>
          <a:bodyPr/>
          <a:lstStyle/>
          <a:p>
            <a:endParaRPr lang="de-CH"/>
          </a:p>
        </p:txBody>
      </p:sp>
      <p:grpSp>
        <p:nvGrpSpPr>
          <p:cNvPr id="2" name="Group 25"/>
          <p:cNvGrpSpPr>
            <a:grpSpLocks/>
          </p:cNvGrpSpPr>
          <p:nvPr/>
        </p:nvGrpSpPr>
        <p:grpSpPr bwMode="auto">
          <a:xfrm>
            <a:off x="2609850" y="889000"/>
            <a:ext cx="2511425" cy="962025"/>
            <a:chOff x="1644" y="560"/>
            <a:chExt cx="1582" cy="606"/>
          </a:xfrm>
        </p:grpSpPr>
        <p:sp>
          <p:nvSpPr>
            <p:cNvPr id="32781" name="Rectangle 26"/>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2782" name="Rectangle 27"/>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2783" name="Rectangle 28"/>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2784" name="Text Box 29"/>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32785" name="Text Box 30"/>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sp>
        <p:nvSpPr>
          <p:cNvPr id="32780" name="Oval 32"/>
          <p:cNvSpPr>
            <a:spLocks noChangeArrowheads="1"/>
          </p:cNvSpPr>
          <p:nvPr/>
        </p:nvSpPr>
        <p:spPr bwMode="auto">
          <a:xfrm>
            <a:off x="3109913" y="1833563"/>
            <a:ext cx="1479550" cy="322262"/>
          </a:xfrm>
          <a:prstGeom prst="ellipse">
            <a:avLst/>
          </a:prstGeom>
          <a:solidFill>
            <a:srgbClr val="FF000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generator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3870325" y="2928938"/>
            <a:ext cx="5273675" cy="2989262"/>
          </a:xfrm>
          <a:prstGeom prst="rect">
            <a:avLst/>
          </a:prstGeom>
          <a:noFill/>
          <a:ln w="9525">
            <a:noFill/>
            <a:miter lim="800000"/>
            <a:headEnd/>
            <a:tailEnd/>
          </a:ln>
        </p:spPr>
      </p:pic>
      <p:sp>
        <p:nvSpPr>
          <p:cNvPr id="34" name="Datumsplatzhalter 3"/>
          <p:cNvSpPr>
            <a:spLocks noGrp="1"/>
          </p:cNvSpPr>
          <p:nvPr>
            <p:ph type="dt" sz="quarter" idx="10"/>
          </p:nvPr>
        </p:nvSpPr>
        <p:spPr/>
        <p:txBody>
          <a:bodyPr/>
          <a:lstStyle/>
          <a:p>
            <a:pPr>
              <a:defRPr/>
            </a:pPr>
            <a:r>
              <a:rPr lang="de-DE"/>
              <a:t>Rome 2008</a:t>
            </a:r>
            <a:endParaRPr lang="en-US"/>
          </a:p>
        </p:txBody>
      </p:sp>
      <p:sp>
        <p:nvSpPr>
          <p:cNvPr id="35" name="Fußzeilenplatzhalter 4"/>
          <p:cNvSpPr>
            <a:spLocks noGrp="1"/>
          </p:cNvSpPr>
          <p:nvPr>
            <p:ph type="ftr" sz="quarter" idx="11"/>
          </p:nvPr>
        </p:nvSpPr>
        <p:spPr/>
        <p:txBody>
          <a:bodyPr/>
          <a:lstStyle/>
          <a:p>
            <a:pPr>
              <a:defRPr/>
            </a:pPr>
            <a:r>
              <a:rPr lang="en-US"/>
              <a:t>oAW Xtext: a short introduction</a:t>
            </a:r>
          </a:p>
        </p:txBody>
      </p:sp>
      <p:sp>
        <p:nvSpPr>
          <p:cNvPr id="36" name="Foliennummernplatzhalter 5"/>
          <p:cNvSpPr>
            <a:spLocks noGrp="1"/>
          </p:cNvSpPr>
          <p:nvPr>
            <p:ph type="sldNum" sz="quarter" idx="12"/>
          </p:nvPr>
        </p:nvSpPr>
        <p:spPr/>
        <p:txBody>
          <a:bodyPr/>
          <a:lstStyle/>
          <a:p>
            <a:pPr>
              <a:defRPr/>
            </a:pPr>
            <a:fld id="{D13009C9-F245-40E7-A332-B74B1B682526}" type="slidenum">
              <a:rPr lang="en-US"/>
              <a:pPr>
                <a:defRPr/>
              </a:pPr>
              <a:t>26</a:t>
            </a:fld>
            <a:endParaRPr lang="en-US"/>
          </a:p>
        </p:txBody>
      </p:sp>
      <p:sp>
        <p:nvSpPr>
          <p:cNvPr id="33798"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33799" name="Line 11"/>
          <p:cNvSpPr>
            <a:spLocks noChangeShapeType="1"/>
          </p:cNvSpPr>
          <p:nvPr/>
        </p:nvSpPr>
        <p:spPr bwMode="auto">
          <a:xfrm flipH="1">
            <a:off x="1517650" y="1897063"/>
            <a:ext cx="2301875" cy="503237"/>
          </a:xfrm>
          <a:prstGeom prst="line">
            <a:avLst/>
          </a:prstGeom>
          <a:noFill/>
          <a:ln w="9525">
            <a:solidFill>
              <a:srgbClr val="000000"/>
            </a:solidFill>
            <a:round/>
            <a:headEnd/>
            <a:tailEnd type="triangle" w="med" len="med"/>
          </a:ln>
        </p:spPr>
        <p:txBody>
          <a:bodyPr/>
          <a:lstStyle/>
          <a:p>
            <a:endParaRPr lang="de-CH"/>
          </a:p>
        </p:txBody>
      </p:sp>
      <p:sp>
        <p:nvSpPr>
          <p:cNvPr id="33800" name="Text Box 14"/>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sp>
        <p:nvSpPr>
          <p:cNvPr id="33801" name="Rectangle 21"/>
          <p:cNvSpPr>
            <a:spLocks noChangeArrowheads="1"/>
          </p:cNvSpPr>
          <p:nvPr/>
        </p:nvSpPr>
        <p:spPr bwMode="auto">
          <a:xfrm>
            <a:off x="3155950" y="2501900"/>
            <a:ext cx="1212850" cy="5762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3802" name="Rectangle 23"/>
          <p:cNvSpPr>
            <a:spLocks noChangeArrowheads="1"/>
          </p:cNvSpPr>
          <p:nvPr/>
        </p:nvSpPr>
        <p:spPr bwMode="auto">
          <a:xfrm>
            <a:off x="865188" y="2454275"/>
            <a:ext cx="1212850" cy="576263"/>
          </a:xfrm>
          <a:prstGeom prst="rect">
            <a:avLst/>
          </a:prstGeom>
          <a:solidFill>
            <a:srgbClr val="FFFF99"/>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DSL</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editor</a:t>
            </a:r>
          </a:p>
        </p:txBody>
      </p:sp>
      <p:sp>
        <p:nvSpPr>
          <p:cNvPr id="33803" name="Line 24"/>
          <p:cNvSpPr>
            <a:spLocks noChangeShapeType="1"/>
          </p:cNvSpPr>
          <p:nvPr/>
        </p:nvSpPr>
        <p:spPr bwMode="auto">
          <a:xfrm>
            <a:off x="3833813" y="1889125"/>
            <a:ext cx="1587" cy="606425"/>
          </a:xfrm>
          <a:prstGeom prst="line">
            <a:avLst/>
          </a:prstGeom>
          <a:noFill/>
          <a:ln w="9525">
            <a:solidFill>
              <a:srgbClr val="000000"/>
            </a:solidFill>
            <a:round/>
            <a:headEnd/>
            <a:tailEnd type="triangle" w="med" len="med"/>
          </a:ln>
        </p:spPr>
        <p:txBody>
          <a:bodyPr/>
          <a:lstStyle/>
          <a:p>
            <a:endParaRPr lang="de-CH"/>
          </a:p>
        </p:txBody>
      </p:sp>
      <p:grpSp>
        <p:nvGrpSpPr>
          <p:cNvPr id="2" name="Group 25"/>
          <p:cNvGrpSpPr>
            <a:grpSpLocks/>
          </p:cNvGrpSpPr>
          <p:nvPr/>
        </p:nvGrpSpPr>
        <p:grpSpPr bwMode="auto">
          <a:xfrm>
            <a:off x="2609850" y="889000"/>
            <a:ext cx="2511425" cy="962025"/>
            <a:chOff x="1644" y="560"/>
            <a:chExt cx="1582" cy="606"/>
          </a:xfrm>
        </p:grpSpPr>
        <p:sp>
          <p:nvSpPr>
            <p:cNvPr id="33807" name="Rectangle 26"/>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3808" name="Rectangle 27"/>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3809" name="Rectangle 28"/>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3810" name="Text Box 29"/>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33811" name="Text Box 30"/>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sp>
        <p:nvSpPr>
          <p:cNvPr id="33805" name="Oval 32"/>
          <p:cNvSpPr>
            <a:spLocks noChangeArrowheads="1"/>
          </p:cNvSpPr>
          <p:nvPr/>
        </p:nvSpPr>
        <p:spPr bwMode="auto">
          <a:xfrm>
            <a:off x="3109913" y="1833563"/>
            <a:ext cx="1479550" cy="322262"/>
          </a:xfrm>
          <a:prstGeom prst="ellipse">
            <a:avLst/>
          </a:prstGeom>
          <a:solidFill>
            <a:srgbClr val="FF000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generator</a:t>
            </a:r>
          </a:p>
        </p:txBody>
      </p:sp>
      <p:sp>
        <p:nvSpPr>
          <p:cNvPr id="33806" name="Rectangle 2"/>
          <p:cNvSpPr txBox="1">
            <a:spLocks noChangeArrowheads="1"/>
          </p:cNvSpPr>
          <p:nvPr/>
        </p:nvSpPr>
        <p:spPr bwMode="auto">
          <a:xfrm>
            <a:off x="500063" y="3357563"/>
            <a:ext cx="3500437" cy="2635250"/>
          </a:xfrm>
          <a:prstGeom prst="rect">
            <a:avLst/>
          </a:prstGeom>
          <a:noFill/>
          <a:ln w="9525">
            <a:noFill/>
            <a:round/>
            <a:headEnd/>
            <a:tailEnd/>
          </a:ln>
        </p:spPr>
        <p:txBody>
          <a:bodyPr lIns="0" tIns="0" rIns="0" bIns="0"/>
          <a:lstStyle/>
          <a:p>
            <a:pPr>
              <a:lnSpc>
                <a:spcPct val="97000"/>
              </a:lnSpc>
              <a:spcBef>
                <a:spcPts val="750"/>
              </a:spcBef>
              <a:buClr>
                <a:srgbClr val="376579"/>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376579"/>
                </a:solidFill>
                <a:latin typeface="Agfa Rotis Sans Serif"/>
                <a:cs typeface="DejaVu Sans"/>
              </a:rPr>
              <a:t> </a:t>
            </a:r>
            <a:r>
              <a:rPr lang="en-US" sz="2000" b="1">
                <a:solidFill>
                  <a:srgbClr val="376579"/>
                </a:solidFill>
                <a:latin typeface="Agfa Rotis Sans Serif"/>
                <a:cs typeface="DejaVu Sans"/>
              </a:rPr>
              <a:t>Eclipse editor </a:t>
            </a:r>
            <a:r>
              <a:rPr lang="en-US" sz="2000">
                <a:solidFill>
                  <a:srgbClr val="376579"/>
                </a:solidFill>
                <a:latin typeface="Agfa Rotis Sans Serif"/>
                <a:cs typeface="DejaVu Sans"/>
              </a:rPr>
              <a:t>with</a:t>
            </a:r>
          </a:p>
          <a:p>
            <a:pPr marL="647700" lvl="1" indent="-215900">
              <a:lnSpc>
                <a:spcPct val="97000"/>
              </a:lnSpc>
              <a:spcBef>
                <a:spcPts val="750"/>
              </a:spcBef>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376579"/>
                </a:solidFill>
                <a:latin typeface="Agfa Rotis Sans Serif"/>
                <a:cs typeface="DejaVu Sans"/>
              </a:rPr>
              <a:t>syntax highlighting</a:t>
            </a:r>
          </a:p>
          <a:p>
            <a:pPr marL="647700" lvl="1" indent="-215900">
              <a:lnSpc>
                <a:spcPct val="97000"/>
              </a:lnSpc>
              <a:spcBef>
                <a:spcPts val="750"/>
              </a:spcBef>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376579"/>
                </a:solidFill>
                <a:latin typeface="Agfa Rotis Sans Serif"/>
                <a:cs typeface="DejaVu Sans"/>
              </a:rPr>
              <a:t>code completion</a:t>
            </a:r>
          </a:p>
          <a:p>
            <a:pPr marL="647700" lvl="1" indent="-215900">
              <a:lnSpc>
                <a:spcPct val="97000"/>
              </a:lnSpc>
              <a:spcBef>
                <a:spcPts val="750"/>
              </a:spcBef>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376579"/>
                </a:solidFill>
                <a:latin typeface="Agfa Rotis Sans Serif"/>
                <a:cs typeface="DejaVu Sans"/>
              </a:rPr>
              <a:t>customizable outline</a:t>
            </a:r>
          </a:p>
          <a:p>
            <a:pPr marL="647700" lvl="1" indent="-215900">
              <a:lnSpc>
                <a:spcPct val="97000"/>
              </a:lnSpc>
              <a:spcBef>
                <a:spcPts val="750"/>
              </a:spcBef>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376579"/>
                </a:solidFill>
                <a:latin typeface="Agfa Rotis Sans Serif"/>
                <a:cs typeface="DejaVu Sans"/>
              </a:rPr>
              <a:t>code folding</a:t>
            </a:r>
          </a:p>
          <a:p>
            <a:pPr marL="647700" lvl="1" indent="-215900">
              <a:lnSpc>
                <a:spcPct val="97000"/>
              </a:lnSpc>
              <a:spcBef>
                <a:spcPts val="750"/>
              </a:spcBef>
              <a:buClr>
                <a:srgbClr val="000000"/>
              </a:buClr>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376579"/>
                </a:solidFill>
                <a:latin typeface="Agfa Rotis Sans Serif"/>
                <a:cs typeface="DejaVu Sans"/>
              </a:rPr>
              <a:t>real‐time constraint checking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34819" name="Line 11"/>
          <p:cNvSpPr>
            <a:spLocks noChangeShapeType="1"/>
          </p:cNvSpPr>
          <p:nvPr/>
        </p:nvSpPr>
        <p:spPr bwMode="auto">
          <a:xfrm flipH="1">
            <a:off x="1517650" y="1897063"/>
            <a:ext cx="2301875" cy="503237"/>
          </a:xfrm>
          <a:prstGeom prst="line">
            <a:avLst/>
          </a:prstGeom>
          <a:noFill/>
          <a:ln w="9525">
            <a:solidFill>
              <a:srgbClr val="000000"/>
            </a:solidFill>
            <a:round/>
            <a:headEnd/>
            <a:tailEnd type="triangle" w="med" len="med"/>
          </a:ln>
        </p:spPr>
        <p:txBody>
          <a:bodyPr/>
          <a:lstStyle/>
          <a:p>
            <a:endParaRPr lang="de-CH"/>
          </a:p>
        </p:txBody>
      </p:sp>
      <p:sp>
        <p:nvSpPr>
          <p:cNvPr id="34820" name="Line 12"/>
          <p:cNvSpPr>
            <a:spLocks noChangeShapeType="1"/>
          </p:cNvSpPr>
          <p:nvPr/>
        </p:nvSpPr>
        <p:spPr bwMode="auto">
          <a:xfrm>
            <a:off x="3833813" y="1889125"/>
            <a:ext cx="2960687" cy="598488"/>
          </a:xfrm>
          <a:prstGeom prst="line">
            <a:avLst/>
          </a:prstGeom>
          <a:noFill/>
          <a:ln w="9525">
            <a:solidFill>
              <a:srgbClr val="000000"/>
            </a:solidFill>
            <a:round/>
            <a:headEnd/>
            <a:tailEnd type="triangle" w="med" len="med"/>
          </a:ln>
        </p:spPr>
        <p:txBody>
          <a:bodyPr/>
          <a:lstStyle/>
          <a:p>
            <a:endParaRPr lang="de-CH"/>
          </a:p>
        </p:txBody>
      </p:sp>
      <p:sp>
        <p:nvSpPr>
          <p:cNvPr id="34821" name="Text Box 14"/>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sp>
        <p:nvSpPr>
          <p:cNvPr id="34822" name="Rectangle 17"/>
          <p:cNvSpPr>
            <a:spLocks noChangeArrowheads="1"/>
          </p:cNvSpPr>
          <p:nvPr/>
        </p:nvSpPr>
        <p:spPr bwMode="auto">
          <a:xfrm>
            <a:off x="6226175" y="2555875"/>
            <a:ext cx="1241425" cy="552450"/>
          </a:xfrm>
          <a:prstGeom prst="rect">
            <a:avLst/>
          </a:prstGeom>
          <a:solidFill>
            <a:srgbClr val="9966CC"/>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EMF‐based </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AST-metamodel</a:t>
            </a:r>
          </a:p>
        </p:txBody>
      </p:sp>
      <p:sp>
        <p:nvSpPr>
          <p:cNvPr id="34823" name="Rectangle 21"/>
          <p:cNvSpPr>
            <a:spLocks noChangeArrowheads="1"/>
          </p:cNvSpPr>
          <p:nvPr/>
        </p:nvSpPr>
        <p:spPr bwMode="auto">
          <a:xfrm>
            <a:off x="3155950" y="2501900"/>
            <a:ext cx="1212850" cy="5762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4824" name="Rectangle 23"/>
          <p:cNvSpPr>
            <a:spLocks noChangeArrowheads="1"/>
          </p:cNvSpPr>
          <p:nvPr/>
        </p:nvSpPr>
        <p:spPr bwMode="auto">
          <a:xfrm>
            <a:off x="865188" y="2454275"/>
            <a:ext cx="1212850" cy="576263"/>
          </a:xfrm>
          <a:prstGeom prst="rect">
            <a:avLst/>
          </a:prstGeom>
          <a:solidFill>
            <a:srgbClr val="FFFF99"/>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DSL</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editor</a:t>
            </a:r>
          </a:p>
        </p:txBody>
      </p:sp>
      <p:sp>
        <p:nvSpPr>
          <p:cNvPr id="34825" name="Line 24"/>
          <p:cNvSpPr>
            <a:spLocks noChangeShapeType="1"/>
          </p:cNvSpPr>
          <p:nvPr/>
        </p:nvSpPr>
        <p:spPr bwMode="auto">
          <a:xfrm>
            <a:off x="3833813" y="1889125"/>
            <a:ext cx="1587" cy="606425"/>
          </a:xfrm>
          <a:prstGeom prst="line">
            <a:avLst/>
          </a:prstGeom>
          <a:noFill/>
          <a:ln w="9525">
            <a:solidFill>
              <a:srgbClr val="000000"/>
            </a:solidFill>
            <a:round/>
            <a:headEnd/>
            <a:tailEnd type="triangle" w="med" len="med"/>
          </a:ln>
        </p:spPr>
        <p:txBody>
          <a:bodyPr/>
          <a:lstStyle/>
          <a:p>
            <a:endParaRPr lang="de-CH"/>
          </a:p>
        </p:txBody>
      </p:sp>
      <p:grpSp>
        <p:nvGrpSpPr>
          <p:cNvPr id="2" name="Group 25"/>
          <p:cNvGrpSpPr>
            <a:grpSpLocks/>
          </p:cNvGrpSpPr>
          <p:nvPr/>
        </p:nvGrpSpPr>
        <p:grpSpPr bwMode="auto">
          <a:xfrm>
            <a:off x="2609850" y="889000"/>
            <a:ext cx="2511425" cy="962025"/>
            <a:chOff x="1644" y="560"/>
            <a:chExt cx="1582" cy="606"/>
          </a:xfrm>
        </p:grpSpPr>
        <p:sp>
          <p:nvSpPr>
            <p:cNvPr id="34831" name="Rectangle 26"/>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4832" name="Rectangle 27"/>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4833" name="Rectangle 28"/>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4834" name="Text Box 29"/>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34835" name="Text Box 30"/>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sp>
        <p:nvSpPr>
          <p:cNvPr id="34827" name="Oval 32"/>
          <p:cNvSpPr>
            <a:spLocks noChangeArrowheads="1"/>
          </p:cNvSpPr>
          <p:nvPr/>
        </p:nvSpPr>
        <p:spPr bwMode="auto">
          <a:xfrm>
            <a:off x="3109913" y="1833563"/>
            <a:ext cx="1479550" cy="322262"/>
          </a:xfrm>
          <a:prstGeom prst="ellipse">
            <a:avLst/>
          </a:prstGeom>
          <a:solidFill>
            <a:srgbClr val="FF000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generator</a:t>
            </a:r>
          </a:p>
        </p:txBody>
      </p:sp>
      <p:sp>
        <p:nvSpPr>
          <p:cNvPr id="17" name="Datumsplatzhalter 16"/>
          <p:cNvSpPr>
            <a:spLocks noGrp="1"/>
          </p:cNvSpPr>
          <p:nvPr>
            <p:ph type="dt" sz="quarter" idx="10"/>
          </p:nvPr>
        </p:nvSpPr>
        <p:spPr/>
        <p:txBody>
          <a:bodyPr/>
          <a:lstStyle/>
          <a:p>
            <a:pPr>
              <a:defRPr/>
            </a:pPr>
            <a:r>
              <a:rPr lang="de-DE"/>
              <a:t>Rome 2008</a:t>
            </a:r>
            <a:endParaRPr lang="en-US"/>
          </a:p>
        </p:txBody>
      </p:sp>
      <p:sp>
        <p:nvSpPr>
          <p:cNvPr id="18" name="Foliennummernplatzhalter 17"/>
          <p:cNvSpPr>
            <a:spLocks noGrp="1"/>
          </p:cNvSpPr>
          <p:nvPr>
            <p:ph type="sldNum" sz="quarter" idx="12"/>
          </p:nvPr>
        </p:nvSpPr>
        <p:spPr/>
        <p:txBody>
          <a:bodyPr/>
          <a:lstStyle/>
          <a:p>
            <a:pPr>
              <a:defRPr/>
            </a:pPr>
            <a:fld id="{86C30C05-B775-40DB-A2E9-F52693F085E9}" type="slidenum">
              <a:rPr lang="en-US" smtClean="0"/>
              <a:pPr>
                <a:defRPr/>
              </a:pPr>
              <a:t>27</a:t>
            </a:fld>
            <a:endParaRPr lang="en-US"/>
          </a:p>
        </p:txBody>
      </p:sp>
      <p:sp>
        <p:nvSpPr>
          <p:cNvPr id="19" name="Fußzeilenplatzhalter 18"/>
          <p:cNvSpPr>
            <a:spLocks noGrp="1"/>
          </p:cNvSpPr>
          <p:nvPr>
            <p:ph type="ftr" sz="quarter" idx="11"/>
          </p:nvPr>
        </p:nvSpPr>
        <p:spPr/>
        <p:txBody>
          <a:bodyPr/>
          <a:lstStyle/>
          <a:p>
            <a:pPr>
              <a:defRPr/>
            </a:pPr>
            <a:r>
              <a:rPr lang="en-US"/>
              <a:t>oAW Xtext: a short introduction</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pic>
        <p:nvPicPr>
          <p:cNvPr id="35843" name="Picture 3"/>
          <p:cNvPicPr>
            <a:picLocks noChangeAspect="1" noChangeArrowheads="1"/>
          </p:cNvPicPr>
          <p:nvPr/>
        </p:nvPicPr>
        <p:blipFill>
          <a:blip r:embed="rId3" cstate="print"/>
          <a:srcRect/>
          <a:stretch>
            <a:fillRect/>
          </a:stretch>
        </p:blipFill>
        <p:spPr bwMode="auto">
          <a:xfrm>
            <a:off x="1571625" y="1071563"/>
            <a:ext cx="6715125" cy="5110162"/>
          </a:xfrm>
          <a:prstGeom prst="rect">
            <a:avLst/>
          </a:prstGeom>
          <a:noFill/>
          <a:ln w="9525">
            <a:noFill/>
            <a:round/>
            <a:headEnd/>
            <a:tailEnd/>
          </a:ln>
        </p:spPr>
      </p:pic>
      <p:sp>
        <p:nvSpPr>
          <p:cNvPr id="4" name="Datumsplatzhalter 3"/>
          <p:cNvSpPr>
            <a:spLocks noGrp="1"/>
          </p:cNvSpPr>
          <p:nvPr>
            <p:ph type="dt" sz="quarter" idx="10"/>
          </p:nvPr>
        </p:nvSpPr>
        <p:spPr/>
        <p:txBody>
          <a:bodyPr/>
          <a:lstStyle/>
          <a:p>
            <a:pPr>
              <a:defRPr/>
            </a:pPr>
            <a:r>
              <a:rPr lang="de-DE"/>
              <a:t>Rome 2008</a:t>
            </a:r>
            <a:endParaRPr lang="en-US"/>
          </a:p>
        </p:txBody>
      </p:sp>
      <p:sp>
        <p:nvSpPr>
          <p:cNvPr id="5" name="Foliennummernplatzhalter 4"/>
          <p:cNvSpPr>
            <a:spLocks noGrp="1"/>
          </p:cNvSpPr>
          <p:nvPr>
            <p:ph type="sldNum" sz="quarter" idx="12"/>
          </p:nvPr>
        </p:nvSpPr>
        <p:spPr/>
        <p:txBody>
          <a:bodyPr/>
          <a:lstStyle/>
          <a:p>
            <a:pPr>
              <a:defRPr/>
            </a:pPr>
            <a:fld id="{3A028BBB-AF29-4C7A-841E-B8C067193B37}" type="slidenum">
              <a:rPr lang="en-US" smtClean="0"/>
              <a:pPr>
                <a:defRPr/>
              </a:pPr>
              <a:t>28</a:t>
            </a:fld>
            <a:endParaRPr lang="en-US"/>
          </a:p>
        </p:txBody>
      </p:sp>
      <p:sp>
        <p:nvSpPr>
          <p:cNvPr id="6" name="Fußzeilenplatzhalter 5"/>
          <p:cNvSpPr>
            <a:spLocks noGrp="1"/>
          </p:cNvSpPr>
          <p:nvPr>
            <p:ph type="ftr" sz="quarter" idx="11"/>
          </p:nvPr>
        </p:nvSpPr>
        <p:spPr/>
        <p:txBody>
          <a:bodyPr/>
          <a:lstStyle/>
          <a:p>
            <a:pPr>
              <a:defRPr/>
            </a:pPr>
            <a:r>
              <a:rPr lang="en-US"/>
              <a:t>oAW Xtext: a short introduction</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13"/>
          <p:cNvSpPr>
            <a:spLocks noChangeShapeType="1"/>
          </p:cNvSpPr>
          <p:nvPr/>
        </p:nvSpPr>
        <p:spPr bwMode="auto">
          <a:xfrm>
            <a:off x="47625" y="3306763"/>
            <a:ext cx="9096375" cy="1587"/>
          </a:xfrm>
          <a:prstGeom prst="line">
            <a:avLst/>
          </a:prstGeom>
          <a:noFill/>
          <a:ln w="73080">
            <a:solidFill>
              <a:srgbClr val="000000"/>
            </a:solidFill>
            <a:round/>
            <a:headEnd/>
            <a:tailEnd/>
          </a:ln>
        </p:spPr>
        <p:txBody>
          <a:bodyPr/>
          <a:lstStyle/>
          <a:p>
            <a:endParaRPr lang="de-CH"/>
          </a:p>
        </p:txBody>
      </p:sp>
      <p:sp>
        <p:nvSpPr>
          <p:cNvPr id="36867" name="Nach unten gekrümmter Pfeil 38"/>
          <p:cNvSpPr>
            <a:spLocks noChangeArrowheads="1"/>
          </p:cNvSpPr>
          <p:nvPr/>
        </p:nvSpPr>
        <p:spPr bwMode="auto">
          <a:xfrm>
            <a:off x="5214938" y="2714625"/>
            <a:ext cx="3143250" cy="928688"/>
          </a:xfrm>
          <a:prstGeom prst="curvedDownArrow">
            <a:avLst>
              <a:gd name="adj1" fmla="val 24993"/>
              <a:gd name="adj2" fmla="val 50001"/>
              <a:gd name="adj3" fmla="val 25000"/>
            </a:avLst>
          </a:prstGeom>
          <a:solidFill>
            <a:srgbClr val="9966CC"/>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CH" sz="1200">
              <a:solidFill>
                <a:srgbClr val="000000"/>
              </a:solidFill>
              <a:cs typeface="DejaVu Sans"/>
            </a:endParaRPr>
          </a:p>
        </p:txBody>
      </p:sp>
      <p:sp>
        <p:nvSpPr>
          <p:cNvPr id="36868" name="Nach unten gekrümmter Pfeil 37"/>
          <p:cNvSpPr>
            <a:spLocks noChangeArrowheads="1"/>
          </p:cNvSpPr>
          <p:nvPr/>
        </p:nvSpPr>
        <p:spPr bwMode="auto">
          <a:xfrm>
            <a:off x="2714625" y="2571750"/>
            <a:ext cx="2500313" cy="1071563"/>
          </a:xfrm>
          <a:prstGeom prst="curvedDownArrow">
            <a:avLst>
              <a:gd name="adj1" fmla="val 25008"/>
              <a:gd name="adj2" fmla="val 50005"/>
              <a:gd name="adj3" fmla="val 25000"/>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CH" sz="1200">
              <a:solidFill>
                <a:srgbClr val="000000"/>
              </a:solidFill>
              <a:cs typeface="DejaVu Sans"/>
            </a:endParaRPr>
          </a:p>
        </p:txBody>
      </p:sp>
      <p:sp>
        <p:nvSpPr>
          <p:cNvPr id="36869" name="Nach unten gekrümmter Pfeil 36"/>
          <p:cNvSpPr>
            <a:spLocks noChangeArrowheads="1"/>
          </p:cNvSpPr>
          <p:nvPr/>
        </p:nvSpPr>
        <p:spPr bwMode="auto">
          <a:xfrm>
            <a:off x="500063" y="2714625"/>
            <a:ext cx="2071687" cy="928688"/>
          </a:xfrm>
          <a:prstGeom prst="curvedDownArrow">
            <a:avLst>
              <a:gd name="adj1" fmla="val 25003"/>
              <a:gd name="adj2" fmla="val 49996"/>
              <a:gd name="adj3" fmla="val 25000"/>
            </a:avLst>
          </a:prstGeom>
          <a:solidFill>
            <a:srgbClr val="FFFF99"/>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CH" sz="1200">
              <a:solidFill>
                <a:srgbClr val="000000"/>
              </a:solidFill>
              <a:cs typeface="DejaVu Sans"/>
            </a:endParaRPr>
          </a:p>
        </p:txBody>
      </p:sp>
      <p:sp>
        <p:nvSpPr>
          <p:cNvPr id="34" name="Datumsplatzhalter 3"/>
          <p:cNvSpPr>
            <a:spLocks noGrp="1"/>
          </p:cNvSpPr>
          <p:nvPr>
            <p:ph type="dt" sz="quarter" idx="10"/>
          </p:nvPr>
        </p:nvSpPr>
        <p:spPr/>
        <p:txBody>
          <a:bodyPr/>
          <a:lstStyle/>
          <a:p>
            <a:pPr>
              <a:defRPr/>
            </a:pPr>
            <a:r>
              <a:rPr lang="de-DE"/>
              <a:t>Rome 2008</a:t>
            </a:r>
            <a:endParaRPr lang="en-US"/>
          </a:p>
        </p:txBody>
      </p:sp>
      <p:sp>
        <p:nvSpPr>
          <p:cNvPr id="35" name="Fußzeilenplatzhalter 4"/>
          <p:cNvSpPr>
            <a:spLocks noGrp="1"/>
          </p:cNvSpPr>
          <p:nvPr>
            <p:ph type="ftr" sz="quarter" idx="11"/>
          </p:nvPr>
        </p:nvSpPr>
        <p:spPr/>
        <p:txBody>
          <a:bodyPr/>
          <a:lstStyle/>
          <a:p>
            <a:pPr>
              <a:defRPr/>
            </a:pPr>
            <a:r>
              <a:rPr lang="en-US"/>
              <a:t>oAW Xtext: a short introduction</a:t>
            </a:r>
          </a:p>
        </p:txBody>
      </p:sp>
      <p:sp>
        <p:nvSpPr>
          <p:cNvPr id="36" name="Foliennummernplatzhalter 5"/>
          <p:cNvSpPr>
            <a:spLocks noGrp="1"/>
          </p:cNvSpPr>
          <p:nvPr>
            <p:ph type="sldNum" sz="quarter" idx="12"/>
          </p:nvPr>
        </p:nvSpPr>
        <p:spPr/>
        <p:txBody>
          <a:bodyPr/>
          <a:lstStyle/>
          <a:p>
            <a:pPr>
              <a:defRPr/>
            </a:pPr>
            <a:fld id="{1577AFE0-2216-4959-A1D2-4E4EC7008F08}" type="slidenum">
              <a:rPr lang="en-US"/>
              <a:pPr>
                <a:defRPr/>
              </a:pPr>
              <a:t>29</a:t>
            </a:fld>
            <a:endParaRPr lang="en-US"/>
          </a:p>
        </p:txBody>
      </p:sp>
      <p:sp>
        <p:nvSpPr>
          <p:cNvPr id="36873"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a:t>
            </a:r>
          </a:p>
        </p:txBody>
      </p:sp>
      <p:sp>
        <p:nvSpPr>
          <p:cNvPr id="36874" name="Rectangle 2"/>
          <p:cNvSpPr>
            <a:spLocks noChangeArrowheads="1"/>
          </p:cNvSpPr>
          <p:nvPr/>
        </p:nvSpPr>
        <p:spPr bwMode="auto">
          <a:xfrm>
            <a:off x="1944688" y="3683000"/>
            <a:ext cx="1123950" cy="533400"/>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DSL instance</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(text file)</a:t>
            </a:r>
            <a:r>
              <a:rPr lang="ar-SA" sz="1200">
                <a:solidFill>
                  <a:srgbClr val="000000"/>
                </a:solidFill>
              </a:rPr>
              <a:t>‏</a:t>
            </a:r>
            <a:endParaRPr lang="en-US" sz="1200">
              <a:solidFill>
                <a:srgbClr val="000000"/>
              </a:solidFill>
              <a:cs typeface="DejaVu Sans"/>
            </a:endParaRPr>
          </a:p>
        </p:txBody>
      </p:sp>
      <p:sp>
        <p:nvSpPr>
          <p:cNvPr id="36875" name="Rectangle 3"/>
          <p:cNvSpPr>
            <a:spLocks noChangeArrowheads="1"/>
          </p:cNvSpPr>
          <p:nvPr/>
        </p:nvSpPr>
        <p:spPr bwMode="auto">
          <a:xfrm>
            <a:off x="4357688" y="3643313"/>
            <a:ext cx="1135062" cy="555625"/>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tree</a:t>
            </a:r>
          </a:p>
        </p:txBody>
      </p:sp>
      <p:sp>
        <p:nvSpPr>
          <p:cNvPr id="36876" name="Rectangle 4"/>
          <p:cNvSpPr>
            <a:spLocks noChangeArrowheads="1"/>
          </p:cNvSpPr>
          <p:nvPr/>
        </p:nvSpPr>
        <p:spPr bwMode="auto">
          <a:xfrm>
            <a:off x="7643813" y="3714750"/>
            <a:ext cx="1212850" cy="836613"/>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Abstact</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Syntax</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Tree</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(ecore file)</a:t>
            </a:r>
            <a:r>
              <a:rPr lang="ar-SA" sz="1200">
                <a:solidFill>
                  <a:srgbClr val="000000"/>
                </a:solidFill>
              </a:rPr>
              <a:t>‏</a:t>
            </a:r>
            <a:endParaRPr lang="en-US" sz="1200">
              <a:solidFill>
                <a:srgbClr val="000000"/>
              </a:solidFill>
              <a:cs typeface="DejaVu Sans"/>
            </a:endParaRPr>
          </a:p>
        </p:txBody>
      </p:sp>
      <p:sp>
        <p:nvSpPr>
          <p:cNvPr id="36877" name="Text Box 5"/>
          <p:cNvSpPr txBox="1">
            <a:spLocks noChangeArrowheads="1"/>
          </p:cNvSpPr>
          <p:nvPr/>
        </p:nvSpPr>
        <p:spPr bwMode="auto">
          <a:xfrm>
            <a:off x="5980113" y="3413125"/>
            <a:ext cx="1382712" cy="1003300"/>
          </a:xfrm>
          <a:prstGeom prst="rect">
            <a:avLst/>
          </a:prstGeom>
          <a:noFill/>
          <a:ln w="9525">
            <a:noFill/>
            <a:round/>
            <a:headEnd/>
            <a:tailEnd/>
          </a:ln>
        </p:spPr>
        <p:txBody>
          <a:bodyPr wrap="none" lIns="90000" tIns="45000" rIns="90000" bIns="45000"/>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Transformation</a:t>
            </a:r>
          </a:p>
          <a:p>
            <a:pPr algn="ctr">
              <a:buClr>
                <a:srgbClr val="00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 no whitespace, </a:t>
            </a:r>
          </a:p>
          <a:p>
            <a:pPr algn="ctr">
              <a:buClr>
                <a:srgbClr val="00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 reified nodes,</a:t>
            </a:r>
          </a:p>
          <a:p>
            <a:pPr algn="ctr">
              <a:buClr>
                <a:srgbClr val="00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 often binary tree</a:t>
            </a:r>
          </a:p>
          <a:p>
            <a:pPr algn="ctr">
              <a:buClr>
                <a:srgbClr val="000000"/>
              </a:buClr>
              <a:buSzPct val="10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 ...</a:t>
            </a:r>
          </a:p>
        </p:txBody>
      </p:sp>
      <p:sp>
        <p:nvSpPr>
          <p:cNvPr id="36878" name="Text Box 6"/>
          <p:cNvSpPr txBox="1">
            <a:spLocks noChangeArrowheads="1"/>
          </p:cNvSpPr>
          <p:nvPr/>
        </p:nvSpPr>
        <p:spPr bwMode="auto">
          <a:xfrm>
            <a:off x="7723188" y="1892300"/>
            <a:ext cx="1279525" cy="1098550"/>
          </a:xfrm>
          <a:prstGeom prst="rect">
            <a:avLst/>
          </a:prstGeom>
          <a:noFill/>
          <a:ln w="9525">
            <a:noFill/>
            <a:round/>
            <a:headEnd/>
            <a:tailEnd/>
          </a:ln>
        </p:spPr>
        <p:txBody>
          <a:bodyPr wrap="none" lIns="90000" tIns="45000" rIns="90000" bIns="45000"/>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The node types </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of the AST </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correpsond</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to metamodel </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entities</a:t>
            </a:r>
          </a:p>
        </p:txBody>
      </p:sp>
      <p:sp>
        <p:nvSpPr>
          <p:cNvPr id="36879" name="AutoShape 7"/>
          <p:cNvSpPr>
            <a:spLocks noChangeArrowheads="1"/>
          </p:cNvSpPr>
          <p:nvPr/>
        </p:nvSpPr>
        <p:spPr bwMode="auto">
          <a:xfrm rot="5400000">
            <a:off x="7521575" y="4933950"/>
            <a:ext cx="595313" cy="354013"/>
          </a:xfrm>
          <a:prstGeom prst="notchedRightArrow">
            <a:avLst>
              <a:gd name="adj1" fmla="val 50000"/>
              <a:gd name="adj2" fmla="val 42040"/>
            </a:avLst>
          </a:prstGeom>
          <a:solidFill>
            <a:srgbClr val="94BD5E"/>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6880" name="Text Box 8"/>
          <p:cNvSpPr txBox="1">
            <a:spLocks noChangeArrowheads="1"/>
          </p:cNvSpPr>
          <p:nvPr/>
        </p:nvSpPr>
        <p:spPr bwMode="auto">
          <a:xfrm>
            <a:off x="6270625" y="4821238"/>
            <a:ext cx="1250950" cy="650875"/>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Any EMF </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M2M / M2T</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transformations</a:t>
            </a:r>
          </a:p>
        </p:txBody>
      </p:sp>
      <p:sp>
        <p:nvSpPr>
          <p:cNvPr id="36881" name="AutoShape 9"/>
          <p:cNvSpPr>
            <a:spLocks noChangeArrowheads="1"/>
          </p:cNvSpPr>
          <p:nvPr/>
        </p:nvSpPr>
        <p:spPr bwMode="auto">
          <a:xfrm rot="5400000">
            <a:off x="7981950" y="4943475"/>
            <a:ext cx="595313" cy="354013"/>
          </a:xfrm>
          <a:prstGeom prst="notchedRightArrow">
            <a:avLst>
              <a:gd name="adj1" fmla="val 50000"/>
              <a:gd name="adj2" fmla="val 42040"/>
            </a:avLst>
          </a:prstGeom>
          <a:solidFill>
            <a:srgbClr val="94BD5E"/>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6882" name="AutoShape 10"/>
          <p:cNvSpPr>
            <a:spLocks noChangeArrowheads="1"/>
          </p:cNvSpPr>
          <p:nvPr/>
        </p:nvSpPr>
        <p:spPr bwMode="auto">
          <a:xfrm rot="5400000">
            <a:off x="8413751" y="4910137"/>
            <a:ext cx="595312" cy="354013"/>
          </a:xfrm>
          <a:prstGeom prst="notchedRightArrow">
            <a:avLst>
              <a:gd name="adj1" fmla="val 50000"/>
              <a:gd name="adj2" fmla="val 42040"/>
            </a:avLst>
          </a:prstGeom>
          <a:solidFill>
            <a:srgbClr val="94BD5E"/>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6883" name="Line 11"/>
          <p:cNvSpPr>
            <a:spLocks noChangeShapeType="1"/>
          </p:cNvSpPr>
          <p:nvPr/>
        </p:nvSpPr>
        <p:spPr bwMode="auto">
          <a:xfrm flipH="1">
            <a:off x="1517650" y="1897063"/>
            <a:ext cx="2301875" cy="503237"/>
          </a:xfrm>
          <a:prstGeom prst="line">
            <a:avLst/>
          </a:prstGeom>
          <a:noFill/>
          <a:ln w="9525">
            <a:solidFill>
              <a:srgbClr val="000000"/>
            </a:solidFill>
            <a:round/>
            <a:headEnd/>
            <a:tailEnd type="triangle" w="med" len="med"/>
          </a:ln>
        </p:spPr>
        <p:txBody>
          <a:bodyPr/>
          <a:lstStyle/>
          <a:p>
            <a:endParaRPr lang="de-CH"/>
          </a:p>
        </p:txBody>
      </p:sp>
      <p:sp>
        <p:nvSpPr>
          <p:cNvPr id="36884" name="Line 12"/>
          <p:cNvSpPr>
            <a:spLocks noChangeShapeType="1"/>
          </p:cNvSpPr>
          <p:nvPr/>
        </p:nvSpPr>
        <p:spPr bwMode="auto">
          <a:xfrm>
            <a:off x="3833813" y="1889125"/>
            <a:ext cx="2960687" cy="598488"/>
          </a:xfrm>
          <a:prstGeom prst="line">
            <a:avLst/>
          </a:prstGeom>
          <a:noFill/>
          <a:ln w="9525">
            <a:solidFill>
              <a:srgbClr val="000000"/>
            </a:solidFill>
            <a:round/>
            <a:headEnd/>
            <a:tailEnd type="triangle" w="med" len="med"/>
          </a:ln>
        </p:spPr>
        <p:txBody>
          <a:bodyPr/>
          <a:lstStyle/>
          <a:p>
            <a:endParaRPr lang="de-CH"/>
          </a:p>
        </p:txBody>
      </p:sp>
      <p:sp>
        <p:nvSpPr>
          <p:cNvPr id="36885" name="Text Box 14"/>
          <p:cNvSpPr txBox="1">
            <a:spLocks noChangeArrowheads="1"/>
          </p:cNvSpPr>
          <p:nvPr/>
        </p:nvSpPr>
        <p:spPr bwMode="auto">
          <a:xfrm>
            <a:off x="79375" y="992188"/>
            <a:ext cx="1541463" cy="9128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design-time: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setting of the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 tooling</a:t>
            </a:r>
          </a:p>
        </p:txBody>
      </p:sp>
      <p:sp>
        <p:nvSpPr>
          <p:cNvPr id="36886" name="Rectangle 17"/>
          <p:cNvSpPr>
            <a:spLocks noChangeArrowheads="1"/>
          </p:cNvSpPr>
          <p:nvPr/>
        </p:nvSpPr>
        <p:spPr bwMode="auto">
          <a:xfrm>
            <a:off x="6226175" y="2555875"/>
            <a:ext cx="1241425" cy="552450"/>
          </a:xfrm>
          <a:prstGeom prst="rect">
            <a:avLst/>
          </a:prstGeom>
          <a:solidFill>
            <a:srgbClr val="9966CC"/>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EMF‐based </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AST-metamodel</a:t>
            </a:r>
          </a:p>
        </p:txBody>
      </p:sp>
      <p:sp>
        <p:nvSpPr>
          <p:cNvPr id="36887" name="Text Box 18"/>
          <p:cNvSpPr txBox="1">
            <a:spLocks noChangeArrowheads="1"/>
          </p:cNvSpPr>
          <p:nvPr/>
        </p:nvSpPr>
        <p:spPr bwMode="auto">
          <a:xfrm>
            <a:off x="109538" y="4305300"/>
            <a:ext cx="1397000" cy="11874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cs typeface="DejaVu Sans"/>
              </a:rPr>
              <a:t>runtime:</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programing </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with the  </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DSL</a:t>
            </a:r>
          </a:p>
        </p:txBody>
      </p:sp>
      <p:sp>
        <p:nvSpPr>
          <p:cNvPr id="36888" name="Rectangle 19"/>
          <p:cNvSpPr>
            <a:spLocks noChangeArrowheads="1"/>
          </p:cNvSpPr>
          <p:nvPr/>
        </p:nvSpPr>
        <p:spPr bwMode="auto">
          <a:xfrm>
            <a:off x="7391400" y="5462588"/>
            <a:ext cx="755650" cy="495300"/>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PSM</a:t>
            </a:r>
          </a:p>
        </p:txBody>
      </p:sp>
      <p:sp>
        <p:nvSpPr>
          <p:cNvPr id="36889" name="Rectangle 20"/>
          <p:cNvSpPr>
            <a:spLocks noChangeArrowheads="1"/>
          </p:cNvSpPr>
          <p:nvPr/>
        </p:nvSpPr>
        <p:spPr bwMode="auto">
          <a:xfrm>
            <a:off x="8053388" y="5667375"/>
            <a:ext cx="669925" cy="488950"/>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Code </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artefacts</a:t>
            </a:r>
          </a:p>
        </p:txBody>
      </p:sp>
      <p:sp>
        <p:nvSpPr>
          <p:cNvPr id="36890" name="Rectangle 21"/>
          <p:cNvSpPr>
            <a:spLocks noChangeArrowheads="1"/>
          </p:cNvSpPr>
          <p:nvPr/>
        </p:nvSpPr>
        <p:spPr bwMode="auto">
          <a:xfrm>
            <a:off x="3155950" y="2501900"/>
            <a:ext cx="1212850" cy="5762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36891" name="Rectangle 23"/>
          <p:cNvSpPr>
            <a:spLocks noChangeArrowheads="1"/>
          </p:cNvSpPr>
          <p:nvPr/>
        </p:nvSpPr>
        <p:spPr bwMode="auto">
          <a:xfrm>
            <a:off x="865188" y="2454275"/>
            <a:ext cx="1212850" cy="576263"/>
          </a:xfrm>
          <a:prstGeom prst="rect">
            <a:avLst/>
          </a:prstGeom>
          <a:solidFill>
            <a:srgbClr val="FFFF99"/>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DSL</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editor</a:t>
            </a:r>
          </a:p>
        </p:txBody>
      </p:sp>
      <p:sp>
        <p:nvSpPr>
          <p:cNvPr id="36892" name="Line 24"/>
          <p:cNvSpPr>
            <a:spLocks noChangeShapeType="1"/>
          </p:cNvSpPr>
          <p:nvPr/>
        </p:nvSpPr>
        <p:spPr bwMode="auto">
          <a:xfrm>
            <a:off x="3833813" y="1889125"/>
            <a:ext cx="1587" cy="606425"/>
          </a:xfrm>
          <a:prstGeom prst="line">
            <a:avLst/>
          </a:prstGeom>
          <a:noFill/>
          <a:ln w="9525">
            <a:solidFill>
              <a:srgbClr val="000000"/>
            </a:solidFill>
            <a:round/>
            <a:headEnd/>
            <a:tailEnd type="triangle" w="med" len="med"/>
          </a:ln>
        </p:spPr>
        <p:txBody>
          <a:bodyPr/>
          <a:lstStyle/>
          <a:p>
            <a:endParaRPr lang="de-CH"/>
          </a:p>
        </p:txBody>
      </p:sp>
      <p:grpSp>
        <p:nvGrpSpPr>
          <p:cNvPr id="2" name="Group 25"/>
          <p:cNvGrpSpPr>
            <a:grpSpLocks/>
          </p:cNvGrpSpPr>
          <p:nvPr/>
        </p:nvGrpSpPr>
        <p:grpSpPr bwMode="auto">
          <a:xfrm>
            <a:off x="2609850" y="889000"/>
            <a:ext cx="2511425" cy="962025"/>
            <a:chOff x="1644" y="560"/>
            <a:chExt cx="1582" cy="606"/>
          </a:xfrm>
        </p:grpSpPr>
        <p:sp>
          <p:nvSpPr>
            <p:cNvPr id="36896" name="Rectangle 26"/>
            <p:cNvSpPr>
              <a:spLocks noChangeArrowheads="1"/>
            </p:cNvSpPr>
            <p:nvPr/>
          </p:nvSpPr>
          <p:spPr bwMode="auto">
            <a:xfrm>
              <a:off x="1644" y="590"/>
              <a:ext cx="1583" cy="560"/>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6897" name="Rectangle 27"/>
            <p:cNvSpPr>
              <a:spLocks noChangeArrowheads="1"/>
            </p:cNvSpPr>
            <p:nvPr/>
          </p:nvSpPr>
          <p:spPr bwMode="auto">
            <a:xfrm>
              <a:off x="1680" y="793"/>
              <a:ext cx="720" cy="152"/>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36898" name="Rectangle 28"/>
            <p:cNvSpPr>
              <a:spLocks noChangeArrowheads="1"/>
            </p:cNvSpPr>
            <p:nvPr/>
          </p:nvSpPr>
          <p:spPr bwMode="auto">
            <a:xfrm>
              <a:off x="2467" y="793"/>
              <a:ext cx="720" cy="161"/>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36899" name="Text Box 29"/>
            <p:cNvSpPr txBox="1">
              <a:spLocks noChangeArrowheads="1"/>
            </p:cNvSpPr>
            <p:nvPr/>
          </p:nvSpPr>
          <p:spPr bwMode="auto">
            <a:xfrm>
              <a:off x="1927" y="996"/>
              <a:ext cx="1019" cy="17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EBNF-like grammar</a:t>
              </a:r>
            </a:p>
          </p:txBody>
        </p:sp>
        <p:sp>
          <p:nvSpPr>
            <p:cNvPr id="36900" name="Text Box 30"/>
            <p:cNvSpPr txBox="1">
              <a:spLocks noChangeArrowheads="1"/>
            </p:cNvSpPr>
            <p:nvPr/>
          </p:nvSpPr>
          <p:spPr bwMode="auto">
            <a:xfrm>
              <a:off x="1736" y="560"/>
              <a:ext cx="1455" cy="23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 grammar editor</a:t>
              </a:r>
            </a:p>
          </p:txBody>
        </p:sp>
      </p:grpSp>
      <p:sp>
        <p:nvSpPr>
          <p:cNvPr id="36894" name="Text Box 31"/>
          <p:cNvSpPr txBox="1">
            <a:spLocks noChangeArrowheads="1"/>
          </p:cNvSpPr>
          <p:nvPr/>
        </p:nvSpPr>
        <p:spPr bwMode="auto">
          <a:xfrm>
            <a:off x="1809750" y="4478338"/>
            <a:ext cx="3833813" cy="1741487"/>
          </a:xfrm>
          <a:prstGeom prst="rect">
            <a:avLst/>
          </a:prstGeom>
          <a:noFill/>
          <a:ln w="9525">
            <a:noFill/>
            <a:round/>
            <a:headEnd/>
            <a:tailEnd/>
          </a:ln>
        </p:spPr>
        <p:txBody>
          <a:bodyPr lIns="90000" tIns="45000" rIns="90000" bIns="45000"/>
          <a:lstStyle/>
          <a:p>
            <a:pPr marL="182563" lvl="1" indent="-182563">
              <a:buClr>
                <a:srgbClr val="376579"/>
              </a:buClr>
              <a:buSzPct val="65000"/>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1200">
                <a:solidFill>
                  <a:srgbClr val="000000"/>
                </a:solidFill>
                <a:cs typeface="DejaVu Sans"/>
              </a:rPr>
              <a:t>The Xtext generator builds an EMF meta model from the grammar.</a:t>
            </a:r>
          </a:p>
          <a:p>
            <a:pPr marL="182563" lvl="1" indent="-182563">
              <a:buClr>
                <a:srgbClr val="376579"/>
              </a:buClr>
              <a:buSzPct val="65000"/>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1200">
                <a:solidFill>
                  <a:srgbClr val="000000"/>
                </a:solidFill>
                <a:cs typeface="DejaVu Sans"/>
              </a:rPr>
              <a:t>The generated parser then instantiates the metamodel from a model.</a:t>
            </a:r>
          </a:p>
          <a:p>
            <a:pPr marL="182563" lvl="1" indent="-182563">
              <a:buClr>
                <a:srgbClr val="376579"/>
              </a:buClr>
              <a:buSzPct val="65000"/>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1200">
                <a:solidFill>
                  <a:srgbClr val="000000"/>
                </a:solidFill>
                <a:cs typeface="DejaVu Sans"/>
              </a:rPr>
              <a:t>Processing Xtext models is based on this meta model: all existing EMF tooling is suitable for processing.</a:t>
            </a:r>
          </a:p>
        </p:txBody>
      </p:sp>
      <p:sp>
        <p:nvSpPr>
          <p:cNvPr id="36895" name="Oval 32"/>
          <p:cNvSpPr>
            <a:spLocks noChangeArrowheads="1"/>
          </p:cNvSpPr>
          <p:nvPr/>
        </p:nvSpPr>
        <p:spPr bwMode="auto">
          <a:xfrm>
            <a:off x="3109913" y="1833563"/>
            <a:ext cx="1479550" cy="322262"/>
          </a:xfrm>
          <a:prstGeom prst="ellipse">
            <a:avLst/>
          </a:prstGeom>
          <a:solidFill>
            <a:srgbClr val="FF000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Xtext generator</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57158" y="6143644"/>
            <a:ext cx="4752327" cy="646331"/>
          </a:xfrm>
          <a:prstGeom prst="rect">
            <a:avLst/>
          </a:prstGeom>
          <a:noFill/>
        </p:spPr>
        <p:txBody>
          <a:bodyPr wrap="none" rtlCol="0">
            <a:spAutoFit/>
          </a:bodyPr>
          <a:lstStyle/>
          <a:p>
            <a:r>
              <a:rPr lang="en-US" i="1" dirty="0" smtClean="0"/>
              <a:t>Figure 3: Domain model associated with our DSL </a:t>
            </a:r>
            <a:endParaRPr lang="de-CH" dirty="0" smtClean="0"/>
          </a:p>
          <a:p>
            <a:endParaRPr lang="de-CH" dirty="0"/>
          </a:p>
        </p:txBody>
      </p:sp>
      <p:pic>
        <p:nvPicPr>
          <p:cNvPr id="5" name="Grafik 4" descr="DataType.png"/>
          <p:cNvPicPr>
            <a:picLocks noChangeAspect="1"/>
          </p:cNvPicPr>
          <p:nvPr/>
        </p:nvPicPr>
        <p:blipFill>
          <a:blip r:embed="rId2" cstate="print"/>
          <a:stretch>
            <a:fillRect/>
          </a:stretch>
        </p:blipFill>
        <p:spPr>
          <a:xfrm>
            <a:off x="231084" y="0"/>
            <a:ext cx="8912916" cy="55721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umsplatzhalter 3"/>
          <p:cNvSpPr>
            <a:spLocks noGrp="1"/>
          </p:cNvSpPr>
          <p:nvPr>
            <p:ph type="dt" sz="quarter" idx="10"/>
          </p:nvPr>
        </p:nvSpPr>
        <p:spPr/>
        <p:txBody>
          <a:bodyPr/>
          <a:lstStyle/>
          <a:p>
            <a:pPr>
              <a:defRPr/>
            </a:pPr>
            <a:r>
              <a:rPr lang="de-DE"/>
              <a:t>Rome 2008</a:t>
            </a:r>
            <a:endParaRPr lang="en-US"/>
          </a:p>
        </p:txBody>
      </p:sp>
      <p:sp>
        <p:nvSpPr>
          <p:cNvPr id="27" name="Fußzeilenplatzhalter 4"/>
          <p:cNvSpPr>
            <a:spLocks noGrp="1"/>
          </p:cNvSpPr>
          <p:nvPr>
            <p:ph type="ftr" sz="quarter" idx="11"/>
          </p:nvPr>
        </p:nvSpPr>
        <p:spPr/>
        <p:txBody>
          <a:bodyPr/>
          <a:lstStyle/>
          <a:p>
            <a:pPr>
              <a:defRPr/>
            </a:pPr>
            <a:r>
              <a:rPr lang="en-US"/>
              <a:t>oAW Xtext: a short introduction</a:t>
            </a:r>
          </a:p>
        </p:txBody>
      </p:sp>
      <p:sp>
        <p:nvSpPr>
          <p:cNvPr id="28" name="Foliennummernplatzhalter 5"/>
          <p:cNvSpPr>
            <a:spLocks noGrp="1"/>
          </p:cNvSpPr>
          <p:nvPr>
            <p:ph type="sldNum" sz="quarter" idx="12"/>
          </p:nvPr>
        </p:nvSpPr>
        <p:spPr/>
        <p:txBody>
          <a:bodyPr/>
          <a:lstStyle/>
          <a:p>
            <a:pPr>
              <a:defRPr/>
            </a:pPr>
            <a:fld id="{33F2E298-F012-4FED-8CC7-CEF7041DF719}" type="slidenum">
              <a:rPr lang="en-US"/>
              <a:pPr>
                <a:defRPr/>
              </a:pPr>
              <a:t>30</a:t>
            </a:fld>
            <a:endParaRPr lang="en-US"/>
          </a:p>
        </p:txBody>
      </p:sp>
      <p:sp>
        <p:nvSpPr>
          <p:cNvPr id="37893"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Xtext overall process (2/3)</a:t>
            </a:r>
            <a:r>
              <a:rPr lang="ar-SA" smtClean="0">
                <a:cs typeface="Arial" pitchFamily="34" charset="0"/>
              </a:rPr>
              <a:t>‏</a:t>
            </a:r>
            <a:endParaRPr lang="en-US" smtClean="0"/>
          </a:p>
        </p:txBody>
      </p:sp>
      <p:sp>
        <p:nvSpPr>
          <p:cNvPr id="37894" name="Rectangle 2"/>
          <p:cNvSpPr>
            <a:spLocks noChangeArrowheads="1"/>
          </p:cNvSpPr>
          <p:nvPr/>
        </p:nvSpPr>
        <p:spPr bwMode="auto">
          <a:xfrm>
            <a:off x="6919913" y="1835150"/>
            <a:ext cx="1290637" cy="433388"/>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Manual,</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required</a:t>
            </a:r>
          </a:p>
        </p:txBody>
      </p:sp>
      <p:sp>
        <p:nvSpPr>
          <p:cNvPr id="37895" name="Rectangle 3"/>
          <p:cNvSpPr>
            <a:spLocks noChangeArrowheads="1"/>
          </p:cNvSpPr>
          <p:nvPr/>
        </p:nvSpPr>
        <p:spPr bwMode="auto">
          <a:xfrm>
            <a:off x="763588" y="2062163"/>
            <a:ext cx="1346200" cy="731837"/>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.properties</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(Configuration)</a:t>
            </a:r>
            <a:r>
              <a:rPr lang="ar-SA" sz="1400">
                <a:solidFill>
                  <a:srgbClr val="000000"/>
                </a:solidFill>
              </a:rPr>
              <a:t>‏</a:t>
            </a:r>
            <a:endParaRPr lang="en-US" sz="1400">
              <a:solidFill>
                <a:srgbClr val="000000"/>
              </a:solidFill>
              <a:cs typeface="DejaVu Sans"/>
            </a:endParaRPr>
          </a:p>
        </p:txBody>
      </p:sp>
      <p:sp>
        <p:nvSpPr>
          <p:cNvPr id="37896" name="Oval 4"/>
          <p:cNvSpPr>
            <a:spLocks noChangeArrowheads="1"/>
          </p:cNvSpPr>
          <p:nvPr/>
        </p:nvSpPr>
        <p:spPr bwMode="auto">
          <a:xfrm>
            <a:off x="2487613" y="4133850"/>
            <a:ext cx="1282700" cy="1196975"/>
          </a:xfrm>
          <a:prstGeom prst="ellipse">
            <a:avLst/>
          </a:prstGeom>
          <a:noFill/>
          <a:ln w="36720">
            <a:solidFill>
              <a:srgbClr val="000000"/>
            </a:solidFill>
            <a:round/>
            <a:headEnd/>
            <a:tailEnd/>
          </a:ln>
        </p:spPr>
        <p:txBody>
          <a:bodyPr wrap="none" lIns="108000" tIns="63000" rIns="108000" bIns="63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Xtext</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cs typeface="DejaVu Sans"/>
              </a:rPr>
              <a:t>Generator</a:t>
            </a:r>
          </a:p>
        </p:txBody>
      </p:sp>
      <p:sp>
        <p:nvSpPr>
          <p:cNvPr id="37897" name="Rectangle 5"/>
          <p:cNvSpPr>
            <a:spLocks noChangeArrowheads="1"/>
          </p:cNvSpPr>
          <p:nvPr/>
        </p:nvSpPr>
        <p:spPr bwMode="auto">
          <a:xfrm>
            <a:off x="4929188" y="1031875"/>
            <a:ext cx="1220787" cy="668338"/>
          </a:xfrm>
          <a:prstGeom prst="rect">
            <a:avLst/>
          </a:prstGeom>
          <a:solidFill>
            <a:srgbClr val="C0C0C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Constrains</a:t>
            </a:r>
          </a:p>
        </p:txBody>
      </p:sp>
      <p:sp>
        <p:nvSpPr>
          <p:cNvPr id="37898" name="Rectangle 6"/>
          <p:cNvSpPr>
            <a:spLocks noChangeArrowheads="1"/>
          </p:cNvSpPr>
          <p:nvPr/>
        </p:nvSpPr>
        <p:spPr bwMode="auto">
          <a:xfrm>
            <a:off x="4921250" y="1833563"/>
            <a:ext cx="1220788" cy="668337"/>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.ecore File</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(Metamodel)</a:t>
            </a:r>
            <a:r>
              <a:rPr lang="ar-SA" sz="1400">
                <a:solidFill>
                  <a:srgbClr val="000000"/>
                </a:solidFill>
              </a:rPr>
              <a:t>‏</a:t>
            </a:r>
            <a:endParaRPr lang="en-US" sz="1400">
              <a:solidFill>
                <a:srgbClr val="000000"/>
              </a:solidFill>
              <a:cs typeface="DejaVu Sans"/>
            </a:endParaRPr>
          </a:p>
        </p:txBody>
      </p:sp>
      <p:sp>
        <p:nvSpPr>
          <p:cNvPr id="37899" name="Rectangle 7"/>
          <p:cNvSpPr>
            <a:spLocks noChangeArrowheads="1"/>
          </p:cNvSpPr>
          <p:nvPr/>
        </p:nvSpPr>
        <p:spPr bwMode="auto">
          <a:xfrm>
            <a:off x="4929188" y="2662238"/>
            <a:ext cx="1220787" cy="668337"/>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Antlr Parser</a:t>
            </a:r>
          </a:p>
        </p:txBody>
      </p:sp>
      <p:sp>
        <p:nvSpPr>
          <p:cNvPr id="37900" name="Rectangle 8"/>
          <p:cNvSpPr>
            <a:spLocks noChangeArrowheads="1"/>
          </p:cNvSpPr>
          <p:nvPr/>
        </p:nvSpPr>
        <p:spPr bwMode="auto">
          <a:xfrm>
            <a:off x="4676775" y="3873500"/>
            <a:ext cx="1558925" cy="1998663"/>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Editor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Plugin</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a:solidFill>
                <a:srgbClr val="000000"/>
              </a:solidFill>
              <a:cs typeface="DejaVu Sans"/>
            </a:endParaRP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incl. Defaults for</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Navigation,</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Outline,</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Code completion</a:t>
            </a:r>
          </a:p>
        </p:txBody>
      </p:sp>
      <p:sp>
        <p:nvSpPr>
          <p:cNvPr id="37901" name="Rectangle 9"/>
          <p:cNvSpPr>
            <a:spLocks noChangeArrowheads="1"/>
          </p:cNvSpPr>
          <p:nvPr/>
        </p:nvSpPr>
        <p:spPr bwMode="auto">
          <a:xfrm>
            <a:off x="6589713" y="4344988"/>
            <a:ext cx="1220787" cy="369887"/>
          </a:xfrm>
          <a:prstGeom prst="rect">
            <a:avLst/>
          </a:prstGeom>
          <a:solidFill>
            <a:srgbClr val="C0C0C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Navigation</a:t>
            </a:r>
          </a:p>
        </p:txBody>
      </p:sp>
      <p:sp>
        <p:nvSpPr>
          <p:cNvPr id="37902" name="Rectangle 10"/>
          <p:cNvSpPr>
            <a:spLocks noChangeArrowheads="1"/>
          </p:cNvSpPr>
          <p:nvPr/>
        </p:nvSpPr>
        <p:spPr bwMode="auto">
          <a:xfrm>
            <a:off x="6611938" y="4856163"/>
            <a:ext cx="1220787" cy="481012"/>
          </a:xfrm>
          <a:prstGeom prst="rect">
            <a:avLst/>
          </a:prstGeom>
          <a:solidFill>
            <a:srgbClr val="C0C0C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Code</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Completion</a:t>
            </a:r>
          </a:p>
        </p:txBody>
      </p:sp>
      <p:sp>
        <p:nvSpPr>
          <p:cNvPr id="37903" name="Rectangle 11"/>
          <p:cNvSpPr>
            <a:spLocks noChangeArrowheads="1"/>
          </p:cNvSpPr>
          <p:nvPr/>
        </p:nvSpPr>
        <p:spPr bwMode="auto">
          <a:xfrm>
            <a:off x="6611938" y="5462588"/>
            <a:ext cx="1220787" cy="314325"/>
          </a:xfrm>
          <a:prstGeom prst="rect">
            <a:avLst/>
          </a:prstGeom>
          <a:solidFill>
            <a:srgbClr val="C0C0C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Outline</a:t>
            </a:r>
          </a:p>
        </p:txBody>
      </p:sp>
      <p:sp>
        <p:nvSpPr>
          <p:cNvPr id="37904" name="Rectangle 12"/>
          <p:cNvSpPr>
            <a:spLocks noChangeArrowheads="1"/>
          </p:cNvSpPr>
          <p:nvPr/>
        </p:nvSpPr>
        <p:spPr bwMode="auto">
          <a:xfrm>
            <a:off x="6577013" y="3873500"/>
            <a:ext cx="1220787" cy="338138"/>
          </a:xfrm>
          <a:prstGeom prst="rect">
            <a:avLst/>
          </a:prstGeom>
          <a:solidFill>
            <a:srgbClr val="C0C0C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Icons</a:t>
            </a:r>
          </a:p>
        </p:txBody>
      </p:sp>
      <p:sp>
        <p:nvSpPr>
          <p:cNvPr id="37905" name="Rectangle 13"/>
          <p:cNvSpPr>
            <a:spLocks noChangeArrowheads="1"/>
          </p:cNvSpPr>
          <p:nvPr/>
        </p:nvSpPr>
        <p:spPr bwMode="auto">
          <a:xfrm>
            <a:off x="4581525" y="3746500"/>
            <a:ext cx="3424238" cy="2597150"/>
          </a:xfrm>
          <a:prstGeom prst="rect">
            <a:avLst/>
          </a:prstGeom>
          <a:noFill/>
          <a:ln w="36720">
            <a:solidFill>
              <a:srgbClr val="000000"/>
            </a:solidFill>
            <a:prstDash val="sysDot"/>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7906" name="Rectangle 14"/>
          <p:cNvSpPr>
            <a:spLocks noChangeArrowheads="1"/>
          </p:cNvSpPr>
          <p:nvPr/>
        </p:nvSpPr>
        <p:spPr bwMode="auto">
          <a:xfrm>
            <a:off x="590550" y="928688"/>
            <a:ext cx="5730875" cy="2543175"/>
          </a:xfrm>
          <a:prstGeom prst="rect">
            <a:avLst/>
          </a:prstGeom>
          <a:noFill/>
          <a:ln w="36720">
            <a:solidFill>
              <a:srgbClr val="000000"/>
            </a:solidFill>
            <a:prstDash val="sysDot"/>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37907" name="Rectangle 15"/>
          <p:cNvSpPr>
            <a:spLocks noChangeArrowheads="1"/>
          </p:cNvSpPr>
          <p:nvPr/>
        </p:nvSpPr>
        <p:spPr bwMode="auto">
          <a:xfrm>
            <a:off x="6935788" y="1236663"/>
            <a:ext cx="1220787" cy="463550"/>
          </a:xfrm>
          <a:prstGeom prst="rect">
            <a:avLst/>
          </a:prstGeom>
          <a:solidFill>
            <a:srgbClr val="C0C0C0"/>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Manual</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optional</a:t>
            </a:r>
          </a:p>
        </p:txBody>
      </p:sp>
      <p:sp>
        <p:nvSpPr>
          <p:cNvPr id="37908" name="Rectangle 16"/>
          <p:cNvSpPr>
            <a:spLocks noChangeArrowheads="1"/>
          </p:cNvSpPr>
          <p:nvPr/>
        </p:nvSpPr>
        <p:spPr bwMode="auto">
          <a:xfrm>
            <a:off x="6896100" y="2401888"/>
            <a:ext cx="1298575" cy="339725"/>
          </a:xfrm>
          <a:prstGeom prst="rect">
            <a:avLst/>
          </a:prstGeom>
          <a:solidFill>
            <a:srgbClr val="94BD5E"/>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cs typeface="DejaVu Sans"/>
              </a:rPr>
              <a:t>generated</a:t>
            </a:r>
          </a:p>
        </p:txBody>
      </p:sp>
      <p:sp>
        <p:nvSpPr>
          <p:cNvPr id="37909" name="Rectangle 17"/>
          <p:cNvSpPr>
            <a:spLocks noChangeArrowheads="1"/>
          </p:cNvSpPr>
          <p:nvPr/>
        </p:nvSpPr>
        <p:spPr bwMode="auto">
          <a:xfrm>
            <a:off x="747713" y="1085850"/>
            <a:ext cx="1346200" cy="731838"/>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.xtxt</a:t>
            </a:r>
          </a:p>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cs typeface="DejaVu Sans"/>
              </a:rPr>
              <a:t>(Grammar)</a:t>
            </a:r>
            <a:r>
              <a:rPr lang="ar-SA" sz="1400">
                <a:solidFill>
                  <a:srgbClr val="000000"/>
                </a:solidFill>
              </a:rPr>
              <a:t>‏</a:t>
            </a:r>
            <a:endParaRPr lang="en-US" sz="1400">
              <a:solidFill>
                <a:srgbClr val="000000"/>
              </a:solidFill>
              <a:cs typeface="DejaVu Sans"/>
            </a:endParaRPr>
          </a:p>
        </p:txBody>
      </p:sp>
      <p:sp>
        <p:nvSpPr>
          <p:cNvPr id="37910" name="Line 18"/>
          <p:cNvSpPr>
            <a:spLocks noChangeShapeType="1"/>
          </p:cNvSpPr>
          <p:nvPr/>
        </p:nvSpPr>
        <p:spPr bwMode="auto">
          <a:xfrm>
            <a:off x="2117725" y="1330325"/>
            <a:ext cx="1054100" cy="2801938"/>
          </a:xfrm>
          <a:prstGeom prst="line">
            <a:avLst/>
          </a:prstGeom>
          <a:noFill/>
          <a:ln w="36720">
            <a:solidFill>
              <a:srgbClr val="0099FF"/>
            </a:solidFill>
            <a:round/>
            <a:headEnd/>
            <a:tailEnd type="triangle" w="med" len="med"/>
          </a:ln>
        </p:spPr>
        <p:txBody>
          <a:bodyPr/>
          <a:lstStyle/>
          <a:p>
            <a:endParaRPr lang="de-CH"/>
          </a:p>
        </p:txBody>
      </p:sp>
      <p:sp>
        <p:nvSpPr>
          <p:cNvPr id="37911" name="Text Box 19"/>
          <p:cNvSpPr txBox="1">
            <a:spLocks noChangeArrowheads="1"/>
          </p:cNvSpPr>
          <p:nvPr/>
        </p:nvSpPr>
        <p:spPr bwMode="auto">
          <a:xfrm>
            <a:off x="4683125" y="5981700"/>
            <a:ext cx="1525588" cy="365125"/>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cs typeface="DejaVu Sans"/>
              </a:rPr>
              <a:t>Editor project</a:t>
            </a:r>
          </a:p>
        </p:txBody>
      </p:sp>
      <p:sp>
        <p:nvSpPr>
          <p:cNvPr id="37912" name="Text Box 20"/>
          <p:cNvSpPr txBox="1">
            <a:spLocks noChangeArrowheads="1"/>
          </p:cNvSpPr>
          <p:nvPr/>
        </p:nvSpPr>
        <p:spPr bwMode="auto">
          <a:xfrm>
            <a:off x="2424113" y="1022350"/>
            <a:ext cx="1941512" cy="365125"/>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cs typeface="DejaVu Sans"/>
              </a:rPr>
              <a:t>Language project</a:t>
            </a:r>
          </a:p>
        </p:txBody>
      </p:sp>
      <p:sp>
        <p:nvSpPr>
          <p:cNvPr id="37913" name="Line 21"/>
          <p:cNvSpPr>
            <a:spLocks noChangeShapeType="1"/>
          </p:cNvSpPr>
          <p:nvPr/>
        </p:nvSpPr>
        <p:spPr bwMode="auto">
          <a:xfrm>
            <a:off x="2101850" y="2386013"/>
            <a:ext cx="739775" cy="1779587"/>
          </a:xfrm>
          <a:prstGeom prst="line">
            <a:avLst/>
          </a:prstGeom>
          <a:noFill/>
          <a:ln w="36720">
            <a:solidFill>
              <a:srgbClr val="0099FF"/>
            </a:solidFill>
            <a:round/>
            <a:headEnd/>
            <a:tailEnd type="triangle" w="med" len="med"/>
          </a:ln>
        </p:spPr>
        <p:txBody>
          <a:bodyPr/>
          <a:lstStyle/>
          <a:p>
            <a:endParaRPr lang="de-CH"/>
          </a:p>
        </p:txBody>
      </p:sp>
      <p:sp>
        <p:nvSpPr>
          <p:cNvPr id="37914" name="Line 22"/>
          <p:cNvSpPr>
            <a:spLocks noChangeShapeType="1"/>
          </p:cNvSpPr>
          <p:nvPr/>
        </p:nvSpPr>
        <p:spPr bwMode="auto">
          <a:xfrm flipV="1">
            <a:off x="3455988" y="2155825"/>
            <a:ext cx="1425575" cy="2041525"/>
          </a:xfrm>
          <a:prstGeom prst="line">
            <a:avLst/>
          </a:prstGeom>
          <a:noFill/>
          <a:ln w="36720">
            <a:solidFill>
              <a:srgbClr val="008000"/>
            </a:solidFill>
            <a:round/>
            <a:headEnd/>
            <a:tailEnd type="triangle" w="med" len="med"/>
          </a:ln>
        </p:spPr>
        <p:txBody>
          <a:bodyPr/>
          <a:lstStyle/>
          <a:p>
            <a:endParaRPr lang="de-CH"/>
          </a:p>
        </p:txBody>
      </p:sp>
      <p:sp>
        <p:nvSpPr>
          <p:cNvPr id="37915" name="Line 23"/>
          <p:cNvSpPr>
            <a:spLocks noChangeShapeType="1"/>
          </p:cNvSpPr>
          <p:nvPr/>
        </p:nvSpPr>
        <p:spPr bwMode="auto">
          <a:xfrm flipV="1">
            <a:off x="3660775" y="3013075"/>
            <a:ext cx="1266825" cy="1317625"/>
          </a:xfrm>
          <a:prstGeom prst="line">
            <a:avLst/>
          </a:prstGeom>
          <a:noFill/>
          <a:ln w="36720">
            <a:solidFill>
              <a:srgbClr val="008000"/>
            </a:solidFill>
            <a:round/>
            <a:headEnd/>
            <a:tailEnd type="triangle" w="med" len="med"/>
          </a:ln>
        </p:spPr>
        <p:txBody>
          <a:bodyPr/>
          <a:lstStyle/>
          <a:p>
            <a:endParaRPr lang="de-CH"/>
          </a:p>
        </p:txBody>
      </p:sp>
      <p:sp>
        <p:nvSpPr>
          <p:cNvPr id="37916" name="Line 24"/>
          <p:cNvSpPr>
            <a:spLocks noChangeShapeType="1"/>
          </p:cNvSpPr>
          <p:nvPr/>
        </p:nvSpPr>
        <p:spPr bwMode="auto">
          <a:xfrm flipV="1">
            <a:off x="3762375" y="4572000"/>
            <a:ext cx="896938" cy="11113"/>
          </a:xfrm>
          <a:prstGeom prst="line">
            <a:avLst/>
          </a:prstGeom>
          <a:noFill/>
          <a:ln w="36720">
            <a:solidFill>
              <a:srgbClr val="008000"/>
            </a:solidFill>
            <a:round/>
            <a:headEnd/>
            <a:tailEnd type="triangle" w="med" len="med"/>
          </a:ln>
        </p:spPr>
        <p:txBody>
          <a:bodyPr/>
          <a:lstStyle/>
          <a:p>
            <a:endParaRPr lang="de-CH"/>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3"/>
          <p:cNvSpPr>
            <a:spLocks noGrp="1"/>
          </p:cNvSpPr>
          <p:nvPr>
            <p:ph type="dt" sz="quarter" idx="10"/>
          </p:nvPr>
        </p:nvSpPr>
        <p:spPr/>
        <p:txBody>
          <a:bodyPr/>
          <a:lstStyle/>
          <a:p>
            <a:pPr>
              <a:defRPr/>
            </a:pPr>
            <a:r>
              <a:rPr lang="de-DE"/>
              <a:t>Rome 2008</a:t>
            </a:r>
            <a:endParaRPr lang="en-US"/>
          </a:p>
        </p:txBody>
      </p:sp>
      <p:sp>
        <p:nvSpPr>
          <p:cNvPr id="6" name="Fußzeilenplatzhalter 4"/>
          <p:cNvSpPr>
            <a:spLocks noGrp="1"/>
          </p:cNvSpPr>
          <p:nvPr>
            <p:ph type="ftr" sz="quarter" idx="11"/>
          </p:nvPr>
        </p:nvSpPr>
        <p:spPr/>
        <p:txBody>
          <a:bodyPr/>
          <a:lstStyle/>
          <a:p>
            <a:pPr>
              <a:defRPr/>
            </a:pPr>
            <a:r>
              <a:rPr lang="en-US"/>
              <a:t>oAW Xtext: a short introduction</a:t>
            </a:r>
          </a:p>
        </p:txBody>
      </p:sp>
      <p:sp>
        <p:nvSpPr>
          <p:cNvPr id="7" name="Foliennummernplatzhalter 5"/>
          <p:cNvSpPr>
            <a:spLocks noGrp="1"/>
          </p:cNvSpPr>
          <p:nvPr>
            <p:ph type="sldNum" sz="quarter" idx="12"/>
          </p:nvPr>
        </p:nvSpPr>
        <p:spPr/>
        <p:txBody>
          <a:bodyPr/>
          <a:lstStyle/>
          <a:p>
            <a:pPr>
              <a:defRPr/>
            </a:pPr>
            <a:fld id="{1DB1B4CF-99F8-409E-9AB8-636320FDE012}" type="slidenum">
              <a:rPr lang="en-US"/>
              <a:pPr>
                <a:defRPr/>
              </a:pPr>
              <a:t>31</a:t>
            </a:fld>
            <a:endParaRPr lang="en-US"/>
          </a:p>
        </p:txBody>
      </p:sp>
      <p:sp>
        <p:nvSpPr>
          <p:cNvPr id="38917"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The Xtext Grammar</a:t>
            </a:r>
          </a:p>
        </p:txBody>
      </p:sp>
      <p:sp>
        <p:nvSpPr>
          <p:cNvPr id="38918" name="Rectangle 2"/>
          <p:cNvSpPr>
            <a:spLocks noGrp="1" noChangeArrowheads="1"/>
          </p:cNvSpPr>
          <p:nvPr>
            <p:ph type="body" idx="1"/>
          </p:nvPr>
        </p:nvSpPr>
        <p:spPr>
          <a:xfrm>
            <a:off x="512763" y="1158875"/>
            <a:ext cx="3778250" cy="2430463"/>
          </a:xfrm>
        </p:spPr>
        <p:txBody>
          <a:bodyPr>
            <a:normAutofit fontScale="55000" lnSpcReduction="20000"/>
          </a:bodyPr>
          <a:lstStyle/>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Similar to an </a:t>
            </a:r>
            <a:r>
              <a:rPr lang="en-US" b="1" smtClean="0"/>
              <a:t>Extended Backus-Naur-Form </a:t>
            </a:r>
            <a:r>
              <a:rPr lang="en-US" smtClean="0"/>
              <a:t>(EBNF)</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smtClean="0"/>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Describe the </a:t>
            </a:r>
            <a:r>
              <a:rPr lang="en-US" b="1" smtClean="0"/>
              <a:t>concrete syntax </a:t>
            </a:r>
            <a:r>
              <a:rPr lang="en-US" smtClean="0"/>
              <a:t>as well as the </a:t>
            </a:r>
            <a:r>
              <a:rPr lang="en-US" b="1" smtClean="0"/>
              <a:t>abstract syntax </a:t>
            </a:r>
            <a:r>
              <a:rPr lang="en-US" smtClean="0"/>
              <a:t>(metamodel) </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smtClean="0"/>
          </a:p>
          <a:p>
            <a:pPr marL="182563" indent="-182563" eaLnBrk="1" hangingPunct="1">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The Xtext editor provides </a:t>
            </a:r>
            <a:r>
              <a:rPr lang="en-US" b="1" smtClean="0"/>
              <a:t>code completion</a:t>
            </a:r>
            <a:r>
              <a:rPr lang="en-US" smtClean="0"/>
              <a:t> and </a:t>
            </a:r>
            <a:r>
              <a:rPr lang="en-US" b="1" smtClean="0"/>
              <a:t>constraint checking</a:t>
            </a:r>
            <a:r>
              <a:rPr lang="en-US" smtClean="0"/>
              <a:t> for the grammars themselves</a:t>
            </a:r>
          </a:p>
        </p:txBody>
      </p:sp>
      <p:pic>
        <p:nvPicPr>
          <p:cNvPr id="38919" name="Picture 3"/>
          <p:cNvPicPr>
            <a:picLocks noChangeAspect="1" noChangeArrowheads="1"/>
          </p:cNvPicPr>
          <p:nvPr/>
        </p:nvPicPr>
        <p:blipFill>
          <a:blip r:embed="rId3" cstate="print"/>
          <a:srcRect/>
          <a:stretch>
            <a:fillRect/>
          </a:stretch>
        </p:blipFill>
        <p:spPr bwMode="auto">
          <a:xfrm>
            <a:off x="4424363" y="1123950"/>
            <a:ext cx="4416425" cy="36623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The Xtext Grammar</a:t>
            </a:r>
          </a:p>
        </p:txBody>
      </p:sp>
      <p:sp>
        <p:nvSpPr>
          <p:cNvPr id="39939" name="Rectangle 2"/>
          <p:cNvSpPr>
            <a:spLocks noGrp="1" noChangeArrowheads="1"/>
          </p:cNvSpPr>
          <p:nvPr>
            <p:ph sz="half" idx="1"/>
          </p:nvPr>
        </p:nvSpPr>
        <p:spPr/>
        <p:txBody>
          <a:bodyPr/>
          <a:lstStyle/>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 A grammar file = list of Rules</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smtClean="0"/>
          </a:p>
          <a:p>
            <a:pPr marL="182563" indent="-182563" eaLnBrk="1" hangingPunct="1">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 Rules start with their name followed by ”:”  and ending with “;”</a:t>
            </a:r>
          </a:p>
          <a:p>
            <a:pPr marL="182563" indent="-182563" eaLnBrk="1" hangingPunct="1">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smtClean="0"/>
          </a:p>
          <a:p>
            <a:pPr marL="182563" indent="-182563" eaLnBrk="1" hangingPunct="1">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 The rule definition is a list of tokens</a:t>
            </a:r>
          </a:p>
          <a:p>
            <a:pPr marL="182563" indent="-182563" eaLnBrk="1" hangingPunct="1">
              <a:buFont typeface="Wingdings" pitchFamily="2" charset="2"/>
              <a:buNone/>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b="1" i="1" smtClean="0">
              <a:solidFill>
                <a:srgbClr val="FF0000"/>
              </a:solidFill>
            </a:endParaRPr>
          </a:p>
          <a:p>
            <a:pPr marL="182563" indent="-182563" eaLnBrk="1" hangingPunct="1">
              <a:buFont typeface="Wingdings" pitchFamily="2" charset="2"/>
              <a:buNone/>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b="1" i="1" smtClean="0">
              <a:solidFill>
                <a:srgbClr val="FF0000"/>
              </a:solidFill>
            </a:endParaRPr>
          </a:p>
        </p:txBody>
      </p:sp>
      <p:sp>
        <p:nvSpPr>
          <p:cNvPr id="5" name="Datumsplatzhalter 3"/>
          <p:cNvSpPr>
            <a:spLocks noGrp="1"/>
          </p:cNvSpPr>
          <p:nvPr>
            <p:ph type="dt" sz="quarter" idx="10"/>
          </p:nvPr>
        </p:nvSpPr>
        <p:spPr/>
        <p:txBody>
          <a:bodyPr/>
          <a:lstStyle/>
          <a:p>
            <a:pPr>
              <a:defRPr/>
            </a:pPr>
            <a:r>
              <a:rPr lang="de-DE"/>
              <a:t>Rome 2008</a:t>
            </a:r>
            <a:endParaRPr lang="en-US"/>
          </a:p>
        </p:txBody>
      </p:sp>
      <p:sp>
        <p:nvSpPr>
          <p:cNvPr id="6" name="Fußzeilenplatzhalter 4"/>
          <p:cNvSpPr>
            <a:spLocks noGrp="1"/>
          </p:cNvSpPr>
          <p:nvPr>
            <p:ph type="ftr" sz="quarter" idx="11"/>
          </p:nvPr>
        </p:nvSpPr>
        <p:spPr/>
        <p:txBody>
          <a:bodyPr/>
          <a:lstStyle/>
          <a:p>
            <a:pPr>
              <a:defRPr/>
            </a:pPr>
            <a:r>
              <a:rPr lang="en-US"/>
              <a:t>oAW Xtext: a short introduction</a:t>
            </a:r>
          </a:p>
        </p:txBody>
      </p:sp>
      <p:sp>
        <p:nvSpPr>
          <p:cNvPr id="7" name="Foliennummernplatzhalter 5"/>
          <p:cNvSpPr>
            <a:spLocks noGrp="1"/>
          </p:cNvSpPr>
          <p:nvPr>
            <p:ph type="sldNum" sz="quarter" idx="12"/>
          </p:nvPr>
        </p:nvSpPr>
        <p:spPr/>
        <p:txBody>
          <a:bodyPr/>
          <a:lstStyle/>
          <a:p>
            <a:pPr>
              <a:defRPr/>
            </a:pPr>
            <a:fld id="{CD3C358B-F8F1-44C2-9D99-0048D6E82F16}" type="slidenum">
              <a:rPr lang="en-US"/>
              <a:pPr>
                <a:defRPr/>
              </a:pPr>
              <a:t>32</a:t>
            </a:fld>
            <a:endParaRPr lang="en-US"/>
          </a:p>
        </p:txBody>
      </p:sp>
      <p:sp>
        <p:nvSpPr>
          <p:cNvPr id="39943" name="Rechteck 9"/>
          <p:cNvSpPr>
            <a:spLocks noChangeArrowheads="1"/>
          </p:cNvSpPr>
          <p:nvPr/>
        </p:nvSpPr>
        <p:spPr bwMode="auto">
          <a:xfrm>
            <a:off x="5500688" y="1000125"/>
            <a:ext cx="3929062" cy="4524375"/>
          </a:xfrm>
          <a:prstGeom prst="rect">
            <a:avLst/>
          </a:prstGeom>
          <a:noFill/>
          <a:ln w="9525">
            <a:noFill/>
            <a:miter lim="800000"/>
            <a:headEnd/>
            <a:tailEnd/>
          </a:ln>
        </p:spPr>
        <p:txBody>
          <a:bodyPr>
            <a:spAutoFit/>
          </a:bodyPr>
          <a:lstStyle/>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Model:</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(types+=Type)*;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DataType | Entity;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DataType: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"datatype"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Entity:</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"entity"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(features+=Feature)*     </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r>
              <a:rPr lang="de-CH" b="1">
                <a:solidFill>
                  <a:schemeClr val="tx1"/>
                </a:solidFill>
                <a:latin typeface="Courier New" pitchFamily="49" charset="0"/>
                <a:cs typeface="Courier New" pitchFamily="49" charset="0"/>
              </a:rPr>
              <a:t>;</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Feature: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type=[Type|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The Xtext Grammar</a:t>
            </a:r>
          </a:p>
        </p:txBody>
      </p:sp>
      <p:sp>
        <p:nvSpPr>
          <p:cNvPr id="5" name="Datumsplatzhalter 3"/>
          <p:cNvSpPr>
            <a:spLocks noGrp="1"/>
          </p:cNvSpPr>
          <p:nvPr>
            <p:ph type="dt" sz="quarter" idx="10"/>
          </p:nvPr>
        </p:nvSpPr>
        <p:spPr/>
        <p:txBody>
          <a:bodyPr/>
          <a:lstStyle/>
          <a:p>
            <a:pPr>
              <a:defRPr/>
            </a:pPr>
            <a:r>
              <a:rPr lang="de-DE"/>
              <a:t>Rome 2008</a:t>
            </a:r>
            <a:endParaRPr lang="en-US"/>
          </a:p>
        </p:txBody>
      </p:sp>
      <p:sp>
        <p:nvSpPr>
          <p:cNvPr id="6" name="Fußzeilenplatzhalter 4"/>
          <p:cNvSpPr>
            <a:spLocks noGrp="1"/>
          </p:cNvSpPr>
          <p:nvPr>
            <p:ph type="ftr" sz="quarter" idx="11"/>
          </p:nvPr>
        </p:nvSpPr>
        <p:spPr/>
        <p:txBody>
          <a:bodyPr/>
          <a:lstStyle/>
          <a:p>
            <a:pPr>
              <a:defRPr/>
            </a:pPr>
            <a:r>
              <a:rPr lang="en-US"/>
              <a:t>oAW Xtext: a short introduction</a:t>
            </a:r>
          </a:p>
        </p:txBody>
      </p:sp>
      <p:sp>
        <p:nvSpPr>
          <p:cNvPr id="7" name="Foliennummernplatzhalter 5"/>
          <p:cNvSpPr>
            <a:spLocks noGrp="1"/>
          </p:cNvSpPr>
          <p:nvPr>
            <p:ph type="sldNum" sz="quarter" idx="12"/>
          </p:nvPr>
        </p:nvSpPr>
        <p:spPr/>
        <p:txBody>
          <a:bodyPr/>
          <a:lstStyle/>
          <a:p>
            <a:pPr>
              <a:defRPr/>
            </a:pPr>
            <a:fld id="{0A5F6272-2313-4828-AA13-504F14C75367}" type="slidenum">
              <a:rPr lang="en-US"/>
              <a:pPr>
                <a:defRPr/>
              </a:pPr>
              <a:t>33</a:t>
            </a:fld>
            <a:endParaRPr lang="en-US"/>
          </a:p>
        </p:txBody>
      </p:sp>
      <p:sp>
        <p:nvSpPr>
          <p:cNvPr id="40966" name="Rechteck 9"/>
          <p:cNvSpPr>
            <a:spLocks noChangeArrowheads="1"/>
          </p:cNvSpPr>
          <p:nvPr/>
        </p:nvSpPr>
        <p:spPr bwMode="auto">
          <a:xfrm>
            <a:off x="5500688" y="1000125"/>
            <a:ext cx="3929062" cy="4800600"/>
          </a:xfrm>
          <a:prstGeom prst="rect">
            <a:avLst/>
          </a:prstGeom>
          <a:noFill/>
          <a:ln w="9525">
            <a:noFill/>
            <a:miter lim="800000"/>
            <a:headEnd/>
            <a:tailEnd/>
          </a:ln>
        </p:spPr>
        <p:txBody>
          <a:bodyPr>
            <a:spAutoFit/>
          </a:bodyPr>
          <a:lstStyle/>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Model:</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(types+=Type)*;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DataType | Entity;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DataType: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"datatype"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Entity:</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"entity"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(features+=Feature)*     </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r>
              <a:rPr lang="de-CH" b="1">
                <a:solidFill>
                  <a:schemeClr val="tx1"/>
                </a:solidFill>
                <a:latin typeface="Courier New" pitchFamily="49" charset="0"/>
                <a:cs typeface="Courier New" pitchFamily="49" charset="0"/>
              </a:rPr>
              <a:t>;</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Feature: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type=[Type|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name=</a:t>
            </a:r>
            <a:r>
              <a:rPr lang="de-CH" b="1">
                <a:solidFill>
                  <a:srgbClr val="FF0000"/>
                </a:solidFill>
                <a:latin typeface="Courier New" pitchFamily="49" charset="0"/>
                <a:cs typeface="Courier New" pitchFamily="49" charset="0"/>
              </a:rPr>
              <a:t>ID</a:t>
            </a:r>
          </a:p>
          <a:p>
            <a:pPr>
              <a:buClr>
                <a:srgbClr val="000000"/>
              </a:buClr>
              <a:buSzPct val="100000"/>
              <a:buFont typeface="Arial" pitchFamily="34" charset="0"/>
              <a:buNone/>
            </a:pPr>
            <a:r>
              <a:rPr lang="de-CH" b="1">
                <a:solidFill>
                  <a:srgbClr val="FF0000"/>
                </a:solidFill>
                <a:latin typeface="Courier New" pitchFamily="49" charset="0"/>
                <a:cs typeface="Courier New" pitchFamily="49" charset="0"/>
              </a:rPr>
              <a:t>  </a:t>
            </a:r>
            <a:r>
              <a:rPr lang="de-CH" b="1">
                <a:solidFill>
                  <a:schemeClr val="tx1"/>
                </a:solidFill>
                <a:latin typeface="Courier New" pitchFamily="49" charset="0"/>
                <a:cs typeface="Courier New" pitchFamily="49" charset="0"/>
              </a:rPr>
              <a:t>(description=</a:t>
            </a:r>
            <a:r>
              <a:rPr lang="de-CH" b="1">
                <a:solidFill>
                  <a:srgbClr val="FF0000"/>
                </a:solidFill>
                <a:latin typeface="Courier New" pitchFamily="49" charset="0"/>
                <a:cs typeface="Courier New" pitchFamily="49" charset="0"/>
              </a:rPr>
              <a:t>STRING</a:t>
            </a:r>
            <a:r>
              <a:rPr lang="de-CH" b="1">
                <a:solidFill>
                  <a:schemeClr val="tx1"/>
                </a:solidFill>
                <a:latin typeface="Courier New" pitchFamily="49" charset="0"/>
                <a:cs typeface="Courier New" pitchFamily="49" charset="0"/>
              </a:rPr>
              <a:t>)?; </a:t>
            </a:r>
          </a:p>
        </p:txBody>
      </p:sp>
      <p:sp>
        <p:nvSpPr>
          <p:cNvPr id="9" name="Rectangle 2"/>
          <p:cNvSpPr txBox="1">
            <a:spLocks noChangeArrowheads="1"/>
          </p:cNvSpPr>
          <p:nvPr/>
        </p:nvSpPr>
        <p:spPr bwMode="auto">
          <a:xfrm>
            <a:off x="714375" y="1000125"/>
            <a:ext cx="4643438" cy="5072063"/>
          </a:xfrm>
          <a:prstGeom prst="rect">
            <a:avLst/>
          </a:prstGeom>
          <a:noFill/>
          <a:ln w="9525">
            <a:noFill/>
            <a:round/>
            <a:headEnd/>
            <a:tailEnd/>
          </a:ln>
          <a:effectLst/>
        </p:spPr>
        <p:txBody>
          <a:bodyPr lIns="0" tIns="0" rIns="0" bIns="0"/>
          <a:lstStyle/>
          <a:p>
            <a:pPr marL="182563"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Courier New" pitchFamily="49" charset="0"/>
                <a:ea typeface="+mn-ea"/>
                <a:cs typeface="Courier New" pitchFamily="49" charset="0"/>
              </a:rPr>
              <a:t>Entity</a:t>
            </a:r>
            <a:r>
              <a:rPr lang="en-US" sz="2000" kern="0" dirty="0">
                <a:solidFill>
                  <a:srgbClr val="376579"/>
                </a:solidFill>
                <a:latin typeface="+mn-lt"/>
                <a:ea typeface="+mn-ea"/>
                <a:cs typeface="+mn-cs"/>
              </a:rPr>
              <a:t> is both the name of the rule and the name of the </a:t>
            </a:r>
            <a:r>
              <a:rPr lang="en-US" sz="2000" kern="0" dirty="0" err="1">
                <a:solidFill>
                  <a:srgbClr val="376579"/>
                </a:solidFill>
                <a:latin typeface="+mn-lt"/>
                <a:ea typeface="+mn-ea"/>
                <a:cs typeface="+mn-cs"/>
              </a:rPr>
              <a:t>metatype</a:t>
            </a:r>
            <a:r>
              <a:rPr lang="en-US" sz="2000" kern="0" dirty="0">
                <a:solidFill>
                  <a:srgbClr val="376579"/>
                </a:solidFill>
                <a:latin typeface="+mn-lt"/>
                <a:ea typeface="+mn-ea"/>
                <a:cs typeface="+mn-cs"/>
              </a:rPr>
              <a:t> corresponding to this rule</a:t>
            </a:r>
          </a:p>
          <a:p>
            <a:pPr marL="182563"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mn-lt"/>
                <a:ea typeface="+mn-ea"/>
                <a:cs typeface="+mn-cs"/>
              </a:rPr>
              <a:t>Keyword tokens : </a:t>
            </a:r>
            <a:r>
              <a:rPr lang="en-US" sz="2000" kern="0" dirty="0">
                <a:solidFill>
                  <a:srgbClr val="376579"/>
                </a:solidFill>
                <a:latin typeface="Courier New" pitchFamily="49" charset="0"/>
                <a:ea typeface="+mn-ea"/>
                <a:cs typeface="Courier New" pitchFamily="49" charset="0"/>
              </a:rPr>
              <a:t>“entity”, “{“, “}”</a:t>
            </a:r>
          </a:p>
          <a:p>
            <a:pPr marL="182563"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mn-lt"/>
                <a:ea typeface="+mn-ea"/>
                <a:cs typeface="+mn-cs"/>
              </a:rPr>
              <a:t>Assignment 1</a:t>
            </a:r>
            <a:r>
              <a:rPr lang="en-US" sz="2000" kern="0" dirty="0">
                <a:solidFill>
                  <a:srgbClr val="376579"/>
                </a:solidFill>
                <a:latin typeface="Courier New" pitchFamily="49" charset="0"/>
                <a:ea typeface="+mn-ea"/>
                <a:cs typeface="Courier New" pitchFamily="49" charset="0"/>
              </a:rPr>
              <a:t>(name=ID)</a:t>
            </a:r>
          </a:p>
          <a:p>
            <a:pPr marL="639763" lvl="1"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Courier New" pitchFamily="49" charset="0"/>
                <a:ea typeface="+mn-ea"/>
                <a:cs typeface="Courier New" pitchFamily="49" charset="0"/>
              </a:rPr>
              <a:t>name</a:t>
            </a:r>
            <a:r>
              <a:rPr lang="en-US" sz="2000" kern="0" dirty="0">
                <a:solidFill>
                  <a:srgbClr val="376579"/>
                </a:solidFill>
                <a:latin typeface="+mn-lt"/>
                <a:ea typeface="+mn-ea"/>
                <a:cs typeface="+mn-cs"/>
              </a:rPr>
              <a:t> = property of the </a:t>
            </a:r>
            <a:r>
              <a:rPr lang="en-US" sz="2000" kern="0" dirty="0" err="1">
                <a:solidFill>
                  <a:srgbClr val="376579"/>
                </a:solidFill>
                <a:latin typeface="+mn-lt"/>
                <a:ea typeface="+mn-ea"/>
                <a:cs typeface="+mn-cs"/>
              </a:rPr>
              <a:t>metatype</a:t>
            </a:r>
            <a:endParaRPr lang="en-US" sz="2000" kern="0" dirty="0">
              <a:solidFill>
                <a:srgbClr val="376579"/>
              </a:solidFill>
              <a:latin typeface="+mn-lt"/>
              <a:ea typeface="+mn-ea"/>
              <a:cs typeface="+mn-cs"/>
            </a:endParaRPr>
          </a:p>
          <a:p>
            <a:pPr marL="639763" lvl="1"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mn-lt"/>
                <a:ea typeface="+mn-ea"/>
                <a:cs typeface="+mn-cs"/>
              </a:rPr>
              <a:t>Build-in token </a:t>
            </a:r>
            <a:r>
              <a:rPr lang="en-US" sz="2000" kern="0" dirty="0">
                <a:solidFill>
                  <a:srgbClr val="376579"/>
                </a:solidFill>
                <a:latin typeface="Courier New" pitchFamily="49" charset="0"/>
                <a:ea typeface="+mn-ea"/>
                <a:cs typeface="Courier New" pitchFamily="49" charset="0"/>
              </a:rPr>
              <a:t>ID</a:t>
            </a:r>
            <a:r>
              <a:rPr lang="en-US" sz="2000" kern="0" dirty="0">
                <a:solidFill>
                  <a:srgbClr val="376579"/>
                </a:solidFill>
                <a:latin typeface="+mn-lt"/>
                <a:ea typeface="+mn-ea"/>
                <a:cs typeface="+mn-cs"/>
              </a:rPr>
              <a:t> (a </a:t>
            </a:r>
            <a:r>
              <a:rPr lang="en-US" sz="2000" kern="0" dirty="0" err="1">
                <a:solidFill>
                  <a:srgbClr val="376579"/>
                </a:solidFill>
                <a:latin typeface="+mn-lt"/>
                <a:ea typeface="+mn-ea"/>
                <a:cs typeface="+mn-cs"/>
              </a:rPr>
              <a:t>lexer</a:t>
            </a:r>
            <a:r>
              <a:rPr lang="en-US" sz="2000" kern="0" dirty="0">
                <a:solidFill>
                  <a:srgbClr val="376579"/>
                </a:solidFill>
                <a:latin typeface="+mn-lt"/>
                <a:ea typeface="+mn-ea"/>
                <a:cs typeface="+mn-cs"/>
              </a:rPr>
              <a:t> rule)</a:t>
            </a:r>
          </a:p>
          <a:p>
            <a:pPr marL="182563"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mn-lt"/>
                <a:ea typeface="+mn-ea"/>
                <a:cs typeface="+mn-cs"/>
              </a:rPr>
              <a:t>Assignment 2 </a:t>
            </a:r>
            <a:r>
              <a:rPr lang="en-US" sz="2000" kern="0" dirty="0">
                <a:solidFill>
                  <a:srgbClr val="376579"/>
                </a:solidFill>
                <a:latin typeface="Courier New" pitchFamily="49" charset="0"/>
                <a:ea typeface="+mn-ea"/>
                <a:cs typeface="Courier New" pitchFamily="49" charset="0"/>
              </a:rPr>
              <a:t>(features+=Feature)+ </a:t>
            </a:r>
          </a:p>
          <a:p>
            <a:pPr marL="639763" lvl="1"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Courier New" pitchFamily="49" charset="0"/>
                <a:ea typeface="+mn-ea"/>
                <a:cs typeface="Courier New" pitchFamily="49" charset="0"/>
              </a:rPr>
              <a:t>(  )+ : </a:t>
            </a:r>
            <a:r>
              <a:rPr lang="en-US" sz="2000" kern="0" dirty="0">
                <a:solidFill>
                  <a:srgbClr val="376579"/>
                </a:solidFill>
                <a:latin typeface="Arial" charset="0"/>
                <a:ea typeface="+mn-ea"/>
                <a:cs typeface="+mn-cs"/>
              </a:rPr>
              <a:t>one or more features</a:t>
            </a:r>
            <a:endParaRPr lang="en-US" sz="2000" kern="0" dirty="0">
              <a:solidFill>
                <a:srgbClr val="376579"/>
              </a:solidFill>
              <a:latin typeface="+mn-lt"/>
              <a:ea typeface="+mn-ea"/>
              <a:cs typeface="+mn-cs"/>
            </a:endParaRPr>
          </a:p>
          <a:p>
            <a:pPr marL="639763" lvl="1"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mn-lt"/>
                <a:ea typeface="+mn-ea"/>
                <a:cs typeface="+mn-cs"/>
              </a:rPr>
              <a:t>Points to an other rule </a:t>
            </a:r>
            <a:r>
              <a:rPr lang="en-US" sz="2000" kern="0" dirty="0">
                <a:solidFill>
                  <a:srgbClr val="376579"/>
                </a:solidFill>
                <a:latin typeface="Courier New" pitchFamily="49" charset="0"/>
                <a:ea typeface="+mn-ea"/>
                <a:cs typeface="Courier New" pitchFamily="49" charset="0"/>
              </a:rPr>
              <a:t>(Feature)</a:t>
            </a:r>
          </a:p>
          <a:p>
            <a:pPr marL="639763" lvl="1" indent="-182563">
              <a:lnSpc>
                <a:spcPct val="98000"/>
              </a:lnSpc>
              <a:spcBef>
                <a:spcPts val="750"/>
              </a:spcBef>
              <a:buClr>
                <a:srgbClr val="376579"/>
              </a:buClr>
              <a:buSzPct val="65000"/>
              <a:buFont typeface="Wingdings"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defRPr/>
            </a:pPr>
            <a:r>
              <a:rPr lang="en-US" sz="2000" kern="0" dirty="0">
                <a:solidFill>
                  <a:srgbClr val="376579"/>
                </a:solidFill>
                <a:latin typeface="Courier New" pitchFamily="49" charset="0"/>
                <a:ea typeface="+mn-ea"/>
                <a:cs typeface="Courier New" pitchFamily="49" charset="0"/>
              </a:rPr>
              <a:t>+=</a:t>
            </a:r>
            <a:r>
              <a:rPr lang="en-US" sz="2000" kern="0" dirty="0">
                <a:solidFill>
                  <a:srgbClr val="376579"/>
                </a:solidFill>
                <a:latin typeface="+mn-lt"/>
                <a:ea typeface="+mn-ea"/>
                <a:cs typeface="+mn-cs"/>
              </a:rPr>
              <a:t> list of Feature</a:t>
            </a:r>
          </a:p>
        </p:txBody>
      </p:sp>
      <p:sp>
        <p:nvSpPr>
          <p:cNvPr id="40968" name="Rechteck 10"/>
          <p:cNvSpPr>
            <a:spLocks noChangeArrowheads="1"/>
          </p:cNvSpPr>
          <p:nvPr/>
        </p:nvSpPr>
        <p:spPr bwMode="auto">
          <a:xfrm>
            <a:off x="5429250" y="3429000"/>
            <a:ext cx="3714750" cy="1285875"/>
          </a:xfrm>
          <a:prstGeom prst="rect">
            <a:avLst/>
          </a:prstGeom>
          <a:solidFill>
            <a:srgbClr val="FFFF00">
              <a:alpha val="38823"/>
            </a:srgbClr>
          </a:solidFill>
          <a:ln w="9525" algn="ctr">
            <a:noFill/>
            <a:round/>
            <a:headEnd/>
            <a:tailEnd/>
          </a:ln>
        </p:spPr>
        <p:txBody>
          <a:bodyPr/>
          <a:lstStyle/>
          <a:p>
            <a:pPr>
              <a:buClr>
                <a:srgbClr val="000000"/>
              </a:buClr>
              <a:buSzPct val="100000"/>
              <a:buFont typeface="Arial" pitchFamily="34" charset="0"/>
              <a:buNone/>
            </a:pPr>
            <a:endParaRPr lang="de-CH">
              <a:cs typeface="DejaVu San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quarter" idx="10"/>
          </p:nvPr>
        </p:nvSpPr>
        <p:spPr/>
        <p:txBody>
          <a:bodyPr/>
          <a:lstStyle/>
          <a:p>
            <a:pPr>
              <a:defRPr/>
            </a:pPr>
            <a:r>
              <a:rPr lang="de-DE"/>
              <a:t>Rome 2008</a:t>
            </a:r>
            <a:endParaRPr lang="en-US"/>
          </a:p>
        </p:txBody>
      </p:sp>
      <p:sp>
        <p:nvSpPr>
          <p:cNvPr id="5" name="Fußzeilenplatzhalter 4"/>
          <p:cNvSpPr>
            <a:spLocks noGrp="1"/>
          </p:cNvSpPr>
          <p:nvPr>
            <p:ph type="ftr" sz="quarter" idx="11"/>
          </p:nvPr>
        </p:nvSpPr>
        <p:spPr/>
        <p:txBody>
          <a:bodyPr/>
          <a:lstStyle/>
          <a:p>
            <a:pPr>
              <a:defRPr/>
            </a:pPr>
            <a:r>
              <a:rPr lang="en-US"/>
              <a:t>oAW Xtext: a short introduction</a:t>
            </a:r>
          </a:p>
        </p:txBody>
      </p:sp>
      <p:sp>
        <p:nvSpPr>
          <p:cNvPr id="6" name="Foliennummernplatzhalter 5"/>
          <p:cNvSpPr>
            <a:spLocks noGrp="1"/>
          </p:cNvSpPr>
          <p:nvPr>
            <p:ph type="sldNum" sz="quarter" idx="12"/>
          </p:nvPr>
        </p:nvSpPr>
        <p:spPr/>
        <p:txBody>
          <a:bodyPr/>
          <a:lstStyle/>
          <a:p>
            <a:pPr>
              <a:defRPr/>
            </a:pPr>
            <a:fld id="{442850B3-51F1-4F64-B8C8-A40C138A8DCA}" type="slidenum">
              <a:rPr lang="en-US"/>
              <a:pPr>
                <a:defRPr/>
              </a:pPr>
              <a:t>34</a:t>
            </a:fld>
            <a:endParaRPr lang="en-US"/>
          </a:p>
        </p:txBody>
      </p:sp>
      <p:sp>
        <p:nvSpPr>
          <p:cNvPr id="41989"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Parser and Lexer Rules</a:t>
            </a:r>
          </a:p>
        </p:txBody>
      </p:sp>
      <p:sp>
        <p:nvSpPr>
          <p:cNvPr id="41990" name="Rectangle 2"/>
          <p:cNvSpPr>
            <a:spLocks noGrp="1" noChangeArrowheads="1"/>
          </p:cNvSpPr>
          <p:nvPr>
            <p:ph type="body" idx="1"/>
          </p:nvPr>
        </p:nvSpPr>
        <p:spPr>
          <a:xfrm>
            <a:off x="1654175" y="1079500"/>
            <a:ext cx="7053263" cy="5235575"/>
          </a:xfrm>
        </p:spPr>
        <p:txBody>
          <a:bodyPr/>
          <a:lstStyle/>
          <a:p>
            <a:pPr marL="0" indent="0" eaLnBrk="1" hangingPunct="1">
              <a:lnSpc>
                <a:spcPct val="98000"/>
              </a:lnSpc>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t>Type (Parser) Rules</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For each rule Xtext creates a class in the metamodel</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Each rule property results in a property of the metaclass</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smtClean="0"/>
          </a:p>
          <a:p>
            <a:pPr marL="0"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t>Lexer Rules </a:t>
            </a:r>
            <a:r>
              <a:rPr lang="en-US" sz="1200" smtClean="0"/>
              <a:t>(return value = String)</a:t>
            </a:r>
            <a:r>
              <a:rPr lang="en-US" b="1" smtClean="0"/>
              <a:t>	</a:t>
            </a:r>
            <a:endParaRPr lang="en-US" sz="1600" smtClean="0"/>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mtClean="0"/>
              <a:t>Keyword tokens </a:t>
            </a:r>
            <a:r>
              <a:rPr lang="en-US" sz="1600" smtClean="0"/>
              <a:t>defined with string literal syntax</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Build-in Lexer Types</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The </a:t>
            </a:r>
            <a:r>
              <a:rPr lang="en-US" sz="1600" b="1" smtClean="0">
                <a:solidFill>
                  <a:srgbClr val="FF0000"/>
                </a:solidFill>
                <a:latin typeface="Courier New" pitchFamily="49" charset="0"/>
                <a:cs typeface="Courier New" pitchFamily="49" charset="0"/>
              </a:rPr>
              <a:t>ID</a:t>
            </a:r>
            <a:r>
              <a:rPr lang="en-US" sz="1600" smtClean="0"/>
              <a:t> token</a:t>
            </a:r>
          </a:p>
          <a:p>
            <a:pPr lvl="2"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 </a:t>
            </a:r>
            <a:r>
              <a:rPr lang="en-US" sz="1200" smtClean="0">
                <a:latin typeface="Courier New" pitchFamily="49" charset="0"/>
                <a:cs typeface="Courier New" pitchFamily="49" charset="0"/>
              </a:rPr>
              <a:t>('^')?('a'..'z'|'A'..'Z'|'_') ('a'..'z'|'A'..'Z'|'_'|'0'..'9')* </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The </a:t>
            </a:r>
            <a:r>
              <a:rPr lang="en-US" sz="1600" b="1" smtClean="0">
                <a:solidFill>
                  <a:srgbClr val="FF0000"/>
                </a:solidFill>
                <a:latin typeface="Courier New" pitchFamily="49" charset="0"/>
                <a:cs typeface="Courier New" pitchFamily="49" charset="0"/>
              </a:rPr>
              <a:t>STRING</a:t>
            </a:r>
            <a:r>
              <a:rPr lang="en-US" sz="1600" smtClean="0"/>
              <a:t> token</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The </a:t>
            </a:r>
            <a:r>
              <a:rPr lang="en-US" sz="1600" b="1" smtClean="0">
                <a:solidFill>
                  <a:srgbClr val="FF0000"/>
                </a:solidFill>
                <a:latin typeface="Courier New" pitchFamily="49" charset="0"/>
                <a:cs typeface="Courier New" pitchFamily="49" charset="0"/>
              </a:rPr>
              <a:t>INT</a:t>
            </a:r>
            <a:r>
              <a:rPr lang="en-US" sz="1600" smtClean="0"/>
              <a:t> token</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The </a:t>
            </a:r>
            <a:r>
              <a:rPr lang="en-US" sz="1600" b="1" smtClean="0">
                <a:solidFill>
                  <a:srgbClr val="FF0000"/>
                </a:solidFill>
                <a:latin typeface="Courier New" pitchFamily="49" charset="0"/>
                <a:cs typeface="Courier New" pitchFamily="49" charset="0"/>
              </a:rPr>
              <a:t>URI</a:t>
            </a:r>
            <a:r>
              <a:rPr lang="en-US" sz="1600" smtClean="0"/>
              <a:t> token</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Single and multi-line Comments </a:t>
            </a:r>
          </a:p>
          <a:p>
            <a:pPr lvl="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latin typeface="Courier New" pitchFamily="49" charset="0"/>
                <a:cs typeface="Courier New" pitchFamily="49" charset="0"/>
              </a:rPr>
              <a:t>// this a single line comment</a:t>
            </a:r>
          </a:p>
          <a:p>
            <a:pPr lvl="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latin typeface="Courier New" pitchFamily="49" charset="0"/>
                <a:cs typeface="Courier New" pitchFamily="49" charset="0"/>
              </a:rPr>
              <a:t>/* this is a multiline comment */</a:t>
            </a:r>
          </a:p>
          <a:p>
            <a:pPr lvl="1"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b="1"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1654175" y="44450"/>
            <a:ext cx="7021513" cy="630238"/>
          </a:xfrm>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Type Rules</a:t>
            </a:r>
          </a:p>
        </p:txBody>
      </p:sp>
      <p:sp>
        <p:nvSpPr>
          <p:cNvPr id="43011" name="Rectangle 2"/>
          <p:cNvSpPr>
            <a:spLocks noGrp="1" noChangeArrowheads="1"/>
          </p:cNvSpPr>
          <p:nvPr>
            <p:ph type="body" idx="1"/>
          </p:nvPr>
        </p:nvSpPr>
        <p:spPr>
          <a:xfrm>
            <a:off x="1654175" y="1079500"/>
            <a:ext cx="7489825" cy="4635500"/>
          </a:xfrm>
        </p:spPr>
        <p:txBody>
          <a:bodyPr>
            <a:normAutofit fontScale="92500" lnSpcReduction="10000"/>
          </a:bodyPr>
          <a:lstStyle/>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A type rule is mapped to a metaclass in the metamodel</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may contain keywords (using string literal syntax)</a:t>
            </a:r>
            <a:r>
              <a:rPr lang="ar-SA" smtClean="0"/>
              <a:t>‏</a:t>
            </a:r>
            <a:endParaRPr lang="en-US" smtClean="0"/>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It also contains properties which will result in properties of the respective metaclass</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The property type is derived from the called rule</a:t>
            </a:r>
          </a:p>
          <a:p>
            <a:pPr lvl="1" eaLnBrk="1" hangingPunct="1">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There are different kinds of </a:t>
            </a:r>
          </a:p>
          <a:p>
            <a:pPr lvl="1"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     properties</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 single assign</a:t>
            </a:r>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 (multiple assign/add)</a:t>
            </a:r>
            <a:r>
              <a:rPr lang="ar-SA" sz="1600" smtClean="0"/>
              <a:t>‏</a:t>
            </a:r>
            <a:endParaRPr lang="de-CH" sz="1600" smtClean="0"/>
          </a:p>
          <a:p>
            <a:pPr lvl="2"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smtClean="0"/>
              <a:t>?= (boolean assign)</a:t>
            </a:r>
            <a:r>
              <a:rPr lang="ar-SA" sz="1600" smtClean="0"/>
              <a:t>‏</a:t>
            </a:r>
            <a:endParaRPr lang="de-CH" sz="1600" smtClean="0"/>
          </a:p>
          <a:p>
            <a:pPr marL="0"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a:p>
            <a:pPr marL="0" indent="0" eaLnBrk="1" hangingPunct="1">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p:txBody>
      </p:sp>
      <p:sp>
        <p:nvSpPr>
          <p:cNvPr id="43012" name="Textfeld 5"/>
          <p:cNvSpPr txBox="1">
            <a:spLocks noChangeArrowheads="1"/>
          </p:cNvSpPr>
          <p:nvPr/>
        </p:nvSpPr>
        <p:spPr bwMode="auto">
          <a:xfrm>
            <a:off x="5429250" y="3357563"/>
            <a:ext cx="3819525" cy="2465387"/>
          </a:xfrm>
          <a:prstGeom prst="rect">
            <a:avLst/>
          </a:prstGeom>
          <a:noFill/>
          <a:ln w="9525">
            <a:noFill/>
            <a:miter lim="800000"/>
            <a:headEnd/>
            <a:tailEnd/>
          </a:ln>
        </p:spPr>
        <p:txBody>
          <a:bodyPr wrap="none">
            <a:spAutoFit/>
          </a:bodyPr>
          <a:lstStyle/>
          <a:p>
            <a:pPr marL="447675" lvl="1" indent="-268288">
              <a:lnSpc>
                <a:spcPct val="97000"/>
              </a:lnSpc>
              <a:spcBef>
                <a:spcPts val="750"/>
              </a:spcBef>
              <a:buClr>
                <a:srgbClr val="376579"/>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376579"/>
                </a:solidFill>
                <a:latin typeface="Agfa Rotis Sans Serif"/>
                <a:cs typeface="DejaVu Sans"/>
              </a:rPr>
              <a:t>There are different property </a:t>
            </a:r>
          </a:p>
          <a:p>
            <a:pPr marL="447675" lvl="1" indent="-268288">
              <a:lnSpc>
                <a:spcPct val="97000"/>
              </a:lnSpc>
              <a:spcBef>
                <a:spcPts val="750"/>
              </a:spcBef>
              <a:buClr>
                <a:srgbClr val="376579"/>
              </a:buClr>
              <a:buSzPct val="65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376579"/>
                </a:solidFill>
                <a:latin typeface="Agfa Rotis Sans Serif"/>
                <a:cs typeface="DejaVu Sans"/>
              </a:rPr>
              <a:t>     cardinalities</a:t>
            </a:r>
          </a:p>
          <a:p>
            <a:pPr marL="896938" lvl="2" indent="-268288">
              <a:lnSpc>
                <a:spcPct val="97000"/>
              </a:lnSpc>
              <a:spcBef>
                <a:spcPts val="750"/>
              </a:spcBef>
              <a:buClr>
                <a:srgbClr val="376579"/>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376579"/>
                </a:solidFill>
                <a:latin typeface="Agfa Rotis Sans Serif"/>
                <a:cs typeface="DejaVu Sans"/>
              </a:rPr>
              <a:t>? (0..1)</a:t>
            </a:r>
            <a:r>
              <a:rPr lang="ar-SA" sz="1600">
                <a:solidFill>
                  <a:srgbClr val="376579"/>
                </a:solidFill>
                <a:latin typeface="Agfa Rotis Sans Serif"/>
                <a:cs typeface="DejaVu Sans"/>
              </a:rPr>
              <a:t>‏</a:t>
            </a:r>
            <a:endParaRPr lang="en-US" sz="1600">
              <a:solidFill>
                <a:srgbClr val="376579"/>
              </a:solidFill>
              <a:latin typeface="Agfa Rotis Sans Serif"/>
              <a:cs typeface="DejaVu Sans"/>
            </a:endParaRPr>
          </a:p>
          <a:p>
            <a:pPr marL="896938" lvl="2" indent="-268288">
              <a:lnSpc>
                <a:spcPct val="97000"/>
              </a:lnSpc>
              <a:spcBef>
                <a:spcPts val="750"/>
              </a:spcBef>
              <a:buClr>
                <a:srgbClr val="376579"/>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376579"/>
                </a:solidFill>
                <a:latin typeface="Agfa Rotis Sans Serif"/>
                <a:cs typeface="DejaVu Sans"/>
              </a:rPr>
              <a:t>* (0..n)</a:t>
            </a:r>
            <a:r>
              <a:rPr lang="ar-SA" sz="1600">
                <a:solidFill>
                  <a:srgbClr val="376579"/>
                </a:solidFill>
                <a:latin typeface="Agfa Rotis Sans Serif"/>
                <a:cs typeface="DejaVu Sans"/>
              </a:rPr>
              <a:t>‏</a:t>
            </a:r>
            <a:endParaRPr lang="en-US" sz="1600">
              <a:solidFill>
                <a:srgbClr val="376579"/>
              </a:solidFill>
              <a:latin typeface="Agfa Rotis Sans Serif"/>
              <a:cs typeface="DejaVu Sans"/>
            </a:endParaRPr>
          </a:p>
          <a:p>
            <a:pPr marL="896938" lvl="2" indent="-268288">
              <a:lnSpc>
                <a:spcPct val="97000"/>
              </a:lnSpc>
              <a:spcBef>
                <a:spcPts val="750"/>
              </a:spcBef>
              <a:buClr>
                <a:srgbClr val="376579"/>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376579"/>
                </a:solidFill>
                <a:latin typeface="Agfa Rotis Sans Serif"/>
                <a:cs typeface="DejaVu Sans"/>
              </a:rPr>
              <a:t>+ (1 n)</a:t>
            </a:r>
            <a:r>
              <a:rPr lang="ar-SA" sz="1600">
                <a:solidFill>
                  <a:srgbClr val="376579"/>
                </a:solidFill>
                <a:latin typeface="Agfa Rotis Sans Serif"/>
                <a:cs typeface="DejaVu Sans"/>
              </a:rPr>
              <a:t>‏</a:t>
            </a:r>
            <a:endParaRPr lang="en-US" sz="1600">
              <a:solidFill>
                <a:srgbClr val="376579"/>
              </a:solidFill>
              <a:latin typeface="Agfa Rotis Sans Serif"/>
              <a:cs typeface="DejaVu Sans"/>
            </a:endParaRPr>
          </a:p>
          <a:p>
            <a:pPr marL="896938" lvl="2" indent="-268288">
              <a:lnSpc>
                <a:spcPct val="97000"/>
              </a:lnSpc>
              <a:spcBef>
                <a:spcPts val="750"/>
              </a:spcBef>
              <a:buClr>
                <a:srgbClr val="376579"/>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376579"/>
                </a:solidFill>
                <a:latin typeface="Agfa Rotis Sans Serif"/>
                <a:cs typeface="DejaVu Sans"/>
              </a:rPr>
              <a:t>nothing (1..1)</a:t>
            </a:r>
            <a:r>
              <a:rPr lang="ar-SA" sz="1600">
                <a:solidFill>
                  <a:srgbClr val="376579"/>
                </a:solidFill>
                <a:latin typeface="Agfa Rotis Sans Serif"/>
                <a:cs typeface="DejaVu Sans"/>
              </a:rPr>
              <a:t>‏</a:t>
            </a:r>
            <a:endParaRPr lang="en-US" sz="1600">
              <a:solidFill>
                <a:srgbClr val="376579"/>
              </a:solidFill>
              <a:latin typeface="Agfa Rotis Sans Serif"/>
              <a:cs typeface="DejaVu Sans"/>
            </a:endParaRP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CH" sz="2000">
              <a:solidFill>
                <a:srgbClr val="376579"/>
              </a:solidFill>
              <a:latin typeface="Agfa Rotis Sans Serif"/>
              <a:cs typeface="DejaVu Sans"/>
            </a:endParaRPr>
          </a:p>
        </p:txBody>
      </p:sp>
      <p:sp>
        <p:nvSpPr>
          <p:cNvPr id="5" name="Datumsplatzhalter 4"/>
          <p:cNvSpPr>
            <a:spLocks noGrp="1"/>
          </p:cNvSpPr>
          <p:nvPr>
            <p:ph type="dt" sz="quarter" idx="10"/>
          </p:nvPr>
        </p:nvSpPr>
        <p:spPr/>
        <p:txBody>
          <a:bodyPr/>
          <a:lstStyle/>
          <a:p>
            <a:pPr>
              <a:defRPr/>
            </a:pPr>
            <a:r>
              <a:rPr lang="de-DE"/>
              <a:t>Rome 2008</a:t>
            </a:r>
            <a:endParaRPr lang="en-US"/>
          </a:p>
        </p:txBody>
      </p:sp>
      <p:sp>
        <p:nvSpPr>
          <p:cNvPr id="6" name="Foliennummernplatzhalter 5"/>
          <p:cNvSpPr>
            <a:spLocks noGrp="1"/>
          </p:cNvSpPr>
          <p:nvPr>
            <p:ph type="sldNum" sz="quarter" idx="12"/>
          </p:nvPr>
        </p:nvSpPr>
        <p:spPr/>
        <p:txBody>
          <a:bodyPr/>
          <a:lstStyle/>
          <a:p>
            <a:pPr>
              <a:defRPr/>
            </a:pPr>
            <a:fld id="{72EC6172-2D3A-4C22-95F5-26A53296138C}" type="slidenum">
              <a:rPr lang="en-US" smtClean="0"/>
              <a:pPr>
                <a:defRPr/>
              </a:pPr>
              <a:t>35</a:t>
            </a:fld>
            <a:endParaRPr lang="en-US"/>
          </a:p>
        </p:txBody>
      </p:sp>
      <p:sp>
        <p:nvSpPr>
          <p:cNvPr id="7" name="Fußzeilenplatzhalter 6"/>
          <p:cNvSpPr>
            <a:spLocks noGrp="1"/>
          </p:cNvSpPr>
          <p:nvPr>
            <p:ph type="ftr" sz="quarter" idx="11"/>
          </p:nvPr>
        </p:nvSpPr>
        <p:spPr/>
        <p:txBody>
          <a:bodyPr/>
          <a:lstStyle/>
          <a:p>
            <a:pPr>
              <a:defRPr/>
            </a:pPr>
            <a:r>
              <a:rPr lang="en-US"/>
              <a:t>oAW Xtext: a short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Reference Rule</a:t>
            </a:r>
          </a:p>
        </p:txBody>
      </p:sp>
      <p:sp>
        <p:nvSpPr>
          <p:cNvPr id="44035" name="Rectangle 2"/>
          <p:cNvSpPr>
            <a:spLocks noGrp="1" noChangeArrowheads="1"/>
          </p:cNvSpPr>
          <p:nvPr>
            <p:ph sz="half" idx="1"/>
          </p:nvPr>
        </p:nvSpPr>
        <p:spPr>
          <a:xfrm>
            <a:off x="1643063" y="1071563"/>
            <a:ext cx="3449637" cy="5324475"/>
          </a:xfrm>
        </p:spPr>
        <p:txBody>
          <a:bodyPr/>
          <a:lstStyle/>
          <a:p>
            <a:pPr marL="182563" indent="-182563" eaLnBrk="1" hangingPunct="1">
              <a:lnSpc>
                <a:spcPct val="98000"/>
              </a:lnSpc>
              <a:buFont typeface="Wingdings" pitchFamily="2" charset="2"/>
              <a:buNone/>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Linking ? </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Parsers construct parse tree not graphs</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no crossreferences possible</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usually solved by using a third task: the linking</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endParaRPr lang="en-US" sz="2000" smtClean="0"/>
          </a:p>
          <a:p>
            <a:pPr marL="182563" indent="-182563" eaLnBrk="1" hangingPunct="1">
              <a:lnSpc>
                <a:spcPct val="98000"/>
              </a:lnSpc>
              <a:buFont typeface="Wingdings" pitchFamily="2" charset="2"/>
              <a:buNone/>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mtClean="0"/>
              <a:t>Xtext solution</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specification of the linking within the grammar</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By default the ID is used as reference</a:t>
            </a:r>
            <a:endParaRPr lang="en-US" b="1" i="1" smtClean="0">
              <a:solidFill>
                <a:srgbClr val="FF0000"/>
              </a:solidFill>
            </a:endParaRPr>
          </a:p>
        </p:txBody>
      </p:sp>
      <p:sp>
        <p:nvSpPr>
          <p:cNvPr id="5" name="Datumsplatzhalter 3"/>
          <p:cNvSpPr>
            <a:spLocks noGrp="1"/>
          </p:cNvSpPr>
          <p:nvPr>
            <p:ph type="dt" sz="quarter" idx="10"/>
          </p:nvPr>
        </p:nvSpPr>
        <p:spPr/>
        <p:txBody>
          <a:bodyPr/>
          <a:lstStyle/>
          <a:p>
            <a:pPr>
              <a:defRPr/>
            </a:pPr>
            <a:r>
              <a:rPr lang="de-DE"/>
              <a:t>Rome 2008</a:t>
            </a:r>
            <a:endParaRPr lang="en-US"/>
          </a:p>
        </p:txBody>
      </p:sp>
      <p:sp>
        <p:nvSpPr>
          <p:cNvPr id="6" name="Fußzeilenplatzhalter 4"/>
          <p:cNvSpPr>
            <a:spLocks noGrp="1"/>
          </p:cNvSpPr>
          <p:nvPr>
            <p:ph type="ftr" sz="quarter" idx="11"/>
          </p:nvPr>
        </p:nvSpPr>
        <p:spPr/>
        <p:txBody>
          <a:bodyPr/>
          <a:lstStyle/>
          <a:p>
            <a:pPr>
              <a:defRPr/>
            </a:pPr>
            <a:r>
              <a:rPr lang="en-US"/>
              <a:t>oAW Xtext: a short introduction</a:t>
            </a:r>
          </a:p>
        </p:txBody>
      </p:sp>
      <p:sp>
        <p:nvSpPr>
          <p:cNvPr id="7" name="Foliennummernplatzhalter 5"/>
          <p:cNvSpPr>
            <a:spLocks noGrp="1"/>
          </p:cNvSpPr>
          <p:nvPr>
            <p:ph type="sldNum" sz="quarter" idx="12"/>
          </p:nvPr>
        </p:nvSpPr>
        <p:spPr/>
        <p:txBody>
          <a:bodyPr/>
          <a:lstStyle/>
          <a:p>
            <a:pPr>
              <a:defRPr/>
            </a:pPr>
            <a:fld id="{578154BC-7EE2-49DD-84FC-253A6CB42920}" type="slidenum">
              <a:rPr lang="en-US"/>
              <a:pPr>
                <a:defRPr/>
              </a:pPr>
              <a:t>36</a:t>
            </a:fld>
            <a:endParaRPr lang="en-US"/>
          </a:p>
        </p:txBody>
      </p:sp>
      <p:sp>
        <p:nvSpPr>
          <p:cNvPr id="44039" name="Rechteck 9"/>
          <p:cNvSpPr>
            <a:spLocks noChangeArrowheads="1"/>
          </p:cNvSpPr>
          <p:nvPr/>
        </p:nvSpPr>
        <p:spPr bwMode="auto">
          <a:xfrm>
            <a:off x="5500688" y="1000125"/>
            <a:ext cx="3929062" cy="4524375"/>
          </a:xfrm>
          <a:prstGeom prst="rect">
            <a:avLst/>
          </a:prstGeom>
          <a:noFill/>
          <a:ln w="9525">
            <a:noFill/>
            <a:miter lim="800000"/>
            <a:headEnd/>
            <a:tailEnd/>
          </a:ln>
        </p:spPr>
        <p:txBody>
          <a:bodyPr>
            <a:spAutoFit/>
          </a:bodyPr>
          <a:lstStyle/>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Model:</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(types+=Type)*;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DataType | Entity;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DataType: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"datatype"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Entity:</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"entity"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(features+=Feature)*     </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r>
              <a:rPr lang="de-CH" b="1">
                <a:solidFill>
                  <a:schemeClr val="tx1"/>
                </a:solidFill>
                <a:latin typeface="Courier New" pitchFamily="49" charset="0"/>
                <a:cs typeface="Courier New" pitchFamily="49" charset="0"/>
              </a:rPr>
              <a:t>;</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Feature: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type=[Type|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p:txBody>
      </p:sp>
      <p:sp>
        <p:nvSpPr>
          <p:cNvPr id="44040" name="Rechteck 7"/>
          <p:cNvSpPr>
            <a:spLocks noChangeArrowheads="1"/>
          </p:cNvSpPr>
          <p:nvPr/>
        </p:nvSpPr>
        <p:spPr bwMode="auto">
          <a:xfrm>
            <a:off x="6572250" y="5072063"/>
            <a:ext cx="1357313" cy="428625"/>
          </a:xfrm>
          <a:prstGeom prst="rect">
            <a:avLst/>
          </a:prstGeom>
          <a:solidFill>
            <a:srgbClr val="FFFF00">
              <a:alpha val="38823"/>
            </a:srgbClr>
          </a:solidFill>
          <a:ln w="9525" algn="ctr">
            <a:noFill/>
            <a:round/>
            <a:headEnd/>
            <a:tailEnd/>
          </a:ln>
        </p:spPr>
        <p:txBody>
          <a:bodyPr/>
          <a:lstStyle/>
          <a:p>
            <a:pPr>
              <a:buClr>
                <a:srgbClr val="000000"/>
              </a:buClr>
              <a:buSzPct val="100000"/>
              <a:buFont typeface="Arial" pitchFamily="34" charset="0"/>
              <a:buNone/>
            </a:pPr>
            <a:endParaRPr lang="de-CH">
              <a:cs typeface="DejaVu San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normAutofit fontScale="90000"/>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Abstract Type Rules (metatype (multi-) inheritance)</a:t>
            </a:r>
          </a:p>
        </p:txBody>
      </p:sp>
      <p:sp>
        <p:nvSpPr>
          <p:cNvPr id="45059" name="Rectangle 2"/>
          <p:cNvSpPr>
            <a:spLocks noGrp="1" noChangeArrowheads="1"/>
          </p:cNvSpPr>
          <p:nvPr>
            <p:ph sz="half" idx="1"/>
          </p:nvPr>
        </p:nvSpPr>
        <p:spPr>
          <a:xfrm>
            <a:off x="1643063" y="1071563"/>
            <a:ext cx="3449637" cy="5324475"/>
          </a:xfrm>
        </p:spPr>
        <p:txBody>
          <a:bodyPr/>
          <a:lstStyle/>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A Type rule can be abstract</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collection of OR-ed alternatives</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mapped to an abstract metaclass</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The OR-ed alternative become concrete subclasses</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Multiple inheritance : the same rule can be or-ed in several abstract rules. </a:t>
            </a:r>
            <a:endParaRPr lang="en-US" b="1" i="1" smtClean="0">
              <a:solidFill>
                <a:srgbClr val="FF0000"/>
              </a:solidFill>
            </a:endParaRPr>
          </a:p>
        </p:txBody>
      </p:sp>
      <p:sp>
        <p:nvSpPr>
          <p:cNvPr id="5" name="Datumsplatzhalter 3"/>
          <p:cNvSpPr>
            <a:spLocks noGrp="1"/>
          </p:cNvSpPr>
          <p:nvPr>
            <p:ph type="dt" sz="quarter" idx="10"/>
          </p:nvPr>
        </p:nvSpPr>
        <p:spPr/>
        <p:txBody>
          <a:bodyPr/>
          <a:lstStyle/>
          <a:p>
            <a:pPr>
              <a:defRPr/>
            </a:pPr>
            <a:r>
              <a:rPr lang="de-DE"/>
              <a:t>Rome 2008</a:t>
            </a:r>
            <a:endParaRPr lang="en-US"/>
          </a:p>
        </p:txBody>
      </p:sp>
      <p:sp>
        <p:nvSpPr>
          <p:cNvPr id="6" name="Fußzeilenplatzhalter 4"/>
          <p:cNvSpPr>
            <a:spLocks noGrp="1"/>
          </p:cNvSpPr>
          <p:nvPr>
            <p:ph type="ftr" sz="quarter" idx="11"/>
          </p:nvPr>
        </p:nvSpPr>
        <p:spPr/>
        <p:txBody>
          <a:bodyPr/>
          <a:lstStyle/>
          <a:p>
            <a:pPr>
              <a:defRPr/>
            </a:pPr>
            <a:r>
              <a:rPr lang="en-US"/>
              <a:t>oAW Xtext: a short introduction</a:t>
            </a:r>
          </a:p>
        </p:txBody>
      </p:sp>
      <p:sp>
        <p:nvSpPr>
          <p:cNvPr id="7" name="Foliennummernplatzhalter 5"/>
          <p:cNvSpPr>
            <a:spLocks noGrp="1"/>
          </p:cNvSpPr>
          <p:nvPr>
            <p:ph type="sldNum" sz="quarter" idx="12"/>
          </p:nvPr>
        </p:nvSpPr>
        <p:spPr/>
        <p:txBody>
          <a:bodyPr/>
          <a:lstStyle/>
          <a:p>
            <a:pPr>
              <a:defRPr/>
            </a:pPr>
            <a:fld id="{B2D7B2A5-7BB5-449E-8001-A020CB04E804}" type="slidenum">
              <a:rPr lang="en-US"/>
              <a:pPr>
                <a:defRPr/>
              </a:pPr>
              <a:t>37</a:t>
            </a:fld>
            <a:endParaRPr lang="en-US"/>
          </a:p>
        </p:txBody>
      </p:sp>
      <p:sp>
        <p:nvSpPr>
          <p:cNvPr id="45063" name="Rechteck 9"/>
          <p:cNvSpPr>
            <a:spLocks noChangeArrowheads="1"/>
          </p:cNvSpPr>
          <p:nvPr/>
        </p:nvSpPr>
        <p:spPr bwMode="auto">
          <a:xfrm>
            <a:off x="5500688" y="1000125"/>
            <a:ext cx="3929062" cy="4524375"/>
          </a:xfrm>
          <a:prstGeom prst="rect">
            <a:avLst/>
          </a:prstGeom>
          <a:noFill/>
          <a:ln w="9525">
            <a:noFill/>
            <a:miter lim="800000"/>
            <a:headEnd/>
            <a:tailEnd/>
          </a:ln>
        </p:spPr>
        <p:txBody>
          <a:bodyPr>
            <a:spAutoFit/>
          </a:bodyPr>
          <a:lstStyle/>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Model:</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(types+=Type)*;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DataType | Entity;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DataType: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"datatype"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Entity:</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"entity"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(features+=Feature)*     </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r>
              <a:rPr lang="de-CH" b="1">
                <a:solidFill>
                  <a:schemeClr val="tx1"/>
                </a:solidFill>
                <a:latin typeface="Courier New" pitchFamily="49" charset="0"/>
                <a:cs typeface="Courier New" pitchFamily="49" charset="0"/>
              </a:rPr>
              <a:t>;</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Feature: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type=[Type|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p:txBody>
      </p:sp>
      <p:sp>
        <p:nvSpPr>
          <p:cNvPr id="45064" name="Rechteck 7"/>
          <p:cNvSpPr>
            <a:spLocks noChangeArrowheads="1"/>
          </p:cNvSpPr>
          <p:nvPr/>
        </p:nvSpPr>
        <p:spPr bwMode="auto">
          <a:xfrm>
            <a:off x="5500688" y="1857375"/>
            <a:ext cx="3071812" cy="714375"/>
          </a:xfrm>
          <a:prstGeom prst="rect">
            <a:avLst/>
          </a:prstGeom>
          <a:solidFill>
            <a:srgbClr val="FFFF00">
              <a:alpha val="38823"/>
            </a:srgbClr>
          </a:solidFill>
          <a:ln w="9525" algn="ctr">
            <a:noFill/>
            <a:round/>
            <a:headEnd/>
            <a:tailEnd/>
          </a:ln>
        </p:spPr>
        <p:txBody>
          <a:bodyPr/>
          <a:lstStyle/>
          <a:p>
            <a:pPr>
              <a:buClr>
                <a:srgbClr val="000000"/>
              </a:buClr>
              <a:buSzPct val="100000"/>
              <a:buFont typeface="Arial" pitchFamily="34" charset="0"/>
              <a:buNone/>
            </a:pPr>
            <a:endParaRPr lang="de-CH">
              <a:cs typeface="DejaVu San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lstStyle/>
          <a:p>
            <a:pPr eaLnBrk="1" hangingPunct="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Enum Rules</a:t>
            </a:r>
          </a:p>
        </p:txBody>
      </p:sp>
      <p:sp>
        <p:nvSpPr>
          <p:cNvPr id="46083" name="Rectangle 2"/>
          <p:cNvSpPr>
            <a:spLocks noGrp="1" noChangeArrowheads="1"/>
          </p:cNvSpPr>
          <p:nvPr>
            <p:ph sz="half" idx="1"/>
          </p:nvPr>
        </p:nvSpPr>
        <p:spPr>
          <a:xfrm>
            <a:off x="1643063" y="1071563"/>
            <a:ext cx="3449637" cy="5324475"/>
          </a:xfrm>
        </p:spPr>
        <p:txBody>
          <a:bodyPr/>
          <a:lstStyle/>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Definition of  a limited set of defined alternative</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map to an Enum in the metatmodel</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Enum keyword</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List of enum litteral</a:t>
            </a:r>
          </a:p>
          <a:p>
            <a:pPr marL="182563" indent="-182563" eaLnBrk="1" hangingPunct="1">
              <a:lnSpc>
                <a:spcPct val="98000"/>
              </a:lnSpc>
              <a:buFont typeface="Wingdings" pitchFamily="2" charset="2"/>
              <a:buChar char=""/>
              <a:tabLst>
                <a:tab pos="182563" algn="l"/>
                <a:tab pos="1096963" algn="l"/>
                <a:tab pos="2011363" algn="l"/>
                <a:tab pos="2925763" algn="l"/>
                <a:tab pos="3840163" algn="l"/>
                <a:tab pos="4754563" algn="l"/>
                <a:tab pos="5668963" algn="l"/>
                <a:tab pos="6583363" algn="l"/>
                <a:tab pos="7497763" algn="l"/>
                <a:tab pos="8412163" algn="l"/>
                <a:tab pos="9326563" algn="l"/>
                <a:tab pos="10240963" algn="l"/>
              </a:tabLst>
            </a:pPr>
            <a:r>
              <a:rPr lang="en-US" sz="2000" smtClean="0"/>
              <a:t> enum litteral has a token name and a string representation</a:t>
            </a:r>
            <a:endParaRPr lang="en-US" b="1" i="1" smtClean="0">
              <a:solidFill>
                <a:srgbClr val="FF0000"/>
              </a:solidFill>
            </a:endParaRPr>
          </a:p>
        </p:txBody>
      </p:sp>
      <p:sp>
        <p:nvSpPr>
          <p:cNvPr id="5" name="Datumsplatzhalter 3"/>
          <p:cNvSpPr>
            <a:spLocks noGrp="1"/>
          </p:cNvSpPr>
          <p:nvPr>
            <p:ph type="dt" sz="quarter" idx="10"/>
          </p:nvPr>
        </p:nvSpPr>
        <p:spPr/>
        <p:txBody>
          <a:bodyPr/>
          <a:lstStyle/>
          <a:p>
            <a:pPr>
              <a:defRPr/>
            </a:pPr>
            <a:r>
              <a:rPr lang="de-DE"/>
              <a:t>Rome 2008</a:t>
            </a:r>
            <a:endParaRPr lang="en-US"/>
          </a:p>
        </p:txBody>
      </p:sp>
      <p:sp>
        <p:nvSpPr>
          <p:cNvPr id="6" name="Fußzeilenplatzhalter 4"/>
          <p:cNvSpPr>
            <a:spLocks noGrp="1"/>
          </p:cNvSpPr>
          <p:nvPr>
            <p:ph type="ftr" sz="quarter" idx="11"/>
          </p:nvPr>
        </p:nvSpPr>
        <p:spPr/>
        <p:txBody>
          <a:bodyPr/>
          <a:lstStyle/>
          <a:p>
            <a:pPr>
              <a:defRPr/>
            </a:pPr>
            <a:r>
              <a:rPr lang="en-US"/>
              <a:t>oAW Xtext: a short introduction</a:t>
            </a:r>
          </a:p>
        </p:txBody>
      </p:sp>
      <p:sp>
        <p:nvSpPr>
          <p:cNvPr id="7" name="Foliennummernplatzhalter 5"/>
          <p:cNvSpPr>
            <a:spLocks noGrp="1"/>
          </p:cNvSpPr>
          <p:nvPr>
            <p:ph type="sldNum" sz="quarter" idx="12"/>
          </p:nvPr>
        </p:nvSpPr>
        <p:spPr/>
        <p:txBody>
          <a:bodyPr/>
          <a:lstStyle/>
          <a:p>
            <a:pPr>
              <a:defRPr/>
            </a:pPr>
            <a:fld id="{3F6CDB65-DE82-4DD9-B975-FEA2E938942A}" type="slidenum">
              <a:rPr lang="en-US"/>
              <a:pPr>
                <a:defRPr/>
              </a:pPr>
              <a:t>38</a:t>
            </a:fld>
            <a:endParaRPr lang="en-US"/>
          </a:p>
        </p:txBody>
      </p:sp>
      <p:sp>
        <p:nvSpPr>
          <p:cNvPr id="46087" name="Rechteck 9"/>
          <p:cNvSpPr>
            <a:spLocks noChangeArrowheads="1"/>
          </p:cNvSpPr>
          <p:nvPr/>
        </p:nvSpPr>
        <p:spPr bwMode="auto">
          <a:xfrm>
            <a:off x="5500688" y="1000125"/>
            <a:ext cx="3929062" cy="5354638"/>
          </a:xfrm>
          <a:prstGeom prst="rect">
            <a:avLst/>
          </a:prstGeom>
          <a:noFill/>
          <a:ln w="9525">
            <a:noFill/>
            <a:miter lim="800000"/>
            <a:headEnd/>
            <a:tailEnd/>
          </a:ln>
        </p:spPr>
        <p:txBody>
          <a:bodyPr>
            <a:spAutoFit/>
          </a:bodyPr>
          <a:lstStyle/>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Model:</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(types+=Type)*;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DataType | Entity;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DataType: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"datatype"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Entity:</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"entity" </a:t>
            </a:r>
            <a:r>
              <a:rPr lang="de-CH" b="1">
                <a:solidFill>
                  <a:schemeClr val="tx1"/>
                </a:solidFill>
                <a:latin typeface="Courier New" pitchFamily="49" charset="0"/>
                <a:cs typeface="Courier New" pitchFamily="49" charset="0"/>
              </a:rPr>
              <a:t>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(features+=Feature)*     </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a:t>
            </a:r>
            <a:r>
              <a:rPr lang="de-CH" b="1">
                <a:solidFill>
                  <a:schemeClr val="accent2"/>
                </a:solidFill>
                <a:latin typeface="Courier New" pitchFamily="49" charset="0"/>
                <a:cs typeface="Courier New" pitchFamily="49" charset="0"/>
              </a:rPr>
              <a:t>"}"</a:t>
            </a:r>
            <a:r>
              <a:rPr lang="de-CH" b="1">
                <a:solidFill>
                  <a:schemeClr val="tx1"/>
                </a:solidFill>
                <a:latin typeface="Courier New" pitchFamily="49" charset="0"/>
                <a:cs typeface="Courier New" pitchFamily="49" charset="0"/>
              </a:rPr>
              <a:t>;</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Feature: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type=[Type|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 name=</a:t>
            </a:r>
            <a:r>
              <a:rPr lang="de-CH" b="1">
                <a:solidFill>
                  <a:srgbClr val="FF0000"/>
                </a:solidFill>
                <a:latin typeface="Courier New" pitchFamily="49" charset="0"/>
                <a:cs typeface="Courier New" pitchFamily="49" charset="0"/>
              </a:rPr>
              <a:t>ID</a:t>
            </a:r>
            <a:r>
              <a:rPr lang="de-CH" b="1">
                <a:solidFill>
                  <a:schemeClr val="tx1"/>
                </a:solidFill>
                <a:latin typeface="Courier New" pitchFamily="49" charset="0"/>
                <a:cs typeface="Courier New" pitchFamily="49" charset="0"/>
              </a:rPr>
              <a:t>;</a:t>
            </a:r>
          </a:p>
          <a:p>
            <a:pPr>
              <a:buClr>
                <a:srgbClr val="000000"/>
              </a:buClr>
              <a:buSzPct val="100000"/>
              <a:buFont typeface="Arial" pitchFamily="34" charset="0"/>
              <a:buNone/>
            </a:pPr>
            <a:endParaRPr lang="de-CH" b="1">
              <a:solidFill>
                <a:schemeClr val="tx1"/>
              </a:solidFill>
              <a:latin typeface="Courier New" pitchFamily="49" charset="0"/>
              <a:cs typeface="Courier New" pitchFamily="49" charset="0"/>
            </a:endParaRPr>
          </a:p>
          <a:p>
            <a:pPr>
              <a:buClr>
                <a:srgbClr val="000000"/>
              </a:buClr>
              <a:buSzPct val="100000"/>
              <a:buFont typeface="Arial" pitchFamily="34" charset="0"/>
              <a:buNone/>
            </a:pPr>
            <a:r>
              <a:rPr lang="de-CH" b="1">
                <a:solidFill>
                  <a:srgbClr val="FF0000"/>
                </a:solidFill>
                <a:latin typeface="Courier New" pitchFamily="49" charset="0"/>
                <a:cs typeface="Courier New" pitchFamily="49" charset="0"/>
              </a:rPr>
              <a:t>Enum</a:t>
            </a:r>
            <a:r>
              <a:rPr lang="de-CH" b="1">
                <a:solidFill>
                  <a:schemeClr val="tx1"/>
                </a:solidFill>
                <a:latin typeface="Courier New" pitchFamily="49" charset="0"/>
                <a:cs typeface="Courier New" pitchFamily="49" charset="0"/>
              </a:rPr>
              <a:t> PrimitivType:</a:t>
            </a:r>
          </a:p>
          <a:p>
            <a:pPr>
              <a:buClr>
                <a:srgbClr val="000000"/>
              </a:buClr>
              <a:buSzPct val="100000"/>
              <a:buFont typeface="Arial" pitchFamily="34" charset="0"/>
              <a:buNone/>
            </a:pPr>
            <a:r>
              <a:rPr lang="de-CH" b="1">
                <a:solidFill>
                  <a:schemeClr val="tx1"/>
                </a:solidFill>
                <a:latin typeface="Courier New" pitchFamily="49" charset="0"/>
                <a:cs typeface="Courier New" pitchFamily="49" charset="0"/>
              </a:rPr>
              <a:t>  Str=„string“| Int=„int“ </a:t>
            </a:r>
          </a:p>
        </p:txBody>
      </p:sp>
      <p:sp>
        <p:nvSpPr>
          <p:cNvPr id="46088" name="Rechteck 7"/>
          <p:cNvSpPr>
            <a:spLocks noChangeArrowheads="1"/>
          </p:cNvSpPr>
          <p:nvPr/>
        </p:nvSpPr>
        <p:spPr bwMode="auto">
          <a:xfrm>
            <a:off x="5572125" y="5643563"/>
            <a:ext cx="3571875" cy="714375"/>
          </a:xfrm>
          <a:prstGeom prst="rect">
            <a:avLst/>
          </a:prstGeom>
          <a:solidFill>
            <a:srgbClr val="FFFF00">
              <a:alpha val="38823"/>
            </a:srgbClr>
          </a:solidFill>
          <a:ln w="9525" algn="ctr">
            <a:noFill/>
            <a:round/>
            <a:headEnd/>
            <a:tailEnd/>
          </a:ln>
        </p:spPr>
        <p:txBody>
          <a:bodyPr/>
          <a:lstStyle/>
          <a:p>
            <a:pPr>
              <a:buClr>
                <a:srgbClr val="000000"/>
              </a:buClr>
              <a:buSzPct val="100000"/>
              <a:buFont typeface="Arial" pitchFamily="34" charset="0"/>
              <a:buNone/>
            </a:pPr>
            <a:endParaRPr lang="de-CH">
              <a:cs typeface="DejaVu San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quarter" idx="10"/>
          </p:nvPr>
        </p:nvSpPr>
        <p:spPr/>
        <p:txBody>
          <a:bodyPr/>
          <a:lstStyle/>
          <a:p>
            <a:pPr>
              <a:defRPr/>
            </a:pPr>
            <a:r>
              <a:rPr lang="de-DE"/>
              <a:t>Rome 2008</a:t>
            </a:r>
            <a:endParaRPr lang="en-US"/>
          </a:p>
        </p:txBody>
      </p:sp>
      <p:sp>
        <p:nvSpPr>
          <p:cNvPr id="6" name="Fußzeilenplatzhalter 5"/>
          <p:cNvSpPr>
            <a:spLocks noGrp="1"/>
          </p:cNvSpPr>
          <p:nvPr>
            <p:ph type="ftr" sz="quarter" idx="11"/>
          </p:nvPr>
        </p:nvSpPr>
        <p:spPr/>
        <p:txBody>
          <a:bodyPr/>
          <a:lstStyle/>
          <a:p>
            <a:pPr>
              <a:defRPr/>
            </a:pPr>
            <a:r>
              <a:rPr lang="en-US"/>
              <a:t>oAW Xtext: a short introduction</a:t>
            </a:r>
          </a:p>
        </p:txBody>
      </p:sp>
      <p:sp>
        <p:nvSpPr>
          <p:cNvPr id="7" name="Foliennummernplatzhalter 6"/>
          <p:cNvSpPr>
            <a:spLocks noGrp="1"/>
          </p:cNvSpPr>
          <p:nvPr>
            <p:ph type="sldNum" sz="quarter" idx="12"/>
          </p:nvPr>
        </p:nvSpPr>
        <p:spPr/>
        <p:txBody>
          <a:bodyPr/>
          <a:lstStyle/>
          <a:p>
            <a:pPr>
              <a:defRPr/>
            </a:pPr>
            <a:fld id="{6F743BB4-2E5C-4868-8AB8-A28EA4E2F9FC}" type="slidenum">
              <a:rPr lang="en-US" smtClean="0"/>
              <a:pPr>
                <a:defRPr/>
              </a:pPr>
              <a:t>39</a:t>
            </a:fld>
            <a:endParaRPr lang="en-US"/>
          </a:p>
        </p:txBody>
      </p:sp>
      <p:sp>
        <p:nvSpPr>
          <p:cNvPr id="8" name="Textfeld 7"/>
          <p:cNvSpPr txBox="1"/>
          <p:nvPr/>
        </p:nvSpPr>
        <p:spPr>
          <a:xfrm>
            <a:off x="3143250" y="2714625"/>
            <a:ext cx="4643438" cy="996950"/>
          </a:xfrm>
          <a:prstGeom prst="rect">
            <a:avLst/>
          </a:prstGeom>
          <a:noFill/>
        </p:spPr>
        <p:txBody>
          <a:bodyPr>
            <a:spAutoFit/>
          </a:bodyPr>
          <a:lstStyle/>
          <a:p>
            <a:pPr>
              <a:lnSpc>
                <a:spcPct val="98000"/>
              </a:lnSpc>
              <a:buClr>
                <a:srgbClr val="376579"/>
              </a:buClr>
              <a:buSzPct val="100000"/>
              <a:buFont typeface="Agfa Rotis Sans Serif Ex Bold"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CH" sz="6000" dirty="0" err="1">
                <a:solidFill>
                  <a:srgbClr val="376579"/>
                </a:solidFill>
                <a:latin typeface="+mj-lt"/>
                <a:ea typeface="+mj-ea"/>
                <a:cs typeface="+mj-cs"/>
              </a:rPr>
              <a:t>Questions</a:t>
            </a:r>
            <a:r>
              <a:rPr lang="de-CH" sz="6000" dirty="0">
                <a:solidFill>
                  <a:srgbClr val="376579"/>
                </a:solidFill>
                <a:latin typeface="+mj-lt"/>
                <a:ea typeface="+mj-ea"/>
                <a:cs typeface="+mj-c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57158" y="6286520"/>
            <a:ext cx="8242577" cy="369332"/>
          </a:xfrm>
          <a:prstGeom prst="rect">
            <a:avLst/>
          </a:prstGeom>
          <a:noFill/>
        </p:spPr>
        <p:txBody>
          <a:bodyPr wrap="none" rtlCol="0">
            <a:spAutoFit/>
          </a:bodyPr>
          <a:lstStyle/>
          <a:p>
            <a:r>
              <a:rPr lang="en-US" i="1" dirty="0" smtClean="0"/>
              <a:t>Figure 4: The </a:t>
            </a:r>
            <a:r>
              <a:rPr lang="en-US" i="1" dirty="0" err="1" smtClean="0"/>
              <a:t>Xtext</a:t>
            </a:r>
            <a:r>
              <a:rPr lang="en-US" i="1" dirty="0" smtClean="0"/>
              <a:t> project wizard ensures an easy start by setting all the needed stuff. </a:t>
            </a:r>
            <a:endParaRPr lang="de-CH" dirty="0"/>
          </a:p>
        </p:txBody>
      </p:sp>
      <p:pic>
        <p:nvPicPr>
          <p:cNvPr id="4" name="Grafik 3" descr="xtext_wizard.png"/>
          <p:cNvPicPr>
            <a:picLocks noChangeAspect="1"/>
          </p:cNvPicPr>
          <p:nvPr/>
        </p:nvPicPr>
        <p:blipFill>
          <a:blip r:embed="rId2" cstate="print"/>
          <a:stretch>
            <a:fillRect/>
          </a:stretch>
        </p:blipFill>
        <p:spPr>
          <a:xfrm>
            <a:off x="2005012" y="981075"/>
            <a:ext cx="5133975" cy="4895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428596" y="5572140"/>
            <a:ext cx="8715404" cy="923330"/>
          </a:xfrm>
          <a:prstGeom prst="rect">
            <a:avLst/>
          </a:prstGeom>
          <a:noFill/>
        </p:spPr>
        <p:txBody>
          <a:bodyPr wrap="square" rtlCol="0">
            <a:spAutoFit/>
          </a:bodyPr>
          <a:lstStyle/>
          <a:p>
            <a:r>
              <a:rPr lang="en-US" i="1" dirty="0" smtClean="0"/>
              <a:t>Figure 5: The definition of a textual DSL with </a:t>
            </a:r>
            <a:r>
              <a:rPr lang="en-US" i="1" dirty="0" err="1" smtClean="0"/>
              <a:t>Xtext</a:t>
            </a:r>
            <a:r>
              <a:rPr lang="en-US" i="1" dirty="0" smtClean="0"/>
              <a:t> is based on three Eclipse </a:t>
            </a:r>
            <a:r>
              <a:rPr lang="en-US" i="1" dirty="0" err="1" smtClean="0"/>
              <a:t>plugin</a:t>
            </a:r>
            <a:r>
              <a:rPr lang="en-US" i="1" dirty="0" smtClean="0"/>
              <a:t> projects: one for the language definition self, one for the language editor and one for the language generator. </a:t>
            </a:r>
            <a:endParaRPr lang="de-CH" dirty="0"/>
          </a:p>
        </p:txBody>
      </p:sp>
      <p:pic>
        <p:nvPicPr>
          <p:cNvPr id="5" name="Grafik 4" descr="EclipseXtext.png"/>
          <p:cNvPicPr>
            <a:picLocks noChangeAspect="1"/>
          </p:cNvPicPr>
          <p:nvPr/>
        </p:nvPicPr>
        <p:blipFill>
          <a:blip r:embed="rId2" cstate="print"/>
          <a:stretch>
            <a:fillRect/>
          </a:stretch>
        </p:blipFill>
        <p:spPr>
          <a:xfrm>
            <a:off x="1571604" y="714356"/>
            <a:ext cx="6151053" cy="44524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2552709" y="3009898"/>
            <a:ext cx="5072063" cy="164306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buClr>
                <a:srgbClr val="000000"/>
              </a:buClr>
              <a:buSzPct val="100000"/>
              <a:buFont typeface="Arial" charset="0"/>
              <a:buNone/>
              <a:defRPr/>
            </a:pPr>
            <a:endParaRPr lang="de-CH" dirty="0">
              <a:latin typeface="Arial" charset="0"/>
              <a:ea typeface="+mn-ea"/>
              <a:cs typeface="+mn-cs"/>
            </a:endParaRPr>
          </a:p>
        </p:txBody>
      </p:sp>
      <p:sp>
        <p:nvSpPr>
          <p:cNvPr id="4" name="Rectangle 11"/>
          <p:cNvSpPr>
            <a:spLocks noChangeArrowheads="1"/>
          </p:cNvSpPr>
          <p:nvPr/>
        </p:nvSpPr>
        <p:spPr bwMode="auto">
          <a:xfrm>
            <a:off x="1843097" y="2079623"/>
            <a:ext cx="1346200" cy="714375"/>
          </a:xfrm>
          <a:prstGeom prst="rect">
            <a:avLst/>
          </a:prstGeom>
          <a:no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mydsl.xtext</a:t>
            </a:r>
          </a:p>
        </p:txBody>
      </p:sp>
      <p:sp>
        <p:nvSpPr>
          <p:cNvPr id="5" name="Line 12"/>
          <p:cNvSpPr>
            <a:spLocks noChangeShapeType="1"/>
          </p:cNvSpPr>
          <p:nvPr/>
        </p:nvSpPr>
        <p:spPr bwMode="auto">
          <a:xfrm>
            <a:off x="3260734" y="2466972"/>
            <a:ext cx="739762" cy="45719"/>
          </a:xfrm>
          <a:prstGeom prst="line">
            <a:avLst/>
          </a:prstGeom>
          <a:noFill/>
          <a:ln w="9525">
            <a:solidFill>
              <a:srgbClr val="000000"/>
            </a:solidFill>
            <a:round/>
            <a:headEnd/>
            <a:tailEnd type="triangle" w="med" len="med"/>
          </a:ln>
        </p:spPr>
        <p:txBody>
          <a:bodyPr/>
          <a:lstStyle/>
          <a:p>
            <a:endParaRPr lang="de-CH"/>
          </a:p>
        </p:txBody>
      </p:sp>
      <p:sp>
        <p:nvSpPr>
          <p:cNvPr id="6" name="Rectangle 13"/>
          <p:cNvSpPr>
            <a:spLocks noChangeArrowheads="1"/>
          </p:cNvSpPr>
          <p:nvPr/>
        </p:nvSpPr>
        <p:spPr bwMode="auto">
          <a:xfrm>
            <a:off x="4102109" y="2112961"/>
            <a:ext cx="3179763" cy="779462"/>
          </a:xfrm>
          <a:prstGeom prst="rect">
            <a:avLst/>
          </a:prstGeom>
          <a:no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7" name="Text Box 14"/>
          <p:cNvSpPr txBox="1">
            <a:spLocks noChangeArrowheads="1"/>
          </p:cNvSpPr>
          <p:nvPr/>
        </p:nvSpPr>
        <p:spPr bwMode="auto">
          <a:xfrm>
            <a:off x="1833572" y="1579561"/>
            <a:ext cx="1181100" cy="455612"/>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err="1">
                <a:solidFill>
                  <a:srgbClr val="000000"/>
                </a:solidFill>
                <a:cs typeface="DejaVu Sans"/>
              </a:rPr>
              <a:t>Xtext</a:t>
            </a:r>
            <a:r>
              <a:rPr lang="en-US" sz="1200" dirty="0">
                <a:solidFill>
                  <a:srgbClr val="000000"/>
                </a:solidFill>
                <a:cs typeface="DejaVu Sans"/>
              </a:rPr>
              <a:t> grammar</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cs typeface="DejaVu Sans"/>
              </a:rPr>
              <a:t>format</a:t>
            </a:r>
          </a:p>
        </p:txBody>
      </p:sp>
      <p:sp>
        <p:nvSpPr>
          <p:cNvPr id="8" name="Text Box 15"/>
          <p:cNvSpPr txBox="1">
            <a:spLocks noChangeArrowheads="1"/>
          </p:cNvSpPr>
          <p:nvPr/>
        </p:nvSpPr>
        <p:spPr bwMode="auto">
          <a:xfrm>
            <a:off x="4691072" y="1722436"/>
            <a:ext cx="2038350" cy="273050"/>
          </a:xfrm>
          <a:prstGeom prst="rect">
            <a:avLst/>
          </a:prstGeom>
          <a:noFill/>
          <a:ln w="9525">
            <a:noFill/>
            <a:round/>
            <a:headEnd/>
            <a:tailEnd/>
          </a:ln>
        </p:spPr>
        <p:txBody>
          <a:bodyPr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ANTLR grammar config file</a:t>
            </a:r>
          </a:p>
        </p:txBody>
      </p:sp>
      <p:sp>
        <p:nvSpPr>
          <p:cNvPr id="9" name="Rectangle 16"/>
          <p:cNvSpPr>
            <a:spLocks noChangeArrowheads="1"/>
          </p:cNvSpPr>
          <p:nvPr/>
        </p:nvSpPr>
        <p:spPr bwMode="auto">
          <a:xfrm>
            <a:off x="4164022" y="2513011"/>
            <a:ext cx="1143000" cy="241300"/>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 Rules</a:t>
            </a:r>
          </a:p>
        </p:txBody>
      </p:sp>
      <p:sp>
        <p:nvSpPr>
          <p:cNvPr id="10" name="Rectangle 17"/>
          <p:cNvSpPr>
            <a:spLocks noChangeArrowheads="1"/>
          </p:cNvSpPr>
          <p:nvPr/>
        </p:nvSpPr>
        <p:spPr bwMode="auto">
          <a:xfrm>
            <a:off x="5940434" y="2498723"/>
            <a:ext cx="1143000" cy="255588"/>
          </a:xfrm>
          <a:prstGeom prst="rect">
            <a:avLst/>
          </a:prstGeom>
          <a:solidFill>
            <a:srgbClr val="99CCFF"/>
          </a:solidFill>
          <a:ln w="9525">
            <a:solidFill>
              <a:srgbClr val="000000"/>
            </a:solidFill>
            <a:round/>
            <a:headEnd/>
            <a:tailEnd/>
          </a:ln>
        </p:spPr>
        <p:txBody>
          <a:bodyPr wrap="none" lIns="90000" tIns="45000" rIns="90000" bIns="45000" anchor="ctr"/>
          <a:lstStyle/>
          <a:p>
            <a:pPr algn="ct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 Rules</a:t>
            </a:r>
          </a:p>
        </p:txBody>
      </p:sp>
      <p:sp>
        <p:nvSpPr>
          <p:cNvPr id="11" name="Text Box 18"/>
          <p:cNvSpPr txBox="1">
            <a:spLocks noChangeArrowheads="1"/>
          </p:cNvSpPr>
          <p:nvPr/>
        </p:nvSpPr>
        <p:spPr bwMode="auto">
          <a:xfrm>
            <a:off x="5338772" y="2152648"/>
            <a:ext cx="704850"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err="1">
                <a:solidFill>
                  <a:srgbClr val="000000"/>
                </a:solidFill>
                <a:cs typeface="DejaVu Sans"/>
              </a:rPr>
              <a:t>mydsl.g</a:t>
            </a:r>
            <a:endParaRPr lang="en-US" sz="1200" dirty="0">
              <a:solidFill>
                <a:srgbClr val="000000"/>
              </a:solidFill>
              <a:cs typeface="DejaVu Sans"/>
            </a:endParaRPr>
          </a:p>
        </p:txBody>
      </p:sp>
      <p:sp>
        <p:nvSpPr>
          <p:cNvPr id="12" name="Text Box 19"/>
          <p:cNvSpPr txBox="1">
            <a:spLocks noChangeArrowheads="1"/>
          </p:cNvSpPr>
          <p:nvPr/>
        </p:nvSpPr>
        <p:spPr bwMode="auto">
          <a:xfrm>
            <a:off x="833447" y="3508373"/>
            <a:ext cx="1250950" cy="455613"/>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Program written </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With the DSL</a:t>
            </a:r>
          </a:p>
        </p:txBody>
      </p:sp>
      <p:sp>
        <p:nvSpPr>
          <p:cNvPr id="13" name="Rectangle 20"/>
          <p:cNvSpPr>
            <a:spLocks noChangeArrowheads="1"/>
          </p:cNvSpPr>
          <p:nvPr/>
        </p:nvSpPr>
        <p:spPr bwMode="auto">
          <a:xfrm>
            <a:off x="3354397" y="3262311"/>
            <a:ext cx="1314450" cy="960437"/>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14" name="AutoShape 21"/>
          <p:cNvSpPr>
            <a:spLocks noChangeArrowheads="1"/>
          </p:cNvSpPr>
          <p:nvPr/>
        </p:nvSpPr>
        <p:spPr bwMode="auto">
          <a:xfrm>
            <a:off x="2103447" y="3355973"/>
            <a:ext cx="1487487" cy="692150"/>
          </a:xfrm>
          <a:prstGeom prst="rightArrow">
            <a:avLst>
              <a:gd name="adj1" fmla="val 50000"/>
              <a:gd name="adj2" fmla="val 53727"/>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15" name="Text Box 22"/>
          <p:cNvSpPr txBox="1">
            <a:spLocks noChangeArrowheads="1"/>
          </p:cNvSpPr>
          <p:nvPr/>
        </p:nvSpPr>
        <p:spPr bwMode="auto">
          <a:xfrm>
            <a:off x="3724284" y="3552823"/>
            <a:ext cx="561975"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Lexer</a:t>
            </a:r>
          </a:p>
        </p:txBody>
      </p:sp>
      <p:sp>
        <p:nvSpPr>
          <p:cNvPr id="16" name="Rectangle 23"/>
          <p:cNvSpPr>
            <a:spLocks noChangeArrowheads="1"/>
          </p:cNvSpPr>
          <p:nvPr/>
        </p:nvSpPr>
        <p:spPr bwMode="auto">
          <a:xfrm>
            <a:off x="5857884" y="3214686"/>
            <a:ext cx="1598613" cy="1006475"/>
          </a:xfrm>
          <a:prstGeom prst="rect">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17" name="AutoShape 24"/>
          <p:cNvSpPr>
            <a:spLocks noChangeArrowheads="1"/>
          </p:cNvSpPr>
          <p:nvPr/>
        </p:nvSpPr>
        <p:spPr bwMode="auto">
          <a:xfrm>
            <a:off x="4441834" y="3379786"/>
            <a:ext cx="1487488" cy="692150"/>
          </a:xfrm>
          <a:prstGeom prst="rightArrow">
            <a:avLst>
              <a:gd name="adj1" fmla="val 50000"/>
              <a:gd name="adj2" fmla="val 53727"/>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18" name="Text Box 25"/>
          <p:cNvSpPr txBox="1">
            <a:spLocks noChangeArrowheads="1"/>
          </p:cNvSpPr>
          <p:nvPr/>
        </p:nvSpPr>
        <p:spPr bwMode="auto">
          <a:xfrm>
            <a:off x="4575184" y="3586161"/>
            <a:ext cx="1101725"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TokenStream</a:t>
            </a:r>
          </a:p>
        </p:txBody>
      </p:sp>
      <p:sp>
        <p:nvSpPr>
          <p:cNvPr id="19" name="Text Box 26"/>
          <p:cNvSpPr txBox="1">
            <a:spLocks noChangeArrowheads="1"/>
          </p:cNvSpPr>
          <p:nvPr/>
        </p:nvSpPr>
        <p:spPr bwMode="auto">
          <a:xfrm>
            <a:off x="2228859" y="3568698"/>
            <a:ext cx="1016000"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InputStream</a:t>
            </a:r>
          </a:p>
        </p:txBody>
      </p:sp>
      <p:sp>
        <p:nvSpPr>
          <p:cNvPr id="20" name="Text Box 27"/>
          <p:cNvSpPr txBox="1">
            <a:spLocks noChangeArrowheads="1"/>
          </p:cNvSpPr>
          <p:nvPr/>
        </p:nvSpPr>
        <p:spPr bwMode="auto">
          <a:xfrm>
            <a:off x="7927984" y="3451223"/>
            <a:ext cx="630238" cy="455613"/>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Tree</a:t>
            </a:r>
          </a:p>
        </p:txBody>
      </p:sp>
      <p:sp>
        <p:nvSpPr>
          <p:cNvPr id="21" name="Text Box 28"/>
          <p:cNvSpPr txBox="1">
            <a:spLocks noChangeArrowheads="1"/>
          </p:cNvSpPr>
          <p:nvPr/>
        </p:nvSpPr>
        <p:spPr bwMode="auto">
          <a:xfrm>
            <a:off x="6369059" y="3514723"/>
            <a:ext cx="630238" cy="273050"/>
          </a:xfrm>
          <a:prstGeom prst="rect">
            <a:avLst/>
          </a:prstGeom>
          <a:noFill/>
          <a:ln w="9525">
            <a:noFill/>
            <a:round/>
            <a:headEnd/>
            <a:tailEnd/>
          </a:ln>
        </p:spPr>
        <p:txBody>
          <a:bodyPr wrap="none" lIns="90000" tIns="45000" rIns="90000" bIns="45000"/>
          <a:lstStyle/>
          <a:p>
            <a:pPr>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cs typeface="DejaVu Sans"/>
              </a:rPr>
              <a:t>Parser</a:t>
            </a:r>
          </a:p>
        </p:txBody>
      </p:sp>
      <p:sp>
        <p:nvSpPr>
          <p:cNvPr id="22" name="AutoShape 29"/>
          <p:cNvSpPr>
            <a:spLocks noChangeArrowheads="1"/>
          </p:cNvSpPr>
          <p:nvPr/>
        </p:nvSpPr>
        <p:spPr bwMode="auto">
          <a:xfrm>
            <a:off x="7353309" y="3482973"/>
            <a:ext cx="534988" cy="385763"/>
          </a:xfrm>
          <a:prstGeom prst="rightArrow">
            <a:avLst>
              <a:gd name="adj1" fmla="val 50000"/>
              <a:gd name="adj2" fmla="val 34671"/>
            </a:avLst>
          </a:prstGeom>
          <a:solidFill>
            <a:srgbClr val="99CCFF"/>
          </a:solidFill>
          <a:ln w="9525">
            <a:solidFill>
              <a:srgbClr val="000000"/>
            </a:solidFill>
            <a:round/>
            <a:headEnd/>
            <a:tailEnd/>
          </a:ln>
        </p:spPr>
        <p:txBody>
          <a:bodyPr wrap="none" anchor="ctr"/>
          <a:lstStyle/>
          <a:p>
            <a:pPr>
              <a:buClr>
                <a:srgbClr val="000000"/>
              </a:buClr>
              <a:buSzPct val="100000"/>
              <a:buFont typeface="Arial" pitchFamily="34" charset="0"/>
              <a:buNone/>
            </a:pPr>
            <a:endParaRPr lang="de-CH">
              <a:cs typeface="DejaVu Sans"/>
            </a:endParaRPr>
          </a:p>
        </p:txBody>
      </p:sp>
      <p:sp>
        <p:nvSpPr>
          <p:cNvPr id="23" name="Line 30"/>
          <p:cNvSpPr>
            <a:spLocks noChangeShapeType="1"/>
          </p:cNvSpPr>
          <p:nvPr/>
        </p:nvSpPr>
        <p:spPr bwMode="auto">
          <a:xfrm flipH="1">
            <a:off x="3975109" y="2757486"/>
            <a:ext cx="569913" cy="654050"/>
          </a:xfrm>
          <a:prstGeom prst="line">
            <a:avLst/>
          </a:prstGeom>
          <a:noFill/>
          <a:ln w="9525">
            <a:solidFill>
              <a:srgbClr val="000000"/>
            </a:solidFill>
            <a:round/>
            <a:headEnd/>
            <a:tailEnd type="triangle" w="med" len="med"/>
          </a:ln>
        </p:spPr>
        <p:txBody>
          <a:bodyPr/>
          <a:lstStyle/>
          <a:p>
            <a:endParaRPr lang="de-CH"/>
          </a:p>
        </p:txBody>
      </p:sp>
      <p:sp>
        <p:nvSpPr>
          <p:cNvPr id="24" name="Line 31"/>
          <p:cNvSpPr>
            <a:spLocks noChangeShapeType="1"/>
          </p:cNvSpPr>
          <p:nvPr/>
        </p:nvSpPr>
        <p:spPr bwMode="auto">
          <a:xfrm>
            <a:off x="6503997" y="2749548"/>
            <a:ext cx="7937" cy="495300"/>
          </a:xfrm>
          <a:prstGeom prst="line">
            <a:avLst/>
          </a:prstGeom>
          <a:noFill/>
          <a:ln w="9525">
            <a:solidFill>
              <a:srgbClr val="000000"/>
            </a:solidFill>
            <a:round/>
            <a:headEnd/>
            <a:tailEnd type="triangle" w="med" len="med"/>
          </a:ln>
        </p:spPr>
        <p:txBody>
          <a:bodyPr/>
          <a:lstStyle/>
          <a:p>
            <a:endParaRPr lang="de-CH"/>
          </a:p>
        </p:txBody>
      </p:sp>
      <p:sp>
        <p:nvSpPr>
          <p:cNvPr id="25" name="Textfeld 36"/>
          <p:cNvSpPr txBox="1">
            <a:spLocks noChangeArrowheads="1"/>
          </p:cNvSpPr>
          <p:nvPr/>
        </p:nvSpPr>
        <p:spPr bwMode="auto">
          <a:xfrm>
            <a:off x="4267209" y="4295773"/>
            <a:ext cx="1671638" cy="369888"/>
          </a:xfrm>
          <a:prstGeom prst="rect">
            <a:avLst/>
          </a:prstGeom>
          <a:noFill/>
          <a:ln w="9525">
            <a:noFill/>
            <a:miter lim="800000"/>
            <a:headEnd/>
            <a:tailEnd/>
          </a:ln>
        </p:spPr>
        <p:txBody>
          <a:bodyPr wrap="none">
            <a:spAutoFit/>
          </a:bodyPr>
          <a:lstStyle/>
          <a:p>
            <a:pPr>
              <a:buClr>
                <a:srgbClr val="000000"/>
              </a:buClr>
              <a:buSzPct val="100000"/>
              <a:buFont typeface="Arial" pitchFamily="34" charset="0"/>
              <a:buNone/>
            </a:pPr>
            <a:r>
              <a:rPr lang="de-CH">
                <a:solidFill>
                  <a:schemeClr val="tx1"/>
                </a:solidFill>
                <a:cs typeface="DejaVu Sans"/>
              </a:rPr>
              <a:t>ANTLR-parser</a:t>
            </a:r>
          </a:p>
        </p:txBody>
      </p:sp>
      <p:sp>
        <p:nvSpPr>
          <p:cNvPr id="26" name="Textfeld 25"/>
          <p:cNvSpPr txBox="1"/>
          <p:nvPr/>
        </p:nvSpPr>
        <p:spPr>
          <a:xfrm>
            <a:off x="428596" y="5572140"/>
            <a:ext cx="8715404" cy="646331"/>
          </a:xfrm>
          <a:prstGeom prst="rect">
            <a:avLst/>
          </a:prstGeom>
          <a:noFill/>
        </p:spPr>
        <p:txBody>
          <a:bodyPr wrap="square" rtlCol="0">
            <a:spAutoFit/>
          </a:bodyPr>
          <a:lstStyle/>
          <a:p>
            <a:r>
              <a:rPr lang="en-US" i="1" dirty="0" smtClean="0"/>
              <a:t>Figure 6: from the </a:t>
            </a:r>
            <a:r>
              <a:rPr lang="en-US" i="1" dirty="0" err="1" smtClean="0"/>
              <a:t>Xtext</a:t>
            </a:r>
            <a:r>
              <a:rPr lang="en-US" i="1" dirty="0" smtClean="0"/>
              <a:t> grammar generates </a:t>
            </a:r>
            <a:r>
              <a:rPr lang="en-US" i="1" dirty="0" err="1" smtClean="0"/>
              <a:t>Xtext</a:t>
            </a:r>
            <a:r>
              <a:rPr lang="en-US" i="1" dirty="0" smtClean="0"/>
              <a:t> an ANTLR grammar </a:t>
            </a:r>
            <a:r>
              <a:rPr lang="en-US" i="1" dirty="0" err="1" smtClean="0"/>
              <a:t>config</a:t>
            </a:r>
            <a:r>
              <a:rPr lang="en-US" i="1" dirty="0" smtClean="0"/>
              <a:t> file used by an ANTLR-parser. </a:t>
            </a:r>
            <a:endParaRPr lang="de-C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9"/>
          <p:cNvSpPr/>
          <p:nvPr/>
        </p:nvSpPr>
        <p:spPr>
          <a:xfrm>
            <a:off x="2690813" y="2589581"/>
            <a:ext cx="1654416" cy="2670048"/>
          </a:xfrm>
          <a:prstGeom prst="rect">
            <a:avLst/>
          </a:prstGeom>
          <a:solidFill>
            <a:srgbClr val="F9A7DE">
              <a:alpha val="30196"/>
            </a:srgb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2691994" y="1176339"/>
            <a:ext cx="1637119" cy="1400174"/>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1000"/>
          </a:p>
        </p:txBody>
      </p:sp>
      <p:pic>
        <p:nvPicPr>
          <p:cNvPr id="3" name="Grafik 2" descr="phase2.png"/>
          <p:cNvPicPr>
            <a:picLocks noChangeAspect="1"/>
          </p:cNvPicPr>
          <p:nvPr/>
        </p:nvPicPr>
        <p:blipFill>
          <a:blip r:embed="rId2" cstate="print"/>
          <a:stretch>
            <a:fillRect/>
          </a:stretch>
        </p:blipFill>
        <p:spPr>
          <a:xfrm>
            <a:off x="2475544" y="361971"/>
            <a:ext cx="2925735" cy="5786453"/>
          </a:xfrm>
          <a:prstGeom prst="rect">
            <a:avLst/>
          </a:prstGeom>
        </p:spPr>
      </p:pic>
      <p:pic>
        <p:nvPicPr>
          <p:cNvPr id="2" name="Grafik 1" descr="phase1.png"/>
          <p:cNvPicPr>
            <a:picLocks noChangeAspect="1"/>
          </p:cNvPicPr>
          <p:nvPr/>
        </p:nvPicPr>
        <p:blipFill>
          <a:blip r:embed="rId3" cstate="print"/>
          <a:stretch>
            <a:fillRect/>
          </a:stretch>
        </p:blipFill>
        <p:spPr>
          <a:xfrm>
            <a:off x="0" y="380391"/>
            <a:ext cx="2089372" cy="5786454"/>
          </a:xfrm>
          <a:prstGeom prst="rect">
            <a:avLst/>
          </a:prstGeom>
        </p:spPr>
      </p:pic>
      <p:sp>
        <p:nvSpPr>
          <p:cNvPr id="5" name="Rechteck 4"/>
          <p:cNvSpPr/>
          <p:nvPr/>
        </p:nvSpPr>
        <p:spPr>
          <a:xfrm>
            <a:off x="243543" y="1352953"/>
            <a:ext cx="1214446" cy="58557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hteck 5"/>
          <p:cNvSpPr/>
          <p:nvPr/>
        </p:nvSpPr>
        <p:spPr>
          <a:xfrm>
            <a:off x="2691994" y="1163117"/>
            <a:ext cx="1645920" cy="410382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Rechteck 26"/>
          <p:cNvSpPr/>
          <p:nvPr/>
        </p:nvSpPr>
        <p:spPr>
          <a:xfrm>
            <a:off x="3057754" y="3145536"/>
            <a:ext cx="943660" cy="47548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Rechteck 27"/>
          <p:cNvSpPr/>
          <p:nvPr/>
        </p:nvSpPr>
        <p:spPr>
          <a:xfrm>
            <a:off x="3056535" y="3736848"/>
            <a:ext cx="943660" cy="24993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feld 28"/>
          <p:cNvSpPr txBox="1"/>
          <p:nvPr/>
        </p:nvSpPr>
        <p:spPr>
          <a:xfrm>
            <a:off x="1228954" y="5369357"/>
            <a:ext cx="465192" cy="523220"/>
          </a:xfrm>
          <a:prstGeom prst="rect">
            <a:avLst/>
          </a:prstGeom>
          <a:noFill/>
        </p:spPr>
        <p:txBody>
          <a:bodyPr wrap="none" rtlCol="0">
            <a:spAutoFit/>
          </a:bodyPr>
          <a:lstStyle/>
          <a:p>
            <a:r>
              <a:rPr lang="de-CH" sz="2800" dirty="0" smtClean="0"/>
              <a:t>a)</a:t>
            </a:r>
            <a:endParaRPr lang="de-CH" sz="2800" dirty="0"/>
          </a:p>
        </p:txBody>
      </p:sp>
      <p:cxnSp>
        <p:nvCxnSpPr>
          <p:cNvPr id="8" name="Form 7"/>
          <p:cNvCxnSpPr>
            <a:stCxn id="5" idx="2"/>
          </p:cNvCxnSpPr>
          <p:nvPr/>
        </p:nvCxnSpPr>
        <p:spPr>
          <a:xfrm rot="16200000" flipH="1">
            <a:off x="1204453" y="1584842"/>
            <a:ext cx="1148485" cy="1855858"/>
          </a:xfrm>
          <a:prstGeom prst="bentConnector2">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Legende mit Linie 1 (Markierungsleiste) 50"/>
          <p:cNvSpPr/>
          <p:nvPr/>
        </p:nvSpPr>
        <p:spPr>
          <a:xfrm>
            <a:off x="5815583" y="321869"/>
            <a:ext cx="3226003" cy="365760"/>
          </a:xfrm>
          <a:prstGeom prst="accentCallout1">
            <a:avLst>
              <a:gd name="adj1" fmla="val 18750"/>
              <a:gd name="adj2" fmla="val -8333"/>
              <a:gd name="adj3" fmla="val 310618"/>
              <a:gd name="adj4" fmla="val -67423"/>
            </a:avLst>
          </a:prstGeom>
          <a:solidFill>
            <a:schemeClr val="accent1">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000" dirty="0" smtClean="0">
                <a:solidFill>
                  <a:schemeClr val="accent1">
                    <a:lumMod val="50000"/>
                  </a:schemeClr>
                </a:solidFill>
              </a:rPr>
              <a:t>Validation </a:t>
            </a:r>
            <a:r>
              <a:rPr lang="de-CH" sz="1000" dirty="0" err="1" smtClean="0">
                <a:solidFill>
                  <a:schemeClr val="accent1">
                    <a:lumMod val="50000"/>
                  </a:schemeClr>
                </a:solidFill>
              </a:rPr>
              <a:t>rules</a:t>
            </a:r>
            <a:r>
              <a:rPr lang="de-CH" sz="1000" dirty="0" smtClean="0">
                <a:solidFill>
                  <a:schemeClr val="accent1">
                    <a:lumMod val="50000"/>
                  </a:schemeClr>
                </a:solidFill>
              </a:rPr>
              <a:t> (</a:t>
            </a:r>
            <a:r>
              <a:rPr lang="de-CH" sz="1000" dirty="0" err="1" smtClean="0">
                <a:solidFill>
                  <a:schemeClr val="accent1">
                    <a:lumMod val="50000"/>
                  </a:schemeClr>
                </a:solidFill>
              </a:rPr>
              <a:t>constrains</a:t>
            </a:r>
            <a:r>
              <a:rPr lang="de-CH" sz="1000" dirty="0" smtClean="0">
                <a:solidFill>
                  <a:schemeClr val="accent1">
                    <a:lumMod val="50000"/>
                  </a:schemeClr>
                </a:solidFill>
              </a:rPr>
              <a:t>) </a:t>
            </a:r>
            <a:r>
              <a:rPr lang="de-CH" sz="1000" dirty="0" err="1" smtClean="0">
                <a:solidFill>
                  <a:schemeClr val="accent1">
                    <a:lumMod val="50000"/>
                  </a:schemeClr>
                </a:solidFill>
              </a:rPr>
              <a:t>used</a:t>
            </a:r>
            <a:r>
              <a:rPr lang="de-CH" sz="1000" dirty="0" smtClean="0">
                <a:solidFill>
                  <a:schemeClr val="accent1">
                    <a:lumMod val="50000"/>
                  </a:schemeClr>
                </a:solidFill>
              </a:rPr>
              <a:t> </a:t>
            </a:r>
            <a:r>
              <a:rPr lang="de-CH" sz="1000" dirty="0" err="1" smtClean="0">
                <a:solidFill>
                  <a:schemeClr val="accent1">
                    <a:lumMod val="50000"/>
                  </a:schemeClr>
                </a:solidFill>
              </a:rPr>
              <a:t>by</a:t>
            </a:r>
            <a:r>
              <a:rPr lang="de-CH" sz="1000" dirty="0" smtClean="0">
                <a:solidFill>
                  <a:schemeClr val="accent1">
                    <a:lumMod val="50000"/>
                  </a:schemeClr>
                </a:solidFill>
              </a:rPr>
              <a:t> </a:t>
            </a:r>
            <a:r>
              <a:rPr lang="de-CH" sz="1000" dirty="0" err="1" smtClean="0">
                <a:solidFill>
                  <a:schemeClr val="accent1">
                    <a:lumMod val="50000"/>
                  </a:schemeClr>
                </a:solidFill>
              </a:rPr>
              <a:t>the</a:t>
            </a:r>
            <a:r>
              <a:rPr lang="de-CH" sz="1000" dirty="0" smtClean="0">
                <a:solidFill>
                  <a:schemeClr val="accent1">
                    <a:lumMod val="50000"/>
                  </a:schemeClr>
                </a:solidFill>
              </a:rPr>
              <a:t> </a:t>
            </a:r>
            <a:r>
              <a:rPr lang="de-CH" sz="1000" dirty="0" err="1" smtClean="0">
                <a:solidFill>
                  <a:schemeClr val="accent1">
                    <a:lumMod val="50000"/>
                  </a:schemeClr>
                </a:solidFill>
              </a:rPr>
              <a:t>parser</a:t>
            </a:r>
            <a:r>
              <a:rPr lang="de-CH" sz="1000" dirty="0" smtClean="0">
                <a:solidFill>
                  <a:schemeClr val="accent1">
                    <a:lumMod val="50000"/>
                  </a:schemeClr>
                </a:solidFill>
              </a:rPr>
              <a:t> </a:t>
            </a:r>
            <a:r>
              <a:rPr lang="de-CH" sz="1000" dirty="0" err="1" smtClean="0">
                <a:solidFill>
                  <a:schemeClr val="accent1">
                    <a:lumMod val="50000"/>
                  </a:schemeClr>
                </a:solidFill>
              </a:rPr>
              <a:t>and</a:t>
            </a:r>
            <a:r>
              <a:rPr lang="de-CH" sz="1000" dirty="0" smtClean="0">
                <a:solidFill>
                  <a:schemeClr val="accent1">
                    <a:lumMod val="50000"/>
                  </a:schemeClr>
                </a:solidFill>
              </a:rPr>
              <a:t> </a:t>
            </a:r>
            <a:r>
              <a:rPr lang="de-CH" sz="1000" dirty="0" err="1" smtClean="0">
                <a:solidFill>
                  <a:schemeClr val="accent1">
                    <a:lumMod val="50000"/>
                  </a:schemeClr>
                </a:solidFill>
              </a:rPr>
              <a:t>the</a:t>
            </a:r>
            <a:r>
              <a:rPr lang="de-CH" sz="1000" dirty="0" smtClean="0">
                <a:solidFill>
                  <a:schemeClr val="accent1">
                    <a:lumMod val="50000"/>
                  </a:schemeClr>
                </a:solidFill>
              </a:rPr>
              <a:t> </a:t>
            </a:r>
            <a:r>
              <a:rPr lang="de-CH" sz="1000" dirty="0" err="1" smtClean="0">
                <a:solidFill>
                  <a:schemeClr val="accent1">
                    <a:lumMod val="50000"/>
                  </a:schemeClr>
                </a:solidFill>
              </a:rPr>
              <a:t>editor</a:t>
            </a:r>
            <a:r>
              <a:rPr lang="de-CH" sz="1000" dirty="0" smtClean="0">
                <a:solidFill>
                  <a:schemeClr val="accent1">
                    <a:lumMod val="50000"/>
                  </a:schemeClr>
                </a:solidFill>
              </a:rPr>
              <a:t> </a:t>
            </a:r>
            <a:r>
              <a:rPr lang="de-CH" sz="1000" dirty="0" err="1" smtClean="0">
                <a:solidFill>
                  <a:schemeClr val="accent1">
                    <a:lumMod val="50000"/>
                  </a:schemeClr>
                </a:solidFill>
              </a:rPr>
              <a:t>for</a:t>
            </a:r>
            <a:r>
              <a:rPr lang="de-CH" sz="1000" dirty="0" smtClean="0">
                <a:solidFill>
                  <a:schemeClr val="accent1">
                    <a:lumMod val="50000"/>
                  </a:schemeClr>
                </a:solidFill>
              </a:rPr>
              <a:t> </a:t>
            </a:r>
            <a:r>
              <a:rPr lang="de-CH" sz="1000" dirty="0" err="1" smtClean="0">
                <a:solidFill>
                  <a:schemeClr val="accent1">
                    <a:lumMod val="50000"/>
                  </a:schemeClr>
                </a:solidFill>
              </a:rPr>
              <a:t>the</a:t>
            </a:r>
            <a:r>
              <a:rPr lang="de-CH" sz="1000" dirty="0" smtClean="0">
                <a:solidFill>
                  <a:schemeClr val="accent1">
                    <a:lumMod val="50000"/>
                  </a:schemeClr>
                </a:solidFill>
              </a:rPr>
              <a:t> </a:t>
            </a:r>
            <a:r>
              <a:rPr lang="de-CH" sz="1000" dirty="0" err="1" smtClean="0">
                <a:solidFill>
                  <a:schemeClr val="accent1">
                    <a:lumMod val="50000"/>
                  </a:schemeClr>
                </a:solidFill>
              </a:rPr>
              <a:t>syntax</a:t>
            </a:r>
            <a:r>
              <a:rPr lang="de-CH" sz="1000" dirty="0" smtClean="0">
                <a:solidFill>
                  <a:schemeClr val="accent1">
                    <a:lumMod val="50000"/>
                  </a:schemeClr>
                </a:solidFill>
              </a:rPr>
              <a:t> </a:t>
            </a:r>
            <a:r>
              <a:rPr lang="de-CH" sz="1000" dirty="0" err="1" smtClean="0">
                <a:solidFill>
                  <a:schemeClr val="accent1">
                    <a:lumMod val="50000"/>
                  </a:schemeClr>
                </a:solidFill>
              </a:rPr>
              <a:t>validation</a:t>
            </a:r>
            <a:r>
              <a:rPr lang="de-CH" sz="1000" dirty="0" smtClean="0">
                <a:solidFill>
                  <a:schemeClr val="accent1">
                    <a:lumMod val="50000"/>
                  </a:schemeClr>
                </a:solidFill>
              </a:rPr>
              <a:t>.</a:t>
            </a:r>
            <a:endParaRPr lang="de-CH" sz="1000" dirty="0">
              <a:solidFill>
                <a:schemeClr val="accent1">
                  <a:lumMod val="50000"/>
                </a:schemeClr>
              </a:solidFill>
            </a:endParaRPr>
          </a:p>
        </p:txBody>
      </p:sp>
      <p:sp>
        <p:nvSpPr>
          <p:cNvPr id="52" name="Legende mit Linie 1 (Markierungsleiste) 51"/>
          <p:cNvSpPr/>
          <p:nvPr/>
        </p:nvSpPr>
        <p:spPr>
          <a:xfrm>
            <a:off x="5808268" y="753465"/>
            <a:ext cx="3240634" cy="541326"/>
          </a:xfrm>
          <a:prstGeom prst="accentCallout1">
            <a:avLst>
              <a:gd name="adj1" fmla="val 18750"/>
              <a:gd name="adj2" fmla="val -8333"/>
              <a:gd name="adj3" fmla="val 152773"/>
              <a:gd name="adj4" fmla="val -64456"/>
            </a:avLst>
          </a:prstGeom>
          <a:solidFill>
            <a:schemeClr val="accent1">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50000"/>
                  </a:schemeClr>
                </a:solidFill>
              </a:rPr>
              <a:t>Definition of general extensions for the domain model. It inherits generated extensions from </a:t>
            </a:r>
            <a:r>
              <a:rPr lang="en-US" sz="1000" dirty="0" err="1" smtClean="0">
                <a:solidFill>
                  <a:schemeClr val="accent1">
                    <a:lumMod val="50000"/>
                  </a:schemeClr>
                </a:solidFill>
              </a:rPr>
              <a:t>GenExtensions</a:t>
            </a:r>
            <a:r>
              <a:rPr lang="en-US" sz="1000" dirty="0" smtClean="0">
                <a:solidFill>
                  <a:schemeClr val="accent1">
                    <a:lumMod val="50000"/>
                  </a:schemeClr>
                </a:solidFill>
              </a:rPr>
              <a:t>. You can overwrite or </a:t>
            </a:r>
            <a:r>
              <a:rPr lang="en-US" sz="1000" dirty="0" err="1" smtClean="0">
                <a:solidFill>
                  <a:schemeClr val="accent1">
                    <a:lumMod val="50000"/>
                  </a:schemeClr>
                </a:solidFill>
              </a:rPr>
              <a:t>spezialize</a:t>
            </a:r>
            <a:r>
              <a:rPr lang="en-US" sz="1000" dirty="0" smtClean="0">
                <a:solidFill>
                  <a:schemeClr val="accent1">
                    <a:lumMod val="50000"/>
                  </a:schemeClr>
                </a:solidFill>
              </a:rPr>
              <a:t> them here.</a:t>
            </a:r>
            <a:endParaRPr lang="de-CH" sz="1000" dirty="0" smtClean="0">
              <a:solidFill>
                <a:schemeClr val="accent1">
                  <a:lumMod val="50000"/>
                </a:schemeClr>
              </a:solidFill>
            </a:endParaRPr>
          </a:p>
        </p:txBody>
      </p:sp>
      <p:sp>
        <p:nvSpPr>
          <p:cNvPr id="54" name="Legende mit Linie 1 (Markierungsleiste) 53"/>
          <p:cNvSpPr/>
          <p:nvPr/>
        </p:nvSpPr>
        <p:spPr>
          <a:xfrm>
            <a:off x="5799733" y="1711757"/>
            <a:ext cx="3240634" cy="540104"/>
          </a:xfrm>
          <a:prstGeom prst="accentCallout1">
            <a:avLst>
              <a:gd name="adj1" fmla="val 18750"/>
              <a:gd name="adj2" fmla="val -8333"/>
              <a:gd name="adj3" fmla="val 18128"/>
              <a:gd name="adj4" fmla="val -66714"/>
            </a:avLst>
          </a:prstGeom>
          <a:solidFill>
            <a:schemeClr val="accent1">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50000"/>
                  </a:schemeClr>
                </a:solidFill>
              </a:rPr>
              <a:t>For more sophisticated linking semantic. You can add your logic or </a:t>
            </a:r>
            <a:r>
              <a:rPr lang="en-US" sz="1000" dirty="0" err="1" smtClean="0">
                <a:solidFill>
                  <a:schemeClr val="accent1">
                    <a:lumMod val="50000"/>
                  </a:schemeClr>
                </a:solidFill>
              </a:rPr>
              <a:t>overwritte</a:t>
            </a:r>
            <a:r>
              <a:rPr lang="en-US" sz="1000" dirty="0" smtClean="0">
                <a:solidFill>
                  <a:schemeClr val="accent1">
                    <a:lumMod val="50000"/>
                  </a:schemeClr>
                </a:solidFill>
              </a:rPr>
              <a:t> the generated </a:t>
            </a:r>
            <a:r>
              <a:rPr lang="en-US" sz="1000" i="1" dirty="0" err="1" smtClean="0">
                <a:solidFill>
                  <a:schemeClr val="accent1">
                    <a:lumMod val="50000"/>
                  </a:schemeClr>
                </a:solidFill>
              </a:rPr>
              <a:t>com.innoq.dtdsl.GenLinking</a:t>
            </a:r>
            <a:r>
              <a:rPr lang="en-US" sz="1000" dirty="0" smtClean="0">
                <a:solidFill>
                  <a:schemeClr val="accent1">
                    <a:lumMod val="50000"/>
                  </a:schemeClr>
                </a:solidFill>
              </a:rPr>
              <a:t> linking extensions.</a:t>
            </a:r>
            <a:endParaRPr lang="de-CH" sz="1000" dirty="0">
              <a:solidFill>
                <a:schemeClr val="accent1">
                  <a:lumMod val="50000"/>
                </a:schemeClr>
              </a:solidFill>
            </a:endParaRPr>
          </a:p>
        </p:txBody>
      </p:sp>
      <p:sp>
        <p:nvSpPr>
          <p:cNvPr id="56" name="Legende mit Linie 1 (Markierungsleiste) 55"/>
          <p:cNvSpPr/>
          <p:nvPr/>
        </p:nvSpPr>
        <p:spPr>
          <a:xfrm>
            <a:off x="5792418" y="2880969"/>
            <a:ext cx="3240634" cy="438912"/>
          </a:xfrm>
          <a:prstGeom prst="accentCallout1">
            <a:avLst>
              <a:gd name="adj1" fmla="val 18750"/>
              <a:gd name="adj2" fmla="val -8333"/>
              <a:gd name="adj3" fmla="val 25832"/>
              <a:gd name="adj4" fmla="val -66939"/>
            </a:avLst>
          </a:prstGeom>
          <a:solidFill>
            <a:schemeClr val="accent2">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000" dirty="0" smtClean="0">
                <a:solidFill>
                  <a:schemeClr val="accent1">
                    <a:lumMod val="50000"/>
                  </a:schemeClr>
                </a:solidFill>
              </a:rPr>
              <a:t>Abstract Syntax </a:t>
            </a:r>
            <a:r>
              <a:rPr lang="de-CH" sz="1000" dirty="0" err="1" smtClean="0">
                <a:solidFill>
                  <a:schemeClr val="accent1">
                    <a:lumMod val="50000"/>
                  </a:schemeClr>
                </a:solidFill>
              </a:rPr>
              <a:t>Tree</a:t>
            </a:r>
            <a:r>
              <a:rPr lang="de-CH" sz="1000" dirty="0" smtClean="0">
                <a:solidFill>
                  <a:schemeClr val="accent1">
                    <a:lumMod val="50000"/>
                  </a:schemeClr>
                </a:solidFill>
              </a:rPr>
              <a:t> (AST) </a:t>
            </a:r>
            <a:r>
              <a:rPr lang="de-CH" sz="1000" dirty="0" err="1" smtClean="0">
                <a:solidFill>
                  <a:schemeClr val="accent1">
                    <a:lumMod val="50000"/>
                  </a:schemeClr>
                </a:solidFill>
              </a:rPr>
              <a:t>of</a:t>
            </a:r>
            <a:r>
              <a:rPr lang="de-CH" sz="1000" dirty="0" smtClean="0">
                <a:solidFill>
                  <a:schemeClr val="accent1">
                    <a:lumMod val="50000"/>
                  </a:schemeClr>
                </a:solidFill>
              </a:rPr>
              <a:t> </a:t>
            </a:r>
            <a:r>
              <a:rPr lang="de-CH" sz="1000" dirty="0" err="1" smtClean="0">
                <a:solidFill>
                  <a:schemeClr val="accent1">
                    <a:lumMod val="50000"/>
                  </a:schemeClr>
                </a:solidFill>
              </a:rPr>
              <a:t>the</a:t>
            </a:r>
            <a:r>
              <a:rPr lang="de-CH" sz="1000" dirty="0" smtClean="0">
                <a:solidFill>
                  <a:schemeClr val="accent1">
                    <a:lumMod val="50000"/>
                  </a:schemeClr>
                </a:solidFill>
              </a:rPr>
              <a:t> DSL </a:t>
            </a:r>
            <a:r>
              <a:rPr lang="de-CH" sz="1000" dirty="0" err="1" smtClean="0">
                <a:solidFill>
                  <a:schemeClr val="accent1">
                    <a:lumMod val="50000"/>
                  </a:schemeClr>
                </a:solidFill>
              </a:rPr>
              <a:t>generated</a:t>
            </a:r>
            <a:r>
              <a:rPr lang="de-CH" sz="1000" dirty="0" smtClean="0">
                <a:solidFill>
                  <a:schemeClr val="accent1">
                    <a:lumMod val="50000"/>
                  </a:schemeClr>
                </a:solidFill>
              </a:rPr>
              <a:t> </a:t>
            </a:r>
            <a:r>
              <a:rPr lang="de-CH" sz="1000" dirty="0" err="1" smtClean="0">
                <a:solidFill>
                  <a:schemeClr val="accent1">
                    <a:lumMod val="50000"/>
                  </a:schemeClr>
                </a:solidFill>
              </a:rPr>
              <a:t>from</a:t>
            </a:r>
            <a:r>
              <a:rPr lang="de-CH" sz="1000" dirty="0" smtClean="0">
                <a:solidFill>
                  <a:schemeClr val="accent1">
                    <a:lumMod val="50000"/>
                  </a:schemeClr>
                </a:solidFill>
              </a:rPr>
              <a:t> </a:t>
            </a:r>
            <a:r>
              <a:rPr lang="de-CH" sz="1000" dirty="0" err="1" smtClean="0">
                <a:solidFill>
                  <a:schemeClr val="accent1">
                    <a:lumMod val="50000"/>
                  </a:schemeClr>
                </a:solidFill>
              </a:rPr>
              <a:t>the</a:t>
            </a:r>
            <a:r>
              <a:rPr lang="de-CH" sz="1000" dirty="0" smtClean="0">
                <a:solidFill>
                  <a:schemeClr val="accent1">
                    <a:lumMod val="50000"/>
                  </a:schemeClr>
                </a:solidFill>
              </a:rPr>
              <a:t> </a:t>
            </a:r>
            <a:r>
              <a:rPr lang="de-CH" sz="1000" dirty="0" err="1" smtClean="0">
                <a:solidFill>
                  <a:schemeClr val="accent1">
                    <a:lumMod val="50000"/>
                  </a:schemeClr>
                </a:solidFill>
              </a:rPr>
              <a:t>grammar</a:t>
            </a:r>
            <a:r>
              <a:rPr lang="de-CH" sz="1000" dirty="0" smtClean="0">
                <a:solidFill>
                  <a:schemeClr val="accent1">
                    <a:lumMod val="50000"/>
                  </a:schemeClr>
                </a:solidFill>
              </a:rPr>
              <a:t>.</a:t>
            </a:r>
            <a:endParaRPr lang="de-CH" sz="1000" dirty="0">
              <a:solidFill>
                <a:schemeClr val="accent1">
                  <a:lumMod val="50000"/>
                </a:schemeClr>
              </a:solidFill>
            </a:endParaRPr>
          </a:p>
        </p:txBody>
      </p:sp>
      <p:sp>
        <p:nvSpPr>
          <p:cNvPr id="57" name="Legende mit Linie 1 (Markierungsleiste) 56"/>
          <p:cNvSpPr/>
          <p:nvPr/>
        </p:nvSpPr>
        <p:spPr>
          <a:xfrm>
            <a:off x="5785103" y="3422294"/>
            <a:ext cx="3240634" cy="438912"/>
          </a:xfrm>
          <a:prstGeom prst="accentCallout1">
            <a:avLst>
              <a:gd name="adj1" fmla="val 18750"/>
              <a:gd name="adj2" fmla="val -8333"/>
              <a:gd name="adj3" fmla="val -5835"/>
              <a:gd name="adj4" fmla="val -55201"/>
            </a:avLst>
          </a:prstGeom>
          <a:solidFill>
            <a:schemeClr val="accent2">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000" dirty="0" err="1" smtClean="0">
                <a:solidFill>
                  <a:schemeClr val="accent1">
                    <a:lumMod val="50000"/>
                  </a:schemeClr>
                </a:solidFill>
              </a:rPr>
              <a:t>Generated</a:t>
            </a:r>
            <a:r>
              <a:rPr lang="de-CH" sz="1000" dirty="0" smtClean="0">
                <a:solidFill>
                  <a:schemeClr val="accent1">
                    <a:lumMod val="50000"/>
                  </a:schemeClr>
                </a:solidFill>
              </a:rPr>
              <a:t> </a:t>
            </a:r>
            <a:r>
              <a:rPr lang="de-CH" sz="1000" dirty="0" err="1" smtClean="0">
                <a:solidFill>
                  <a:schemeClr val="accent1">
                    <a:lumMod val="50000"/>
                  </a:schemeClr>
                </a:solidFill>
              </a:rPr>
              <a:t>part</a:t>
            </a:r>
            <a:r>
              <a:rPr lang="de-CH" sz="1000" dirty="0" smtClean="0">
                <a:solidFill>
                  <a:schemeClr val="accent1">
                    <a:lumMod val="50000"/>
                  </a:schemeClr>
                </a:solidFill>
              </a:rPr>
              <a:t> </a:t>
            </a:r>
            <a:r>
              <a:rPr lang="de-CH" sz="1000" dirty="0" err="1" smtClean="0">
                <a:solidFill>
                  <a:schemeClr val="accent1">
                    <a:lumMod val="50000"/>
                  </a:schemeClr>
                </a:solidFill>
              </a:rPr>
              <a:t>of</a:t>
            </a:r>
            <a:r>
              <a:rPr lang="de-CH" sz="1000" dirty="0" smtClean="0">
                <a:solidFill>
                  <a:schemeClr val="accent1">
                    <a:lumMod val="50000"/>
                  </a:schemeClr>
                </a:solidFill>
              </a:rPr>
              <a:t> </a:t>
            </a:r>
            <a:r>
              <a:rPr lang="de-CH" sz="1000" dirty="0" err="1" smtClean="0">
                <a:solidFill>
                  <a:schemeClr val="accent1">
                    <a:lumMod val="50000"/>
                  </a:schemeClr>
                </a:solidFill>
              </a:rPr>
              <a:t>the</a:t>
            </a:r>
            <a:r>
              <a:rPr lang="de-CH" sz="1000" dirty="0" smtClean="0">
                <a:solidFill>
                  <a:schemeClr val="accent1">
                    <a:lumMod val="50000"/>
                  </a:schemeClr>
                </a:solidFill>
              </a:rPr>
              <a:t> </a:t>
            </a:r>
            <a:r>
              <a:rPr lang="de-CH" sz="1000" dirty="0" err="1" smtClean="0">
                <a:solidFill>
                  <a:schemeClr val="accent1">
                    <a:lumMod val="50000"/>
                  </a:schemeClr>
                </a:solidFill>
              </a:rPr>
              <a:t>package</a:t>
            </a:r>
            <a:r>
              <a:rPr lang="de-CH" sz="1000" dirty="0" smtClean="0">
                <a:solidFill>
                  <a:schemeClr val="accent1">
                    <a:lumMod val="50000"/>
                  </a:schemeClr>
                </a:solidFill>
              </a:rPr>
              <a:t> </a:t>
            </a:r>
            <a:r>
              <a:rPr lang="de-CH" sz="1000" dirty="0" err="1" smtClean="0">
                <a:solidFill>
                  <a:schemeClr val="accent1">
                    <a:lumMod val="50000"/>
                  </a:schemeClr>
                </a:solidFill>
              </a:rPr>
              <a:t>com.innoq.dtdsl</a:t>
            </a:r>
            <a:endParaRPr lang="de-CH" sz="1000" dirty="0">
              <a:solidFill>
                <a:schemeClr val="accent1">
                  <a:lumMod val="50000"/>
                </a:schemeClr>
              </a:solidFill>
            </a:endParaRPr>
          </a:p>
        </p:txBody>
      </p:sp>
      <p:sp>
        <p:nvSpPr>
          <p:cNvPr id="61" name="Legende mit Linie 1 (Markierungsleiste) 60"/>
          <p:cNvSpPr/>
          <p:nvPr/>
        </p:nvSpPr>
        <p:spPr>
          <a:xfrm>
            <a:off x="5777788" y="5017008"/>
            <a:ext cx="3240634" cy="438912"/>
          </a:xfrm>
          <a:prstGeom prst="accentCallout1">
            <a:avLst>
              <a:gd name="adj1" fmla="val 18750"/>
              <a:gd name="adj2" fmla="val -8333"/>
              <a:gd name="adj3" fmla="val 44166"/>
              <a:gd name="adj4" fmla="val -51589"/>
            </a:avLst>
          </a:prstGeom>
          <a:solidFill>
            <a:schemeClr val="accent2">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000" dirty="0" err="1" smtClean="0">
                <a:solidFill>
                  <a:schemeClr val="accent1">
                    <a:lumMod val="50000"/>
                  </a:schemeClr>
                </a:solidFill>
              </a:rPr>
              <a:t>Generated</a:t>
            </a:r>
            <a:r>
              <a:rPr lang="de-CH" sz="1000" dirty="0" smtClean="0">
                <a:solidFill>
                  <a:schemeClr val="accent1">
                    <a:lumMod val="50000"/>
                  </a:schemeClr>
                </a:solidFill>
              </a:rPr>
              <a:t> ANTLR-</a:t>
            </a:r>
            <a:r>
              <a:rPr lang="de-CH" sz="1000" dirty="0" err="1" smtClean="0">
                <a:solidFill>
                  <a:schemeClr val="accent1">
                    <a:lumMod val="50000"/>
                  </a:schemeClr>
                </a:solidFill>
              </a:rPr>
              <a:t>grammar</a:t>
            </a:r>
            <a:r>
              <a:rPr lang="de-CH" sz="1000" dirty="0" smtClean="0">
                <a:solidFill>
                  <a:schemeClr val="accent1">
                    <a:lumMod val="50000"/>
                  </a:schemeClr>
                </a:solidFill>
              </a:rPr>
              <a:t> </a:t>
            </a:r>
            <a:r>
              <a:rPr lang="de-CH" sz="1000" dirty="0" err="1" smtClean="0">
                <a:solidFill>
                  <a:schemeClr val="accent1">
                    <a:lumMod val="50000"/>
                  </a:schemeClr>
                </a:solidFill>
              </a:rPr>
              <a:t>file</a:t>
            </a:r>
            <a:endParaRPr lang="de-CH" sz="1000" dirty="0">
              <a:solidFill>
                <a:schemeClr val="accent1">
                  <a:lumMod val="50000"/>
                </a:schemeClr>
              </a:solidFill>
            </a:endParaRPr>
          </a:p>
        </p:txBody>
      </p:sp>
      <p:sp>
        <p:nvSpPr>
          <p:cNvPr id="24" name="Legende mit Linie 1 (Markierungsleiste) 23"/>
          <p:cNvSpPr/>
          <p:nvPr/>
        </p:nvSpPr>
        <p:spPr>
          <a:xfrm>
            <a:off x="5783884" y="3977030"/>
            <a:ext cx="3240634" cy="438912"/>
          </a:xfrm>
          <a:prstGeom prst="accentCallout1">
            <a:avLst>
              <a:gd name="adj1" fmla="val 18750"/>
              <a:gd name="adj2" fmla="val -8333"/>
              <a:gd name="adj3" fmla="val -20836"/>
              <a:gd name="adj4" fmla="val -54974"/>
            </a:avLst>
          </a:prstGeom>
          <a:solidFill>
            <a:schemeClr val="accent2">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000" dirty="0" smtClean="0">
                <a:solidFill>
                  <a:schemeClr val="accent1">
                    <a:lumMod val="50000"/>
                  </a:schemeClr>
                </a:solidFill>
              </a:rPr>
              <a:t>Java </a:t>
            </a:r>
            <a:r>
              <a:rPr lang="de-CH" sz="1000" dirty="0" err="1" smtClean="0">
                <a:solidFill>
                  <a:schemeClr val="accent1">
                    <a:lumMod val="50000"/>
                  </a:schemeClr>
                </a:solidFill>
              </a:rPr>
              <a:t>Lexer</a:t>
            </a:r>
            <a:r>
              <a:rPr lang="de-CH" sz="1000" dirty="0" smtClean="0">
                <a:solidFill>
                  <a:schemeClr val="accent1">
                    <a:lumMod val="50000"/>
                  </a:schemeClr>
                </a:solidFill>
              </a:rPr>
              <a:t> </a:t>
            </a:r>
            <a:r>
              <a:rPr lang="de-CH" sz="1000" dirty="0" err="1" smtClean="0">
                <a:solidFill>
                  <a:schemeClr val="accent1">
                    <a:lumMod val="50000"/>
                  </a:schemeClr>
                </a:solidFill>
              </a:rPr>
              <a:t>generated</a:t>
            </a:r>
            <a:r>
              <a:rPr lang="de-CH" sz="1000" dirty="0" smtClean="0">
                <a:solidFill>
                  <a:schemeClr val="accent1">
                    <a:lumMod val="50000"/>
                  </a:schemeClr>
                </a:solidFill>
              </a:rPr>
              <a:t> </a:t>
            </a:r>
            <a:r>
              <a:rPr lang="de-CH" sz="1000" dirty="0" err="1" smtClean="0">
                <a:solidFill>
                  <a:schemeClr val="accent1">
                    <a:lumMod val="50000"/>
                  </a:schemeClr>
                </a:solidFill>
              </a:rPr>
              <a:t>by</a:t>
            </a:r>
            <a:r>
              <a:rPr lang="de-CH" sz="1000" dirty="0" smtClean="0">
                <a:solidFill>
                  <a:schemeClr val="accent1">
                    <a:lumMod val="50000"/>
                  </a:schemeClr>
                </a:solidFill>
              </a:rPr>
              <a:t> ANTLR</a:t>
            </a:r>
            <a:endParaRPr lang="de-CH" sz="1000" dirty="0">
              <a:solidFill>
                <a:schemeClr val="accent1">
                  <a:lumMod val="50000"/>
                </a:schemeClr>
              </a:solidFill>
            </a:endParaRPr>
          </a:p>
        </p:txBody>
      </p:sp>
      <p:sp>
        <p:nvSpPr>
          <p:cNvPr id="25" name="Legende mit Linie 1 (Markierungsleiste) 24"/>
          <p:cNvSpPr/>
          <p:nvPr/>
        </p:nvSpPr>
        <p:spPr>
          <a:xfrm>
            <a:off x="5775349" y="4509820"/>
            <a:ext cx="3240634" cy="438912"/>
          </a:xfrm>
          <a:prstGeom prst="accentCallout1">
            <a:avLst>
              <a:gd name="adj1" fmla="val 18750"/>
              <a:gd name="adj2" fmla="val -8333"/>
              <a:gd name="adj3" fmla="val -25835"/>
              <a:gd name="adj4" fmla="val -70550"/>
            </a:avLst>
          </a:prstGeom>
          <a:solidFill>
            <a:schemeClr val="accent2">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000" dirty="0" smtClean="0">
                <a:solidFill>
                  <a:schemeClr val="accent1">
                    <a:lumMod val="50000"/>
                  </a:schemeClr>
                </a:solidFill>
              </a:rPr>
              <a:t>Java Parser </a:t>
            </a:r>
            <a:r>
              <a:rPr lang="de-CH" sz="1000" dirty="0" err="1" smtClean="0">
                <a:solidFill>
                  <a:schemeClr val="accent1">
                    <a:lumMod val="50000"/>
                  </a:schemeClr>
                </a:solidFill>
              </a:rPr>
              <a:t>generated</a:t>
            </a:r>
            <a:r>
              <a:rPr lang="de-CH" sz="1000" dirty="0" smtClean="0">
                <a:solidFill>
                  <a:schemeClr val="accent1">
                    <a:lumMod val="50000"/>
                  </a:schemeClr>
                </a:solidFill>
              </a:rPr>
              <a:t> </a:t>
            </a:r>
            <a:r>
              <a:rPr lang="de-CH" sz="1000" dirty="0" err="1" smtClean="0">
                <a:solidFill>
                  <a:schemeClr val="accent1">
                    <a:lumMod val="50000"/>
                  </a:schemeClr>
                </a:solidFill>
              </a:rPr>
              <a:t>by</a:t>
            </a:r>
            <a:r>
              <a:rPr lang="de-CH" sz="1000" dirty="0" smtClean="0">
                <a:solidFill>
                  <a:schemeClr val="accent1">
                    <a:lumMod val="50000"/>
                  </a:schemeClr>
                </a:solidFill>
              </a:rPr>
              <a:t> ANTLR</a:t>
            </a:r>
            <a:endParaRPr lang="de-CH" sz="1000" dirty="0">
              <a:solidFill>
                <a:schemeClr val="accent1">
                  <a:lumMod val="50000"/>
                </a:schemeClr>
              </a:solidFill>
            </a:endParaRPr>
          </a:p>
        </p:txBody>
      </p:sp>
      <p:sp>
        <p:nvSpPr>
          <p:cNvPr id="30" name="Textfeld 29"/>
          <p:cNvSpPr txBox="1"/>
          <p:nvPr/>
        </p:nvSpPr>
        <p:spPr>
          <a:xfrm>
            <a:off x="4329379" y="5324247"/>
            <a:ext cx="482824" cy="523220"/>
          </a:xfrm>
          <a:prstGeom prst="rect">
            <a:avLst/>
          </a:prstGeom>
          <a:noFill/>
        </p:spPr>
        <p:txBody>
          <a:bodyPr wrap="none" rtlCol="0">
            <a:spAutoFit/>
          </a:bodyPr>
          <a:lstStyle/>
          <a:p>
            <a:r>
              <a:rPr lang="de-CH" sz="2800" dirty="0" smtClean="0"/>
              <a:t>b)</a:t>
            </a:r>
            <a:endParaRPr lang="de-CH" sz="2800" dirty="0"/>
          </a:p>
        </p:txBody>
      </p:sp>
      <p:sp>
        <p:nvSpPr>
          <p:cNvPr id="33" name="Legende mit Linie 1 (Markierungsleiste) 32"/>
          <p:cNvSpPr/>
          <p:nvPr/>
        </p:nvSpPr>
        <p:spPr>
          <a:xfrm>
            <a:off x="5813144" y="1343557"/>
            <a:ext cx="3240634" cy="280417"/>
          </a:xfrm>
          <a:prstGeom prst="accentCallout1">
            <a:avLst>
              <a:gd name="adj1" fmla="val 18750"/>
              <a:gd name="adj2" fmla="val -8333"/>
              <a:gd name="adj3" fmla="val 127789"/>
              <a:gd name="adj4" fmla="val -64005"/>
            </a:avLst>
          </a:prstGeom>
          <a:solidFill>
            <a:schemeClr val="accent1">
              <a:lumMod val="20000"/>
              <a:lumOff val="80000"/>
            </a:schemeClr>
          </a:solidFill>
          <a:ln w="31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accent1">
                    <a:lumMod val="50000"/>
                  </a:schemeClr>
                </a:solidFill>
              </a:rPr>
              <a:t>Definition of the standard serialization for resources.</a:t>
            </a:r>
            <a:endParaRPr lang="de-CH" sz="1000" dirty="0" smtClean="0">
              <a:solidFill>
                <a:schemeClr val="accent1">
                  <a:lumMod val="50000"/>
                </a:schemeClr>
              </a:solidFill>
            </a:endParaRPr>
          </a:p>
          <a:p>
            <a:endParaRPr lang="de-CH" sz="1000" dirty="0" smtClean="0">
              <a:solidFill>
                <a:schemeClr val="accent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1121" y="237892"/>
            <a:ext cx="7733529" cy="48798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1989</Words>
  <Application>Microsoft Office PowerPoint</Application>
  <PresentationFormat>Bildschirmpräsentation (4:3)</PresentationFormat>
  <Paragraphs>528</Paragraphs>
  <Slides>39</Slides>
  <Notes>23</Notes>
  <HiddenSlides>0</HiddenSlides>
  <MMClips>0</MMClips>
  <ScaleCrop>false</ScaleCrop>
  <HeadingPairs>
    <vt:vector size="4" baseType="variant">
      <vt:variant>
        <vt:lpstr>Design</vt:lpstr>
      </vt:variant>
      <vt:variant>
        <vt:i4>1</vt:i4>
      </vt:variant>
      <vt:variant>
        <vt:lpstr>Folientitel</vt:lpstr>
      </vt:variant>
      <vt:variant>
        <vt:i4>39</vt:i4>
      </vt:variant>
    </vt:vector>
  </HeadingPairs>
  <TitlesOfParts>
    <vt:vector size="40" baseType="lpstr">
      <vt:lpstr>Larissa-Design</vt:lpstr>
      <vt:lpstr>Folie 1</vt:lpstr>
      <vt:lpstr>Folie 2</vt:lpstr>
      <vt:lpstr>Folie 3</vt:lpstr>
      <vt:lpstr>Folie 4</vt:lpstr>
      <vt:lpstr>Folie 5</vt:lpstr>
      <vt:lpstr>Folie 6</vt:lpstr>
      <vt:lpstr>Folie 7</vt:lpstr>
      <vt:lpstr>Folie 8</vt:lpstr>
      <vt:lpstr>Folie 9</vt:lpstr>
      <vt:lpstr>Folie 10</vt:lpstr>
      <vt:lpstr>Folie 11</vt:lpstr>
      <vt:lpstr>Folie 12</vt:lpstr>
      <vt:lpstr>Folie 13</vt:lpstr>
      <vt:lpstr>Folie 14</vt:lpstr>
      <vt:lpstr>Folie 15</vt:lpstr>
      <vt:lpstr>oAW </vt:lpstr>
      <vt:lpstr>Agenda</vt:lpstr>
      <vt:lpstr>Important Definitions</vt:lpstr>
      <vt:lpstr>Xtext DSL Classification</vt:lpstr>
      <vt:lpstr>Xtext overall process‏</vt:lpstr>
      <vt:lpstr>Xtext overall process</vt:lpstr>
      <vt:lpstr>Xtext overall process</vt:lpstr>
      <vt:lpstr>Xtext overall process</vt:lpstr>
      <vt:lpstr>Xtext overall process</vt:lpstr>
      <vt:lpstr>Xtext overall process</vt:lpstr>
      <vt:lpstr>Xtext overall process</vt:lpstr>
      <vt:lpstr>Xtext overall process</vt:lpstr>
      <vt:lpstr>Xtext overall process</vt:lpstr>
      <vt:lpstr>Xtext overall process</vt:lpstr>
      <vt:lpstr>Xtext overall process (2/3)‏</vt:lpstr>
      <vt:lpstr>The Xtext Grammar</vt:lpstr>
      <vt:lpstr>The Xtext Grammar</vt:lpstr>
      <vt:lpstr>The Xtext Grammar</vt:lpstr>
      <vt:lpstr>Parser and Lexer Rules</vt:lpstr>
      <vt:lpstr>Type Rules</vt:lpstr>
      <vt:lpstr>Reference Rule</vt:lpstr>
      <vt:lpstr>Abstract Type Rules (metatype (multi-) inheritance)</vt:lpstr>
      <vt:lpstr>Enum Rules</vt:lpstr>
      <vt:lpstr>Folie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ecolix</dc:creator>
  <cp:lastModifiedBy>ecolix</cp:lastModifiedBy>
  <cp:revision>124</cp:revision>
  <dcterms:created xsi:type="dcterms:W3CDTF">2009-04-06T23:49:02Z</dcterms:created>
  <dcterms:modified xsi:type="dcterms:W3CDTF">2009-05-23T07:58:26Z</dcterms:modified>
</cp:coreProperties>
</file>