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tags/tag75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Default Extension="vml" ContentType="application/vnd.openxmlformats-officedocument.vmlDrawing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71.xml" ContentType="application/vnd.openxmlformats-officedocument.presentationml.tags+xml"/>
  <Override PartName="/ppt/notesSlides/notesSlide31.xml" ContentType="application/vnd.openxmlformats-officedocument.presentationml.notesSlide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21.xml" ContentType="application/vnd.openxmlformats-officedocument.presentationml.notesSlide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73.xml" ContentType="application/vnd.openxmlformats-officedocument.presentationml.tags+xml"/>
  <Override PartName="/ppt/notesSlides/notesSlide33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40.xml" ContentType="application/vnd.openxmlformats-officedocument.presentationml.notesSlide+xml"/>
  <Override PartName="/ppt/tags/tag119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Default Extension="fntdata" ContentType="application/x-fontdata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sldIdLst>
    <p:sldId id="1271" r:id="rId2"/>
    <p:sldId id="1617" r:id="rId3"/>
    <p:sldId id="1659" r:id="rId4"/>
    <p:sldId id="1618" r:id="rId5"/>
    <p:sldId id="1619" r:id="rId6"/>
    <p:sldId id="1620" r:id="rId7"/>
    <p:sldId id="1621" r:id="rId8"/>
    <p:sldId id="1622" r:id="rId9"/>
    <p:sldId id="1623" r:id="rId10"/>
    <p:sldId id="1624" r:id="rId11"/>
    <p:sldId id="1661" r:id="rId12"/>
    <p:sldId id="1660" r:id="rId13"/>
    <p:sldId id="1625" r:id="rId14"/>
    <p:sldId id="1626" r:id="rId15"/>
    <p:sldId id="1662" r:id="rId16"/>
    <p:sldId id="1627" r:id="rId17"/>
    <p:sldId id="1628" r:id="rId18"/>
    <p:sldId id="1629" r:id="rId19"/>
    <p:sldId id="1638" r:id="rId20"/>
    <p:sldId id="1640" r:id="rId21"/>
    <p:sldId id="1663" r:id="rId22"/>
    <p:sldId id="1642" r:id="rId23"/>
    <p:sldId id="1664" r:id="rId24"/>
    <p:sldId id="1643" r:id="rId25"/>
    <p:sldId id="1665" r:id="rId26"/>
    <p:sldId id="1666" r:id="rId27"/>
    <p:sldId id="1645" r:id="rId28"/>
    <p:sldId id="1667" r:id="rId29"/>
    <p:sldId id="1647" r:id="rId30"/>
    <p:sldId id="1648" r:id="rId31"/>
    <p:sldId id="1649" r:id="rId32"/>
    <p:sldId id="1650" r:id="rId33"/>
    <p:sldId id="1668" r:id="rId34"/>
    <p:sldId id="1652" r:id="rId35"/>
    <p:sldId id="1653" r:id="rId36"/>
    <p:sldId id="1654" r:id="rId37"/>
    <p:sldId id="1655" r:id="rId38"/>
    <p:sldId id="1656" r:id="rId39"/>
    <p:sldId id="1657" r:id="rId40"/>
    <p:sldId id="1658" r:id="rId41"/>
    <p:sldId id="1677" r:id="rId42"/>
    <p:sldId id="1669" r:id="rId43"/>
    <p:sldId id="1670" r:id="rId44"/>
    <p:sldId id="1671" r:id="rId45"/>
    <p:sldId id="1672" r:id="rId46"/>
    <p:sldId id="1673" r:id="rId47"/>
    <p:sldId id="1674" r:id="rId48"/>
    <p:sldId id="1675" r:id="rId49"/>
    <p:sldId id="1676" r:id="rId50"/>
  </p:sldIdLst>
  <p:sldSz cx="9144000" cy="6858000" type="screen4x3"/>
  <p:notesSz cx="7315200" cy="9601200"/>
  <p:embeddedFontLst>
    <p:embeddedFont>
      <p:font typeface="Calibri" pitchFamily="34" charset="0"/>
      <p:regular r:id="rId52"/>
      <p:bold r:id="rId53"/>
      <p:italic r:id="rId54"/>
      <p:boldItalic r:id="rId55"/>
    </p:embeddedFont>
    <p:embeddedFont>
      <p:font typeface="Comic Sans MS" pitchFamily="66" charset="0"/>
      <p:regular r:id="rId56"/>
      <p:bold r:id="rId57"/>
    </p:embeddedFont>
    <p:embeddedFont>
      <p:font typeface="MT Extra" pitchFamily="18" charset="2"/>
      <p:regular r:id="rId58"/>
    </p:embeddedFont>
    <p:embeddedFont>
      <p:font typeface="Consolas" pitchFamily="49" charset="0"/>
      <p:regular r:id="rId59"/>
      <p:bold r:id="rId60"/>
      <p:italic r:id="rId61"/>
      <p:boldItalic r:id="rId62"/>
    </p:embeddedFont>
  </p:embeddedFontLst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njit Jhala" initials="R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91BDF"/>
    <a:srgbClr val="00A404"/>
    <a:srgbClr val="9B49B5"/>
    <a:srgbClr val="A65BBD"/>
    <a:srgbClr val="FCC4C4"/>
    <a:srgbClr val="EDEBDF"/>
    <a:srgbClr val="00D005"/>
    <a:srgbClr val="FFFF9F"/>
    <a:srgbClr val="FF6565"/>
    <a:srgbClr val="FDF9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71" autoAdjust="0"/>
    <p:restoredTop sz="83960" autoAdjust="0"/>
  </p:normalViewPr>
  <p:slideViewPr>
    <p:cSldViewPr>
      <p:cViewPr>
        <p:scale>
          <a:sx n="60" d="100"/>
          <a:sy n="60" d="100"/>
        </p:scale>
        <p:origin x="-82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58FF-D676-4132-8913-1D03A1B19944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1B88-8376-421E-B3AC-4610B9E94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52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34BDBE-918D-49C3-A5E5-82FAE935242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0A9F2-FB10-440E-A34A-75CBCA622ED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0A9F2-FB10-440E-A34A-75CBCA622ED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0A9F2-FB10-440E-A34A-75CBCA622ED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9B7C1-F266-4F12-97C9-896BDD1A5C2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4B7BE-19F4-4A0C-94BB-99C8B8E0B8C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4B7BE-19F4-4A0C-94BB-99C8B8E0B8C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7A019-D6BC-45D8-8810-7D156620E04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EB7DC-2BB0-4DD5-A83A-D9309918DE3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69AA1-0ABF-412E-9CC9-C9BA623FA35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3E0D7-FC3A-4892-AAAD-32BBFA38204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1A679-F85B-4EA2-8F58-D857BF804D8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69AA1-0ABF-412E-9CC9-C9BA623FA35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AD0F0-D9AA-4ACE-81F8-13B1163D05E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AD0F0-D9AA-4ACE-81F8-13B1163D05E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EBC4D-754B-41F7-86A2-F87AC07288C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69AA1-0ABF-412E-9CC9-C9BA623FA35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F260D-9ABA-4F34-944D-4CF0A3C84EF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F260D-9ABA-4F34-944D-4CF0A3C84EF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69AA1-0ABF-412E-9CC9-C9BA623FA35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F8A41-BAB7-4453-B0A9-8FD990CE56C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ECC57-3A3E-45B7-8175-061C2496BEA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1A679-F85B-4EA2-8F58-D857BF804D8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EC925-7750-49AF-B07B-44AFCFACF93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C816B-4F10-4457-9466-E43D1E575C0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69AA1-0ABF-412E-9CC9-C9BA623FA35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CCA0C-4156-4739-A87B-FADCEE4F91C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EAC4B-E293-45B1-83B0-9727A5F42B1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7A995-E433-4BA7-AD48-5BD8F849545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AE7E8-DEA7-45CA-9ADE-90A0D4227B3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4E4B19-056C-4BF1-B995-3F5E74608BB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9B92-1B4C-4C4A-A727-1A0538337EAE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BC6A5-9153-41A8-A792-A04F46EDA54F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ABEFC-D0D9-423D-9E0F-8065A82C791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4BB7C6-974F-4A6D-BFF1-ADF7D18F8A6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B6372-2F5C-4CC6-943D-4E664AF6D7B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DDEC5-2F56-4C71-8D1B-C71C3298B765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F44F8-6502-4EA8-9F0F-F67883D97CDB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CE6BE-43E2-459E-BADE-3D28CD63D9CE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967AA-BDD4-42F0-8DF5-6699B36A4FE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96DD5A-B2A6-47E4-8B36-926514AFC06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4FA02-2EE4-4211-86C9-F4C2C3104ED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DBCC2-527B-4D60-8B2E-F29223EC15D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D7AC76-6A2D-47CD-BF15-CB5CF2C0FE6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203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4AF721-37D8-44F6-A45C-A0F3464C33F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353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62000" y="484094"/>
            <a:ext cx="7620000" cy="735106"/>
          </a:xfrm>
          <a:prstGeom prst="roundRect">
            <a:avLst/>
          </a:prstGeom>
          <a:noFill/>
          <a:ln w="25400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DF9B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F7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21" Type="http://schemas.openxmlformats.org/officeDocument/2006/relationships/notesSlide" Target="../notesSlides/notesSlide13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vmlDrawing" Target="../drawings/vmlDrawing1.v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.v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3.v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vmlDrawing" Target="../drawings/vmlDrawing4.v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vmlDrawing" Target="../drawings/vmlDrawing5.vml"/><Relationship Id="rId6" Type="http://schemas.openxmlformats.org/officeDocument/2006/relationships/tags" Target="../tags/tag92.xml"/><Relationship Id="rId11" Type="http://schemas.openxmlformats.org/officeDocument/2006/relationships/notesSlide" Target="../notesSlides/notesSlide34.xml"/><Relationship Id="rId5" Type="http://schemas.openxmlformats.org/officeDocument/2006/relationships/tags" Target="../tags/tag9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10" Type="http://schemas.openxmlformats.org/officeDocument/2006/relationships/notesSlide" Target="../notesSlides/notesSlide41.xml"/><Relationship Id="rId4" Type="http://schemas.openxmlformats.org/officeDocument/2006/relationships/tags" Target="../tags/tag120.xml"/><Relationship Id="rId9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10" Type="http://schemas.openxmlformats.org/officeDocument/2006/relationships/notesSlide" Target="../notesSlides/notesSlide43.xml"/><Relationship Id="rId4" Type="http://schemas.openxmlformats.org/officeDocument/2006/relationships/tags" Target="../tags/tag130.xml"/><Relationship Id="rId9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620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3800" b="1" dirty="0" smtClean="0">
                <a:latin typeface="Calibri" pitchFamily="34" charset="0"/>
              </a:rPr>
              <a:t>CSE 230</a:t>
            </a:r>
            <a:r>
              <a:rPr lang="en-US" sz="13800" b="1" dirty="0" smtClean="0">
                <a:latin typeface="Calibri" pitchFamily="34" charset="0"/>
              </a:rPr>
              <a:t> 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657600"/>
            <a:ext cx="9144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sz="9600" b="1" dirty="0" smtClean="0"/>
              <a:t>The </a:t>
            </a:r>
            <a:r>
              <a:rPr kumimoji="0" lang="en-US" sz="9600" b="1" dirty="0">
                <a:sym typeface="Symbol" pitchFamily="18" charset="2"/>
              </a:rPr>
              <a:t></a:t>
            </a:r>
            <a:r>
              <a:rPr kumimoji="0" lang="en-US" sz="9600" b="1" dirty="0"/>
              <a:t>-Calculus</a:t>
            </a:r>
          </a:p>
        </p:txBody>
      </p:sp>
    </p:spTree>
    <p:extLst>
      <p:ext uri="{BB962C8B-B14F-4D97-AF65-F5344CB8AC3E}">
        <p14:creationId xmlns:p14="http://schemas.microsoft.com/office/powerpoint/2010/main" xmlns="" val="3895515871"/>
      </p:ext>
    </p:extLst>
  </p:cSld>
  <p:clrMapOvr>
    <a:masterClrMapping/>
  </p:clrMapOvr>
  <p:transition advTm="3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-60434"/>
            <a:ext cx="9144000" cy="1143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Substitution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524001"/>
            <a:ext cx="8458200" cy="4724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[E’/x] E</a:t>
            </a:r>
            <a:r>
              <a:rPr lang="en-US" sz="3600" b="1" dirty="0" smtClean="0"/>
              <a:t> : Substitution of </a:t>
            </a:r>
            <a:r>
              <a:rPr lang="en-US" sz="3600" b="1" dirty="0" smtClean="0">
                <a:solidFill>
                  <a:srgbClr val="0000FF"/>
                </a:solidFill>
              </a:rPr>
              <a:t>E’</a:t>
            </a:r>
            <a:r>
              <a:rPr lang="en-US" sz="3600" b="1" dirty="0" smtClean="0"/>
              <a:t> for </a:t>
            </a:r>
            <a:r>
              <a:rPr lang="en-US" sz="3600" b="1" dirty="0" smtClean="0">
                <a:solidFill>
                  <a:srgbClr val="0000FF"/>
                </a:solidFill>
              </a:rPr>
              <a:t>x</a:t>
            </a:r>
            <a:r>
              <a:rPr lang="en-US" sz="3600" b="1" dirty="0" smtClean="0"/>
              <a:t> in </a:t>
            </a:r>
            <a:r>
              <a:rPr lang="en-US" sz="3600" b="1" dirty="0" smtClean="0">
                <a:solidFill>
                  <a:srgbClr val="0000FF"/>
                </a:solidFill>
              </a:rPr>
              <a:t>E</a:t>
            </a:r>
            <a:r>
              <a:rPr lang="en-US" sz="3600" b="1" dirty="0" smtClean="0"/>
              <a:t>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3600" dirty="0" smtClean="0"/>
              <a:t>Uniquely rename bound </a:t>
            </a:r>
            <a:r>
              <a:rPr lang="en-US" sz="3600" dirty="0" err="1" smtClean="0"/>
              <a:t>vars</a:t>
            </a:r>
            <a:r>
              <a:rPr lang="en-US" sz="3600" dirty="0" smtClean="0"/>
              <a:t> in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0000FF"/>
                </a:solidFill>
              </a:rPr>
              <a:t>E’</a:t>
            </a:r>
            <a:r>
              <a:rPr lang="en-US" sz="3600" dirty="0" smtClean="0"/>
              <a:t>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3600" dirty="0" smtClean="0"/>
              <a:t>Do textual substitution of </a:t>
            </a:r>
            <a:r>
              <a:rPr lang="en-US" sz="3600" dirty="0" smtClean="0">
                <a:solidFill>
                  <a:srgbClr val="0000FF"/>
                </a:solidFill>
              </a:rPr>
              <a:t>E’</a:t>
            </a:r>
            <a:r>
              <a:rPr lang="en-US" sz="3600" dirty="0" smtClean="0"/>
              <a:t> for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in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</a:p>
          <a:p>
            <a:pPr marL="609600" indent="-609600" eaLnBrk="1" hangingPunct="1"/>
            <a:endParaRPr lang="en-US" sz="3600" dirty="0" smtClean="0"/>
          </a:p>
          <a:p>
            <a:pPr marL="609600" indent="-609600" eaLnBrk="1" hangingPunct="1">
              <a:buFontTx/>
              <a:buNone/>
            </a:pPr>
            <a:r>
              <a:rPr lang="en-US" sz="3600" b="1" dirty="0" smtClean="0"/>
              <a:t>Example: </a:t>
            </a:r>
            <a:r>
              <a:rPr lang="en-US" sz="3600" b="1" dirty="0" smtClean="0">
                <a:solidFill>
                  <a:srgbClr val="0000FF"/>
                </a:solidFill>
              </a:rPr>
              <a:t>[y (</a:t>
            </a:r>
            <a:r>
              <a:rPr lang="en-US" sz="3600" b="1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b="1" dirty="0" smtClean="0">
                <a:solidFill>
                  <a:srgbClr val="0000FF"/>
                </a:solidFill>
              </a:rPr>
              <a:t>x. x)/x] </a:t>
            </a:r>
            <a:r>
              <a:rPr lang="en-US" sz="3600" b="1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b="1" dirty="0" err="1" smtClean="0">
                <a:solidFill>
                  <a:srgbClr val="0000FF"/>
                </a:solidFill>
              </a:rPr>
              <a:t>y</a:t>
            </a:r>
            <a:r>
              <a:rPr lang="en-US" sz="3600" b="1" dirty="0" smtClean="0">
                <a:solidFill>
                  <a:srgbClr val="0000FF"/>
                </a:solidFill>
              </a:rPr>
              <a:t>. (</a:t>
            </a:r>
            <a:r>
              <a:rPr lang="en-US" sz="3600" b="1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b="1" dirty="0" smtClean="0">
                <a:solidFill>
                  <a:srgbClr val="0000FF"/>
                </a:solidFill>
              </a:rPr>
              <a:t>x. x) y x</a:t>
            </a:r>
          </a:p>
          <a:p>
            <a:pPr marL="590550" indent="-533400">
              <a:buFontTx/>
              <a:buAutoNum type="arabicPeriod"/>
            </a:pPr>
            <a:r>
              <a:rPr lang="en-US" sz="3600" dirty="0" smtClean="0"/>
              <a:t>After renaming: </a:t>
            </a:r>
            <a:r>
              <a:rPr lang="en-US" sz="3600" dirty="0" smtClean="0">
                <a:solidFill>
                  <a:srgbClr val="0000FF"/>
                </a:solidFill>
              </a:rPr>
              <a:t>[y (</a:t>
            </a:r>
            <a:r>
              <a:rPr lang="en-US" sz="36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 smtClean="0">
                <a:solidFill>
                  <a:srgbClr val="0000FF"/>
                </a:solidFill>
              </a:rPr>
              <a:t>v. v)/x] </a:t>
            </a:r>
            <a:r>
              <a:rPr lang="en-US" sz="36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 err="1" smtClean="0">
                <a:solidFill>
                  <a:srgbClr val="0000FF"/>
                </a:solidFill>
              </a:rPr>
              <a:t>z</a:t>
            </a:r>
            <a:r>
              <a:rPr lang="en-US" sz="3600" dirty="0" smtClean="0">
                <a:solidFill>
                  <a:srgbClr val="0000FF"/>
                </a:solidFill>
              </a:rPr>
              <a:t>. (</a:t>
            </a:r>
            <a:r>
              <a:rPr lang="en-US" sz="36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 err="1" smtClean="0">
                <a:solidFill>
                  <a:srgbClr val="0000FF"/>
                </a:solidFill>
              </a:rPr>
              <a:t>u</a:t>
            </a:r>
            <a:r>
              <a:rPr lang="en-US" sz="3600" dirty="0" smtClean="0">
                <a:solidFill>
                  <a:srgbClr val="0000FF"/>
                </a:solidFill>
              </a:rPr>
              <a:t>. u) z x</a:t>
            </a:r>
          </a:p>
          <a:p>
            <a:pPr marL="590550" indent="-533400">
              <a:buFontTx/>
              <a:buAutoNum type="arabicPeriod"/>
            </a:pPr>
            <a:r>
              <a:rPr lang="en-US" sz="3600" dirty="0" smtClean="0"/>
              <a:t>After substitution: </a:t>
            </a:r>
            <a:r>
              <a:rPr lang="en-US" sz="36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 err="1" smtClean="0">
                <a:solidFill>
                  <a:srgbClr val="0000FF"/>
                </a:solidFill>
              </a:rPr>
              <a:t>z</a:t>
            </a:r>
            <a:r>
              <a:rPr lang="en-US" sz="3600" dirty="0" smtClean="0">
                <a:solidFill>
                  <a:srgbClr val="0000FF"/>
                </a:solidFill>
              </a:rPr>
              <a:t>. (</a:t>
            </a:r>
            <a:r>
              <a:rPr lang="en-US" sz="36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 err="1" smtClean="0">
                <a:solidFill>
                  <a:srgbClr val="0000FF"/>
                </a:solidFill>
              </a:rPr>
              <a:t>u</a:t>
            </a:r>
            <a:r>
              <a:rPr lang="en-US" sz="3600" dirty="0" smtClean="0">
                <a:solidFill>
                  <a:srgbClr val="0000FF"/>
                </a:solidFill>
              </a:rPr>
              <a:t>. u) z (y (</a:t>
            </a:r>
            <a:r>
              <a:rPr lang="en-US" sz="36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 smtClean="0">
                <a:solidFill>
                  <a:srgbClr val="0000FF"/>
                </a:solidFill>
              </a:rPr>
              <a:t>v. v))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Semantics (“Evaluation”)</a:t>
            </a:r>
            <a:endParaRPr lang="en-US" sz="5400" dirty="0" smtClean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209800"/>
            <a:ext cx="8229600" cy="311785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4000" b="1" dirty="0" smtClean="0"/>
              <a:t>The evaluation of </a:t>
            </a:r>
            <a:r>
              <a:rPr lang="en-US" sz="4000" b="1" dirty="0" smtClean="0">
                <a:solidFill>
                  <a:srgbClr val="0000FF"/>
                </a:solidFill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sym typeface="Symbol" pitchFamily="18" charset="2"/>
              </a:rPr>
              <a:t>x</a:t>
            </a:r>
            <a:r>
              <a:rPr lang="en-US" sz="4000" b="1" dirty="0" smtClean="0">
                <a:solidFill>
                  <a:srgbClr val="0000FF"/>
                </a:solidFill>
              </a:rPr>
              <a:t>. e) e’</a:t>
            </a:r>
          </a:p>
          <a:p>
            <a:pPr marL="590550" indent="-533400">
              <a:buFontTx/>
              <a:buAutoNum type="arabicPeriod"/>
            </a:pPr>
            <a:r>
              <a:rPr lang="en-US" sz="4000" dirty="0" smtClean="0"/>
              <a:t>binds 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 to </a:t>
            </a:r>
            <a:r>
              <a:rPr lang="en-US" sz="4000" dirty="0" smtClean="0">
                <a:solidFill>
                  <a:srgbClr val="0000FF"/>
                </a:solidFill>
              </a:rPr>
              <a:t>e’</a:t>
            </a:r>
          </a:p>
          <a:p>
            <a:pPr marL="590550" indent="-533400">
              <a:buFontTx/>
              <a:buAutoNum type="arabicPeriod"/>
            </a:pPr>
            <a:r>
              <a:rPr lang="en-US" sz="4000" dirty="0" smtClean="0"/>
              <a:t>evaluates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/>
              <a:t>with the new binding</a:t>
            </a:r>
          </a:p>
          <a:p>
            <a:pPr marL="590550" indent="-533400">
              <a:buFontTx/>
              <a:buAutoNum type="arabicPeriod"/>
            </a:pPr>
            <a:r>
              <a:rPr lang="en-US" sz="4000" dirty="0" smtClean="0"/>
              <a:t>yields the result of this evaluation</a:t>
            </a:r>
          </a:p>
          <a:p>
            <a:pPr marL="609600" indent="-609600" eaLnBrk="1" hangingPunct="1">
              <a:buFontTx/>
              <a:buNone/>
            </a:pP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Semantics: Beta-Reduction</a:t>
            </a:r>
            <a:endParaRPr lang="en-US" sz="5400" dirty="0" smtClean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2673350"/>
            <a:ext cx="9144000" cy="159385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8000" b="1" dirty="0" smtClean="0">
                <a:solidFill>
                  <a:srgbClr val="0000FF"/>
                </a:solidFill>
              </a:rPr>
              <a:t>(</a:t>
            </a:r>
            <a:r>
              <a:rPr lang="en-US" sz="8000" b="1" dirty="0" smtClean="0">
                <a:solidFill>
                  <a:srgbClr val="0000FF"/>
                </a:solidFill>
                <a:sym typeface="Symbol" pitchFamily="18" charset="2"/>
              </a:rPr>
              <a:t>x</a:t>
            </a:r>
            <a:r>
              <a:rPr lang="en-US" sz="8000" b="1" dirty="0" smtClean="0">
                <a:solidFill>
                  <a:srgbClr val="0000FF"/>
                </a:solidFill>
              </a:rPr>
              <a:t>. e) e</a:t>
            </a:r>
            <a:r>
              <a:rPr lang="en-US" sz="8000" b="1" dirty="0" smtClean="0">
                <a:solidFill>
                  <a:srgbClr val="0000FF"/>
                </a:solidFill>
              </a:rPr>
              <a:t>’</a:t>
            </a:r>
            <a:r>
              <a:rPr lang="en-US" sz="8000" dirty="0" smtClean="0"/>
              <a:t> </a:t>
            </a:r>
            <a:r>
              <a:rPr lang="en-US" sz="8000" dirty="0" smtClean="0">
                <a:sym typeface="Wingdings" pitchFamily="2" charset="2"/>
              </a:rPr>
              <a:t> </a:t>
            </a:r>
            <a:r>
              <a:rPr lang="en-US" sz="8000" b="1" dirty="0" smtClean="0">
                <a:solidFill>
                  <a:srgbClr val="0000FF"/>
                </a:solidFill>
              </a:rPr>
              <a:t>[e’/x]e</a:t>
            </a:r>
            <a:endParaRPr lang="en-US" sz="8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Semantics (“Evaluation”)</a:t>
            </a:r>
            <a:endParaRPr lang="en-US" sz="5400" dirty="0" smtClean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454150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4000" b="1" dirty="0" smtClean="0"/>
              <a:t>The evaluation of </a:t>
            </a:r>
            <a:r>
              <a:rPr lang="en-US" sz="4000" b="1" dirty="0" smtClean="0">
                <a:solidFill>
                  <a:srgbClr val="0000FF"/>
                </a:solidFill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sym typeface="Symbol" pitchFamily="18" charset="2"/>
              </a:rPr>
              <a:t>x</a:t>
            </a:r>
            <a:r>
              <a:rPr lang="en-US" sz="4000" b="1" dirty="0" smtClean="0">
                <a:solidFill>
                  <a:srgbClr val="0000FF"/>
                </a:solidFill>
              </a:rPr>
              <a:t>. e) e’</a:t>
            </a:r>
          </a:p>
          <a:p>
            <a:pPr marL="590550" indent="-533400">
              <a:buFontTx/>
              <a:buAutoNum type="arabicPeriod"/>
            </a:pPr>
            <a:r>
              <a:rPr lang="en-US" sz="4000" dirty="0" smtClean="0"/>
              <a:t>binds 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 to </a:t>
            </a:r>
            <a:r>
              <a:rPr lang="en-US" sz="4000" dirty="0" smtClean="0">
                <a:solidFill>
                  <a:srgbClr val="0000FF"/>
                </a:solidFill>
              </a:rPr>
              <a:t>e’</a:t>
            </a:r>
          </a:p>
          <a:p>
            <a:pPr marL="590550" indent="-533400">
              <a:buFontTx/>
              <a:buAutoNum type="arabicPeriod"/>
            </a:pPr>
            <a:r>
              <a:rPr lang="en-US" sz="4000" dirty="0" smtClean="0"/>
              <a:t>evaluates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/>
              <a:t>with the new binding</a:t>
            </a:r>
          </a:p>
          <a:p>
            <a:pPr marL="590550" indent="-533400">
              <a:buFontTx/>
              <a:buAutoNum type="arabicPeriod"/>
            </a:pPr>
            <a:r>
              <a:rPr lang="en-US" sz="4000" dirty="0" smtClean="0"/>
              <a:t>yields the result of this evaluation</a:t>
            </a:r>
          </a:p>
          <a:p>
            <a:pPr marL="609600" indent="-609600" eaLnBrk="1" hangingPunct="1">
              <a:buFontTx/>
              <a:buNone/>
            </a:pPr>
            <a:endParaRPr lang="en-US" sz="4000" dirty="0" smtClean="0"/>
          </a:p>
          <a:p>
            <a:pPr marL="609600" indent="-609600" eaLnBrk="1" hangingPunct="1">
              <a:buFontTx/>
              <a:buNone/>
            </a:pPr>
            <a:r>
              <a:rPr lang="en-US" sz="4000" b="1" dirty="0" smtClean="0"/>
              <a:t>Example: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4000" dirty="0" smtClean="0">
                <a:solidFill>
                  <a:srgbClr val="0000FF"/>
                </a:solidFill>
              </a:rPr>
              <a:t>f. f (f e)) g</a:t>
            </a:r>
            <a:r>
              <a:rPr lang="en-US" sz="4000" dirty="0" smtClean="0"/>
              <a:t> </a:t>
            </a:r>
            <a:r>
              <a:rPr lang="en-US" sz="4000" dirty="0" smtClean="0">
                <a:sym typeface="Wingdings" pitchFamily="2" charset="2"/>
              </a:rPr>
              <a:t> </a:t>
            </a:r>
            <a:r>
              <a:rPr lang="en-US" sz="4000" dirty="0" smtClean="0">
                <a:solidFill>
                  <a:srgbClr val="0000FF"/>
                </a:solidFill>
              </a:rPr>
              <a:t>g </a:t>
            </a:r>
            <a:r>
              <a:rPr lang="en-US" sz="4000" dirty="0" smtClean="0">
                <a:solidFill>
                  <a:srgbClr val="0000FF"/>
                </a:solidFill>
              </a:rPr>
              <a:t>(g e)</a:t>
            </a:r>
            <a:r>
              <a:rPr lang="en-US" sz="4000" dirty="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View of Reduction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74888" y="2057400"/>
            <a:ext cx="703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sz="2400">
                <a:solidFill>
                  <a:srgbClr val="0000FF"/>
                </a:solidFill>
              </a:rPr>
              <a:t>APP</a:t>
            </a:r>
          </a:p>
        </p:txBody>
      </p:sp>
      <p:sp>
        <p:nvSpPr>
          <p:cNvPr id="933893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24200" y="2978150"/>
            <a:ext cx="533400" cy="8382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3894" name="AutoShap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3054350"/>
            <a:ext cx="1676400" cy="9144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3895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2587625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sz="240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</a:t>
            </a:r>
            <a:r>
              <a:rPr kumimoji="0" lang="en-US" sz="2400">
                <a:solidFill>
                  <a:srgbClr val="0000FF"/>
                </a:solidFill>
              </a:rPr>
              <a:t>x.</a:t>
            </a:r>
          </a:p>
        </p:txBody>
      </p:sp>
      <p:cxnSp>
        <p:nvCxnSpPr>
          <p:cNvPr id="933896" name="AutoShape 8"/>
          <p:cNvCxnSpPr>
            <a:cxnSpLocks noChangeShapeType="1"/>
            <a:stCxn id="933892" idx="2"/>
            <a:endCxn id="933894" idx="0"/>
          </p:cNvCxnSpPr>
          <p:nvPr>
            <p:custDataLst>
              <p:tags r:id="rId6"/>
            </p:custDataLst>
          </p:nvPr>
        </p:nvCxnSpPr>
        <p:spPr bwMode="auto">
          <a:xfrm flipH="1">
            <a:off x="1676400" y="2514600"/>
            <a:ext cx="950913" cy="539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3897" name="AutoShape 9"/>
          <p:cNvCxnSpPr>
            <a:cxnSpLocks noChangeShapeType="1"/>
            <a:stCxn id="933892" idx="2"/>
            <a:endCxn id="933893" idx="0"/>
          </p:cNvCxnSpPr>
          <p:nvPr>
            <p:custDataLst>
              <p:tags r:id="rId7"/>
            </p:custDataLst>
          </p:nvPr>
        </p:nvCxnSpPr>
        <p:spPr bwMode="auto">
          <a:xfrm>
            <a:off x="2627313" y="2514600"/>
            <a:ext cx="763587" cy="463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933898" name="AutoShap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096000" y="3352800"/>
            <a:ext cx="533400" cy="8382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3899" name="AutoShap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6000" y="2438400"/>
            <a:ext cx="1676400" cy="9144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3900" name="AutoShap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781800" y="3352800"/>
            <a:ext cx="533400" cy="8382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3901" name="AutoShape 1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91400" y="3352800"/>
            <a:ext cx="533400" cy="8382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3902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20763" y="3810000"/>
            <a:ext cx="119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sz="2400">
                <a:solidFill>
                  <a:srgbClr val="0000FF"/>
                </a:solidFill>
              </a:rPr>
              <a:t>x   x   x</a:t>
            </a:r>
          </a:p>
        </p:txBody>
      </p:sp>
      <p:sp>
        <p:nvSpPr>
          <p:cNvPr id="933903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0" y="3322638"/>
            <a:ext cx="3508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sz="240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933904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84525" y="3322638"/>
            <a:ext cx="463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sz="2400">
                <a:solidFill>
                  <a:srgbClr val="0000FF"/>
                </a:solidFill>
              </a:rPr>
              <a:t>e’</a:t>
            </a:r>
          </a:p>
        </p:txBody>
      </p:sp>
      <p:sp>
        <p:nvSpPr>
          <p:cNvPr id="933905" name="Text 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146800" y="3651250"/>
            <a:ext cx="463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sz="2400">
                <a:solidFill>
                  <a:srgbClr val="0000FF"/>
                </a:solidFill>
              </a:rPr>
              <a:t>e’</a:t>
            </a:r>
          </a:p>
        </p:txBody>
      </p:sp>
      <p:sp>
        <p:nvSpPr>
          <p:cNvPr id="933906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32600" y="3651250"/>
            <a:ext cx="463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sz="2400">
                <a:solidFill>
                  <a:srgbClr val="0000FF"/>
                </a:solidFill>
              </a:rPr>
              <a:t>e’</a:t>
            </a:r>
          </a:p>
        </p:txBody>
      </p:sp>
      <p:sp>
        <p:nvSpPr>
          <p:cNvPr id="933907" name="Text 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442200" y="3651250"/>
            <a:ext cx="463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sz="2400">
                <a:solidFill>
                  <a:srgbClr val="0000FF"/>
                </a:solidFill>
              </a:rPr>
              <a:t>e’</a:t>
            </a:r>
          </a:p>
        </p:txBody>
      </p:sp>
      <p:sp>
        <p:nvSpPr>
          <p:cNvPr id="933908" name="Text Box 2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781800" y="2660650"/>
            <a:ext cx="3508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sz="240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933909" name="Text Box 2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5181600"/>
            <a:ext cx="91440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0" lang="en-US" sz="4000" b="1" dirty="0"/>
              <a:t>Terms can grow </a:t>
            </a:r>
            <a:r>
              <a:rPr kumimoji="0" lang="en-US" sz="4000" b="1" dirty="0" smtClean="0"/>
              <a:t>substantially </a:t>
            </a:r>
            <a:r>
              <a:rPr kumimoji="0" lang="en-US" sz="4000" b="1" dirty="0"/>
              <a:t>by reduction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82186" y="2797314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sym typeface="Wingdings" pitchFamily="2" charset="2"/>
              </a:rPr>
              <a:t>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P spid="933893" grpId="0" animBg="1"/>
      <p:bldP spid="933894" grpId="0" animBg="1"/>
      <p:bldP spid="933895" grpId="0"/>
      <p:bldP spid="933898" grpId="0" animBg="1"/>
      <p:bldP spid="933899" grpId="0" animBg="1"/>
      <p:bldP spid="933900" grpId="0" animBg="1"/>
      <p:bldP spid="933901" grpId="0" animBg="1"/>
      <p:bldP spid="933902" grpId="0"/>
      <p:bldP spid="933903" grpId="0"/>
      <p:bldP spid="933904" grpId="0"/>
      <p:bldP spid="933905" grpId="0"/>
      <p:bldP spid="933906" grpId="0"/>
      <p:bldP spid="933907" grpId="0"/>
      <p:bldP spid="933908" grpId="0"/>
      <p:bldP spid="9339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Examples of Evaluation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79625" y="1600200"/>
            <a:ext cx="5540375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5400" b="1" dirty="0" smtClean="0"/>
              <a:t>I</a:t>
            </a:r>
            <a:r>
              <a:rPr lang="en-US" sz="5400" b="1" dirty="0" smtClean="0"/>
              <a:t>dentity function</a:t>
            </a:r>
            <a:endParaRPr lang="en-US" sz="5400" b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  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800" dirty="0" smtClean="0">
                <a:solidFill>
                  <a:srgbClr val="0000FF"/>
                </a:solidFill>
              </a:rPr>
              <a:t>x. x) E</a:t>
            </a:r>
            <a:r>
              <a:rPr lang="en-US" sz="4800" dirty="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Symbol" pitchFamily="18" charset="2"/>
              </a:rPr>
              <a:t>®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[E / x] x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  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Examples of Evaluation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828800" y="1401763"/>
            <a:ext cx="58674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800" b="1" dirty="0" smtClean="0"/>
              <a:t>… yet again</a:t>
            </a:r>
            <a:endParaRPr lang="en-US" sz="4800" b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   </a:t>
            </a:r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f. f (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x)) (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x)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Symbol" pitchFamily="18" charset="2"/>
              </a:rPr>
              <a:t>®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[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x / f] f (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x)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=   </a:t>
            </a:r>
            <a:r>
              <a:rPr lang="en-US" sz="4400" dirty="0" smtClean="0">
                <a:solidFill>
                  <a:srgbClr val="0000FF"/>
                </a:solidFill>
              </a:rPr>
              <a:t>[(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x) / f] f (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y)</a:t>
            </a:r>
            <a:r>
              <a:rPr lang="en-US" sz="4400" dirty="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=   </a:t>
            </a:r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x) (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y)</a:t>
            </a:r>
            <a:r>
              <a:rPr lang="en-US" sz="4400" dirty="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Symbol" pitchFamily="18" charset="2"/>
              </a:rPr>
              <a:t>®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y /x] x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 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Evaluation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   </a:t>
            </a:r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x </a:t>
            </a:r>
            <a:r>
              <a:rPr lang="en-US" sz="4400" dirty="0" err="1" smtClean="0">
                <a:solidFill>
                  <a:srgbClr val="0000FF"/>
                </a:solidFill>
              </a:rPr>
              <a:t>x</a:t>
            </a:r>
            <a:r>
              <a:rPr lang="en-US" sz="4400" dirty="0" smtClean="0">
                <a:solidFill>
                  <a:srgbClr val="0000FF"/>
                </a:solidFill>
              </a:rPr>
              <a:t>)(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y 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</a:p>
          <a:p>
            <a:pPr lvl="1" eaLnBrk="1" hangingPunct="1">
              <a:buFontTx/>
              <a:buNone/>
            </a:pPr>
            <a:r>
              <a:rPr lang="en-US" sz="4400" dirty="0" smtClean="0">
                <a:latin typeface="Symbol" pitchFamily="18" charset="2"/>
              </a:rPr>
              <a:t>® </a:t>
            </a:r>
            <a:r>
              <a:rPr lang="en-US" sz="4400" dirty="0" smtClean="0">
                <a:solidFill>
                  <a:srgbClr val="0000FF"/>
                </a:solidFill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y 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 / x] x </a:t>
            </a:r>
            <a:r>
              <a:rPr lang="en-US" sz="4400" dirty="0" err="1" smtClean="0">
                <a:solidFill>
                  <a:srgbClr val="0000FF"/>
                </a:solidFill>
              </a:rPr>
              <a:t>x</a:t>
            </a:r>
            <a:r>
              <a:rPr lang="en-US" sz="4400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4400" dirty="0" smtClean="0"/>
              <a:t>=  </a:t>
            </a:r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y 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)(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y 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4400" dirty="0" smtClean="0"/>
              <a:t>=  </a:t>
            </a:r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x </a:t>
            </a:r>
            <a:r>
              <a:rPr lang="en-US" sz="4400" dirty="0" err="1" smtClean="0">
                <a:solidFill>
                  <a:srgbClr val="0000FF"/>
                </a:solidFill>
              </a:rPr>
              <a:t>x</a:t>
            </a:r>
            <a:r>
              <a:rPr lang="en-US" sz="4400" dirty="0" smtClean="0">
                <a:solidFill>
                  <a:srgbClr val="0000FF"/>
                </a:solidFill>
              </a:rPr>
              <a:t>)(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y 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4400" dirty="0" smtClean="0">
                <a:latin typeface="Symbol" pitchFamily="18" charset="2"/>
              </a:rPr>
              <a:t>®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sz="4400" b="1" dirty="0" smtClean="0"/>
              <a:t>A non-terminating evaluation !</a:t>
            </a:r>
          </a:p>
          <a:p>
            <a:pPr lvl="1" eaLnBrk="1" hangingPunct="1">
              <a:buFontTx/>
              <a:buNone/>
            </a:pPr>
            <a:endParaRPr lang="en-US" sz="4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1143000"/>
            <a:ext cx="8915400" cy="5486400"/>
          </a:xfrm>
        </p:spPr>
        <p:txBody>
          <a:bodyPr/>
          <a:lstStyle/>
          <a:p>
            <a:pPr eaLnBrk="1" hangingPunct="1">
              <a:buNone/>
            </a:pPr>
            <a:r>
              <a:rPr lang="en-US" sz="4000" b="1" dirty="0" smtClean="0"/>
              <a:t>A </a:t>
            </a:r>
            <a:r>
              <a:rPr lang="en-US" sz="4000" b="1" dirty="0" smtClean="0"/>
              <a:t>calculus </a:t>
            </a:r>
            <a:r>
              <a:rPr lang="en-US" sz="4000" b="1" dirty="0" smtClean="0"/>
              <a:t>of functions: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      </a:t>
            </a:r>
            <a:r>
              <a:rPr lang="en-US" sz="3600" dirty="0" smtClean="0">
                <a:solidFill>
                  <a:srgbClr val="0000FF"/>
                </a:solidFill>
              </a:rPr>
              <a:t>e </a:t>
            </a:r>
            <a:r>
              <a:rPr lang="en-US" sz="3600" dirty="0" smtClean="0">
                <a:solidFill>
                  <a:srgbClr val="0000FF"/>
                </a:solidFill>
              </a:rPr>
              <a:t>:= x  | </a:t>
            </a:r>
            <a:r>
              <a:rPr lang="en-US" sz="36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 smtClean="0">
                <a:solidFill>
                  <a:srgbClr val="0000FF"/>
                </a:solidFill>
              </a:rPr>
              <a:t>x. e  | e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>
                <a:solidFill>
                  <a:srgbClr val="0000FF"/>
                </a:solidFill>
              </a:rPr>
              <a:t> e</a:t>
            </a:r>
            <a:r>
              <a:rPr lang="en-US" sz="3600" baseline="-25000" dirty="0" smtClean="0">
                <a:solidFill>
                  <a:srgbClr val="0000FF"/>
                </a:solidFill>
              </a:rPr>
              <a:t>2</a:t>
            </a:r>
          </a:p>
          <a:p>
            <a:pPr eaLnBrk="1" hangingPunct="1"/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en-US" sz="4000" b="1" dirty="0" err="1" smtClean="0"/>
              <a:t>E</a:t>
            </a:r>
            <a:r>
              <a:rPr lang="en-US" sz="4000" b="1" dirty="0" err="1" smtClean="0"/>
              <a:t>val</a:t>
            </a:r>
            <a:r>
              <a:rPr lang="en-US" sz="4000" b="1" dirty="0" smtClean="0"/>
              <a:t> </a:t>
            </a:r>
            <a:r>
              <a:rPr lang="en-US" sz="4000" b="1" dirty="0" smtClean="0"/>
              <a:t>strategies </a:t>
            </a:r>
            <a:r>
              <a:rPr lang="en-US" sz="4000" b="1" dirty="0" smtClean="0"/>
              <a:t>= “W</a:t>
            </a:r>
            <a:r>
              <a:rPr lang="en-US" sz="4000" b="1" dirty="0" smtClean="0"/>
              <a:t>here to reduce” ?</a:t>
            </a:r>
          </a:p>
          <a:p>
            <a:pPr>
              <a:buNone/>
            </a:pPr>
            <a:r>
              <a:rPr lang="en-US" sz="3600" dirty="0" smtClean="0"/>
              <a:t>N</a:t>
            </a:r>
            <a:r>
              <a:rPr lang="en-US" sz="3600" dirty="0" smtClean="0"/>
              <a:t>ormal, </a:t>
            </a:r>
            <a:r>
              <a:rPr lang="en-US" sz="3600" dirty="0" smtClean="0"/>
              <a:t>C</a:t>
            </a:r>
            <a:r>
              <a:rPr lang="en-US" sz="3600" dirty="0" smtClean="0"/>
              <a:t>all-by-name, Call-by-value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r>
              <a:rPr lang="en-US" sz="4000" b="1" dirty="0" smtClean="0"/>
              <a:t>Church-Rosser Theorem</a:t>
            </a:r>
            <a:endParaRPr lang="en-US" sz="4000" dirty="0" smtClean="0"/>
          </a:p>
          <a:p>
            <a:pPr>
              <a:buNone/>
            </a:pPr>
            <a:r>
              <a:rPr lang="en-US" sz="3600" dirty="0" smtClean="0"/>
              <a:t>Regardless of strategy</a:t>
            </a:r>
            <a:r>
              <a:rPr lang="en-US" sz="3600" dirty="0" smtClean="0"/>
              <a:t>, </a:t>
            </a:r>
            <a:r>
              <a:rPr lang="en-US" sz="3600" dirty="0" err="1" smtClean="0"/>
              <a:t>upto</a:t>
            </a:r>
            <a:r>
              <a:rPr lang="en-US" sz="3600" dirty="0" smtClean="0"/>
              <a:t> one “normal form”</a:t>
            </a:r>
            <a:endParaRPr lang="en-US" sz="3600" dirty="0" smtClean="0"/>
          </a:p>
          <a:p>
            <a:pPr eaLnBrk="1" hangingPunct="1">
              <a:buNone/>
            </a:pPr>
            <a:endParaRPr lang="en-US" sz="4000" b="1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Programming with the </a:t>
            </a:r>
            <a:r>
              <a:rPr lang="en-US" sz="400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000" smtClean="0"/>
              <a:t>-calculus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b="1" dirty="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400" b="1" dirty="0" smtClean="0"/>
              <a:t>-calculus </a:t>
            </a:r>
            <a:r>
              <a:rPr lang="en-US" sz="4400" b="1" dirty="0" smtClean="0"/>
              <a:t>vs. “real languages” ?</a:t>
            </a:r>
            <a:endParaRPr lang="en-US" sz="4400" b="1" dirty="0" smtClean="0"/>
          </a:p>
          <a:p>
            <a:pPr lvl="1">
              <a:buNone/>
            </a:pPr>
            <a:r>
              <a:rPr lang="en-US" sz="4000" dirty="0" smtClean="0"/>
              <a:t>Local variables?</a:t>
            </a:r>
          </a:p>
          <a:p>
            <a:pPr lvl="1">
              <a:buNone/>
            </a:pPr>
            <a:r>
              <a:rPr lang="en-US" sz="4000" dirty="0" err="1" smtClean="0"/>
              <a:t>Bools</a:t>
            </a:r>
            <a:r>
              <a:rPr lang="en-US" sz="4000" dirty="0" smtClean="0"/>
              <a:t> , If-then-else </a:t>
            </a:r>
            <a:r>
              <a:rPr lang="en-US" sz="4000" dirty="0" smtClean="0"/>
              <a:t>?</a:t>
            </a:r>
          </a:p>
          <a:p>
            <a:pPr lvl="1">
              <a:buNone/>
            </a:pPr>
            <a:r>
              <a:rPr lang="en-US" sz="4000" dirty="0" smtClean="0"/>
              <a:t>Records? </a:t>
            </a:r>
            <a:endParaRPr lang="en-US" sz="4000" dirty="0" smtClean="0"/>
          </a:p>
          <a:p>
            <a:pPr lvl="1">
              <a:buNone/>
            </a:pPr>
            <a:r>
              <a:rPr lang="en-US" sz="4000" dirty="0" smtClean="0"/>
              <a:t>Integers </a:t>
            </a:r>
            <a:r>
              <a:rPr lang="en-US" sz="4000" dirty="0" smtClean="0"/>
              <a:t>?</a:t>
            </a:r>
          </a:p>
          <a:p>
            <a:pPr lvl="1">
              <a:buNone/>
            </a:pPr>
            <a:r>
              <a:rPr lang="en-US" sz="4000" dirty="0" smtClean="0"/>
              <a:t>Recursion ?</a:t>
            </a:r>
          </a:p>
          <a:p>
            <a:pPr lvl="1">
              <a:buNone/>
            </a:pPr>
            <a:r>
              <a:rPr lang="en-US" sz="4000" i="1" dirty="0" smtClean="0"/>
              <a:t>Functions: well, those we have 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Background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6135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Developed in 1930’s by Alonzo </a:t>
            </a:r>
            <a:r>
              <a:rPr lang="en-US" b="1" dirty="0" smtClean="0"/>
              <a:t>Church</a:t>
            </a:r>
            <a:endParaRPr lang="en-US" b="1" dirty="0" smtClean="0"/>
          </a:p>
          <a:p>
            <a:pPr eaLnBrk="1" hangingPunct="1">
              <a:buNone/>
            </a:pPr>
            <a:r>
              <a:rPr lang="en-US" dirty="0" smtClean="0"/>
              <a:t>S</a:t>
            </a:r>
            <a:r>
              <a:rPr lang="en-US" dirty="0" smtClean="0"/>
              <a:t>tudied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2"/>
                </a:solidFill>
              </a:rPr>
              <a:t>logic</a:t>
            </a:r>
            <a:r>
              <a:rPr lang="en-US" dirty="0" smtClean="0"/>
              <a:t> and computer science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b="1" dirty="0" smtClean="0"/>
              <a:t>Test bed for procedural and functional </a:t>
            </a:r>
            <a:r>
              <a:rPr lang="en-US" b="1" dirty="0" smtClean="0"/>
              <a:t>PLs</a:t>
            </a:r>
            <a:endParaRPr lang="en-US" b="1" dirty="0" smtClean="0"/>
          </a:p>
          <a:p>
            <a:pPr eaLnBrk="1" hangingPunct="1">
              <a:buNone/>
            </a:pPr>
            <a:r>
              <a:rPr lang="en-US" dirty="0" smtClean="0"/>
              <a:t>Simple</a:t>
            </a:r>
            <a:r>
              <a:rPr lang="en-US" dirty="0" smtClean="0"/>
              <a:t>, Powerful, Extensible</a:t>
            </a:r>
          </a:p>
          <a:p>
            <a:pPr lvl="1"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“</a:t>
            </a:r>
            <a:r>
              <a:rPr lang="en-US" sz="2800" i="1" dirty="0" smtClean="0"/>
              <a:t>Whatever the next 700 languages turn out to be, they will surely be variants of lambda calculus.</a:t>
            </a:r>
            <a:r>
              <a:rPr lang="en-US" sz="2800" dirty="0" smtClean="0"/>
              <a:t>” </a:t>
            </a:r>
          </a:p>
          <a:p>
            <a:pPr algn="r" eaLnBrk="1" hangingPunct="1">
              <a:buFontTx/>
              <a:buNone/>
            </a:pPr>
            <a:r>
              <a:rPr lang="en-US" sz="2800" dirty="0" smtClean="0"/>
              <a:t> (</a:t>
            </a:r>
            <a:r>
              <a:rPr lang="en-US" sz="2800" dirty="0" err="1" smtClean="0"/>
              <a:t>Landin</a:t>
            </a:r>
            <a:r>
              <a:rPr lang="en-US" sz="2800" dirty="0" smtClean="0"/>
              <a:t> ’66)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Local Variables (Let Bindings) </a:t>
            </a:r>
            <a:endParaRPr lang="en-US" sz="4000" dirty="0" smtClean="0"/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905000"/>
            <a:ext cx="8229600" cy="3640137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8000" b="1" dirty="0" smtClean="0">
                <a:solidFill>
                  <a:srgbClr val="0000FF"/>
                </a:solidFill>
              </a:rPr>
              <a:t>let </a:t>
            </a:r>
            <a:r>
              <a:rPr lang="en-US" sz="8000" b="1" dirty="0" smtClean="0">
                <a:solidFill>
                  <a:srgbClr val="0000FF"/>
                </a:solidFill>
              </a:rPr>
              <a:t>x = e</a:t>
            </a:r>
            <a:r>
              <a:rPr lang="en-US" sz="80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8000" b="1" dirty="0" smtClean="0">
                <a:solidFill>
                  <a:srgbClr val="0000FF"/>
                </a:solidFill>
              </a:rPr>
              <a:t> in </a:t>
            </a:r>
            <a:r>
              <a:rPr lang="en-US" sz="8000" b="1" dirty="0" smtClean="0">
                <a:solidFill>
                  <a:srgbClr val="0000FF"/>
                </a:solidFill>
              </a:rPr>
              <a:t>e</a:t>
            </a:r>
            <a:r>
              <a:rPr lang="en-US" sz="80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8000" b="1" dirty="0" smtClean="0">
                <a:solidFill>
                  <a:srgbClr val="0000FF"/>
                </a:solidFill>
              </a:rPr>
              <a:t> </a:t>
            </a:r>
          </a:p>
          <a:p>
            <a:pPr algn="ctr">
              <a:buFontTx/>
              <a:buNone/>
            </a:pPr>
            <a:r>
              <a:rPr lang="en-US" sz="7200" b="1" dirty="0" smtClean="0"/>
              <a:t>is just  </a:t>
            </a:r>
          </a:p>
          <a:p>
            <a:pPr algn="ctr">
              <a:buFontTx/>
              <a:buNone/>
            </a:pPr>
            <a:r>
              <a:rPr lang="en-US" sz="7200" b="1" dirty="0" smtClean="0">
                <a:solidFill>
                  <a:srgbClr val="0000FF"/>
                </a:solidFill>
              </a:rPr>
              <a:t>(</a:t>
            </a:r>
            <a:r>
              <a:rPr lang="en-US" sz="7200" b="1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7200" b="1" dirty="0" smtClean="0">
                <a:solidFill>
                  <a:srgbClr val="0000FF"/>
                </a:solidFill>
              </a:rPr>
              <a:t>x. e</a:t>
            </a:r>
            <a:r>
              <a:rPr lang="en-US" sz="72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7200" b="1" dirty="0" smtClean="0">
                <a:solidFill>
                  <a:srgbClr val="0000FF"/>
                </a:solidFill>
              </a:rPr>
              <a:t>) </a:t>
            </a:r>
            <a:r>
              <a:rPr lang="en-US" sz="7200" b="1" dirty="0" smtClean="0">
                <a:solidFill>
                  <a:srgbClr val="0000FF"/>
                </a:solidFill>
              </a:rPr>
              <a:t>e</a:t>
            </a:r>
            <a:r>
              <a:rPr lang="en-US" sz="7200" b="1" baseline="-25000" dirty="0" smtClean="0">
                <a:solidFill>
                  <a:srgbClr val="0000FF"/>
                </a:solidFill>
              </a:rPr>
              <a:t>1</a:t>
            </a:r>
            <a:endParaRPr lang="en-US" sz="72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Programming with the </a:t>
            </a:r>
            <a:r>
              <a:rPr lang="en-US" sz="400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000" smtClean="0"/>
              <a:t>-calculus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b="1" dirty="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400" b="1" dirty="0" smtClean="0"/>
              <a:t>-calculus </a:t>
            </a:r>
            <a:r>
              <a:rPr lang="en-US" sz="4400" b="1" dirty="0" smtClean="0"/>
              <a:t>vs. “real languages” ?</a:t>
            </a:r>
            <a:endParaRPr lang="en-US" sz="4400" b="1" dirty="0" smtClean="0"/>
          </a:p>
          <a:p>
            <a:pPr lvl="1">
              <a:buNone/>
            </a:pPr>
            <a:r>
              <a:rPr lang="en-US" sz="4000" dirty="0" smtClean="0"/>
              <a:t>Local variables (YES!)</a:t>
            </a:r>
          </a:p>
          <a:p>
            <a:pPr lvl="1">
              <a:buNone/>
            </a:pPr>
            <a:r>
              <a:rPr lang="en-US" sz="4000" dirty="0" err="1" smtClean="0"/>
              <a:t>Bools</a:t>
            </a:r>
            <a:r>
              <a:rPr lang="en-US" sz="4000" dirty="0" smtClean="0"/>
              <a:t> , If-then-else </a:t>
            </a:r>
            <a:r>
              <a:rPr lang="en-US" sz="4000" dirty="0" smtClean="0"/>
              <a:t>?</a:t>
            </a:r>
          </a:p>
          <a:p>
            <a:pPr lvl="1">
              <a:buNone/>
            </a:pPr>
            <a:r>
              <a:rPr lang="en-US" sz="4000" dirty="0" smtClean="0"/>
              <a:t>Records? </a:t>
            </a:r>
            <a:endParaRPr lang="en-US" sz="4000" dirty="0" smtClean="0"/>
          </a:p>
          <a:p>
            <a:pPr lvl="1">
              <a:buNone/>
            </a:pPr>
            <a:r>
              <a:rPr lang="en-US" sz="4000" dirty="0" smtClean="0"/>
              <a:t>Integers </a:t>
            </a:r>
            <a:r>
              <a:rPr lang="en-US" sz="4000" dirty="0" smtClean="0"/>
              <a:t>?</a:t>
            </a:r>
          </a:p>
          <a:p>
            <a:pPr lvl="1">
              <a:buNone/>
            </a:pPr>
            <a:r>
              <a:rPr lang="en-US" sz="4000" dirty="0" smtClean="0"/>
              <a:t>Recursion ?</a:t>
            </a:r>
          </a:p>
          <a:p>
            <a:pPr lvl="1">
              <a:buNone/>
            </a:pPr>
            <a:r>
              <a:rPr lang="en-US" sz="4000" i="1" dirty="0" smtClean="0"/>
              <a:t>Functions: well, those we have 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Encoding Booleans in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mtClean="0"/>
              <a:t>-calculus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114550"/>
            <a:ext cx="8229600" cy="3143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What </a:t>
            </a:r>
            <a:r>
              <a:rPr lang="en-US" b="1" dirty="0" smtClean="0"/>
              <a:t>can we do with a </a:t>
            </a:r>
            <a:r>
              <a:rPr lang="en-US" b="1" dirty="0" err="1" smtClean="0"/>
              <a:t>boolean</a:t>
            </a:r>
            <a:r>
              <a:rPr lang="en-US" b="1" dirty="0" smtClean="0"/>
              <a:t>?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Make </a:t>
            </a:r>
            <a:r>
              <a:rPr lang="en-US" i="1" dirty="0" smtClean="0"/>
              <a:t>a binary choice </a:t>
            </a:r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r>
              <a:rPr lang="en-US" b="1" dirty="0" smtClean="0"/>
              <a:t>H</a:t>
            </a:r>
            <a:r>
              <a:rPr lang="en-US" b="1" dirty="0" smtClean="0"/>
              <a:t>ow </a:t>
            </a:r>
            <a:r>
              <a:rPr lang="en-US" b="1" dirty="0" smtClean="0"/>
              <a:t>can you view this as a “function” ?</a:t>
            </a:r>
          </a:p>
          <a:p>
            <a:pPr eaLnBrk="1" hangingPunct="1">
              <a:buFontTx/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is a </a:t>
            </a:r>
            <a:r>
              <a:rPr lang="en-US" i="1" dirty="0" smtClean="0"/>
              <a:t>fun</a:t>
            </a:r>
            <a:r>
              <a:rPr lang="en-US" dirty="0" smtClean="0"/>
              <a:t> </a:t>
            </a:r>
            <a:r>
              <a:rPr lang="en-US" dirty="0" smtClean="0"/>
              <a:t>that takes </a:t>
            </a:r>
            <a:r>
              <a:rPr lang="en-US" i="1" dirty="0" smtClean="0"/>
              <a:t>two</a:t>
            </a:r>
            <a:r>
              <a:rPr lang="en-US" dirty="0" smtClean="0"/>
              <a:t> choices, returns </a:t>
            </a:r>
            <a:r>
              <a:rPr lang="en-US" i="1" dirty="0" smtClean="0"/>
              <a:t>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Encoding Booleans in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mtClean="0"/>
              <a:t>-calculus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" y="1276350"/>
            <a:ext cx="9144000" cy="5429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b="1" dirty="0" err="1" smtClean="0"/>
              <a:t>Bool</a:t>
            </a:r>
            <a:r>
              <a:rPr lang="en-US" sz="3600" b="1" dirty="0" smtClean="0"/>
              <a:t> = </a:t>
            </a:r>
            <a:r>
              <a:rPr lang="en-US" sz="3600" b="1" i="1" dirty="0" smtClean="0"/>
              <a:t>fun,</a:t>
            </a:r>
            <a:r>
              <a:rPr lang="en-US" sz="3600" b="1" dirty="0" smtClean="0"/>
              <a:t> </a:t>
            </a:r>
            <a:r>
              <a:rPr lang="en-US" sz="3600" b="1" dirty="0" smtClean="0"/>
              <a:t>that </a:t>
            </a:r>
            <a:r>
              <a:rPr lang="en-US" sz="3600" b="1" dirty="0" smtClean="0"/>
              <a:t>takes </a:t>
            </a:r>
            <a:r>
              <a:rPr lang="en-US" sz="3600" b="1" i="1" dirty="0" smtClean="0"/>
              <a:t>two</a:t>
            </a:r>
            <a:r>
              <a:rPr lang="en-US" sz="3600" b="1" dirty="0" smtClean="0"/>
              <a:t> choices, returns </a:t>
            </a:r>
            <a:r>
              <a:rPr lang="en-US" sz="3600" b="1" i="1" dirty="0" smtClean="0"/>
              <a:t>one </a:t>
            </a:r>
          </a:p>
          <a:p>
            <a:pPr algn="ctr" eaLnBrk="1" hangingPunct="1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                        true </a:t>
            </a:r>
            <a:r>
              <a:rPr lang="en-US" sz="4400" dirty="0" smtClean="0"/>
              <a:t>=</a:t>
            </a:r>
            <a:r>
              <a:rPr lang="en-US" sz="4400" baseline="-25000" dirty="0" smtClean="0"/>
              <a:t>def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x</a:t>
            </a:r>
          </a:p>
          <a:p>
            <a:pPr algn="ctr" eaLnBrk="1" hangingPunct="1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                       false</a:t>
            </a:r>
            <a:r>
              <a:rPr lang="en-US" sz="4400" dirty="0" smtClean="0"/>
              <a:t> </a:t>
            </a:r>
            <a:r>
              <a:rPr lang="en-US" sz="4400" dirty="0" smtClean="0"/>
              <a:t>=</a:t>
            </a:r>
            <a:r>
              <a:rPr lang="en-US" sz="4400" baseline="-25000" dirty="0" smtClean="0"/>
              <a:t>def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</a:t>
            </a:r>
            <a:r>
              <a:rPr lang="en-US" sz="4400" dirty="0" smtClean="0">
                <a:solidFill>
                  <a:srgbClr val="0000FF"/>
                </a:solidFill>
              </a:rPr>
              <a:t>y</a:t>
            </a:r>
          </a:p>
          <a:p>
            <a:pPr algn="ctr" eaLnBrk="1" hangingPunct="1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if </a:t>
            </a:r>
            <a:r>
              <a:rPr lang="en-US" sz="4400" dirty="0" smtClean="0">
                <a:solidFill>
                  <a:srgbClr val="0000FF"/>
                </a:solidFill>
              </a:rPr>
              <a:t>E</a:t>
            </a:r>
            <a:r>
              <a:rPr lang="en-US" sz="4400" baseline="-250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>
                <a:solidFill>
                  <a:srgbClr val="0000FF"/>
                </a:solidFill>
              </a:rPr>
              <a:t> then E</a:t>
            </a:r>
            <a:r>
              <a:rPr lang="en-US" sz="4400" baseline="-25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 else E</a:t>
            </a:r>
            <a:r>
              <a:rPr lang="en-US" sz="4400" baseline="-25000" dirty="0" smtClean="0">
                <a:solidFill>
                  <a:srgbClr val="0000FF"/>
                </a:solidFill>
              </a:rPr>
              <a:t>3</a:t>
            </a:r>
            <a:r>
              <a:rPr lang="en-US" sz="4400" dirty="0" smtClean="0"/>
              <a:t> =</a:t>
            </a:r>
            <a:r>
              <a:rPr lang="en-US" sz="4400" baseline="-25000" dirty="0" smtClean="0"/>
              <a:t>def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E</a:t>
            </a:r>
            <a:r>
              <a:rPr lang="en-US" sz="4400" baseline="-250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>
                <a:solidFill>
                  <a:srgbClr val="0000FF"/>
                </a:solidFill>
              </a:rPr>
              <a:t> E</a:t>
            </a:r>
            <a:r>
              <a:rPr lang="en-US" sz="4400" baseline="-25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 E</a:t>
            </a:r>
            <a:r>
              <a:rPr lang="en-US" sz="4400" baseline="-25000" dirty="0" smtClean="0">
                <a:solidFill>
                  <a:srgbClr val="0000FF"/>
                </a:solidFill>
              </a:rPr>
              <a:t>3</a:t>
            </a:r>
            <a:endParaRPr lang="en-US" sz="4400" dirty="0" smtClean="0">
              <a:solidFill>
                <a:srgbClr val="0000FF"/>
              </a:solidFill>
            </a:endParaRPr>
          </a:p>
          <a:p>
            <a:pPr eaLnBrk="1" hangingPunct="1"/>
            <a:endParaRPr lang="en-US" sz="2800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b="1" dirty="0" smtClean="0"/>
              <a:t>Example: “if </a:t>
            </a:r>
            <a:r>
              <a:rPr lang="en-US" sz="3600" b="1" dirty="0" smtClean="0">
                <a:solidFill>
                  <a:srgbClr val="0000FF"/>
                </a:solidFill>
              </a:rPr>
              <a:t>true</a:t>
            </a:r>
            <a:r>
              <a:rPr lang="en-US" sz="3600" b="1" dirty="0" smtClean="0"/>
              <a:t> then </a:t>
            </a:r>
            <a:r>
              <a:rPr lang="en-US" sz="3600" b="1" dirty="0" smtClean="0">
                <a:solidFill>
                  <a:srgbClr val="0000FF"/>
                </a:solidFill>
              </a:rPr>
              <a:t>u</a:t>
            </a:r>
            <a:r>
              <a:rPr lang="en-US" sz="3600" b="1" dirty="0" smtClean="0"/>
              <a:t> else </a:t>
            </a:r>
            <a:r>
              <a:rPr lang="en-US" sz="3600" b="1" dirty="0" smtClean="0">
                <a:solidFill>
                  <a:srgbClr val="0000FF"/>
                </a:solidFill>
              </a:rPr>
              <a:t>v</a:t>
            </a:r>
            <a:r>
              <a:rPr lang="en-US" sz="3600" b="1" dirty="0" smtClean="0"/>
              <a:t>” is </a:t>
            </a:r>
          </a:p>
          <a:p>
            <a:pPr lvl="1" eaLnBrk="1" hangingPunct="1">
              <a:buFontTx/>
              <a:buNone/>
            </a:pPr>
            <a:r>
              <a:rPr lang="en-US" sz="4400" dirty="0" smtClean="0"/>
              <a:t>   </a:t>
            </a:r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x) u v</a:t>
            </a:r>
            <a:r>
              <a:rPr lang="en-US" sz="4400" dirty="0" smtClean="0"/>
              <a:t> </a:t>
            </a:r>
            <a:r>
              <a:rPr lang="en-US" sz="4400" dirty="0" smtClean="0">
                <a:sym typeface="Wingdings" pitchFamily="2" charset="2"/>
              </a:rPr>
              <a:t>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291BDF"/>
                </a:solidFill>
              </a:rPr>
              <a:t>(</a:t>
            </a:r>
            <a:r>
              <a:rPr lang="en-US" sz="4400" dirty="0" err="1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291BDF"/>
                </a:solidFill>
              </a:rPr>
              <a:t>y</a:t>
            </a:r>
            <a:r>
              <a:rPr lang="en-US" sz="4400" dirty="0" smtClean="0">
                <a:solidFill>
                  <a:srgbClr val="291BDF"/>
                </a:solidFill>
              </a:rPr>
              <a:t>. u) </a:t>
            </a:r>
            <a:r>
              <a:rPr lang="en-US" sz="4400" dirty="0" smtClean="0">
                <a:solidFill>
                  <a:srgbClr val="291BDF"/>
                </a:solidFill>
              </a:rPr>
              <a:t>v </a:t>
            </a:r>
            <a:r>
              <a:rPr lang="en-US" sz="4400" dirty="0" smtClean="0">
                <a:sym typeface="Wingdings" pitchFamily="2" charset="2"/>
              </a:rPr>
              <a:t></a:t>
            </a:r>
            <a:r>
              <a:rPr lang="en-US" sz="4400" dirty="0" smtClean="0"/>
              <a:t>  </a:t>
            </a:r>
            <a:r>
              <a:rPr lang="en-US" sz="4400" dirty="0" smtClean="0">
                <a:solidFill>
                  <a:srgbClr val="0000FF"/>
                </a:solidFill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</a:t>
            </a:r>
            <a:r>
              <a:rPr lang="en-US" dirty="0" smtClean="0"/>
              <a:t>Operations: Not, Or </a:t>
            </a:r>
            <a:endParaRPr lang="en-US" dirty="0" smtClean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428750"/>
            <a:ext cx="8612188" cy="5059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Boolean operations: </a:t>
            </a:r>
            <a:r>
              <a:rPr lang="en-US" sz="2800" dirty="0" smtClean="0">
                <a:solidFill>
                  <a:srgbClr val="0000FF"/>
                </a:solidFill>
              </a:rPr>
              <a:t>not</a:t>
            </a: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Function takes 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  <a:r>
              <a:rPr lang="en-US" sz="24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  returns function takes 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00FF"/>
                </a:solidFill>
              </a:rPr>
              <a:t>y</a:t>
            </a:r>
            <a:r>
              <a:rPr lang="en-US" sz="24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 			   returns “opposite” of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err="1" smtClean="0"/>
              <a:t>’s</a:t>
            </a:r>
            <a:r>
              <a:rPr lang="en-US" sz="2400" dirty="0" smtClean="0"/>
              <a:t> return</a:t>
            </a:r>
          </a:p>
          <a:p>
            <a:pPr eaLnBrk="1" hangingPunct="1">
              <a:buFontTx/>
              <a:buNone/>
            </a:pPr>
            <a:endParaRPr lang="en-US" sz="700" dirty="0" smtClean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	not </a:t>
            </a:r>
            <a:r>
              <a:rPr lang="en-US" sz="2800" dirty="0" smtClean="0"/>
              <a:t>=</a:t>
            </a:r>
            <a:r>
              <a:rPr lang="en-US" sz="2800" baseline="-25000" dirty="0" smtClean="0"/>
              <a:t>def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b.(</a:t>
            </a:r>
            <a:r>
              <a:rPr lang="en-US" sz="28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800" dirty="0" err="1" smtClean="0">
                <a:solidFill>
                  <a:srgbClr val="0000FF"/>
                </a:solidFill>
              </a:rPr>
              <a:t>x.</a:t>
            </a:r>
            <a:r>
              <a:rPr lang="en-US" sz="2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800" dirty="0" err="1" smtClean="0">
                <a:solidFill>
                  <a:srgbClr val="0000FF"/>
                </a:solidFill>
              </a:rPr>
              <a:t>y</a:t>
            </a:r>
            <a:r>
              <a:rPr lang="en-US" sz="2800" dirty="0" smtClean="0">
                <a:solidFill>
                  <a:srgbClr val="0000FF"/>
                </a:solidFill>
              </a:rPr>
              <a:t>. b y x)</a:t>
            </a:r>
          </a:p>
          <a:p>
            <a:pPr eaLnBrk="1" hangingPunct="1">
              <a:buFontTx/>
              <a:buNone/>
            </a:pPr>
            <a:endParaRPr lang="en-US" sz="14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Boolean </a:t>
            </a:r>
            <a:r>
              <a:rPr lang="en-US" sz="2800" dirty="0" smtClean="0">
                <a:solidFill>
                  <a:schemeClr val="accent2"/>
                </a:solidFill>
              </a:rPr>
              <a:t>operations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Function takes 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, b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  returns function takes 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00FF"/>
                </a:solidFill>
              </a:rPr>
              <a:t>y</a:t>
            </a:r>
            <a:r>
              <a:rPr lang="en-US" sz="24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 			   returns (if 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 then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else (if 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then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else </a:t>
            </a:r>
            <a:r>
              <a:rPr lang="en-US" sz="2400" dirty="0" smtClean="0">
                <a:solidFill>
                  <a:srgbClr val="0000FF"/>
                </a:solidFill>
              </a:rPr>
              <a:t>y</a:t>
            </a:r>
            <a:r>
              <a:rPr lang="en-US" sz="2400" dirty="0" smtClean="0"/>
              <a:t>))</a:t>
            </a:r>
          </a:p>
          <a:p>
            <a:pPr eaLnBrk="1" hangingPunct="1">
              <a:buFontTx/>
              <a:buNone/>
            </a:pPr>
            <a:endParaRPr lang="en-US" sz="700" dirty="0" smtClean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	or </a:t>
            </a:r>
            <a:r>
              <a:rPr lang="en-US" sz="2800" dirty="0" smtClean="0"/>
              <a:t>=</a:t>
            </a:r>
            <a:r>
              <a:rPr lang="en-US" sz="2800" baseline="-25000" dirty="0" smtClean="0"/>
              <a:t>def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>
                <a:solidFill>
                  <a:srgbClr val="0000FF"/>
                </a:solidFill>
              </a:rPr>
              <a:t>.</a:t>
            </a:r>
            <a:r>
              <a:rPr lang="en-US" sz="28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800" dirty="0" smtClean="0">
                <a:solidFill>
                  <a:srgbClr val="0000FF"/>
                </a:solidFill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</a:rPr>
              <a:t>.(</a:t>
            </a:r>
            <a:r>
              <a:rPr lang="en-US" sz="28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800" dirty="0" err="1" smtClean="0">
                <a:solidFill>
                  <a:srgbClr val="0000FF"/>
                </a:solidFill>
              </a:rPr>
              <a:t>x.</a:t>
            </a:r>
            <a:r>
              <a:rPr lang="en-US" sz="2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800" dirty="0" err="1" smtClean="0">
                <a:solidFill>
                  <a:srgbClr val="0000FF"/>
                </a:solidFill>
              </a:rPr>
              <a:t>y</a:t>
            </a:r>
            <a:r>
              <a:rPr lang="en-US" sz="2800" dirty="0" smtClean="0">
                <a:solidFill>
                  <a:srgbClr val="0000FF"/>
                </a:solidFill>
              </a:rPr>
              <a:t>. b</a:t>
            </a:r>
            <a:r>
              <a:rPr lang="en-US" sz="2800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>
                <a:solidFill>
                  <a:srgbClr val="0000FF"/>
                </a:solidFill>
              </a:rPr>
              <a:t> x (b</a:t>
            </a:r>
            <a:r>
              <a:rPr lang="en-US" sz="2800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</a:rPr>
              <a:t> x y))</a:t>
            </a:r>
          </a:p>
          <a:p>
            <a:pPr eaLnBrk="1" hangingPunct="1">
              <a:buFontTx/>
              <a:buNone/>
            </a:pPr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Programming with the </a:t>
            </a:r>
            <a:r>
              <a:rPr lang="en-US" sz="400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000" smtClean="0"/>
              <a:t>-calculus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b="1" dirty="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400" b="1" dirty="0" smtClean="0"/>
              <a:t>-calculus </a:t>
            </a:r>
            <a:r>
              <a:rPr lang="en-US" sz="4400" b="1" dirty="0" smtClean="0"/>
              <a:t>vs. “real languages” ?</a:t>
            </a:r>
            <a:endParaRPr lang="en-US" sz="4400" b="1" dirty="0" smtClean="0"/>
          </a:p>
          <a:p>
            <a:pPr lvl="1">
              <a:buNone/>
            </a:pPr>
            <a:r>
              <a:rPr lang="en-US" sz="4000" dirty="0" smtClean="0"/>
              <a:t>Local variables (YES!)</a:t>
            </a:r>
          </a:p>
          <a:p>
            <a:pPr lvl="1">
              <a:buNone/>
            </a:pPr>
            <a:r>
              <a:rPr lang="en-US" sz="4000" dirty="0" err="1" smtClean="0"/>
              <a:t>Bools</a:t>
            </a:r>
            <a:r>
              <a:rPr lang="en-US" sz="4000" dirty="0" smtClean="0"/>
              <a:t> , If-then-else (YES!)</a:t>
            </a:r>
            <a:endParaRPr lang="en-US" sz="4000" dirty="0" smtClean="0"/>
          </a:p>
          <a:p>
            <a:pPr lvl="1">
              <a:buNone/>
            </a:pPr>
            <a:r>
              <a:rPr lang="en-US" sz="4000" dirty="0" smtClean="0"/>
              <a:t>Records? </a:t>
            </a:r>
            <a:endParaRPr lang="en-US" sz="4000" dirty="0" smtClean="0"/>
          </a:p>
          <a:p>
            <a:pPr lvl="1">
              <a:buNone/>
            </a:pPr>
            <a:r>
              <a:rPr lang="en-US" sz="4000" dirty="0" smtClean="0"/>
              <a:t>Integers </a:t>
            </a:r>
            <a:r>
              <a:rPr lang="en-US" sz="4000" dirty="0" smtClean="0"/>
              <a:t>?</a:t>
            </a:r>
          </a:p>
          <a:p>
            <a:pPr lvl="1">
              <a:buNone/>
            </a:pPr>
            <a:r>
              <a:rPr lang="en-US" sz="4000" dirty="0" smtClean="0"/>
              <a:t>Recursion ?</a:t>
            </a:r>
          </a:p>
          <a:p>
            <a:pPr lvl="1">
              <a:buNone/>
            </a:pPr>
            <a:r>
              <a:rPr lang="en-US" sz="4000" i="1" dirty="0" smtClean="0"/>
              <a:t>Functions: well, those we have 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Encoding Pairs (and so, Records)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19200"/>
            <a:ext cx="8609013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b="1" dirty="0" smtClean="0"/>
              <a:t>What </a:t>
            </a:r>
            <a:r>
              <a:rPr lang="en-US" sz="3600" b="1" dirty="0" smtClean="0"/>
              <a:t>can we do with a </a:t>
            </a:r>
            <a:r>
              <a:rPr lang="en-US" sz="3600" b="1" dirty="0" smtClean="0">
                <a:solidFill>
                  <a:schemeClr val="accent2"/>
                </a:solidFill>
              </a:rPr>
              <a:t>pair </a:t>
            </a:r>
            <a:r>
              <a:rPr lang="en-US" sz="3600" b="1" dirty="0" smtClean="0"/>
              <a:t>?</a:t>
            </a:r>
          </a:p>
          <a:p>
            <a:pPr eaLnBrk="1" hangingPunct="1">
              <a:buFontTx/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S</a:t>
            </a:r>
            <a:r>
              <a:rPr lang="en-US" sz="3600" dirty="0" smtClean="0">
                <a:solidFill>
                  <a:schemeClr val="accent2"/>
                </a:solidFill>
              </a:rPr>
              <a:t>elect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2"/>
                </a:solidFill>
              </a:rPr>
              <a:t>one</a:t>
            </a:r>
            <a:r>
              <a:rPr lang="en-US" sz="3600" dirty="0" smtClean="0"/>
              <a:t> of its elements</a:t>
            </a:r>
          </a:p>
          <a:p>
            <a:pPr lvl="1" eaLnBrk="1" hangingPunct="1"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Pair =  </a:t>
            </a:r>
            <a:r>
              <a:rPr lang="en-US" dirty="0" smtClean="0"/>
              <a:t>function takes a </a:t>
            </a:r>
            <a:r>
              <a:rPr lang="en-US" dirty="0" err="1" smtClean="0"/>
              <a:t>bool</a:t>
            </a:r>
            <a:r>
              <a:rPr lang="en-US" dirty="0" smtClean="0"/>
              <a:t>,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smtClean="0"/>
              <a:t>        </a:t>
            </a:r>
            <a:r>
              <a:rPr lang="en-US" dirty="0" smtClean="0"/>
              <a:t>returns </a:t>
            </a:r>
            <a:r>
              <a:rPr lang="en-US" dirty="0" smtClean="0"/>
              <a:t>the left or the right element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			</a:t>
            </a:r>
            <a:r>
              <a:rPr lang="en-US" sz="3200" dirty="0" err="1" smtClean="0">
                <a:solidFill>
                  <a:srgbClr val="0000FF"/>
                </a:solidFill>
              </a:rPr>
              <a:t>mkpair</a:t>
            </a:r>
            <a:r>
              <a:rPr lang="en-US" sz="3200" dirty="0" smtClean="0">
                <a:solidFill>
                  <a:srgbClr val="0000FF"/>
                </a:solidFill>
              </a:rPr>
              <a:t> e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r>
              <a:rPr lang="en-US" sz="3200" dirty="0" smtClean="0">
                <a:solidFill>
                  <a:srgbClr val="0000FF"/>
                </a:solidFill>
              </a:rPr>
              <a:t> e</a:t>
            </a:r>
            <a:r>
              <a:rPr lang="en-US" sz="3200" baseline="-25000" dirty="0" smtClean="0">
                <a:solidFill>
                  <a:srgbClr val="0000FF"/>
                </a:solidFill>
              </a:rPr>
              <a:t>2</a:t>
            </a:r>
            <a:r>
              <a:rPr lang="en-US" sz="3200" dirty="0" smtClean="0"/>
              <a:t>  =</a:t>
            </a:r>
            <a:r>
              <a:rPr lang="en-US" sz="3200" baseline="-25000" dirty="0" smtClean="0"/>
              <a:t>def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smtClean="0">
                <a:solidFill>
                  <a:srgbClr val="0000FF"/>
                </a:solidFill>
              </a:rPr>
              <a:t>b. b e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e</a:t>
            </a:r>
            <a:endParaRPr lang="en-US" sz="3200" baseline="-25000" dirty="0" smtClean="0">
              <a:solidFill>
                <a:srgbClr val="0000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  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“function-waiting-for-</a:t>
            </a:r>
            <a:r>
              <a:rPr lang="en-US" sz="3200" dirty="0" err="1" smtClean="0"/>
              <a:t>bool</a:t>
            </a:r>
            <a:r>
              <a:rPr lang="en-US" sz="3200" dirty="0" smtClean="0"/>
              <a:t>”</a:t>
            </a:r>
            <a:endParaRPr lang="en-US" sz="3200" dirty="0" smtClean="0"/>
          </a:p>
          <a:p>
            <a:pPr lvl="1" eaLnBrk="1" hangingPunct="1">
              <a:buFontTx/>
              <a:buNone/>
            </a:pPr>
            <a:r>
              <a:rPr lang="en-US" sz="3200" dirty="0" smtClean="0"/>
              <a:t>				</a:t>
            </a:r>
            <a:r>
              <a:rPr lang="en-US" sz="3200" dirty="0" err="1" smtClean="0">
                <a:solidFill>
                  <a:srgbClr val="0000FF"/>
                </a:solidFill>
              </a:rPr>
              <a:t>fst</a:t>
            </a:r>
            <a:r>
              <a:rPr lang="en-US" sz="3200" dirty="0" smtClean="0">
                <a:solidFill>
                  <a:srgbClr val="0000FF"/>
                </a:solidFill>
              </a:rPr>
              <a:t> p</a:t>
            </a:r>
            <a:r>
              <a:rPr lang="en-US" sz="3200" dirty="0" smtClean="0"/>
              <a:t>  =</a:t>
            </a:r>
            <a:r>
              <a:rPr lang="en-US" sz="3200" baseline="-25000" dirty="0" smtClean="0"/>
              <a:t>def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rgbClr val="0000FF"/>
                </a:solidFill>
              </a:rPr>
              <a:t>p true</a:t>
            </a:r>
          </a:p>
          <a:p>
            <a:pPr lvl="1" eaLnBrk="1" hangingPunct="1">
              <a:buFontTx/>
              <a:buNone/>
            </a:pPr>
            <a:r>
              <a:rPr lang="en-US" sz="3200" dirty="0" smtClean="0"/>
              <a:t>				</a:t>
            </a:r>
            <a:r>
              <a:rPr lang="en-US" sz="3200" dirty="0" err="1" smtClean="0">
                <a:solidFill>
                  <a:srgbClr val="0000FF"/>
                </a:solidFill>
              </a:rPr>
              <a:t>snd</a:t>
            </a:r>
            <a:r>
              <a:rPr lang="en-US" sz="3200" dirty="0" smtClean="0">
                <a:solidFill>
                  <a:srgbClr val="0000FF"/>
                </a:solidFill>
              </a:rPr>
              <a:t> p</a:t>
            </a:r>
            <a:r>
              <a:rPr lang="en-US" sz="3200" dirty="0" smtClean="0"/>
              <a:t> =</a:t>
            </a:r>
            <a:r>
              <a:rPr lang="en-US" sz="3200" baseline="-25000" dirty="0" smtClean="0"/>
              <a:t>def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rgbClr val="0000FF"/>
                </a:solidFill>
              </a:rPr>
              <a:t>p </a:t>
            </a:r>
            <a:r>
              <a:rPr lang="en-US" sz="3200" dirty="0" smtClean="0">
                <a:solidFill>
                  <a:srgbClr val="0000FF"/>
                </a:solidFill>
              </a:rPr>
              <a:t>false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Encoding Pairs (and so, Records)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874837"/>
            <a:ext cx="8609013" cy="45259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			</a:t>
            </a:r>
            <a:r>
              <a:rPr lang="en-US" sz="3200" dirty="0" err="1" smtClean="0">
                <a:solidFill>
                  <a:srgbClr val="0000FF"/>
                </a:solidFill>
              </a:rPr>
              <a:t>mkpair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e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r>
              <a:rPr lang="en-US" sz="3200" dirty="0" smtClean="0">
                <a:solidFill>
                  <a:srgbClr val="0000FF"/>
                </a:solidFill>
              </a:rPr>
              <a:t> e</a:t>
            </a:r>
            <a:r>
              <a:rPr lang="en-US" sz="3200" baseline="-25000" dirty="0" smtClean="0">
                <a:solidFill>
                  <a:srgbClr val="0000FF"/>
                </a:solidFill>
              </a:rPr>
              <a:t>2</a:t>
            </a:r>
            <a:r>
              <a:rPr lang="en-US" sz="3200" dirty="0" smtClean="0"/>
              <a:t>  =</a:t>
            </a:r>
            <a:r>
              <a:rPr lang="en-US" sz="3200" baseline="-25000" dirty="0" smtClean="0"/>
              <a:t>def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smtClean="0">
                <a:solidFill>
                  <a:srgbClr val="0000FF"/>
                </a:solidFill>
              </a:rPr>
              <a:t>b. b e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e</a:t>
            </a:r>
            <a:endParaRPr lang="en-US" sz="3200" dirty="0" smtClean="0"/>
          </a:p>
          <a:p>
            <a:pPr lvl="1" eaLnBrk="1" hangingPunct="1">
              <a:buFontTx/>
              <a:buNone/>
            </a:pPr>
            <a:r>
              <a:rPr lang="en-US" sz="3200" dirty="0" smtClean="0"/>
              <a:t>				</a:t>
            </a:r>
            <a:r>
              <a:rPr lang="en-US" sz="3200" dirty="0" err="1" smtClean="0">
                <a:solidFill>
                  <a:srgbClr val="0000FF"/>
                </a:solidFill>
              </a:rPr>
              <a:t>fst</a:t>
            </a:r>
            <a:r>
              <a:rPr lang="en-US" sz="3200" dirty="0" smtClean="0">
                <a:solidFill>
                  <a:srgbClr val="0000FF"/>
                </a:solidFill>
              </a:rPr>
              <a:t> p</a:t>
            </a:r>
            <a:r>
              <a:rPr lang="en-US" sz="3200" dirty="0" smtClean="0"/>
              <a:t>  </a:t>
            </a:r>
            <a:r>
              <a:rPr lang="en-US" sz="3200" dirty="0" smtClean="0"/>
              <a:t>    =</a:t>
            </a:r>
            <a:r>
              <a:rPr lang="en-US" sz="3200" baseline="-25000" dirty="0" smtClean="0"/>
              <a:t>def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rgbClr val="0000FF"/>
                </a:solidFill>
              </a:rPr>
              <a:t>p true</a:t>
            </a:r>
          </a:p>
          <a:p>
            <a:pPr lvl="1" eaLnBrk="1" hangingPunct="1">
              <a:buFontTx/>
              <a:buNone/>
            </a:pPr>
            <a:r>
              <a:rPr lang="en-US" sz="3200" dirty="0" smtClean="0"/>
              <a:t>				</a:t>
            </a:r>
            <a:r>
              <a:rPr lang="en-US" sz="3200" dirty="0" err="1" smtClean="0">
                <a:solidFill>
                  <a:srgbClr val="0000FF"/>
                </a:solidFill>
              </a:rPr>
              <a:t>snd</a:t>
            </a:r>
            <a:r>
              <a:rPr lang="en-US" sz="3200" dirty="0" smtClean="0">
                <a:solidFill>
                  <a:srgbClr val="0000FF"/>
                </a:solidFill>
              </a:rPr>
              <a:t> p</a:t>
            </a:r>
            <a:r>
              <a:rPr lang="en-US" sz="3200" dirty="0" smtClean="0"/>
              <a:t> </a:t>
            </a:r>
            <a:r>
              <a:rPr lang="en-US" sz="3200" dirty="0" smtClean="0"/>
              <a:t>   =</a:t>
            </a:r>
            <a:r>
              <a:rPr lang="en-US" sz="3200" baseline="-25000" dirty="0" smtClean="0"/>
              <a:t>def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rgbClr val="0000FF"/>
                </a:solidFill>
              </a:rPr>
              <a:t>p false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4000" b="1" dirty="0" smtClean="0"/>
              <a:t>Example</a:t>
            </a:r>
          </a:p>
          <a:p>
            <a:pPr algn="ctr"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fst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mkpair</a:t>
            </a:r>
            <a:r>
              <a:rPr lang="en-US" dirty="0" smtClean="0">
                <a:solidFill>
                  <a:srgbClr val="0000FF"/>
                </a:solidFill>
              </a:rPr>
              <a:t> x y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mkpair</a:t>
            </a:r>
            <a:r>
              <a:rPr lang="en-US" dirty="0" smtClean="0">
                <a:solidFill>
                  <a:srgbClr val="0000FF"/>
                </a:solidFill>
              </a:rPr>
              <a:t> x y) </a:t>
            </a:r>
            <a:r>
              <a:rPr lang="en-US" dirty="0" smtClean="0">
                <a:solidFill>
                  <a:srgbClr val="0000FF"/>
                </a:solidFill>
              </a:rPr>
              <a:t>true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0000FF"/>
                </a:solidFill>
              </a:rPr>
              <a:t>true </a:t>
            </a:r>
            <a:r>
              <a:rPr lang="en-US" dirty="0" smtClean="0">
                <a:solidFill>
                  <a:srgbClr val="0000FF"/>
                </a:solidFill>
              </a:rPr>
              <a:t>x </a:t>
            </a:r>
            <a:r>
              <a:rPr lang="en-US" dirty="0" smtClean="0">
                <a:solidFill>
                  <a:srgbClr val="0000FF"/>
                </a:solidFill>
              </a:rPr>
              <a:t>y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Programming with the </a:t>
            </a:r>
            <a:r>
              <a:rPr lang="en-US" sz="400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000" smtClean="0"/>
              <a:t>-calculus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b="1" dirty="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400" b="1" dirty="0" smtClean="0"/>
              <a:t>-calculus </a:t>
            </a:r>
            <a:r>
              <a:rPr lang="en-US" sz="4400" b="1" dirty="0" smtClean="0"/>
              <a:t>vs. “real languages” ?</a:t>
            </a:r>
            <a:endParaRPr lang="en-US" sz="4400" b="1" dirty="0" smtClean="0"/>
          </a:p>
          <a:p>
            <a:pPr lvl="1">
              <a:buNone/>
            </a:pPr>
            <a:r>
              <a:rPr lang="en-US" sz="4000" dirty="0" smtClean="0"/>
              <a:t>Local variables (YES!)</a:t>
            </a:r>
          </a:p>
          <a:p>
            <a:pPr lvl="1">
              <a:buNone/>
            </a:pPr>
            <a:r>
              <a:rPr lang="en-US" sz="4000" dirty="0" err="1" smtClean="0"/>
              <a:t>Bools</a:t>
            </a:r>
            <a:r>
              <a:rPr lang="en-US" sz="4000" dirty="0" smtClean="0"/>
              <a:t> , If-then-else (YES!)</a:t>
            </a:r>
            <a:endParaRPr lang="en-US" sz="4000" dirty="0" smtClean="0"/>
          </a:p>
          <a:p>
            <a:pPr lvl="1">
              <a:buNone/>
            </a:pPr>
            <a:r>
              <a:rPr lang="en-US" sz="4000" dirty="0" smtClean="0"/>
              <a:t>Records (YES!)</a:t>
            </a:r>
            <a:endParaRPr lang="en-US" sz="4000" dirty="0" smtClean="0"/>
          </a:p>
          <a:p>
            <a:pPr lvl="1">
              <a:buNone/>
            </a:pPr>
            <a:r>
              <a:rPr lang="en-US" sz="4000" dirty="0" smtClean="0"/>
              <a:t>Integers </a:t>
            </a:r>
            <a:r>
              <a:rPr lang="en-US" sz="4000" dirty="0" smtClean="0"/>
              <a:t>?</a:t>
            </a:r>
          </a:p>
          <a:p>
            <a:pPr lvl="1">
              <a:buNone/>
            </a:pPr>
            <a:r>
              <a:rPr lang="en-US" sz="4000" dirty="0" smtClean="0"/>
              <a:t>Recursion ?</a:t>
            </a:r>
          </a:p>
          <a:p>
            <a:pPr lvl="1">
              <a:buNone/>
            </a:pPr>
            <a:r>
              <a:rPr lang="en-US" sz="4000" i="1" dirty="0" smtClean="0"/>
              <a:t>Functions: well, those we have 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Natural Numbers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14338" y="1493838"/>
            <a:ext cx="850265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/>
              <a:t>What </a:t>
            </a:r>
            <a:r>
              <a:rPr lang="en-US" sz="2800" b="1" dirty="0" smtClean="0"/>
              <a:t>can we do with a natural number ? </a:t>
            </a:r>
          </a:p>
          <a:p>
            <a:pPr eaLnBrk="1" hangingPunct="1">
              <a:buFontTx/>
              <a:buNone/>
            </a:pPr>
            <a:r>
              <a:rPr lang="en-US" sz="2800" i="1" dirty="0" smtClean="0"/>
              <a:t>Iterate</a:t>
            </a:r>
            <a:r>
              <a:rPr lang="en-US" sz="2800" dirty="0" smtClean="0"/>
              <a:t> </a:t>
            </a:r>
            <a:r>
              <a:rPr lang="en-US" sz="2800" dirty="0" smtClean="0"/>
              <a:t>a </a:t>
            </a:r>
            <a:r>
              <a:rPr lang="en-US" sz="2800" i="1" dirty="0" smtClean="0"/>
              <a:t>number</a:t>
            </a:r>
            <a:r>
              <a:rPr lang="en-US" sz="2800" dirty="0" smtClean="0"/>
              <a:t> of times over some function</a:t>
            </a:r>
          </a:p>
          <a:p>
            <a:pPr eaLnBrk="1" hangingPunct="1">
              <a:buFontTx/>
              <a:buNone/>
            </a:pPr>
            <a:endParaRPr lang="en-US" sz="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/>
              <a:t> = </a:t>
            </a:r>
            <a:r>
              <a:rPr lang="en-US" sz="2800" dirty="0" smtClean="0"/>
              <a:t> </a:t>
            </a:r>
            <a:r>
              <a:rPr lang="en-US" sz="2800" dirty="0" smtClean="0"/>
              <a:t>function </a:t>
            </a:r>
            <a:r>
              <a:rPr lang="en-US" sz="2800" dirty="0" smtClean="0"/>
              <a:t>that takes fun </a:t>
            </a:r>
            <a:r>
              <a:rPr lang="en-US" sz="2800" dirty="0" smtClean="0">
                <a:solidFill>
                  <a:srgbClr val="0000FF"/>
                </a:solidFill>
              </a:rPr>
              <a:t>f</a:t>
            </a:r>
            <a:r>
              <a:rPr lang="en-US" sz="2800" dirty="0" smtClean="0"/>
              <a:t>, </a:t>
            </a:r>
            <a:r>
              <a:rPr lang="en-US" sz="2800" dirty="0" smtClean="0"/>
              <a:t>starting value </a:t>
            </a:r>
            <a:r>
              <a:rPr lang="en-US" sz="2800" dirty="0" smtClean="0">
                <a:solidFill>
                  <a:srgbClr val="0000FF"/>
                </a:solidFill>
              </a:rPr>
              <a:t>s,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     </a:t>
            </a:r>
            <a:r>
              <a:rPr lang="en-US" sz="2800" dirty="0" smtClean="0"/>
              <a:t>returns: </a:t>
            </a:r>
            <a:r>
              <a:rPr lang="en-US" sz="2800" dirty="0" smtClean="0">
                <a:solidFill>
                  <a:srgbClr val="0000FF"/>
                </a:solidFill>
              </a:rPr>
              <a:t>f </a:t>
            </a:r>
            <a:r>
              <a:rPr lang="en-US" sz="2800" dirty="0" smtClean="0"/>
              <a:t> applied to </a:t>
            </a:r>
            <a:r>
              <a:rPr lang="en-US" sz="2800" dirty="0" smtClean="0">
                <a:solidFill>
                  <a:srgbClr val="0000FF"/>
                </a:solidFill>
              </a:rPr>
              <a:t>s</a:t>
            </a:r>
            <a:r>
              <a:rPr lang="en-US" sz="2800" dirty="0" smtClean="0"/>
              <a:t> “</a:t>
            </a:r>
            <a:r>
              <a:rPr lang="en-US" sz="2800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/>
              <a:t>” </a:t>
            </a:r>
            <a:r>
              <a:rPr lang="en-US" sz="2800" dirty="0" smtClean="0"/>
              <a:t>times</a:t>
            </a:r>
          </a:p>
          <a:p>
            <a:pPr>
              <a:buNone/>
            </a:pPr>
            <a:endParaRPr lang="en-US" sz="1000" dirty="0" smtClean="0">
              <a:solidFill>
                <a:srgbClr val="0000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	</a:t>
            </a:r>
            <a:r>
              <a:rPr lang="en-US" sz="2400" dirty="0" smtClean="0">
                <a:solidFill>
                  <a:srgbClr val="0000FF"/>
                </a:solidFill>
              </a:rPr>
              <a:t>0 </a:t>
            </a:r>
            <a:r>
              <a:rPr lang="en-US" sz="2400" dirty="0" smtClean="0"/>
              <a:t>=</a:t>
            </a:r>
            <a:r>
              <a:rPr lang="en-US" sz="2400" baseline="-25000" dirty="0" smtClean="0"/>
              <a:t>def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f. </a:t>
            </a:r>
            <a:r>
              <a:rPr lang="en-US" sz="2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400" dirty="0" err="1" smtClean="0">
                <a:solidFill>
                  <a:srgbClr val="0000FF"/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. s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	1</a:t>
            </a:r>
            <a:r>
              <a:rPr lang="en-US" sz="2400" dirty="0" smtClean="0"/>
              <a:t> =</a:t>
            </a:r>
            <a:r>
              <a:rPr lang="en-US" sz="2400" baseline="-25000" dirty="0" smtClean="0"/>
              <a:t>def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f. </a:t>
            </a:r>
            <a:r>
              <a:rPr lang="en-US" sz="2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400" dirty="0" err="1" smtClean="0">
                <a:solidFill>
                  <a:srgbClr val="0000FF"/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. f s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	2</a:t>
            </a:r>
            <a:r>
              <a:rPr lang="en-US" sz="2400" dirty="0" smtClean="0"/>
              <a:t> =</a:t>
            </a:r>
            <a:r>
              <a:rPr lang="en-US" sz="2400" baseline="-25000" dirty="0" smtClean="0"/>
              <a:t>def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f. </a:t>
            </a:r>
            <a:r>
              <a:rPr lang="en-US" sz="2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400" dirty="0" err="1" smtClean="0">
                <a:solidFill>
                  <a:srgbClr val="0000FF"/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. f (f s)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				   </a:t>
            </a:r>
            <a:r>
              <a:rPr lang="en-US" sz="2400" dirty="0" smtClean="0">
                <a:latin typeface="MT Extra" pitchFamily="18" charset="2"/>
                <a:sym typeface="MT Extra" pitchFamily="18" charset="2"/>
              </a:rPr>
              <a:t>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800" b="1" dirty="0" smtClean="0"/>
              <a:t>Called Church </a:t>
            </a:r>
            <a:r>
              <a:rPr lang="en-US" sz="2800" b="1" dirty="0" smtClean="0"/>
              <a:t>numerals (Unary Representation)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(n f s)</a:t>
            </a:r>
            <a:r>
              <a:rPr lang="en-US" sz="2800" dirty="0" smtClean="0"/>
              <a:t> = apply </a:t>
            </a:r>
            <a:r>
              <a:rPr lang="en-US" sz="2800" dirty="0" smtClean="0">
                <a:solidFill>
                  <a:srgbClr val="0000FF"/>
                </a:solidFill>
              </a:rPr>
              <a:t>f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0000FF"/>
                </a:solidFill>
              </a:rPr>
              <a:t>s</a:t>
            </a:r>
            <a:r>
              <a:rPr lang="en-US" sz="2800" dirty="0" smtClean="0"/>
              <a:t> “</a:t>
            </a:r>
            <a:r>
              <a:rPr lang="en-US" sz="2800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/>
              <a:t>” times, i.e. </a:t>
            </a:r>
            <a:r>
              <a:rPr lang="en-US" sz="2800" dirty="0" smtClean="0">
                <a:solidFill>
                  <a:srgbClr val="0000FF"/>
                </a:solidFill>
              </a:rPr>
              <a:t>f</a:t>
            </a:r>
            <a:r>
              <a:rPr lang="en-US" sz="2800" baseline="30000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(s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Syntax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057400"/>
            <a:ext cx="8229600" cy="3200400"/>
          </a:xfrm>
        </p:spPr>
        <p:txBody>
          <a:bodyPr/>
          <a:lstStyle/>
          <a:p>
            <a:pPr eaLnBrk="1" hangingPunct="1">
              <a:buNone/>
            </a:pPr>
            <a:r>
              <a:rPr lang="en-US" sz="3600" dirty="0" smtClean="0"/>
              <a:t>Three kinds of expressions (terms):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             </a:t>
            </a:r>
            <a:r>
              <a:rPr lang="en-US" sz="3600" dirty="0" smtClean="0">
                <a:solidFill>
                  <a:srgbClr val="0000FF"/>
                </a:solidFill>
              </a:rPr>
              <a:t>e ::= x</a:t>
            </a:r>
            <a:r>
              <a:rPr lang="en-US" sz="3600" dirty="0" smtClean="0"/>
              <a:t>        </a:t>
            </a:r>
            <a:r>
              <a:rPr lang="en-US" sz="3600" b="1" dirty="0" smtClean="0"/>
              <a:t>Variables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                 </a:t>
            </a:r>
            <a:r>
              <a:rPr lang="en-US" sz="3600" dirty="0" smtClean="0"/>
              <a:t>|  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3600" dirty="0" err="1" smtClean="0">
                <a:solidFill>
                  <a:srgbClr val="0000FF"/>
                </a:solidFill>
              </a:rPr>
              <a:t>x.e</a:t>
            </a:r>
            <a:r>
              <a:rPr lang="en-US" sz="3600" dirty="0" smtClean="0"/>
              <a:t>   </a:t>
            </a:r>
            <a:r>
              <a:rPr lang="en-US" sz="3600" b="1" dirty="0" smtClean="0"/>
              <a:t>Functions</a:t>
            </a:r>
            <a:r>
              <a:rPr lang="en-US" sz="3600" dirty="0" smtClean="0"/>
              <a:t> </a:t>
            </a:r>
            <a:r>
              <a:rPr lang="en-US" sz="3600" dirty="0" smtClean="0"/>
              <a:t>(</a:t>
            </a:r>
            <a:r>
              <a:rPr lang="en-US" sz="3600" b="1" dirty="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3600" b="1" dirty="0" smtClean="0"/>
              <a:t>-abstraction</a:t>
            </a:r>
            <a:r>
              <a:rPr lang="en-US" sz="36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                 | 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>
                <a:solidFill>
                  <a:srgbClr val="0000FF"/>
                </a:solidFill>
              </a:rPr>
              <a:t> e</a:t>
            </a:r>
            <a:r>
              <a:rPr lang="en-US" sz="3600" baseline="-25000" dirty="0" smtClean="0">
                <a:solidFill>
                  <a:srgbClr val="0000FF"/>
                </a:solidFill>
              </a:rPr>
              <a:t>2</a:t>
            </a:r>
            <a:r>
              <a:rPr lang="en-US" sz="3600" dirty="0" smtClean="0"/>
              <a:t>  </a:t>
            </a:r>
            <a:r>
              <a:rPr lang="en-US" sz="3600" b="1" dirty="0" smtClean="0"/>
              <a:t>Application</a:t>
            </a:r>
            <a:endParaRPr lang="en-US" sz="3600" b="1" dirty="0" smtClean="0"/>
          </a:p>
          <a:p>
            <a:pPr eaLnBrk="1" hangingPunct="1">
              <a:buNone/>
            </a:pPr>
            <a:endParaRPr lang="en-US" sz="3600" dirty="0" smtClean="0"/>
          </a:p>
          <a:p>
            <a:pPr eaLnBrk="1" hangingPunct="1"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Operating on Natural Numbers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84288"/>
            <a:ext cx="8229600" cy="4525962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b="1" dirty="0" smtClean="0"/>
              <a:t>Testing equality with 0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>
                <a:solidFill>
                  <a:srgbClr val="0000FF"/>
                </a:solidFill>
              </a:rPr>
              <a:t>iszero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n  </a:t>
            </a:r>
            <a:r>
              <a:rPr lang="en-US" sz="2400" dirty="0" smtClean="0"/>
              <a:t> </a:t>
            </a:r>
            <a:r>
              <a:rPr lang="en-US" sz="2400" dirty="0" smtClean="0"/>
              <a:t>=</a:t>
            </a:r>
            <a:r>
              <a:rPr lang="en-US" sz="2400" baseline="-25000" dirty="0" smtClean="0"/>
              <a:t>def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n (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b. false) true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</a:t>
            </a:r>
            <a:r>
              <a:rPr lang="en-US" sz="2400" dirty="0" err="1" smtClean="0">
                <a:solidFill>
                  <a:srgbClr val="0000FF"/>
                </a:solidFill>
              </a:rPr>
              <a:t>iszero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=</a:t>
            </a:r>
            <a:r>
              <a:rPr lang="en-US" sz="2400" baseline="-25000" dirty="0" smtClean="0"/>
              <a:t>def</a:t>
            </a: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400" dirty="0" smtClean="0">
                <a:solidFill>
                  <a:srgbClr val="0000FF"/>
                </a:solidFill>
              </a:rPr>
              <a:t>n.(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b.false</a:t>
            </a:r>
            <a:r>
              <a:rPr lang="en-US" sz="2400" dirty="0" smtClean="0">
                <a:solidFill>
                  <a:srgbClr val="0000FF"/>
                </a:solidFill>
              </a:rPr>
              <a:t>) true</a:t>
            </a:r>
            <a:r>
              <a:rPr lang="en-US" sz="2400" dirty="0" smtClean="0"/>
              <a:t> </a:t>
            </a:r>
          </a:p>
          <a:p>
            <a:pPr eaLnBrk="1" hangingPunct="1">
              <a:buNone/>
            </a:pPr>
            <a:r>
              <a:rPr lang="en-US" sz="2400" b="1" dirty="0" smtClean="0"/>
              <a:t>S</a:t>
            </a:r>
            <a:r>
              <a:rPr lang="en-US" sz="2400" b="1" dirty="0" smtClean="0"/>
              <a:t>uccessor </a:t>
            </a:r>
            <a:r>
              <a:rPr lang="en-US" sz="2400" b="1" dirty="0" smtClean="0"/>
              <a:t>function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>
                <a:solidFill>
                  <a:srgbClr val="0000FF"/>
                </a:solidFill>
              </a:rPr>
              <a:t>succ</a:t>
            </a:r>
            <a:r>
              <a:rPr lang="en-US" sz="2400" dirty="0" smtClean="0">
                <a:solidFill>
                  <a:srgbClr val="0000FF"/>
                </a:solidFill>
              </a:rPr>
              <a:t> n</a:t>
            </a:r>
            <a:r>
              <a:rPr lang="en-US" sz="2400" dirty="0" smtClean="0"/>
              <a:t>      =</a:t>
            </a:r>
            <a:r>
              <a:rPr lang="en-US" sz="2400" baseline="-25000" dirty="0" smtClean="0"/>
              <a:t>def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f. </a:t>
            </a:r>
            <a:r>
              <a:rPr lang="en-US" sz="2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400" dirty="0" err="1" smtClean="0">
                <a:solidFill>
                  <a:srgbClr val="0000FF"/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. f (n f s)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</a:t>
            </a:r>
            <a:r>
              <a:rPr lang="en-US" sz="2400" dirty="0" err="1" smtClean="0">
                <a:solidFill>
                  <a:srgbClr val="0000FF"/>
                </a:solidFill>
              </a:rPr>
              <a:t>succ</a:t>
            </a:r>
            <a:r>
              <a:rPr lang="en-US" sz="2400" dirty="0" smtClean="0">
                <a:solidFill>
                  <a:srgbClr val="0000FF"/>
                </a:solidFill>
              </a:rPr>
              <a:t>    </a:t>
            </a:r>
            <a:r>
              <a:rPr lang="en-US" sz="2400" dirty="0" smtClean="0"/>
              <a:t>=</a:t>
            </a:r>
            <a:r>
              <a:rPr lang="en-US" sz="2400" baseline="-25000" dirty="0" smtClean="0"/>
              <a:t>def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400" dirty="0" smtClean="0">
                <a:solidFill>
                  <a:srgbClr val="0000FF"/>
                </a:solidFill>
              </a:rPr>
              <a:t>n.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0000FF"/>
                </a:solidFill>
              </a:rPr>
              <a:t>f. </a:t>
            </a:r>
            <a:r>
              <a:rPr lang="en-US" sz="2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2400" dirty="0" err="1" smtClean="0">
                <a:solidFill>
                  <a:srgbClr val="0000FF"/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. f (n f s)</a:t>
            </a:r>
            <a:endParaRPr lang="en-US" sz="2400" dirty="0" smtClean="0"/>
          </a:p>
          <a:p>
            <a:pPr eaLnBrk="1" hangingPunct="1">
              <a:buNone/>
            </a:pPr>
            <a:r>
              <a:rPr lang="en-US" sz="2400" b="1" dirty="0" smtClean="0"/>
              <a:t>Addition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           </a:t>
            </a:r>
            <a:r>
              <a:rPr lang="en-US" sz="2400" dirty="0" smtClean="0">
                <a:solidFill>
                  <a:srgbClr val="0000FF"/>
                </a:solidFill>
              </a:rPr>
              <a:t>add n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n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 =</a:t>
            </a:r>
            <a:r>
              <a:rPr lang="en-US" sz="2400" baseline="-25000" dirty="0" smtClean="0"/>
              <a:t>def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succ</a:t>
            </a:r>
            <a:r>
              <a:rPr lang="en-US" sz="2400" dirty="0" smtClean="0">
                <a:solidFill>
                  <a:srgbClr val="0000FF"/>
                </a:solidFill>
              </a:rPr>
              <a:t> n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     	</a:t>
            </a:r>
            <a:r>
              <a:rPr lang="en-US" sz="2400" dirty="0" smtClean="0">
                <a:solidFill>
                  <a:srgbClr val="0000FF"/>
                </a:solidFill>
              </a:rPr>
              <a:t>add </a:t>
            </a: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1800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=</a:t>
            </a:r>
            <a:r>
              <a:rPr lang="en-US" sz="2400" baseline="-25000" dirty="0" smtClean="0"/>
              <a:t>def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. n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succ</a:t>
            </a:r>
            <a:r>
              <a:rPr lang="en-US" sz="2400" dirty="0" smtClean="0">
                <a:solidFill>
                  <a:srgbClr val="0000FF"/>
                </a:solidFill>
              </a:rPr>
              <a:t> n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 </a:t>
            </a:r>
          </a:p>
          <a:p>
            <a:pPr eaLnBrk="1" hangingPunct="1">
              <a:buNone/>
            </a:pPr>
            <a:r>
              <a:rPr lang="en-US" sz="2400" b="1" dirty="0" smtClean="0"/>
              <a:t>Multiplication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>
                <a:solidFill>
                  <a:srgbClr val="0000FF"/>
                </a:solidFill>
              </a:rPr>
              <a:t>mult</a:t>
            </a:r>
            <a:r>
              <a:rPr lang="en-US" sz="2400" dirty="0" smtClean="0">
                <a:solidFill>
                  <a:srgbClr val="0000FF"/>
                </a:solidFill>
              </a:rPr>
              <a:t> n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n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 =</a:t>
            </a:r>
            <a:r>
              <a:rPr lang="en-US" sz="2400" baseline="-25000" dirty="0" smtClean="0"/>
              <a:t>def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(add n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) 0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			</a:t>
            </a:r>
            <a:r>
              <a:rPr lang="en-US" sz="2400" dirty="0" err="1" smtClean="0">
                <a:solidFill>
                  <a:srgbClr val="0000FF"/>
                </a:solidFill>
              </a:rPr>
              <a:t>mult</a:t>
            </a:r>
            <a:r>
              <a:rPr lang="en-US" sz="2400" dirty="0" smtClean="0"/>
              <a:t>    </a:t>
            </a:r>
            <a:r>
              <a:rPr lang="en-US" sz="1600" dirty="0" smtClean="0"/>
              <a:t> </a:t>
            </a:r>
            <a:r>
              <a:rPr lang="en-US" sz="2400" dirty="0" smtClean="0"/>
              <a:t> =</a:t>
            </a:r>
            <a:r>
              <a:rPr lang="en-US" sz="2400" baseline="-25000" dirty="0" smtClean="0"/>
              <a:t>def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  <a:r>
              <a:rPr lang="en-US" sz="24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. n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(add n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) 0</a:t>
            </a:r>
          </a:p>
          <a:p>
            <a:pPr lvl="1" eaLnBrk="1" hangingPunct="1">
              <a:buFontTx/>
              <a:buNone/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5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Example: Computing </a:t>
            </a:r>
            <a:r>
              <a:rPr lang="en-US" dirty="0" smtClean="0"/>
              <a:t>with Naturals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3000" y="1722437"/>
            <a:ext cx="7162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b="1" dirty="0" smtClean="0"/>
              <a:t>What is the result of </a:t>
            </a:r>
            <a:r>
              <a:rPr lang="en-US" sz="4400" b="1" dirty="0" smtClean="0">
                <a:solidFill>
                  <a:srgbClr val="291BDF"/>
                </a:solidFill>
              </a:rPr>
              <a:t>add 0 </a:t>
            </a:r>
            <a:r>
              <a:rPr lang="en-US" sz="4400" b="1" dirty="0" smtClean="0"/>
              <a:t>?</a:t>
            </a:r>
          </a:p>
          <a:p>
            <a:pPr lvl="1"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  <a:r>
              <a:rPr lang="en-US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. n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 n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) 0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 </a:t>
            </a: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. 0 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 n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=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. (</a:t>
            </a:r>
            <a:r>
              <a:rPr lang="en-US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f. </a:t>
            </a:r>
            <a:r>
              <a:rPr lang="en-US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. s) 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. n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=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x. x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3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905000" y="1295400"/>
            <a:ext cx="6096000" cy="54102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dirty="0" err="1" smtClean="0">
                <a:solidFill>
                  <a:srgbClr val="291BDF"/>
                </a:solidFill>
              </a:rPr>
              <a:t>mult</a:t>
            </a:r>
            <a:r>
              <a:rPr lang="en-US" sz="2400" dirty="0" smtClean="0">
                <a:solidFill>
                  <a:srgbClr val="291BDF"/>
                </a:solidFill>
              </a:rPr>
              <a:t> 2 2 </a:t>
            </a:r>
            <a:endParaRPr lang="en-US" sz="2400" dirty="0" smtClean="0">
              <a:solidFill>
                <a:srgbClr val="291BDF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291BDF"/>
                </a:solidFill>
                <a:sym typeface="Wingdings" pitchFamily="2" charset="2"/>
              </a:rPr>
              <a:t></a:t>
            </a:r>
            <a:r>
              <a:rPr lang="en-US" sz="2400" dirty="0" smtClean="0">
                <a:solidFill>
                  <a:srgbClr val="291BDF"/>
                </a:solidFill>
              </a:rPr>
              <a:t> 2 </a:t>
            </a:r>
            <a:r>
              <a:rPr lang="en-US" sz="2400" dirty="0" smtClean="0">
                <a:solidFill>
                  <a:srgbClr val="291BDF"/>
                </a:solidFill>
              </a:rPr>
              <a:t>(add 2) 0 </a:t>
            </a:r>
            <a:endParaRPr lang="en-US" sz="2400" dirty="0" smtClean="0">
              <a:solidFill>
                <a:srgbClr val="291BDF"/>
              </a:solidFill>
            </a:endParaRP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olidFill>
                  <a:srgbClr val="291BDF"/>
                </a:solidFill>
              </a:rPr>
              <a:t>(add 2) ((add 2) 0) 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olidFill>
                  <a:srgbClr val="291BDF"/>
                </a:solidFill>
              </a:rPr>
              <a:t>2 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(add 2 0) </a:t>
            </a:r>
            <a:endParaRPr lang="en-US" sz="2400" dirty="0" smtClean="0">
              <a:solidFill>
                <a:srgbClr val="291BDF"/>
              </a:solidFill>
            </a:endParaRP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olidFill>
                  <a:srgbClr val="291BDF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291BDF"/>
                </a:solidFill>
              </a:rPr>
              <a:t>2 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(2 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0) </a:t>
            </a:r>
            <a:endParaRPr lang="en-US" sz="2400" dirty="0" smtClean="0">
              <a:solidFill>
                <a:srgbClr val="291BDF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291BDF"/>
                </a:solidFill>
                <a:sym typeface="Wingdings" pitchFamily="2" charset="2"/>
              </a:rPr>
              <a:t> 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</a:t>
            </a:r>
            <a:r>
              <a:rPr lang="en-US" sz="2400" dirty="0" smtClean="0">
                <a:solidFill>
                  <a:srgbClr val="291BDF"/>
                </a:solidFill>
              </a:rPr>
              <a:t>(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(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(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0))) </a:t>
            </a:r>
            <a:endParaRPr lang="en-US" sz="2400" dirty="0" smtClean="0">
              <a:solidFill>
                <a:srgbClr val="291BDF"/>
              </a:solidFill>
            </a:endParaRP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olidFill>
                  <a:srgbClr val="291BDF"/>
                </a:solidFill>
              </a:rPr>
              <a:t> 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</a:t>
            </a:r>
            <a:r>
              <a:rPr lang="en-US" sz="2400" dirty="0" smtClean="0">
                <a:solidFill>
                  <a:srgbClr val="291BDF"/>
                </a:solidFill>
              </a:rPr>
              <a:t>(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(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(</a:t>
            </a:r>
            <a:r>
              <a:rPr lang="en-US" sz="2400" dirty="0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291BDF"/>
                </a:solidFill>
              </a:rPr>
              <a:t>f. </a:t>
            </a:r>
            <a:r>
              <a:rPr lang="en-US" sz="2400" dirty="0" err="1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err="1" smtClean="0">
                <a:solidFill>
                  <a:srgbClr val="291BDF"/>
                </a:solidFill>
              </a:rPr>
              <a:t>s</a:t>
            </a:r>
            <a:r>
              <a:rPr lang="en-US" sz="2400" dirty="0" smtClean="0">
                <a:solidFill>
                  <a:srgbClr val="291BDF"/>
                </a:solidFill>
              </a:rPr>
              <a:t>. f (0 f s)))) </a:t>
            </a:r>
            <a:endParaRPr lang="en-US" sz="2400" dirty="0" smtClean="0">
              <a:solidFill>
                <a:srgbClr val="291BDF"/>
              </a:solidFill>
            </a:endParaRP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olidFill>
                  <a:srgbClr val="291BDF"/>
                </a:solidFill>
              </a:rPr>
              <a:t> 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</a:t>
            </a:r>
            <a:r>
              <a:rPr lang="en-US" sz="2400" dirty="0" smtClean="0">
                <a:solidFill>
                  <a:srgbClr val="291BDF"/>
                </a:solidFill>
              </a:rPr>
              <a:t>(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(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(</a:t>
            </a:r>
            <a:r>
              <a:rPr lang="en-US" sz="2400" dirty="0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291BDF"/>
                </a:solidFill>
              </a:rPr>
              <a:t>f. </a:t>
            </a:r>
            <a:r>
              <a:rPr lang="en-US" sz="2400" dirty="0" err="1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err="1" smtClean="0">
                <a:solidFill>
                  <a:srgbClr val="291BDF"/>
                </a:solidFill>
              </a:rPr>
              <a:t>s</a:t>
            </a:r>
            <a:r>
              <a:rPr lang="en-US" sz="2400" dirty="0" smtClean="0">
                <a:solidFill>
                  <a:srgbClr val="291BDF"/>
                </a:solidFill>
              </a:rPr>
              <a:t>. f s))) </a:t>
            </a:r>
            <a:endParaRPr lang="en-US" sz="2400" dirty="0" smtClean="0">
              <a:solidFill>
                <a:srgbClr val="291BDF"/>
              </a:solidFill>
            </a:endParaRP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olidFill>
                  <a:srgbClr val="291BDF"/>
                </a:solidFill>
              </a:rPr>
              <a:t> 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</a:t>
            </a:r>
            <a:r>
              <a:rPr lang="en-US" sz="2400" dirty="0" smtClean="0">
                <a:solidFill>
                  <a:srgbClr val="291BDF"/>
                </a:solidFill>
              </a:rPr>
              <a:t>(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(</a:t>
            </a:r>
            <a:r>
              <a:rPr lang="en-US" sz="2400" dirty="0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291BDF"/>
                </a:solidFill>
              </a:rPr>
              <a:t>g. </a:t>
            </a:r>
            <a:r>
              <a:rPr lang="en-US" sz="2400" dirty="0" err="1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err="1" smtClean="0">
                <a:solidFill>
                  <a:srgbClr val="291BDF"/>
                </a:solidFill>
              </a:rPr>
              <a:t>y</a:t>
            </a:r>
            <a:r>
              <a:rPr lang="en-US" sz="2400" dirty="0" smtClean="0">
                <a:solidFill>
                  <a:srgbClr val="291BDF"/>
                </a:solidFill>
              </a:rPr>
              <a:t>. g ((</a:t>
            </a:r>
            <a:r>
              <a:rPr lang="en-US" sz="2400" dirty="0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291BDF"/>
                </a:solidFill>
              </a:rPr>
              <a:t>f. </a:t>
            </a:r>
            <a:r>
              <a:rPr lang="en-US" sz="2400" dirty="0" err="1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err="1" smtClean="0">
                <a:solidFill>
                  <a:srgbClr val="291BDF"/>
                </a:solidFill>
              </a:rPr>
              <a:t>s</a:t>
            </a:r>
            <a:r>
              <a:rPr lang="en-US" sz="2400" dirty="0" smtClean="0">
                <a:solidFill>
                  <a:srgbClr val="291BDF"/>
                </a:solidFill>
              </a:rPr>
              <a:t>. f s) g y</a:t>
            </a:r>
            <a:r>
              <a:rPr lang="en-US" sz="2400" dirty="0" smtClean="0">
                <a:solidFill>
                  <a:srgbClr val="291BDF"/>
                </a:solidFill>
              </a:rPr>
              <a:t>)))</a:t>
            </a:r>
            <a:r>
              <a:rPr lang="en-US" sz="2400" dirty="0" smtClean="0">
                <a:solidFill>
                  <a:srgbClr val="291BDF"/>
                </a:solidFill>
                <a:sym typeface="Wingdings" pitchFamily="2" charset="2"/>
              </a:rPr>
              <a:t> </a:t>
            </a:r>
            <a:endParaRPr lang="en-US" sz="2400" dirty="0" smtClean="0">
              <a:solidFill>
                <a:srgbClr val="291BDF"/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olidFill>
                  <a:srgbClr val="291BDF"/>
                </a:solidFill>
              </a:rPr>
              <a:t> 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</a:t>
            </a:r>
            <a:r>
              <a:rPr lang="en-US" sz="2400" dirty="0" smtClean="0">
                <a:solidFill>
                  <a:srgbClr val="291BDF"/>
                </a:solidFill>
              </a:rPr>
              <a:t>(</a:t>
            </a:r>
            <a:r>
              <a:rPr lang="en-US" sz="2400" dirty="0" err="1" smtClean="0">
                <a:solidFill>
                  <a:srgbClr val="291BDF"/>
                </a:solidFill>
              </a:rPr>
              <a:t>succ</a:t>
            </a:r>
            <a:r>
              <a:rPr lang="en-US" sz="2400" dirty="0" smtClean="0">
                <a:solidFill>
                  <a:srgbClr val="291BDF"/>
                </a:solidFill>
              </a:rPr>
              <a:t> (</a:t>
            </a:r>
            <a:r>
              <a:rPr lang="en-US" sz="2400" dirty="0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291BDF"/>
                </a:solidFill>
              </a:rPr>
              <a:t>g. </a:t>
            </a:r>
            <a:r>
              <a:rPr lang="en-US" sz="2400" dirty="0" err="1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err="1" smtClean="0">
                <a:solidFill>
                  <a:srgbClr val="291BDF"/>
                </a:solidFill>
              </a:rPr>
              <a:t>y</a:t>
            </a:r>
            <a:r>
              <a:rPr lang="en-US" sz="2400" dirty="0" smtClean="0">
                <a:solidFill>
                  <a:srgbClr val="291BDF"/>
                </a:solidFill>
              </a:rPr>
              <a:t>. g (g y))) </a:t>
            </a:r>
            <a:endParaRPr lang="en-US" sz="2400" dirty="0" smtClean="0">
              <a:solidFill>
                <a:srgbClr val="291BDF"/>
              </a:solidFill>
            </a:endParaRP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olidFill>
                  <a:srgbClr val="291BDF"/>
                </a:solidFill>
                <a:sym typeface="Wingdings" pitchFamily="2" charset="2"/>
              </a:rPr>
              <a:t>* </a:t>
            </a:r>
            <a:r>
              <a:rPr lang="en-US" sz="2400" dirty="0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smtClean="0">
                <a:solidFill>
                  <a:srgbClr val="291BDF"/>
                </a:solidFill>
              </a:rPr>
              <a:t>g</a:t>
            </a:r>
            <a:r>
              <a:rPr lang="en-US" sz="2400" dirty="0" smtClean="0">
                <a:solidFill>
                  <a:srgbClr val="291BDF"/>
                </a:solidFill>
              </a:rPr>
              <a:t>. </a:t>
            </a:r>
            <a:r>
              <a:rPr lang="en-US" sz="2400" dirty="0" err="1" smtClean="0">
                <a:solidFill>
                  <a:srgbClr val="291BDF"/>
                </a:solidFill>
                <a:latin typeface="Symbol" pitchFamily="18" charset="2"/>
              </a:rPr>
              <a:t>l</a:t>
            </a:r>
            <a:r>
              <a:rPr lang="en-US" sz="2400" dirty="0" err="1" smtClean="0">
                <a:solidFill>
                  <a:srgbClr val="291BDF"/>
                </a:solidFill>
              </a:rPr>
              <a:t>y</a:t>
            </a:r>
            <a:r>
              <a:rPr lang="en-US" sz="2400" dirty="0" smtClean="0">
                <a:solidFill>
                  <a:srgbClr val="291BDF"/>
                </a:solidFill>
              </a:rPr>
              <a:t>. g (g (g (g y))) </a:t>
            </a:r>
            <a:endParaRPr lang="en-US" sz="2400" dirty="0" smtClean="0">
              <a:solidFill>
                <a:srgbClr val="291BDF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291BDF"/>
                </a:solidFill>
              </a:rPr>
              <a:t>=   4</a:t>
            </a:r>
            <a:endParaRPr lang="en-US" sz="2400" dirty="0" smtClean="0">
              <a:solidFill>
                <a:srgbClr val="291BDF"/>
              </a:solidFill>
            </a:endParaRPr>
          </a:p>
          <a:p>
            <a:pPr eaLnBrk="1" hangingPunct="1"/>
            <a:endParaRPr lang="en-US" sz="2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Example: Computing </a:t>
            </a:r>
            <a:r>
              <a:rPr lang="en-US" dirty="0" smtClean="0"/>
              <a:t>with Naturals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Programming with the </a:t>
            </a:r>
            <a:r>
              <a:rPr lang="en-US" sz="400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000" smtClean="0"/>
              <a:t>-calculus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b="1" dirty="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400" b="1" dirty="0" smtClean="0"/>
              <a:t>-calculus </a:t>
            </a:r>
            <a:r>
              <a:rPr lang="en-US" sz="4400" b="1" dirty="0" smtClean="0"/>
              <a:t>vs. “real languages” ?</a:t>
            </a:r>
            <a:endParaRPr lang="en-US" sz="4400" b="1" dirty="0" smtClean="0"/>
          </a:p>
          <a:p>
            <a:pPr lvl="1">
              <a:buNone/>
            </a:pPr>
            <a:r>
              <a:rPr lang="en-US" sz="4000" dirty="0" smtClean="0"/>
              <a:t>Local variables (YES!)</a:t>
            </a:r>
          </a:p>
          <a:p>
            <a:pPr lvl="1">
              <a:buNone/>
            </a:pPr>
            <a:r>
              <a:rPr lang="en-US" sz="4000" dirty="0" err="1" smtClean="0"/>
              <a:t>Bools</a:t>
            </a:r>
            <a:r>
              <a:rPr lang="en-US" sz="4000" dirty="0" smtClean="0"/>
              <a:t> , If-then-else (YES!)</a:t>
            </a:r>
            <a:endParaRPr lang="en-US" sz="4000" dirty="0" smtClean="0"/>
          </a:p>
          <a:p>
            <a:pPr lvl="1">
              <a:buNone/>
            </a:pPr>
            <a:r>
              <a:rPr lang="en-US" sz="4000" dirty="0" smtClean="0"/>
              <a:t>Records (YES!)</a:t>
            </a:r>
            <a:endParaRPr lang="en-US" sz="4000" dirty="0" smtClean="0"/>
          </a:p>
          <a:p>
            <a:pPr lvl="1">
              <a:buNone/>
            </a:pPr>
            <a:r>
              <a:rPr lang="en-US" sz="4000" dirty="0" smtClean="0"/>
              <a:t>Integers </a:t>
            </a:r>
            <a:r>
              <a:rPr lang="en-US" sz="4000" dirty="0" smtClean="0"/>
              <a:t>(YES!)</a:t>
            </a:r>
            <a:endParaRPr lang="en-US" sz="4000" dirty="0" smtClean="0"/>
          </a:p>
          <a:p>
            <a:pPr lvl="1">
              <a:buNone/>
            </a:pPr>
            <a:r>
              <a:rPr lang="en-US" sz="4000" dirty="0" smtClean="0"/>
              <a:t>Recursion ?</a:t>
            </a:r>
          </a:p>
          <a:p>
            <a:pPr lvl="1">
              <a:buNone/>
            </a:pPr>
            <a:r>
              <a:rPr lang="en-US" sz="4000" i="1" dirty="0" smtClean="0"/>
              <a:t>Functions: well, those we have 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Encoding Recursion</a:t>
            </a:r>
          </a:p>
        </p:txBody>
      </p:sp>
      <p:sp>
        <p:nvSpPr>
          <p:cNvPr id="51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2490788"/>
            <a:ext cx="8610600" cy="2386012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sz="4000" b="1" dirty="0" smtClean="0"/>
              <a:t>Write a function </a:t>
            </a:r>
            <a:r>
              <a:rPr lang="en-US" sz="4000" b="1" dirty="0" smtClean="0">
                <a:solidFill>
                  <a:srgbClr val="0000FF"/>
                </a:solidFill>
              </a:rPr>
              <a:t>find</a:t>
            </a:r>
            <a:r>
              <a:rPr lang="en-US" sz="4000" b="1" dirty="0" smtClean="0">
                <a:solidFill>
                  <a:srgbClr val="0000FF"/>
                </a:solidFill>
              </a:rPr>
              <a:t>:</a:t>
            </a:r>
            <a:endParaRPr lang="en-US" sz="4000" b="1" dirty="0" smtClean="0"/>
          </a:p>
          <a:p>
            <a:pPr marL="438150" indent="-381000">
              <a:buFontTx/>
              <a:buNone/>
            </a:pPr>
            <a:r>
              <a:rPr lang="en-US" sz="4000" dirty="0" smtClean="0"/>
              <a:t>IN    : predicate </a:t>
            </a:r>
            <a:r>
              <a:rPr lang="en-US" sz="4000" b="1" dirty="0" smtClean="0">
                <a:solidFill>
                  <a:srgbClr val="0000FF"/>
                </a:solidFill>
              </a:rPr>
              <a:t>P</a:t>
            </a:r>
            <a:r>
              <a:rPr lang="en-US" sz="4000" dirty="0" smtClean="0"/>
              <a:t>, </a:t>
            </a:r>
            <a:r>
              <a:rPr lang="en-US" sz="4000" dirty="0" smtClean="0"/>
              <a:t>number </a:t>
            </a:r>
            <a:r>
              <a:rPr lang="en-US" sz="4000" b="1" dirty="0" smtClean="0">
                <a:solidFill>
                  <a:srgbClr val="0000FF"/>
                </a:solidFill>
              </a:rPr>
              <a:t>n </a:t>
            </a:r>
            <a:endParaRPr lang="en-US" sz="4000" b="1" dirty="0" smtClean="0">
              <a:solidFill>
                <a:srgbClr val="0000FF"/>
              </a:solidFill>
            </a:endParaRPr>
          </a:p>
          <a:p>
            <a:pPr marL="438150" indent="-381000">
              <a:buFontTx/>
              <a:buNone/>
            </a:pPr>
            <a:r>
              <a:rPr lang="en-US" sz="4000" dirty="0" smtClean="0"/>
              <a:t>OUT</a:t>
            </a:r>
            <a:r>
              <a:rPr lang="en-US" sz="4000" dirty="0" smtClean="0"/>
              <a:t>: </a:t>
            </a:r>
            <a:r>
              <a:rPr lang="en-US" sz="4000" dirty="0" smtClean="0"/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smallest num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n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/>
              <a:t>s.t</a:t>
            </a:r>
            <a:r>
              <a:rPr lang="en-US" sz="4000" dirty="0" smtClean="0"/>
              <a:t>. </a:t>
            </a:r>
            <a:r>
              <a:rPr lang="en-US" sz="4000" b="1" dirty="0" smtClean="0">
                <a:solidFill>
                  <a:srgbClr val="0000FF"/>
                </a:solidFill>
              </a:rPr>
              <a:t>P(n)=True</a:t>
            </a:r>
            <a:r>
              <a:rPr lang="en-US" sz="4000" b="1" dirty="0" smtClean="0">
                <a:solidFill>
                  <a:srgbClr val="291BDF"/>
                </a:solidFill>
              </a:rPr>
              <a:t> </a:t>
            </a:r>
            <a:endParaRPr lang="en-US" sz="4000" b="1" dirty="0" smtClean="0">
              <a:solidFill>
                <a:srgbClr val="291BD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Encoding Recursion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15900" y="1379538"/>
            <a:ext cx="8829675" cy="4525962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  find</a:t>
            </a:r>
            <a:r>
              <a:rPr lang="en-US" dirty="0" smtClean="0"/>
              <a:t> satisfies the equation:</a:t>
            </a:r>
          </a:p>
          <a:p>
            <a:pPr marL="838200" lvl="1" indent="-381000" eaLnBrk="1" hangingPunct="1">
              <a:buFontTx/>
              <a:buNone/>
            </a:pP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0000FF"/>
                </a:solidFill>
              </a:rPr>
              <a:t>find p n </a:t>
            </a:r>
            <a:r>
              <a:rPr lang="en-US" sz="3200" dirty="0" smtClean="0"/>
              <a:t>=</a:t>
            </a:r>
            <a:r>
              <a:rPr lang="en-US" sz="3200" dirty="0" smtClean="0">
                <a:solidFill>
                  <a:srgbClr val="0000FF"/>
                </a:solidFill>
              </a:rPr>
              <a:t> if p n then n else find p (</a:t>
            </a:r>
            <a:r>
              <a:rPr lang="en-US" sz="3200" dirty="0" err="1" smtClean="0">
                <a:solidFill>
                  <a:srgbClr val="0000FF"/>
                </a:solidFill>
              </a:rPr>
              <a:t>succ</a:t>
            </a:r>
            <a:r>
              <a:rPr lang="en-US" sz="3200" dirty="0" smtClean="0">
                <a:solidFill>
                  <a:srgbClr val="0000FF"/>
                </a:solidFill>
              </a:rPr>
              <a:t> n)</a:t>
            </a:r>
          </a:p>
          <a:p>
            <a:pPr marL="457200" indent="-457200" eaLnBrk="1" hangingPunct="1">
              <a:buFontTx/>
              <a:buNone/>
            </a:pPr>
            <a:endParaRPr lang="en-US" sz="1600" dirty="0" smtClean="0"/>
          </a:p>
          <a:p>
            <a:pPr marL="457200" indent="-457200" eaLnBrk="1" hangingPunct="1"/>
            <a:r>
              <a:rPr lang="en-US" dirty="0" smtClean="0"/>
              <a:t>Define:  </a:t>
            </a:r>
            <a:r>
              <a:rPr lang="en-US" dirty="0" smtClean="0">
                <a:solidFill>
                  <a:srgbClr val="0000FF"/>
                </a:solidFill>
              </a:rPr>
              <a:t>F = </a:t>
            </a:r>
            <a:r>
              <a:rPr lang="en-US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f.</a:t>
            </a:r>
            <a:r>
              <a:rPr lang="en-US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p.</a:t>
            </a:r>
            <a:r>
              <a:rPr lang="en-US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.(p n) n (f p (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 n))</a:t>
            </a:r>
            <a:endParaRPr lang="en-US" dirty="0" smtClean="0"/>
          </a:p>
          <a:p>
            <a:pPr marL="457200" indent="-457200" eaLnBrk="1" hangingPunct="1">
              <a:buFontTx/>
              <a:buNone/>
            </a:pPr>
            <a:endParaRPr lang="en-US" sz="1000" dirty="0" smtClean="0"/>
          </a:p>
          <a:p>
            <a:pPr marL="457200" indent="-457200" eaLnBrk="1" hangingPunct="1"/>
            <a:r>
              <a:rPr lang="en-US" dirty="0" smtClean="0"/>
              <a:t>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fixpoint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err="1" smtClean="0"/>
              <a:t>s.t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F x</a:t>
            </a:r>
            <a:r>
              <a:rPr lang="en-US" dirty="0" smtClean="0"/>
              <a:t>     </a:t>
            </a:r>
          </a:p>
          <a:p>
            <a:pPr marL="457200" indent="-457200" eaLnBrk="1" hangingPunct="1">
              <a:buFontTx/>
              <a:buNone/>
            </a:pPr>
            <a:endParaRPr lang="en-US" sz="700" dirty="0" smtClean="0"/>
          </a:p>
          <a:p>
            <a:pPr marL="457200" indent="-457200" eaLnBrk="1" hangingPunct="1"/>
            <a:r>
              <a:rPr lang="en-US" dirty="0" smtClean="0">
                <a:solidFill>
                  <a:srgbClr val="0000FF"/>
                </a:solidFill>
              </a:rPr>
              <a:t>find</a:t>
            </a:r>
            <a:r>
              <a:rPr lang="en-US" dirty="0" smtClean="0"/>
              <a:t> is a </a:t>
            </a:r>
            <a:r>
              <a:rPr lang="en-US" dirty="0" err="1" smtClean="0">
                <a:solidFill>
                  <a:schemeClr val="accent2"/>
                </a:solidFill>
              </a:rPr>
              <a:t>fixpoint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!</a:t>
            </a:r>
          </a:p>
          <a:p>
            <a:pPr marL="838200" lvl="1" indent="-381000" eaLnBrk="1" hangingPunct="1"/>
            <a:r>
              <a:rPr lang="en-US" dirty="0" smtClean="0"/>
              <a:t>as </a:t>
            </a:r>
            <a:r>
              <a:rPr lang="en-US" u="sng" dirty="0" smtClean="0">
                <a:solidFill>
                  <a:srgbClr val="0000FF"/>
                </a:solidFill>
              </a:rPr>
              <a:t>find</a:t>
            </a:r>
            <a:r>
              <a:rPr lang="en-US" dirty="0" smtClean="0">
                <a:solidFill>
                  <a:srgbClr val="0000FF"/>
                </a:solidFill>
              </a:rPr>
              <a:t> p 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u="sng" dirty="0" smtClean="0">
                <a:solidFill>
                  <a:srgbClr val="0000FF"/>
                </a:solidFill>
              </a:rPr>
              <a:t>F find</a:t>
            </a:r>
            <a:r>
              <a:rPr lang="en-US" dirty="0" smtClean="0">
                <a:solidFill>
                  <a:srgbClr val="0000FF"/>
                </a:solidFill>
              </a:rPr>
              <a:t> p n</a:t>
            </a:r>
            <a:r>
              <a:rPr lang="en-US" dirty="0" smtClean="0"/>
              <a:t> </a:t>
            </a:r>
          </a:p>
          <a:p>
            <a:pPr marL="838200" lvl="1" indent="-381000" eaLnBrk="1" hangingPunct="1"/>
            <a:r>
              <a:rPr lang="en-US" dirty="0" smtClean="0"/>
              <a:t>so </a:t>
            </a:r>
            <a:r>
              <a:rPr lang="en-US" dirty="0" smtClean="0">
                <a:solidFill>
                  <a:srgbClr val="0000FF"/>
                </a:solidFill>
              </a:rPr>
              <a:t>find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dirty="0" smtClean="0">
                <a:solidFill>
                  <a:srgbClr val="0000FF"/>
                </a:solidFill>
              </a:rPr>
              <a:t>F find</a:t>
            </a:r>
          </a:p>
          <a:p>
            <a:pPr marL="457200" indent="-457200" eaLnBrk="1" hangingPunct="1">
              <a:buFontTx/>
              <a:buNone/>
            </a:pPr>
            <a:r>
              <a:rPr lang="en-US" dirty="0" smtClean="0">
                <a:solidFill>
                  <a:srgbClr val="DA2608"/>
                </a:solidFill>
              </a:rPr>
              <a:t>Q:</a:t>
            </a:r>
            <a:r>
              <a:rPr lang="en-US" dirty="0" smtClean="0"/>
              <a:t> Given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dirty="0" smtClean="0"/>
              <a:t>-term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, how to write its </a:t>
            </a:r>
            <a:r>
              <a:rPr lang="en-US" dirty="0" err="1" smtClean="0"/>
              <a:t>fixpoint</a:t>
            </a:r>
            <a:r>
              <a:rPr lang="en-US" dirty="0" smtClean="0"/>
              <a:t> ?</a:t>
            </a:r>
          </a:p>
          <a:p>
            <a:pPr marL="838200" lvl="1" indent="-381000" eaLnBrk="1" hangingPunct="1"/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11837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2873375"/>
            <a:ext cx="846137" cy="619125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374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9200" y="2873375"/>
            <a:ext cx="309563" cy="619125"/>
          </a:xfrm>
          <a:prstGeom prst="rect">
            <a:avLst/>
          </a:prstGeom>
          <a:noFill/>
          <a:ln w="38100" algn="ctr">
            <a:solidFill>
              <a:srgbClr val="99CC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375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0" y="2857609"/>
            <a:ext cx="2351087" cy="6381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3751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24175" y="2006600"/>
            <a:ext cx="657225" cy="619125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3752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19600" y="2005013"/>
            <a:ext cx="333375" cy="619125"/>
          </a:xfrm>
          <a:prstGeom prst="rect">
            <a:avLst/>
          </a:prstGeom>
          <a:noFill/>
          <a:ln w="38100" algn="ctr">
            <a:solidFill>
              <a:srgbClr val="99CC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3753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10200" y="1997075"/>
            <a:ext cx="2667000" cy="6381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8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8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8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8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8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8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8" grpId="0" animBg="1"/>
      <p:bldP spid="1183749" grpId="0" animBg="1"/>
      <p:bldP spid="1183750" grpId="0" animBg="1"/>
      <p:bldP spid="1183751" grpId="0" animBg="1"/>
      <p:bldP spid="1183752" grpId="0" animBg="1"/>
      <p:bldP spid="11837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The Y-</a:t>
            </a:r>
            <a:r>
              <a:rPr lang="en-US" sz="5400" dirty="0" err="1" smtClean="0"/>
              <a:t>Combinator</a:t>
            </a:r>
            <a:endParaRPr lang="en-US" sz="5400" dirty="0" smtClean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46075" y="1295400"/>
            <a:ext cx="8645525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Fixpoint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Combinator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=</a:t>
            </a:r>
            <a:r>
              <a:rPr lang="en-US" baseline="-25000" dirty="0" smtClean="0"/>
              <a:t>def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. (</a:t>
            </a:r>
            <a:r>
              <a:rPr lang="en-US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y.F</a:t>
            </a:r>
            <a:r>
              <a:rPr lang="en-US" dirty="0" smtClean="0">
                <a:solidFill>
                  <a:srgbClr val="0000FF"/>
                </a:solidFill>
              </a:rPr>
              <a:t>(y 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dirty="0" smtClean="0">
                <a:solidFill>
                  <a:srgbClr val="0000FF"/>
                </a:solidFill>
              </a:rPr>
              <a:t>)) (</a:t>
            </a:r>
            <a:r>
              <a:rPr lang="en-US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x. F(x 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))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b="1" dirty="0" smtClean="0"/>
              <a:t>Earns its name as </a:t>
            </a:r>
            <a:r>
              <a:rPr lang="en-US" b="1" dirty="0" smtClean="0"/>
              <a:t>…</a:t>
            </a:r>
            <a:endParaRPr lang="en-US" b="1" dirty="0" smtClean="0"/>
          </a:p>
          <a:p>
            <a:pPr eaLnBrk="1" hangingPunct="1">
              <a:buNone/>
            </a:pPr>
            <a:r>
              <a:rPr lang="en-US" dirty="0" smtClean="0">
                <a:solidFill>
                  <a:srgbClr val="00AC00"/>
                </a:solidFill>
              </a:rPr>
              <a:t>Y </a:t>
            </a:r>
            <a:r>
              <a:rPr lang="en-US" dirty="0" smtClean="0">
                <a:solidFill>
                  <a:srgbClr val="00AC00"/>
                </a:solidFill>
              </a:rPr>
              <a:t>F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sz="2800" dirty="0" smtClean="0">
                <a:latin typeface="cmsy10" pitchFamily="34" charset="0"/>
                <a:sym typeface="Wingdings" pitchFamily="2" charset="2"/>
              </a:rPr>
              <a:t></a:t>
            </a:r>
            <a:r>
              <a:rPr lang="en-US" sz="2800" dirty="0" smtClean="0">
                <a:latin typeface="cmsy10" pitchFamily="34" charset="0"/>
              </a:rPr>
              <a:t> </a:t>
            </a:r>
            <a:r>
              <a:rPr lang="en-US" sz="2800" dirty="0" smtClean="0">
                <a:solidFill>
                  <a:srgbClr val="00AC00"/>
                </a:solidFill>
              </a:rPr>
              <a:t>(</a:t>
            </a:r>
            <a:r>
              <a:rPr lang="en-US" sz="2800" dirty="0" err="1" smtClean="0">
                <a:solidFill>
                  <a:srgbClr val="00AC00"/>
                </a:solidFill>
                <a:latin typeface="Symbol" pitchFamily="18" charset="2"/>
              </a:rPr>
              <a:t>l</a:t>
            </a:r>
            <a:r>
              <a:rPr lang="en-US" sz="2800" dirty="0" err="1" smtClean="0">
                <a:solidFill>
                  <a:srgbClr val="00AC00"/>
                </a:solidFill>
              </a:rPr>
              <a:t>y.F</a:t>
            </a:r>
            <a:r>
              <a:rPr lang="en-US" sz="2800" dirty="0" smtClean="0">
                <a:solidFill>
                  <a:srgbClr val="00AC00"/>
                </a:solidFill>
              </a:rPr>
              <a:t> (y </a:t>
            </a:r>
            <a:r>
              <a:rPr lang="en-US" sz="2800" dirty="0" err="1" smtClean="0">
                <a:solidFill>
                  <a:srgbClr val="00AC00"/>
                </a:solidFill>
              </a:rPr>
              <a:t>y</a:t>
            </a:r>
            <a:r>
              <a:rPr lang="en-US" sz="2800" dirty="0" smtClean="0">
                <a:solidFill>
                  <a:srgbClr val="00AC00"/>
                </a:solidFill>
              </a:rPr>
              <a:t>)) (</a:t>
            </a:r>
            <a:r>
              <a:rPr lang="en-US" sz="2800" dirty="0" smtClean="0">
                <a:solidFill>
                  <a:srgbClr val="00AC00"/>
                </a:solidFill>
                <a:latin typeface="Symbol" pitchFamily="18" charset="2"/>
              </a:rPr>
              <a:t>l</a:t>
            </a:r>
            <a:r>
              <a:rPr lang="en-US" sz="2800" dirty="0" smtClean="0">
                <a:solidFill>
                  <a:srgbClr val="00AC00"/>
                </a:solidFill>
              </a:rPr>
              <a:t>x. F (x </a:t>
            </a:r>
            <a:r>
              <a:rPr lang="en-US" sz="2800" dirty="0" err="1" smtClean="0">
                <a:solidFill>
                  <a:srgbClr val="00AC00"/>
                </a:solidFill>
              </a:rPr>
              <a:t>x</a:t>
            </a:r>
            <a:r>
              <a:rPr lang="en-US" sz="2800" dirty="0" smtClean="0">
                <a:solidFill>
                  <a:srgbClr val="00AC00"/>
                </a:solidFill>
              </a:rPr>
              <a:t>))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msy10" pitchFamily="34" charset="0"/>
                <a:sym typeface="Wingdings" pitchFamily="2" charset="2"/>
              </a:rPr>
              <a:t></a:t>
            </a:r>
            <a:r>
              <a:rPr lang="en-US" dirty="0" smtClean="0">
                <a:solidFill>
                  <a:schemeClr val="accent2"/>
                </a:solidFill>
                <a:latin typeface="cmsy10" pitchFamily="34" charset="0"/>
              </a:rPr>
              <a:t> </a:t>
            </a:r>
            <a:r>
              <a:rPr lang="en-US" baseline="-25000" dirty="0" smtClean="0">
                <a:solidFill>
                  <a:schemeClr val="accent2"/>
                </a:solidFill>
                <a:latin typeface="Symbol" pitchFamily="18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F  </a:t>
            </a:r>
            <a:r>
              <a:rPr lang="en-US" dirty="0" smtClean="0">
                <a:solidFill>
                  <a:srgbClr val="00AC00"/>
                </a:solidFill>
              </a:rPr>
              <a:t>((</a:t>
            </a:r>
            <a:r>
              <a:rPr lang="en-US" dirty="0" err="1" smtClean="0">
                <a:solidFill>
                  <a:srgbClr val="00AC00"/>
                </a:solidFill>
                <a:latin typeface="Symbol" pitchFamily="18" charset="2"/>
              </a:rPr>
              <a:t>l</a:t>
            </a:r>
            <a:r>
              <a:rPr lang="en-US" dirty="0" err="1" smtClean="0">
                <a:solidFill>
                  <a:srgbClr val="00AC00"/>
                </a:solidFill>
              </a:rPr>
              <a:t>x.F</a:t>
            </a:r>
            <a:r>
              <a:rPr lang="en-US" dirty="0" smtClean="0">
                <a:solidFill>
                  <a:srgbClr val="00AC00"/>
                </a:solidFill>
              </a:rPr>
              <a:t> (x </a:t>
            </a:r>
            <a:r>
              <a:rPr lang="en-US" dirty="0" err="1" smtClean="0">
                <a:solidFill>
                  <a:srgbClr val="00AC00"/>
                </a:solidFill>
              </a:rPr>
              <a:t>x</a:t>
            </a:r>
            <a:r>
              <a:rPr lang="en-US" dirty="0" smtClean="0">
                <a:solidFill>
                  <a:srgbClr val="00AC00"/>
                </a:solidFill>
              </a:rPr>
              <a:t>))(</a:t>
            </a:r>
            <a:r>
              <a:rPr lang="en-US" dirty="0" err="1" smtClean="0">
                <a:solidFill>
                  <a:srgbClr val="00AC00"/>
                </a:solidFill>
                <a:latin typeface="Symbol" pitchFamily="18" charset="2"/>
              </a:rPr>
              <a:t>l</a:t>
            </a:r>
            <a:r>
              <a:rPr lang="en-US" dirty="0" err="1" smtClean="0">
                <a:solidFill>
                  <a:srgbClr val="00AC00"/>
                </a:solidFill>
              </a:rPr>
              <a:t>z</a:t>
            </a:r>
            <a:r>
              <a:rPr lang="en-US" dirty="0" smtClean="0">
                <a:solidFill>
                  <a:srgbClr val="00AC00"/>
                </a:solidFill>
              </a:rPr>
              <a:t>. F (z </a:t>
            </a:r>
            <a:r>
              <a:rPr lang="en-US" dirty="0" err="1" smtClean="0">
                <a:solidFill>
                  <a:srgbClr val="00AC00"/>
                </a:solidFill>
              </a:rPr>
              <a:t>z</a:t>
            </a:r>
            <a:r>
              <a:rPr lang="en-US" dirty="0" smtClean="0">
                <a:solidFill>
                  <a:srgbClr val="00AC00"/>
                </a:solidFill>
              </a:rPr>
              <a:t>)))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msy10" pitchFamily="34" charset="0"/>
                <a:sym typeface="Wingdings"/>
              </a:rPr>
              <a:t></a:t>
            </a:r>
            <a:r>
              <a:rPr lang="en-US" dirty="0" smtClean="0">
                <a:solidFill>
                  <a:schemeClr val="accent2"/>
                </a:solidFill>
                <a:latin typeface="cmsy10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msy10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F (</a:t>
            </a:r>
            <a:r>
              <a:rPr lang="en-US" dirty="0" smtClean="0">
                <a:solidFill>
                  <a:srgbClr val="00AC00"/>
                </a:solidFill>
              </a:rPr>
              <a:t>Y F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endParaRPr lang="en-US" dirty="0" smtClean="0">
              <a:solidFill>
                <a:schemeClr val="accent2"/>
              </a:solidFill>
              <a:latin typeface="cmsy10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So, for any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-calculus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dirty="0" smtClean="0">
                <a:solidFill>
                  <a:srgbClr val="00AC00"/>
                </a:solidFill>
              </a:rPr>
              <a:t>F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</a:t>
            </a:r>
            <a:r>
              <a:rPr lang="en-US" dirty="0" smtClean="0">
                <a:solidFill>
                  <a:srgbClr val="00AC00"/>
                </a:solidFill>
              </a:rPr>
              <a:t> </a:t>
            </a:r>
            <a:r>
              <a:rPr lang="en-US" dirty="0" smtClean="0">
                <a:solidFill>
                  <a:srgbClr val="00AC00"/>
                </a:solidFill>
              </a:rPr>
              <a:t>Y F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fixpoint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</a:p>
          <a:p>
            <a:pPr>
              <a:buNone/>
            </a:pPr>
            <a:r>
              <a:rPr lang="en-US" dirty="0" smtClean="0">
                <a:solidFill>
                  <a:srgbClr val="00AC00"/>
                </a:solidFill>
              </a:rPr>
              <a:t>Y </a:t>
            </a:r>
            <a:r>
              <a:rPr lang="en-US" dirty="0" smtClean="0">
                <a:solidFill>
                  <a:srgbClr val="00AC00"/>
                </a:solidFill>
              </a:rPr>
              <a:t>F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F (</a:t>
            </a:r>
            <a:r>
              <a:rPr lang="en-US" dirty="0" smtClean="0">
                <a:solidFill>
                  <a:srgbClr val="00AC00"/>
                </a:solidFill>
              </a:rPr>
              <a:t>Y F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Whoa! </a:t>
            </a:r>
          </a:p>
        </p:txBody>
      </p:sp>
      <p:sp>
        <p:nvSpPr>
          <p:cNvPr id="820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437563" cy="5046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Define:  </a:t>
            </a:r>
            <a:r>
              <a:rPr lang="en-US" dirty="0" smtClean="0">
                <a:solidFill>
                  <a:srgbClr val="0000FF"/>
                </a:solidFill>
              </a:rPr>
              <a:t>F = </a:t>
            </a:r>
            <a:r>
              <a:rPr lang="en-US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f.</a:t>
            </a:r>
            <a:r>
              <a:rPr lang="en-US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p.</a:t>
            </a:r>
            <a:r>
              <a:rPr lang="en-US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.(p n) n (f p (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 n))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and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AC00"/>
                </a:solidFill>
              </a:rPr>
              <a:t>find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AC00"/>
                </a:solidFill>
              </a:rPr>
              <a:t>Y 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00AC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Whats</a:t>
            </a:r>
            <a:r>
              <a:rPr lang="en-US" dirty="0" smtClean="0"/>
              <a:t> going on 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AC00"/>
                </a:solidFill>
              </a:rPr>
              <a:t>find</a:t>
            </a:r>
            <a:r>
              <a:rPr lang="en-US" dirty="0" smtClean="0">
                <a:solidFill>
                  <a:srgbClr val="0000FF"/>
                </a:solidFill>
              </a:rPr>
              <a:t> p n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smtClean="0"/>
              <a:t>=</a:t>
            </a:r>
            <a:r>
              <a:rPr lang="en-US" baseline="-25000" dirty="0" smtClean="0">
                <a:latin typeface="Symbol" pitchFamily="18" charset="2"/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AC00"/>
                </a:solidFill>
              </a:rPr>
              <a:t>Y F</a:t>
            </a:r>
            <a:r>
              <a:rPr lang="en-US" dirty="0" smtClean="0">
                <a:solidFill>
                  <a:srgbClr val="0000FF"/>
                </a:solidFill>
              </a:rPr>
              <a:t> p 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smtClean="0"/>
              <a:t>=</a:t>
            </a:r>
            <a:r>
              <a:rPr lang="en-US" baseline="-25000" dirty="0" smtClean="0">
                <a:latin typeface="Symbol" pitchFamily="18" charset="2"/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F (</a:t>
            </a:r>
            <a:r>
              <a:rPr lang="en-US" dirty="0" smtClean="0">
                <a:solidFill>
                  <a:srgbClr val="00AC00"/>
                </a:solidFill>
              </a:rPr>
              <a:t>Y F</a:t>
            </a:r>
            <a:r>
              <a:rPr lang="en-US" dirty="0" smtClean="0">
                <a:solidFill>
                  <a:srgbClr val="0000FF"/>
                </a:solidFill>
              </a:rPr>
              <a:t>) p 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smtClean="0"/>
              <a:t>=</a:t>
            </a:r>
            <a:r>
              <a:rPr lang="en-US" baseline="-25000" dirty="0" smtClean="0">
                <a:latin typeface="Symbol" pitchFamily="18" charset="2"/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F </a:t>
            </a:r>
            <a:r>
              <a:rPr lang="en-US" dirty="0" smtClean="0">
                <a:solidFill>
                  <a:srgbClr val="00AC00"/>
                </a:solidFill>
              </a:rPr>
              <a:t>find</a:t>
            </a:r>
            <a:r>
              <a:rPr lang="en-US" dirty="0" smtClean="0">
                <a:solidFill>
                  <a:srgbClr val="0000FF"/>
                </a:solidFill>
              </a:rPr>
              <a:t> p 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smtClean="0"/>
              <a:t>=</a:t>
            </a:r>
            <a:r>
              <a:rPr lang="en-US" baseline="-25000" dirty="0" smtClean="0">
                <a:latin typeface="Symbol" pitchFamily="18" charset="2"/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(p n) n (</a:t>
            </a:r>
            <a:r>
              <a:rPr lang="en-US" dirty="0" smtClean="0">
                <a:solidFill>
                  <a:srgbClr val="00AC00"/>
                </a:solidFill>
              </a:rPr>
              <a:t>find</a:t>
            </a:r>
            <a:r>
              <a:rPr lang="en-US" dirty="0" smtClean="0">
                <a:solidFill>
                  <a:srgbClr val="0000FF"/>
                </a:solidFill>
              </a:rPr>
              <a:t> p (</a:t>
            </a:r>
            <a:r>
              <a:rPr lang="en-US" dirty="0" err="1" smtClean="0">
                <a:solidFill>
                  <a:srgbClr val="0000FF"/>
                </a:solidFill>
              </a:rPr>
              <a:t>succ</a:t>
            </a:r>
            <a:r>
              <a:rPr lang="en-US" dirty="0" smtClean="0">
                <a:solidFill>
                  <a:srgbClr val="0000FF"/>
                </a:solidFill>
              </a:rPr>
              <a:t> n))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5400" dirty="0" smtClean="0"/>
              <a:t>Y-</a:t>
            </a:r>
            <a:r>
              <a:rPr lang="en-US" sz="5400" dirty="0" err="1" smtClean="0"/>
              <a:t>Combinator</a:t>
            </a:r>
            <a:r>
              <a:rPr lang="en-US" sz="5400" dirty="0" smtClean="0"/>
              <a:t> in </a:t>
            </a:r>
            <a:r>
              <a:rPr lang="en-US" sz="5400" dirty="0" smtClean="0"/>
              <a:t>Practice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3048000"/>
          </a:xfrm>
        </p:spPr>
        <p:txBody>
          <a:bodyPr/>
          <a:lstStyle/>
          <a:p>
            <a:pPr>
              <a:buNone/>
            </a:pPr>
            <a:r>
              <a:rPr lang="en-US" sz="2800" b="1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fac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n = if 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n&lt;1 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then 1 else n * </a:t>
            </a:r>
            <a:r>
              <a:rPr lang="en-US" sz="2800" b="1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fac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(n-1)</a:t>
            </a:r>
          </a:p>
          <a:p>
            <a:pPr algn="ctr">
              <a:buNone/>
            </a:pPr>
            <a:r>
              <a:rPr lang="en-US" sz="2800" b="1" dirty="0" smtClean="0">
                <a:cs typeface="Consolas" pitchFamily="49" charset="0"/>
              </a:rPr>
              <a:t>is just</a:t>
            </a:r>
            <a:endParaRPr lang="en-US" sz="2800" b="1" dirty="0" smtClean="0">
              <a:cs typeface="Consolas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fac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= \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n-&gt;if n&lt;1 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then 1 else 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n * </a:t>
            </a:r>
            <a:r>
              <a:rPr lang="en-US" sz="2800" b="1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fac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(n-1)</a:t>
            </a:r>
          </a:p>
          <a:p>
            <a:pPr algn="ctr">
              <a:buNone/>
            </a:pPr>
            <a:r>
              <a:rPr lang="en-US" sz="2800" b="1" dirty="0" smtClean="0">
                <a:cs typeface="Consolas" pitchFamily="49" charset="0"/>
              </a:rPr>
              <a:t>is just</a:t>
            </a:r>
            <a:endParaRPr lang="en-US" sz="2800" b="1" dirty="0" smtClean="0">
              <a:cs typeface="Consolas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fac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(\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f 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n-&gt;if n&lt;1 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then 1 else 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n*f(n-1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31191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black"/>
                </a:solidFill>
              </a:rPr>
              <a:t>All Recursion Factored Into </a:t>
            </a:r>
            <a:r>
              <a:rPr lang="en-US" sz="4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Many other fixpoint combinators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905000"/>
            <a:ext cx="9144000" cy="3124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000" b="1" dirty="0" smtClean="0"/>
              <a:t>Including </a:t>
            </a:r>
            <a:r>
              <a:rPr lang="en-US" sz="4000" b="1" dirty="0" err="1" smtClean="0"/>
              <a:t>Klop’s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Combinator</a:t>
            </a:r>
            <a:r>
              <a:rPr lang="en-US" sz="4000" b="1" dirty="0" smtClean="0"/>
              <a:t>:</a:t>
            </a:r>
          </a:p>
          <a:p>
            <a:pPr algn="ctr" eaLnBrk="1" hangingPunct="1">
              <a:buFontTx/>
              <a:buNone/>
            </a:pPr>
            <a:endParaRPr lang="en-US" sz="1400" b="1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2800" b="1" dirty="0" err="1" smtClean="0">
                <a:solidFill>
                  <a:srgbClr val="0000FF"/>
                </a:solidFill>
              </a:rPr>
              <a:t>Y</a:t>
            </a:r>
            <a:r>
              <a:rPr lang="en-US" sz="2800" b="1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2800" dirty="0" smtClean="0"/>
              <a:t> =</a:t>
            </a:r>
            <a:r>
              <a:rPr lang="en-US" sz="2800" baseline="-25000" dirty="0" smtClean="0"/>
              <a:t>def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(L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endParaRPr lang="en-US" sz="36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algn="ctr" eaLnBrk="1" hangingPunct="1">
              <a:buFontTx/>
              <a:buNone/>
            </a:pPr>
            <a:r>
              <a:rPr lang="en-US" sz="4000" b="1" dirty="0" smtClean="0"/>
              <a:t>where:</a:t>
            </a:r>
          </a:p>
          <a:p>
            <a:pPr eaLnBrk="1" hangingPunct="1">
              <a:buFontTx/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L</a:t>
            </a:r>
            <a:r>
              <a:rPr lang="en-US" sz="3600" dirty="0" smtClean="0"/>
              <a:t> =</a:t>
            </a:r>
            <a:r>
              <a:rPr lang="en-US" sz="3600" baseline="-25000" dirty="0" smtClean="0"/>
              <a:t>def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3600" dirty="0" err="1" smtClean="0">
                <a:solidFill>
                  <a:srgbClr val="0000FF"/>
                </a:solidFill>
              </a:rPr>
              <a:t>abcdefghIjklmnopqstuvwxyz</a:t>
            </a:r>
            <a:r>
              <a:rPr lang="en-US" sz="3600" dirty="0" err="1" smtClean="0">
                <a:solidFill>
                  <a:srgbClr val="00AC00"/>
                </a:solidFill>
              </a:rPr>
              <a:t>r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         </a:t>
            </a:r>
            <a:r>
              <a:rPr lang="en-US" sz="3600" dirty="0" smtClean="0">
                <a:solidFill>
                  <a:srgbClr val="0000FF"/>
                </a:solidFill>
              </a:rPr>
              <a:t>  </a:t>
            </a:r>
            <a:r>
              <a:rPr lang="en-US" sz="3600" dirty="0" smtClean="0">
                <a:solidFill>
                  <a:srgbClr val="00AC00"/>
                </a:solidFill>
              </a:rPr>
              <a:t>r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(t </a:t>
            </a:r>
            <a:r>
              <a:rPr lang="en-US" sz="3600" dirty="0" smtClean="0">
                <a:solidFill>
                  <a:srgbClr val="0000FF"/>
                </a:solidFill>
              </a:rPr>
              <a:t>h </a:t>
            </a:r>
            <a:r>
              <a:rPr lang="en-US" sz="3600" dirty="0" err="1" smtClean="0">
                <a:solidFill>
                  <a:srgbClr val="0000FF"/>
                </a:solidFill>
              </a:rPr>
              <a:t>i</a:t>
            </a:r>
            <a:r>
              <a:rPr lang="en-US" sz="3600" dirty="0" smtClean="0">
                <a:solidFill>
                  <a:srgbClr val="0000FF"/>
                </a:solidFill>
              </a:rPr>
              <a:t> s </a:t>
            </a:r>
            <a:r>
              <a:rPr lang="en-US" sz="3600" dirty="0" err="1" smtClean="0">
                <a:solidFill>
                  <a:srgbClr val="0000FF"/>
                </a:solidFill>
              </a:rPr>
              <a:t>i</a:t>
            </a:r>
            <a:r>
              <a:rPr lang="en-US" sz="3600" dirty="0" smtClean="0">
                <a:solidFill>
                  <a:srgbClr val="0000FF"/>
                </a:solidFill>
              </a:rPr>
              <a:t> s a f </a:t>
            </a:r>
            <a:r>
              <a:rPr lang="en-US" sz="3600" dirty="0" err="1" smtClean="0">
                <a:solidFill>
                  <a:srgbClr val="0000FF"/>
                </a:solidFill>
              </a:rPr>
              <a:t>i</a:t>
            </a:r>
            <a:r>
              <a:rPr lang="en-US" sz="3600" dirty="0" smtClean="0">
                <a:solidFill>
                  <a:srgbClr val="0000FF"/>
                </a:solidFill>
              </a:rPr>
              <a:t> x p o </a:t>
            </a:r>
            <a:r>
              <a:rPr lang="en-US" sz="3600" dirty="0" err="1" smtClean="0">
                <a:solidFill>
                  <a:srgbClr val="0000FF"/>
                </a:solidFill>
              </a:rPr>
              <a:t>i</a:t>
            </a:r>
            <a:r>
              <a:rPr lang="en-US" sz="3600" dirty="0" smtClean="0">
                <a:solidFill>
                  <a:srgbClr val="0000FF"/>
                </a:solidFill>
              </a:rPr>
              <a:t> n t c o m b </a:t>
            </a:r>
            <a:r>
              <a:rPr lang="en-US" sz="3600" dirty="0" err="1" smtClean="0">
                <a:solidFill>
                  <a:srgbClr val="0000FF"/>
                </a:solidFill>
              </a:rPr>
              <a:t>i</a:t>
            </a:r>
            <a:r>
              <a:rPr lang="en-US" sz="3600" dirty="0" smtClean="0">
                <a:solidFill>
                  <a:srgbClr val="0000FF"/>
                </a:solidFill>
              </a:rPr>
              <a:t> n a t o </a:t>
            </a:r>
            <a:r>
              <a:rPr lang="en-US" sz="3600" dirty="0" smtClean="0">
                <a:solidFill>
                  <a:srgbClr val="00AC00"/>
                </a:solidFill>
              </a:rPr>
              <a:t>r</a:t>
            </a:r>
            <a:r>
              <a:rPr lang="en-US" sz="3600" dirty="0" smtClean="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0" y="2209800"/>
            <a:ext cx="9144000" cy="21336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b="1" dirty="0" smtClean="0"/>
              <a:t>Application </a:t>
            </a:r>
            <a:r>
              <a:rPr lang="en-US" sz="3600" b="1" dirty="0" smtClean="0"/>
              <a:t>associates to the </a:t>
            </a:r>
            <a:r>
              <a:rPr lang="en-US" sz="3600" b="1" dirty="0" smtClean="0">
                <a:solidFill>
                  <a:schemeClr val="accent2"/>
                </a:solidFill>
              </a:rPr>
              <a:t>left</a:t>
            </a:r>
            <a:endParaRPr lang="en-US" sz="3600" b="1" dirty="0" smtClean="0"/>
          </a:p>
          <a:p>
            <a:pPr lvl="1" algn="ctr" eaLnBrk="1" hangingPunct="1">
              <a:buFontTx/>
              <a:buNone/>
            </a:pPr>
            <a:r>
              <a:rPr lang="en-US" sz="3200" dirty="0" smtClean="0"/>
              <a:t>       </a:t>
            </a:r>
            <a:r>
              <a:rPr lang="en-US" sz="3200" dirty="0" smtClean="0">
                <a:solidFill>
                  <a:srgbClr val="0000FF"/>
                </a:solidFill>
              </a:rPr>
              <a:t>x y z</a:t>
            </a:r>
            <a:r>
              <a:rPr lang="en-US" sz="3200" dirty="0" smtClean="0"/>
              <a:t>      means   </a:t>
            </a:r>
            <a:r>
              <a:rPr lang="en-US" sz="3200" dirty="0" smtClean="0">
                <a:solidFill>
                  <a:srgbClr val="0000FF"/>
                </a:solidFill>
              </a:rPr>
              <a:t>(x y) </a:t>
            </a:r>
            <a:r>
              <a:rPr lang="en-US" sz="3200" dirty="0" smtClean="0">
                <a:solidFill>
                  <a:srgbClr val="0000FF"/>
                </a:solidFill>
              </a:rPr>
              <a:t>z</a:t>
            </a:r>
            <a:r>
              <a:rPr lang="en-US" sz="3200" dirty="0" smtClean="0"/>
              <a:t>		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0" y="4114800"/>
            <a:ext cx="9144000" cy="1676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Abstraction extends as far right  as possible: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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 x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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y. x y 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means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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x.(x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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y. ((x y) z)))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Expressiveness of </a:t>
            </a:r>
            <a:r>
              <a:rPr lang="en-US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mtClean="0"/>
              <a:t>-calculus</a:t>
            </a: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4313" y="1600201"/>
            <a:ext cx="8850312" cy="3886200"/>
          </a:xfrm>
        </p:spPr>
        <p:txBody>
          <a:bodyPr/>
          <a:lstStyle/>
          <a:p>
            <a:pPr eaLnBrk="1" hangingPunct="1">
              <a:buNone/>
            </a:pPr>
            <a:r>
              <a:rPr lang="en-US" sz="4000" b="1" dirty="0" smtClean="0"/>
              <a:t>Encodings are </a:t>
            </a:r>
            <a:r>
              <a:rPr lang="en-US" sz="4000" b="1" dirty="0" smtClean="0"/>
              <a:t>fun</a:t>
            </a:r>
            <a:endParaRPr lang="en-US" sz="4000" b="1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P</a:t>
            </a:r>
            <a:r>
              <a:rPr lang="en-US" sz="4000" dirty="0" smtClean="0"/>
              <a:t>rogramming </a:t>
            </a:r>
            <a:r>
              <a:rPr lang="en-US" sz="4000" dirty="0" smtClean="0"/>
              <a:t>in pure </a:t>
            </a:r>
            <a:r>
              <a:rPr lang="en-US" sz="4000" dirty="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000" dirty="0" smtClean="0"/>
              <a:t>-calculus is </a:t>
            </a:r>
            <a:r>
              <a:rPr lang="en-US" sz="4000" dirty="0" smtClean="0"/>
              <a:t>not! </a:t>
            </a:r>
            <a:endParaRPr lang="en-US" sz="40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4000" b="1" dirty="0" smtClean="0"/>
              <a:t>We know </a:t>
            </a:r>
            <a:r>
              <a:rPr lang="en-US" sz="4000" b="1" dirty="0" smtClean="0">
                <a:latin typeface="Symbol" pitchFamily="18" charset="2"/>
                <a:sym typeface="Symbol" pitchFamily="18" charset="2"/>
              </a:rPr>
              <a:t></a:t>
            </a:r>
            <a:r>
              <a:rPr lang="en-US" sz="4000" b="1" dirty="0" smtClean="0"/>
              <a:t>-calculus encodes </a:t>
            </a:r>
            <a:r>
              <a:rPr lang="en-US" sz="4000" b="1" dirty="0" smtClean="0"/>
              <a:t>them</a:t>
            </a:r>
            <a:endParaRPr lang="en-US" sz="4000" b="1" dirty="0" smtClean="0"/>
          </a:p>
          <a:p>
            <a:pPr eaLnBrk="1" hangingPunct="1">
              <a:buFontTx/>
              <a:buNone/>
            </a:pPr>
            <a:r>
              <a:rPr lang="en-US" sz="3600" dirty="0" smtClean="0"/>
              <a:t> </a:t>
            </a:r>
            <a:r>
              <a:rPr lang="en-US" sz="3600" dirty="0" smtClean="0"/>
              <a:t>So add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>
                <a:solidFill>
                  <a:schemeClr val="tx2"/>
                </a:solidFill>
              </a:rPr>
              <a:t>,</a:t>
            </a:r>
            <a:r>
              <a:rPr lang="en-US" sz="36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>
                <a:solidFill>
                  <a:schemeClr val="tx2"/>
                </a:solidFill>
              </a:rPr>
              <a:t>,</a:t>
            </a:r>
            <a:r>
              <a:rPr lang="en-US" sz="3600" dirty="0" smtClean="0">
                <a:solidFill>
                  <a:srgbClr val="0000FF"/>
                </a:solidFill>
              </a:rPr>
              <a:t>2</a:t>
            </a:r>
            <a:r>
              <a:rPr lang="en-US" sz="3600" dirty="0" smtClean="0">
                <a:solidFill>
                  <a:schemeClr val="tx2"/>
                </a:solidFill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</a:rPr>
              <a:t>true</a:t>
            </a:r>
            <a:r>
              <a:rPr lang="en-US" sz="3600" dirty="0" err="1" smtClean="0">
                <a:solidFill>
                  <a:schemeClr val="tx2"/>
                </a:solidFill>
              </a:rPr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false</a:t>
            </a:r>
            <a:r>
              <a:rPr lang="en-US" sz="3600" dirty="0" err="1" smtClean="0">
                <a:solidFill>
                  <a:schemeClr val="tx2"/>
                </a:solidFill>
              </a:rPr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if</a:t>
            </a:r>
            <a:r>
              <a:rPr lang="en-US" sz="3600" dirty="0" smtClean="0">
                <a:solidFill>
                  <a:srgbClr val="0000FF"/>
                </a:solidFill>
              </a:rPr>
              <a:t>-then-else</a:t>
            </a:r>
            <a:r>
              <a:rPr lang="en-US" sz="3600" dirty="0" smtClean="0"/>
              <a:t> to </a:t>
            </a:r>
            <a:r>
              <a:rPr lang="en-US" sz="3600" dirty="0" smtClean="0"/>
              <a:t>PL</a:t>
            </a:r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>
              <a:buNone/>
            </a:pPr>
            <a:r>
              <a:rPr lang="en-US" sz="4000" dirty="0" smtClean="0"/>
              <a:t>Next, </a:t>
            </a:r>
            <a:r>
              <a:rPr lang="en-US" sz="4000" b="1" dirty="0" smtClean="0"/>
              <a:t>types</a:t>
            </a:r>
            <a:r>
              <a:rPr lang="en-US" sz="40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574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/>
              <a:t>Appendix</a:t>
            </a:r>
          </a:p>
          <a:p>
            <a:pPr algn="ctr"/>
            <a:r>
              <a:rPr lang="en-US" sz="8000" dirty="0" smtClean="0"/>
              <a:t>Evaluation Strategies</a:t>
            </a:r>
            <a:endParaRPr lang="en-US" sz="800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Evaluation  Strategies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36563" y="146367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DA2608"/>
                </a:solidFill>
              </a:rPr>
              <a:t>Q:</a:t>
            </a:r>
            <a:r>
              <a:rPr lang="en-US" sz="2400" dirty="0" smtClean="0"/>
              <a:t> Which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sz="2400" dirty="0" smtClean="0"/>
              <a:t>-</a:t>
            </a:r>
            <a:r>
              <a:rPr lang="en-US" sz="2400" dirty="0" err="1" smtClean="0"/>
              <a:t>redex</a:t>
            </a:r>
            <a:r>
              <a:rPr lang="en-US" sz="2400" dirty="0" smtClean="0"/>
              <a:t> should be picked ?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Good</a:t>
            </a:r>
            <a:r>
              <a:rPr lang="en-US" sz="2400" dirty="0" smtClean="0"/>
              <a:t> news, Church-Rosser Theorem: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independent of strategy, there is </a:t>
            </a:r>
            <a:r>
              <a:rPr lang="en-US" sz="2400" dirty="0" smtClean="0">
                <a:solidFill>
                  <a:schemeClr val="accent2"/>
                </a:solidFill>
              </a:rPr>
              <a:t>at most one</a:t>
            </a:r>
            <a:r>
              <a:rPr lang="en-US" sz="2400" dirty="0" smtClean="0"/>
              <a:t> normal form</a:t>
            </a:r>
          </a:p>
          <a:p>
            <a:pPr lvl="1" eaLnBrk="1" hangingPunct="1"/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DA2608"/>
                </a:solidFill>
              </a:rPr>
              <a:t>Bad</a:t>
            </a:r>
            <a:r>
              <a:rPr lang="en-US" sz="2400" dirty="0" smtClean="0"/>
              <a:t> news, </a:t>
            </a:r>
            <a:r>
              <a:rPr lang="en-US" sz="2400" dirty="0" smtClean="0">
                <a:solidFill>
                  <a:schemeClr val="accent2"/>
                </a:solidFill>
              </a:rPr>
              <a:t>some strategies may fail</a:t>
            </a:r>
            <a:r>
              <a:rPr lang="en-US" sz="2400" dirty="0" smtClean="0"/>
              <a:t> to find a normal form:</a:t>
            </a:r>
          </a:p>
          <a:p>
            <a:pPr lvl="1" eaLnBrk="1" hangingPunct="1"/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000" dirty="0" smtClean="0">
                <a:solidFill>
                  <a:srgbClr val="0000FF"/>
                </a:solidFill>
              </a:rPr>
              <a:t>x. y) ((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000" dirty="0" err="1" smtClean="0">
                <a:solidFill>
                  <a:srgbClr val="0000FF"/>
                </a:solidFill>
              </a:rPr>
              <a:t>y.y</a:t>
            </a:r>
            <a:r>
              <a:rPr lang="en-US" sz="2000" dirty="0" smtClean="0">
                <a:solidFill>
                  <a:srgbClr val="0000FF"/>
                </a:solidFill>
              </a:rPr>
              <a:t> y) (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000" dirty="0" err="1" smtClean="0">
                <a:solidFill>
                  <a:srgbClr val="0000FF"/>
                </a:solidFill>
              </a:rPr>
              <a:t>y.y</a:t>
            </a:r>
            <a:r>
              <a:rPr lang="en-US" sz="2000" dirty="0" smtClean="0">
                <a:solidFill>
                  <a:srgbClr val="0000FF"/>
                </a:solidFill>
              </a:rPr>
              <a:t> y))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msy10" pitchFamily="34" charset="0"/>
              </a:rPr>
              <a:t>!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000" dirty="0" smtClean="0">
                <a:solidFill>
                  <a:srgbClr val="0000FF"/>
                </a:solidFill>
              </a:rPr>
              <a:t>x. y) ((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000" dirty="0" err="1" smtClean="0">
                <a:solidFill>
                  <a:srgbClr val="0000FF"/>
                </a:solidFill>
              </a:rPr>
              <a:t>y.y</a:t>
            </a:r>
            <a:r>
              <a:rPr lang="en-US" sz="2000" dirty="0" smtClean="0">
                <a:solidFill>
                  <a:srgbClr val="0000FF"/>
                </a:solidFill>
              </a:rPr>
              <a:t> y) (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000" dirty="0" err="1" smtClean="0">
                <a:solidFill>
                  <a:srgbClr val="0000FF"/>
                </a:solidFill>
              </a:rPr>
              <a:t>y.y</a:t>
            </a:r>
            <a:r>
              <a:rPr lang="en-US" sz="2000" dirty="0" smtClean="0">
                <a:solidFill>
                  <a:srgbClr val="0000FF"/>
                </a:solidFill>
              </a:rPr>
              <a:t> y))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msy10" pitchFamily="34" charset="0"/>
              </a:rPr>
              <a:t>!</a:t>
            </a:r>
            <a:r>
              <a:rPr lang="en-US" sz="2000" dirty="0" smtClean="0">
                <a:solidFill>
                  <a:schemeClr val="accent2"/>
                </a:solidFill>
              </a:rPr>
              <a:t> …</a:t>
            </a:r>
          </a:p>
          <a:p>
            <a:pPr lvl="1" eaLnBrk="1" hangingPunct="1"/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000" dirty="0" smtClean="0">
                <a:solidFill>
                  <a:srgbClr val="0000FF"/>
                </a:solidFill>
              </a:rPr>
              <a:t>x. y) ((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000" dirty="0" err="1" smtClean="0">
                <a:solidFill>
                  <a:srgbClr val="0000FF"/>
                </a:solidFill>
              </a:rPr>
              <a:t>y.y</a:t>
            </a:r>
            <a:r>
              <a:rPr lang="en-US" sz="2000" dirty="0" smtClean="0">
                <a:solidFill>
                  <a:srgbClr val="0000FF"/>
                </a:solidFill>
              </a:rPr>
              <a:t> y) (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000" dirty="0" err="1" smtClean="0">
                <a:solidFill>
                  <a:srgbClr val="0000FF"/>
                </a:solidFill>
              </a:rPr>
              <a:t>y.y</a:t>
            </a:r>
            <a:r>
              <a:rPr lang="en-US" sz="2000" dirty="0" smtClean="0">
                <a:solidFill>
                  <a:srgbClr val="0000FF"/>
                </a:solidFill>
              </a:rPr>
              <a:t> y))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msy10" pitchFamily="34" charset="0"/>
              </a:rPr>
              <a:t>!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y</a:t>
            </a:r>
          </a:p>
          <a:p>
            <a:pPr lvl="1" eaLnBrk="1" hangingPunct="1"/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/>
              <a:t>We consider three strategies: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</a:rPr>
              <a:t>normal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</a:rPr>
              <a:t>call-by-name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</a:rPr>
              <a:t>call-by-value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Normal-Order Reduction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463675"/>
            <a:ext cx="858678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outermost redex:</a:t>
            </a:r>
            <a:r>
              <a:rPr lang="en-US" sz="280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a redex not contained inside another redex</a:t>
            </a:r>
          </a:p>
          <a:p>
            <a:pPr eaLnBrk="1" hangingPunct="1">
              <a:buFontTx/>
              <a:buNone/>
            </a:pPr>
            <a:endParaRPr lang="en-US" sz="90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00FF"/>
                </a:solidFill>
              </a:rPr>
              <a:t>(</a:t>
            </a:r>
            <a:r>
              <a:rPr lang="en-US" sz="280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800" smtClean="0">
                <a:solidFill>
                  <a:srgbClr val="0000FF"/>
                </a:solidFill>
              </a:rPr>
              <a:t>e. </a:t>
            </a:r>
            <a:r>
              <a:rPr lang="en-US" sz="280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800" smtClean="0">
                <a:solidFill>
                  <a:srgbClr val="0000FF"/>
                </a:solidFill>
              </a:rPr>
              <a:t>f. e) ((</a:t>
            </a:r>
            <a:r>
              <a:rPr lang="en-US" sz="280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800" smtClean="0">
                <a:solidFill>
                  <a:srgbClr val="0000FF"/>
                </a:solidFill>
              </a:rPr>
              <a:t>a.</a:t>
            </a:r>
            <a:r>
              <a:rPr lang="en-US" sz="280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800" smtClean="0">
                <a:solidFill>
                  <a:srgbClr val="0000FF"/>
                </a:solidFill>
              </a:rPr>
              <a:t>b. a) x y) ((</a:t>
            </a:r>
            <a:r>
              <a:rPr lang="en-US" sz="280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800" smtClean="0">
                <a:solidFill>
                  <a:srgbClr val="0000FF"/>
                </a:solidFill>
              </a:rPr>
              <a:t>c.</a:t>
            </a:r>
            <a:r>
              <a:rPr lang="en-US" sz="280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800" smtClean="0">
                <a:solidFill>
                  <a:srgbClr val="0000FF"/>
                </a:solidFill>
              </a:rPr>
              <a:t>d. c) u v)</a:t>
            </a:r>
            <a:r>
              <a:rPr lang="en-US" sz="2800" smtClean="0"/>
              <a:t> </a:t>
            </a:r>
          </a:p>
          <a:p>
            <a:pPr eaLnBrk="1" hangingPunct="1">
              <a:buFontTx/>
              <a:buNone/>
            </a:pPr>
            <a:endParaRPr lang="en-US" sz="1000" smtClean="0"/>
          </a:p>
          <a:p>
            <a:pPr eaLnBrk="1" hangingPunct="1">
              <a:buFontTx/>
              <a:buNone/>
            </a:pPr>
            <a:endParaRPr lang="en-US" sz="1400" smtClean="0"/>
          </a:p>
          <a:p>
            <a:pPr eaLnBrk="1" hangingPunct="1">
              <a:buFontTx/>
              <a:buNone/>
            </a:pPr>
            <a:r>
              <a:rPr lang="en-US" sz="2800" smtClean="0"/>
              <a:t>Outermost: </a:t>
            </a:r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Normal order: </a:t>
            </a:r>
            <a:r>
              <a:rPr lang="en-US" sz="2800" smtClean="0">
                <a:solidFill>
                  <a:schemeClr val="accent2"/>
                </a:solidFill>
              </a:rPr>
              <a:t>leftmost outermost</a:t>
            </a:r>
            <a:r>
              <a:rPr lang="en-US" sz="2800" smtClean="0"/>
              <a:t> redex first</a:t>
            </a:r>
          </a:p>
          <a:p>
            <a:pPr lvl="2" eaLnBrk="1" hangingPunct="1"/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Theorem</a:t>
            </a:r>
            <a:r>
              <a:rPr lang="en-US" sz="2800" smtClean="0"/>
              <a:t>: If </a:t>
            </a:r>
            <a:r>
              <a:rPr lang="en-US" sz="2800" smtClean="0">
                <a:solidFill>
                  <a:srgbClr val="0000FF"/>
                </a:solidFill>
              </a:rPr>
              <a:t>e</a:t>
            </a:r>
            <a:r>
              <a:rPr lang="en-US" sz="2800" smtClean="0"/>
              <a:t> has a normal form </a:t>
            </a:r>
            <a:r>
              <a:rPr lang="en-US" sz="2800" smtClean="0">
                <a:solidFill>
                  <a:srgbClr val="0000FF"/>
                </a:solidFill>
              </a:rPr>
              <a:t>e’</a:t>
            </a:r>
            <a:r>
              <a:rPr lang="en-US" sz="2800" smtClean="0"/>
              <a:t> then normal  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          order reduction will reduce </a:t>
            </a:r>
            <a:r>
              <a:rPr lang="en-US" sz="2800" smtClean="0">
                <a:solidFill>
                  <a:srgbClr val="0000FF"/>
                </a:solidFill>
              </a:rPr>
              <a:t>e</a:t>
            </a:r>
            <a:r>
              <a:rPr lang="en-US" sz="2800" smtClean="0"/>
              <a:t> to </a:t>
            </a:r>
            <a:r>
              <a:rPr lang="en-US" sz="2800" smtClean="0">
                <a:solidFill>
                  <a:srgbClr val="0000FF"/>
                </a:solidFill>
              </a:rPr>
              <a:t>e’</a:t>
            </a:r>
            <a:r>
              <a:rPr lang="en-US" sz="2800" smtClean="0"/>
              <a:t>.</a:t>
            </a: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2593975"/>
            <a:ext cx="4283075" cy="7016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2695575"/>
            <a:ext cx="1908175" cy="481013"/>
          </a:xfrm>
          <a:prstGeom prst="rect">
            <a:avLst/>
          </a:prstGeom>
          <a:noFill/>
          <a:ln w="38100" algn="ctr">
            <a:solidFill>
              <a:srgbClr val="00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54588" y="2690813"/>
            <a:ext cx="1908175" cy="481012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32050" y="3727450"/>
            <a:ext cx="238125" cy="2714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24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32100" y="3725863"/>
            <a:ext cx="249238" cy="277812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44" grpId="0" animBg="1"/>
      <p:bldP spid="1034245" grpId="0" animBg="1"/>
      <p:bldP spid="1034246" grpId="0" animBg="1"/>
      <p:bldP spid="1034247" grpId="0" animBg="1"/>
      <p:bldP spid="103424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Weak vs Strong Reduction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47675" y="1431925"/>
            <a:ext cx="858678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In most PL, </a:t>
            </a:r>
            <a:r>
              <a:rPr lang="en-US" sz="2800" smtClean="0">
                <a:solidFill>
                  <a:schemeClr val="accent2"/>
                </a:solidFill>
              </a:rPr>
              <a:t>functions</a:t>
            </a:r>
            <a:r>
              <a:rPr lang="en-US" sz="2800" smtClean="0"/>
              <a:t> considered “fully evaluated”</a:t>
            </a:r>
          </a:p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Weak</a:t>
            </a:r>
            <a:r>
              <a:rPr lang="en-US" sz="2800" smtClean="0"/>
              <a:t> Reduction: </a:t>
            </a:r>
          </a:p>
          <a:p>
            <a:pPr lvl="1" eaLnBrk="1" hangingPunct="1"/>
            <a:r>
              <a:rPr lang="en-US" sz="2400" smtClean="0">
                <a:solidFill>
                  <a:schemeClr val="accent2"/>
                </a:solidFill>
              </a:rPr>
              <a:t>No</a:t>
            </a:r>
            <a:r>
              <a:rPr lang="en-US" sz="2400" smtClean="0"/>
              <a:t> reduction done </a:t>
            </a:r>
            <a:r>
              <a:rPr lang="en-US" sz="2400" smtClean="0">
                <a:solidFill>
                  <a:schemeClr val="accent2"/>
                </a:solidFill>
              </a:rPr>
              <a:t>under lambdas</a:t>
            </a:r>
          </a:p>
          <a:p>
            <a:pPr lvl="1" eaLnBrk="1" hangingPunct="1"/>
            <a:r>
              <a:rPr lang="en-US" sz="2400" smtClean="0"/>
              <a:t>i.e. inside a function body</a:t>
            </a:r>
          </a:p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Strong</a:t>
            </a:r>
            <a:r>
              <a:rPr lang="en-US" sz="2800" smtClean="0"/>
              <a:t> Reduction:</a:t>
            </a:r>
          </a:p>
          <a:p>
            <a:pPr lvl="1" eaLnBrk="1" hangingPunct="1"/>
            <a:r>
              <a:rPr lang="en-US" sz="2400" smtClean="0"/>
              <a:t>Reduction is done under lambdas</a:t>
            </a:r>
          </a:p>
          <a:p>
            <a:pPr lvl="1" eaLnBrk="1" hangingPunct="1"/>
            <a:r>
              <a:rPr lang="en-US" sz="2400" smtClean="0">
                <a:solidFill>
                  <a:schemeClr val="accent2"/>
                </a:solidFill>
              </a:rPr>
              <a:t>Partial evaluation</a:t>
            </a:r>
            <a:r>
              <a:rPr lang="en-US" sz="2400" smtClean="0"/>
              <a:t> of function, other optimizations</a:t>
            </a:r>
          </a:p>
          <a:p>
            <a:pPr lvl="1" eaLnBrk="1" hangingPunct="1"/>
            <a:endParaRPr lang="en-US" sz="1200" smtClean="0"/>
          </a:p>
          <a:p>
            <a:pPr eaLnBrk="1" hangingPunct="1">
              <a:buFontTx/>
              <a:buNone/>
            </a:pPr>
            <a:r>
              <a:rPr lang="en-US" sz="2800" smtClean="0"/>
              <a:t>Normal order </a:t>
            </a:r>
            <a:r>
              <a:rPr lang="en-US" sz="2800" smtClean="0">
                <a:solidFill>
                  <a:schemeClr val="accent2"/>
                </a:solidFill>
              </a:rPr>
              <a:t>reduces under lambda</a:t>
            </a:r>
          </a:p>
          <a:p>
            <a:pPr eaLnBrk="1" hangingPunct="1"/>
            <a:r>
              <a:rPr lang="en-US" sz="2800" smtClean="0"/>
              <a:t> </a:t>
            </a:r>
            <a:r>
              <a:rPr lang="en-US" sz="280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400" smtClean="0">
                <a:solidFill>
                  <a:srgbClr val="0000FF"/>
                </a:solidFill>
              </a:rPr>
              <a:t>x.((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400" smtClean="0">
                <a:solidFill>
                  <a:srgbClr val="0000FF"/>
                </a:solidFill>
              </a:rPr>
              <a:t>y.y y) (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400" smtClean="0">
                <a:solidFill>
                  <a:srgbClr val="0000FF"/>
                </a:solidFill>
              </a:rPr>
              <a:t>y.y y)) </a:t>
            </a:r>
            <a:r>
              <a:rPr lang="en-US" sz="2400" smtClean="0">
                <a:solidFill>
                  <a:srgbClr val="0000FF"/>
                </a:solidFill>
                <a:latin typeface="cmsy10" pitchFamily="34" charset="0"/>
              </a:rPr>
              <a:t>!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80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</a:t>
            </a:r>
            <a:r>
              <a:rPr lang="en-US" sz="2400" smtClean="0">
                <a:solidFill>
                  <a:srgbClr val="0000FF"/>
                </a:solidFill>
              </a:rPr>
              <a:t>x.((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400" smtClean="0">
                <a:solidFill>
                  <a:srgbClr val="0000FF"/>
                </a:solidFill>
              </a:rPr>
              <a:t>y.y y) (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z="2400" smtClean="0">
                <a:solidFill>
                  <a:srgbClr val="0000FF"/>
                </a:solidFill>
              </a:rPr>
              <a:t>y.y y)) </a:t>
            </a:r>
            <a:r>
              <a:rPr lang="en-US" sz="2400" smtClean="0">
                <a:solidFill>
                  <a:srgbClr val="0000FF"/>
                </a:solidFill>
                <a:latin typeface="cmsy10" pitchFamily="34" charset="0"/>
              </a:rPr>
              <a:t>!</a:t>
            </a:r>
            <a:r>
              <a:rPr lang="en-US" sz="2400" smtClean="0">
                <a:solidFill>
                  <a:srgbClr val="0000FF"/>
                </a:solidFill>
              </a:rPr>
              <a:t> … </a:t>
            </a:r>
            <a:endParaRPr lang="en-US" sz="28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2800" smtClean="0"/>
              <a:t>Not always desired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Call-by-Name Reduction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Don’t</a:t>
            </a:r>
            <a:r>
              <a:rPr lang="en-US" sz="2800" smtClean="0"/>
              <a:t> reduce under </a:t>
            </a:r>
            <a:r>
              <a:rPr lang="en-US" sz="2800" smtClean="0">
                <a:sym typeface="Symbol" pitchFamily="18" charset="2"/>
              </a:rPr>
              <a:t></a:t>
            </a:r>
            <a:endParaRPr lang="en-US" sz="2800" smtClean="0"/>
          </a:p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Don’t evaluate the argument</a:t>
            </a:r>
            <a:r>
              <a:rPr lang="en-US" sz="2800" smtClean="0"/>
              <a:t> to a function call</a:t>
            </a:r>
          </a:p>
          <a:p>
            <a:pPr lvl="1" eaLnBrk="1" hangingPunct="1"/>
            <a:r>
              <a:rPr lang="en-US" sz="2400" smtClean="0"/>
              <a:t>Directly substitute; evaluate when reducing body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Demand-driven</a:t>
            </a:r>
          </a:p>
          <a:p>
            <a:pPr lvl="1" eaLnBrk="1" hangingPunct="1"/>
            <a:r>
              <a:rPr lang="en-US" sz="2400" smtClean="0"/>
              <a:t>an expression is not evaluated unless needed in body</a:t>
            </a:r>
          </a:p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Normalizing</a:t>
            </a:r>
          </a:p>
          <a:p>
            <a:pPr lvl="1" eaLnBrk="1" hangingPunct="1"/>
            <a:r>
              <a:rPr lang="en-US" sz="2400" smtClean="0"/>
              <a:t>it </a:t>
            </a:r>
            <a:r>
              <a:rPr lang="en-US" sz="2400" smtClean="0">
                <a:solidFill>
                  <a:schemeClr val="accent2"/>
                </a:solidFill>
              </a:rPr>
              <a:t>converges</a:t>
            </a:r>
            <a:r>
              <a:rPr lang="en-US" sz="2400" smtClean="0"/>
              <a:t> whenever normal  order converges</a:t>
            </a:r>
          </a:p>
          <a:p>
            <a:pPr lvl="1" eaLnBrk="1" hangingPunct="1"/>
            <a:r>
              <a:rPr lang="en-US" sz="2400" smtClean="0"/>
              <a:t>but does not always evaluate to a normal form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Call-by-Name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     </a:t>
            </a:r>
            <a:r>
              <a:rPr lang="en-US" sz="3200" dirty="0" smtClean="0">
                <a:solidFill>
                  <a:srgbClr val="0000FF"/>
                </a:solidFill>
              </a:rPr>
              <a:t>(</a:t>
            </a:r>
            <a:r>
              <a:rPr lang="en-US" sz="32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err="1" smtClean="0">
                <a:solidFill>
                  <a:srgbClr val="0000FF"/>
                </a:solidFill>
              </a:rPr>
              <a:t>y</a:t>
            </a:r>
            <a:r>
              <a:rPr lang="en-US" sz="3200" dirty="0" smtClean="0">
                <a:solidFill>
                  <a:srgbClr val="0000FF"/>
                </a:solidFill>
              </a:rPr>
              <a:t>. (</a:t>
            </a:r>
            <a:r>
              <a:rPr lang="en-US" sz="32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smtClean="0">
                <a:solidFill>
                  <a:srgbClr val="0000FF"/>
                </a:solidFill>
              </a:rPr>
              <a:t>x. x) y) ((</a:t>
            </a:r>
            <a:r>
              <a:rPr lang="en-US" sz="32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err="1" smtClean="0">
                <a:solidFill>
                  <a:srgbClr val="0000FF"/>
                </a:solidFill>
              </a:rPr>
              <a:t>u</a:t>
            </a:r>
            <a:r>
              <a:rPr lang="en-US" sz="3200" dirty="0" smtClean="0">
                <a:solidFill>
                  <a:srgbClr val="0000FF"/>
                </a:solidFill>
              </a:rPr>
              <a:t>. u) (</a:t>
            </a:r>
            <a:r>
              <a:rPr lang="en-US" sz="32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smtClean="0">
                <a:solidFill>
                  <a:srgbClr val="0000FF"/>
                </a:solidFill>
              </a:rPr>
              <a:t>v. v)) 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latin typeface="Symbol" pitchFamily="18" charset="2"/>
              </a:rPr>
              <a:t>®</a:t>
            </a:r>
            <a:r>
              <a:rPr lang="en-US" sz="3200" baseline="-25000" dirty="0" smtClean="0"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rgbClr val="0000FF"/>
                </a:solidFill>
              </a:rPr>
              <a:t>(</a:t>
            </a:r>
            <a:r>
              <a:rPr lang="en-US" sz="32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err="1" smtClean="0">
                <a:solidFill>
                  <a:srgbClr val="0000FF"/>
                </a:solidFill>
              </a:rPr>
              <a:t>y</a:t>
            </a:r>
            <a:r>
              <a:rPr lang="en-US" sz="3200" dirty="0" smtClean="0">
                <a:solidFill>
                  <a:srgbClr val="0000FF"/>
                </a:solidFill>
              </a:rPr>
              <a:t>. y) ((</a:t>
            </a:r>
            <a:r>
              <a:rPr lang="en-US" sz="32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err="1" smtClean="0">
                <a:solidFill>
                  <a:srgbClr val="0000FF"/>
                </a:solidFill>
              </a:rPr>
              <a:t>u</a:t>
            </a:r>
            <a:r>
              <a:rPr lang="en-US" sz="3200" dirty="0" smtClean="0">
                <a:solidFill>
                  <a:srgbClr val="0000FF"/>
                </a:solidFill>
              </a:rPr>
              <a:t>. u) (</a:t>
            </a:r>
            <a:r>
              <a:rPr lang="en-US" sz="32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smtClean="0">
                <a:solidFill>
                  <a:srgbClr val="0000FF"/>
                </a:solidFill>
              </a:rPr>
              <a:t>v. v))</a:t>
            </a:r>
            <a:r>
              <a:rPr lang="en-US" sz="3200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latin typeface="Symbol" pitchFamily="18" charset="2"/>
              </a:rPr>
              <a:t>®</a:t>
            </a:r>
            <a:r>
              <a:rPr lang="en-US" sz="3200" baseline="-25000" dirty="0" smtClean="0"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rgbClr val="0000FF"/>
                </a:solidFill>
              </a:rPr>
              <a:t>(</a:t>
            </a:r>
            <a:r>
              <a:rPr lang="en-US" sz="32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err="1" smtClean="0">
                <a:solidFill>
                  <a:srgbClr val="0000FF"/>
                </a:solidFill>
              </a:rPr>
              <a:t>u</a:t>
            </a:r>
            <a:r>
              <a:rPr lang="en-US" sz="3200" dirty="0" smtClean="0">
                <a:solidFill>
                  <a:srgbClr val="0000FF"/>
                </a:solidFill>
              </a:rPr>
              <a:t>. u) (</a:t>
            </a:r>
            <a:r>
              <a:rPr lang="en-US" sz="32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smtClean="0">
                <a:solidFill>
                  <a:srgbClr val="0000FF"/>
                </a:solidFill>
              </a:rPr>
              <a:t>v. v)</a:t>
            </a:r>
            <a:r>
              <a:rPr lang="en-US" sz="3200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latin typeface="Symbol" pitchFamily="18" charset="2"/>
              </a:rPr>
              <a:t>®</a:t>
            </a:r>
            <a:r>
              <a:rPr lang="en-US" sz="3200" baseline="-25000" dirty="0" smtClean="0">
                <a:latin typeface="Symbol" pitchFamily="18" charset="2"/>
              </a:rPr>
              <a:t>b</a:t>
            </a:r>
            <a:r>
              <a:rPr lang="en-US" sz="3200" baseline="-25000" dirty="0" smtClean="0"/>
              <a:t> </a:t>
            </a:r>
            <a:r>
              <a:rPr lang="en-US" sz="32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dirty="0" smtClean="0">
                <a:solidFill>
                  <a:srgbClr val="0000FF"/>
                </a:solidFill>
              </a:rPr>
              <a:t>v. v</a:t>
            </a:r>
          </a:p>
        </p:txBody>
      </p:sp>
      <p:sp>
        <p:nvSpPr>
          <p:cNvPr id="10403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28788" y="2874963"/>
            <a:ext cx="488950" cy="460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03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33550" y="3479800"/>
            <a:ext cx="488950" cy="460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03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4188" y="4035425"/>
            <a:ext cx="488950" cy="460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039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44988" y="3357563"/>
            <a:ext cx="2695575" cy="746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039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46413" y="3929063"/>
            <a:ext cx="2695575" cy="746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0393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6250" y="4529138"/>
            <a:ext cx="1087438" cy="746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88" grpId="0" animBg="1"/>
      <p:bldP spid="1040389" grpId="0" animBg="1"/>
      <p:bldP spid="1040390" grpId="0" animBg="1"/>
      <p:bldP spid="1040391" grpId="0" animBg="1"/>
      <p:bldP spid="1040392" grpId="0" animBg="1"/>
      <p:bldP spid="10403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Call-by-Value Reduction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9088" y="1600200"/>
            <a:ext cx="8724900" cy="45259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Don’t</a:t>
            </a:r>
            <a:r>
              <a:rPr lang="en-US" smtClean="0"/>
              <a:t> reduce under lambda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Do</a:t>
            </a:r>
            <a:r>
              <a:rPr lang="en-US" smtClean="0"/>
              <a:t> evaluate argument to function call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Most languages are call-by-value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Not normalizing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(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mtClean="0">
                <a:solidFill>
                  <a:srgbClr val="0000FF"/>
                </a:solidFill>
              </a:rPr>
              <a:t>x. y) ((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mtClean="0">
                <a:solidFill>
                  <a:srgbClr val="0000FF"/>
                </a:solidFill>
              </a:rPr>
              <a:t>y.y y) (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smtClean="0">
                <a:solidFill>
                  <a:srgbClr val="0000FF"/>
                </a:solidFill>
              </a:rPr>
              <a:t>y.y y))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  <a:endParaRPr lang="en-US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mtClean="0"/>
              <a:t>diverges, but normal order (or CBN) converges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Call-by-Value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solidFill>
                  <a:schemeClr val="accent2"/>
                </a:solidFill>
              </a:rPr>
              <a:t>     </a:t>
            </a:r>
            <a:r>
              <a:rPr lang="en-US" sz="3200" smtClean="0">
                <a:solidFill>
                  <a:srgbClr val="0000FF"/>
                </a:solidFill>
              </a:rPr>
              <a:t>(</a:t>
            </a:r>
            <a:r>
              <a:rPr lang="en-US" sz="320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smtClean="0">
                <a:solidFill>
                  <a:srgbClr val="0000FF"/>
                </a:solidFill>
              </a:rPr>
              <a:t>y. (</a:t>
            </a:r>
            <a:r>
              <a:rPr lang="en-US" sz="320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smtClean="0">
                <a:solidFill>
                  <a:srgbClr val="0000FF"/>
                </a:solidFill>
              </a:rPr>
              <a:t>x. x) y) ((</a:t>
            </a:r>
            <a:r>
              <a:rPr lang="en-US" sz="320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smtClean="0">
                <a:solidFill>
                  <a:srgbClr val="0000FF"/>
                </a:solidFill>
              </a:rPr>
              <a:t>u. u) (</a:t>
            </a:r>
            <a:r>
              <a:rPr lang="en-US" sz="320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smtClean="0">
                <a:solidFill>
                  <a:srgbClr val="0000FF"/>
                </a:solidFill>
              </a:rPr>
              <a:t>v. v)) 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latin typeface="Symbol" pitchFamily="18" charset="2"/>
              </a:rPr>
              <a:t>®</a:t>
            </a:r>
            <a:r>
              <a:rPr lang="en-US" sz="3200" baseline="-25000" smtClean="0">
                <a:latin typeface="Symbol" pitchFamily="18" charset="2"/>
              </a:rPr>
              <a:t>b </a:t>
            </a:r>
            <a:r>
              <a:rPr lang="en-US" sz="3200" smtClean="0">
                <a:solidFill>
                  <a:srgbClr val="0000FF"/>
                </a:solidFill>
              </a:rPr>
              <a:t>(</a:t>
            </a:r>
            <a:r>
              <a:rPr lang="en-US" sz="320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smtClean="0">
                <a:solidFill>
                  <a:srgbClr val="0000FF"/>
                </a:solidFill>
              </a:rPr>
              <a:t>y. (</a:t>
            </a:r>
            <a:r>
              <a:rPr lang="en-US" sz="320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smtClean="0">
                <a:solidFill>
                  <a:srgbClr val="0000FF"/>
                </a:solidFill>
              </a:rPr>
              <a:t>x. x) y) (</a:t>
            </a:r>
            <a:r>
              <a:rPr lang="en-US" sz="320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smtClean="0">
                <a:solidFill>
                  <a:srgbClr val="0000FF"/>
                </a:solidFill>
              </a:rPr>
              <a:t>v. v)</a:t>
            </a:r>
            <a:r>
              <a:rPr lang="en-US" sz="320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latin typeface="Symbol" pitchFamily="18" charset="2"/>
              </a:rPr>
              <a:t>®</a:t>
            </a:r>
            <a:r>
              <a:rPr lang="en-US" sz="3200" baseline="-25000" smtClean="0">
                <a:latin typeface="Symbol" pitchFamily="18" charset="2"/>
              </a:rPr>
              <a:t>b </a:t>
            </a:r>
            <a:r>
              <a:rPr lang="en-US" sz="3200" smtClean="0">
                <a:solidFill>
                  <a:srgbClr val="0000FF"/>
                </a:solidFill>
              </a:rPr>
              <a:t>(</a:t>
            </a:r>
            <a:r>
              <a:rPr lang="en-US" sz="320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smtClean="0">
                <a:solidFill>
                  <a:srgbClr val="0000FF"/>
                </a:solidFill>
              </a:rPr>
              <a:t>y. y) (</a:t>
            </a:r>
            <a:r>
              <a:rPr lang="en-US" sz="320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smtClean="0">
                <a:solidFill>
                  <a:srgbClr val="0000FF"/>
                </a:solidFill>
              </a:rPr>
              <a:t>v. v)</a:t>
            </a:r>
            <a:r>
              <a:rPr lang="en-US" sz="320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3200" smtClean="0">
                <a:latin typeface="Symbol" pitchFamily="18" charset="2"/>
              </a:rPr>
              <a:t>®</a:t>
            </a:r>
            <a:r>
              <a:rPr lang="en-US" sz="3200" baseline="-25000" smtClean="0">
                <a:latin typeface="Symbol" pitchFamily="18" charset="2"/>
              </a:rPr>
              <a:t>b</a:t>
            </a:r>
            <a:r>
              <a:rPr lang="en-US" sz="3200" baseline="-25000" smtClean="0"/>
              <a:t> </a:t>
            </a:r>
            <a:r>
              <a:rPr lang="en-US" sz="320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200" smtClean="0">
                <a:solidFill>
                  <a:srgbClr val="0000FF"/>
                </a:solidFill>
              </a:rPr>
              <a:t>v. v</a:t>
            </a:r>
          </a:p>
        </p:txBody>
      </p:sp>
      <p:sp>
        <p:nvSpPr>
          <p:cNvPr id="10444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62438" y="2844800"/>
            <a:ext cx="2906712" cy="460375"/>
          </a:xfrm>
          <a:prstGeom prst="rect">
            <a:avLst/>
          </a:prstGeom>
          <a:noFill/>
          <a:ln w="38100" cap="rnd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4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33550" y="3479800"/>
            <a:ext cx="488950" cy="460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48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4188" y="4035425"/>
            <a:ext cx="488950" cy="4603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48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9725" y="1944688"/>
            <a:ext cx="2455863" cy="12382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en-US" sz="3200">
              <a:solidFill>
                <a:schemeClr val="accent2"/>
              </a:solidFill>
            </a:endParaRPr>
          </a:p>
          <a:p>
            <a:r>
              <a:rPr kumimoji="0" lang="en-US" sz="3200">
                <a:solidFill>
                  <a:schemeClr val="accent2"/>
                </a:solidFill>
              </a:rPr>
              <a:t>Evaluate arg</a:t>
            </a:r>
          </a:p>
          <a:p>
            <a:endParaRPr kumimoji="0" lang="en-US" sz="3200">
              <a:solidFill>
                <a:schemeClr val="accent2"/>
              </a:solidFill>
            </a:endParaRPr>
          </a:p>
        </p:txBody>
      </p:sp>
      <p:sp>
        <p:nvSpPr>
          <p:cNvPr id="104448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44988" y="3935413"/>
            <a:ext cx="1035050" cy="746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489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79750" y="4476750"/>
            <a:ext cx="1035050" cy="746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4" grpId="0" animBg="1"/>
      <p:bldP spid="1044485" grpId="0" animBg="1"/>
      <p:bldP spid="1044486" grpId="0" animBg="1"/>
      <p:bldP spid="1044487" grpId="0"/>
      <p:bldP spid="1044488" grpId="0" animBg="1"/>
      <p:bldP spid="104448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CBV vs. CBN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447800"/>
            <a:ext cx="826135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Call-by-value: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Easy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May diverge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Call-by-name: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More difficult to implement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must pass </a:t>
            </a:r>
            <a:r>
              <a:rPr lang="en-US" sz="2000" smtClean="0">
                <a:solidFill>
                  <a:schemeClr val="accent2"/>
                </a:solidFill>
              </a:rPr>
              <a:t>unevaluated expressions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Args </a:t>
            </a:r>
            <a:r>
              <a:rPr lang="en-US" sz="2000" smtClean="0">
                <a:solidFill>
                  <a:schemeClr val="accent2"/>
                </a:solidFill>
              </a:rPr>
              <a:t>multiply-evaluated </a:t>
            </a:r>
            <a:r>
              <a:rPr lang="en-US" sz="2000" smtClean="0"/>
              <a:t>inside function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Simpler theory than call-by-value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Terminates more often</a:t>
            </a:r>
            <a:r>
              <a:rPr lang="en-US" sz="2000" smtClean="0"/>
              <a:t> (always if normal form exists)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e.g. if arg is non-terminating, but not used 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Various other reduction strategies…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73152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Examples of Lambda Expressions</a:t>
            </a:r>
            <a:endParaRPr lang="en-US" sz="4800" dirty="0" smtClean="0"/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371600"/>
            <a:ext cx="8458200" cy="483076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I</a:t>
            </a:r>
            <a:r>
              <a:rPr lang="en-US" b="1" dirty="0" smtClean="0"/>
              <a:t>dentity function</a:t>
            </a:r>
            <a:endParaRPr lang="en-US" b="1" dirty="0" smtClean="0"/>
          </a:p>
          <a:p>
            <a:pPr lvl="1" eaLnBrk="1" hangingPunct="1">
              <a:buFont typeface="Symbol" pitchFamily="18" charset="2"/>
              <a:buChar char=" "/>
            </a:pPr>
            <a:r>
              <a:rPr lang="en-US" sz="4400" dirty="0" smtClean="0">
                <a:solidFill>
                  <a:schemeClr val="accent2"/>
                </a:solidFill>
              </a:rPr>
              <a:t>               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/>
              <a:t>I </a:t>
            </a:r>
            <a:r>
              <a:rPr lang="en-US" sz="4400" dirty="0" smtClean="0"/>
              <a:t>=</a:t>
            </a:r>
            <a:r>
              <a:rPr lang="en-US" sz="4400" baseline="-25000" dirty="0" smtClean="0"/>
              <a:t>def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x</a:t>
            </a:r>
          </a:p>
          <a:p>
            <a:pPr lvl="1" eaLnBrk="1" hangingPunct="1">
              <a:buFont typeface="Symbol" pitchFamily="18" charset="2"/>
              <a:buChar char=" "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en-US" b="1" dirty="0" smtClean="0"/>
              <a:t>A function </a:t>
            </a:r>
            <a:r>
              <a:rPr lang="en-US" b="1" dirty="0" smtClean="0"/>
              <a:t>that </a:t>
            </a:r>
            <a:r>
              <a:rPr lang="en-US" b="1" dirty="0" smtClean="0"/>
              <a:t>always returns the identity fun</a:t>
            </a:r>
            <a:endParaRPr lang="en-US" b="1" dirty="0" smtClean="0"/>
          </a:p>
          <a:p>
            <a:pPr lvl="1" eaLnBrk="1" hangingPunct="1">
              <a:buFont typeface="Symbol" pitchFamily="18" charset="2"/>
              <a:buChar char=" "/>
            </a:pPr>
            <a:r>
              <a:rPr lang="en-US" sz="4400" dirty="0" smtClean="0">
                <a:solidFill>
                  <a:schemeClr val="accent2"/>
                </a:solidFill>
                <a:latin typeface="Symbol" pitchFamily="18" charset="2"/>
              </a:rPr>
              <a:t>               </a:t>
            </a:r>
            <a:r>
              <a:rPr lang="en-US" sz="4400" dirty="0" smtClean="0">
                <a:solidFill>
                  <a:schemeClr val="accent2"/>
                </a:solidFill>
                <a:latin typeface="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(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x)</a:t>
            </a:r>
          </a:p>
          <a:p>
            <a:pPr lvl="1" eaLnBrk="1" hangingPunct="1">
              <a:buFont typeface="Symbol" pitchFamily="18" charset="2"/>
              <a:buChar char=" "/>
            </a:pPr>
            <a:endParaRPr lang="en-US" dirty="0" smtClean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b="1" dirty="0" smtClean="0"/>
              <a:t>A function that </a:t>
            </a:r>
            <a:r>
              <a:rPr lang="en-US" b="1" dirty="0" smtClean="0"/>
              <a:t>applies </a:t>
            </a:r>
            <a:r>
              <a:rPr lang="en-US" b="1" dirty="0" err="1" smtClean="0"/>
              <a:t>arg</a:t>
            </a:r>
            <a:r>
              <a:rPr lang="en-US" b="1" dirty="0" smtClean="0"/>
              <a:t> to </a:t>
            </a:r>
            <a:r>
              <a:rPr lang="en-US" b="1" dirty="0" smtClean="0"/>
              <a:t>identity </a:t>
            </a:r>
            <a:r>
              <a:rPr lang="en-US" b="1" dirty="0" smtClean="0"/>
              <a:t>function: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Symbol" pitchFamily="18" charset="2"/>
              </a:rPr>
              <a:t>                    </a:t>
            </a:r>
            <a:r>
              <a:rPr lang="en-US" sz="40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>
                <a:solidFill>
                  <a:srgbClr val="0000FF"/>
                </a:solidFill>
              </a:rPr>
              <a:t>. f (</a:t>
            </a:r>
            <a:r>
              <a:rPr lang="en-US" sz="40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000" dirty="0" smtClean="0">
                <a:solidFill>
                  <a:srgbClr val="0000FF"/>
                </a:solidFill>
              </a:rPr>
              <a:t>x. 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Scope of an Identifier (Variable)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2590800"/>
            <a:ext cx="7924799" cy="2093912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b="1" dirty="0" smtClean="0"/>
              <a:t>“part </a:t>
            </a:r>
            <a:r>
              <a:rPr lang="en-US" sz="5400" b="1" dirty="0" smtClean="0"/>
              <a:t>of program where </a:t>
            </a:r>
            <a:endParaRPr lang="en-US" sz="5400" b="1" dirty="0" smtClean="0"/>
          </a:p>
          <a:p>
            <a:pPr lvl="1" eaLnBrk="1" hangingPunct="1">
              <a:buFontTx/>
              <a:buNone/>
            </a:pPr>
            <a:r>
              <a:rPr lang="en-US" sz="5400" b="1" dirty="0" smtClean="0"/>
              <a:t>  variable </a:t>
            </a:r>
            <a:r>
              <a:rPr lang="en-US" sz="5400" b="1" dirty="0" smtClean="0"/>
              <a:t>is </a:t>
            </a:r>
            <a:r>
              <a:rPr lang="en-US" sz="5400" b="1" dirty="0" smtClean="0"/>
              <a:t>accessible”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Free </a:t>
            </a:r>
            <a:r>
              <a:rPr lang="en-US" sz="5400" dirty="0" smtClean="0"/>
              <a:t>and Bound Variables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2209800"/>
            <a:ext cx="9143999" cy="32004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 l</a:t>
            </a:r>
            <a:r>
              <a:rPr lang="en-US" sz="4400" dirty="0" smtClean="0">
                <a:solidFill>
                  <a:srgbClr val="0000FF"/>
                </a:solidFill>
              </a:rPr>
              <a:t>x</a:t>
            </a:r>
            <a:r>
              <a:rPr lang="en-US" sz="4400" dirty="0" smtClean="0">
                <a:solidFill>
                  <a:srgbClr val="0000FF"/>
                </a:solidFill>
              </a:rPr>
              <a:t>. </a:t>
            </a:r>
            <a:r>
              <a:rPr lang="en-US" sz="4400" dirty="0" smtClean="0">
                <a:solidFill>
                  <a:srgbClr val="0000FF"/>
                </a:solidFill>
              </a:rPr>
              <a:t>E</a:t>
            </a:r>
            <a:r>
              <a:rPr lang="en-US" sz="4400" dirty="0" smtClean="0"/>
              <a:t> </a:t>
            </a:r>
            <a:r>
              <a:rPr lang="en-US" sz="4400" b="1" dirty="0" smtClean="0"/>
              <a:t>Abstraction  </a:t>
            </a:r>
            <a:r>
              <a:rPr lang="en-US" sz="4400" b="1" dirty="0" smtClean="0"/>
              <a:t>binds variable </a:t>
            </a:r>
            <a:r>
              <a:rPr lang="en-US" sz="4400" dirty="0" smtClean="0">
                <a:solidFill>
                  <a:srgbClr val="0000FF"/>
                </a:solidFill>
              </a:rPr>
              <a:t>x</a:t>
            </a:r>
            <a:r>
              <a:rPr lang="en-US" sz="4400" dirty="0" smtClean="0"/>
              <a:t> </a:t>
            </a:r>
            <a:r>
              <a:rPr lang="en-US" sz="4400" b="1" dirty="0" smtClean="0"/>
              <a:t>in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E</a:t>
            </a:r>
            <a:endParaRPr lang="en-US" sz="4400" dirty="0" smtClean="0">
              <a:solidFill>
                <a:schemeClr val="accent2"/>
              </a:solidFill>
            </a:endParaRPr>
          </a:p>
          <a:p>
            <a:pPr lvl="1" eaLnBrk="1" hangingPunct="1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 x </a:t>
            </a:r>
            <a:r>
              <a:rPr lang="en-US" sz="4000" dirty="0" smtClean="0"/>
              <a:t>is the newly introduced variable</a:t>
            </a:r>
          </a:p>
          <a:p>
            <a:pPr lvl="1" eaLnBrk="1" hangingPunct="1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 E</a:t>
            </a:r>
            <a:r>
              <a:rPr lang="en-US" sz="4000" dirty="0" smtClean="0"/>
              <a:t> </a:t>
            </a:r>
            <a:r>
              <a:rPr lang="en-US" sz="4000" dirty="0" smtClean="0"/>
              <a:t>is the scope of 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</a:p>
          <a:p>
            <a:pPr lvl="1" eaLnBrk="1" hangingPunct="1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 x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dirty="0" smtClean="0"/>
              <a:t>is bound in </a:t>
            </a:r>
            <a:r>
              <a:rPr lang="en-US" sz="40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000" dirty="0" smtClean="0">
                <a:solidFill>
                  <a:srgbClr val="0000FF"/>
                </a:solidFill>
              </a:rPr>
              <a:t>x.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9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6200" y="1524000"/>
            <a:ext cx="8978900" cy="4343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5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y</a:t>
            </a:r>
            <a:r>
              <a:rPr lang="en-US" sz="4400" dirty="0" smtClean="0"/>
              <a:t> </a:t>
            </a:r>
            <a:r>
              <a:rPr lang="en-US" sz="4400" b="1" dirty="0" smtClean="0"/>
              <a:t>is free in E if it occurs </a:t>
            </a:r>
            <a:r>
              <a:rPr lang="en-US" sz="4400" b="1" i="1" dirty="0" smtClean="0"/>
              <a:t>not bound </a:t>
            </a:r>
            <a:r>
              <a:rPr lang="en-US" sz="4400" b="1" dirty="0" smtClean="0"/>
              <a:t>in </a:t>
            </a:r>
            <a:r>
              <a:rPr lang="en-US" sz="4400" dirty="0" smtClean="0">
                <a:solidFill>
                  <a:srgbClr val="0000FF"/>
                </a:solidFill>
              </a:rPr>
              <a:t>E</a:t>
            </a:r>
          </a:p>
          <a:p>
            <a:pPr lvl="1">
              <a:buNone/>
            </a:pPr>
            <a:r>
              <a:rPr lang="en-US" sz="4000" dirty="0" smtClean="0"/>
              <a:t>Free(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       = {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} </a:t>
            </a:r>
          </a:p>
          <a:p>
            <a:pPr lvl="1">
              <a:buNone/>
            </a:pPr>
            <a:r>
              <a:rPr lang="en-US" sz="4000" dirty="0" smtClean="0"/>
              <a:t>Free(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E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) = Free(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/>
              <a:t>) </a:t>
            </a:r>
            <a:r>
              <a:rPr lang="en-US" sz="4000" dirty="0" smtClean="0">
                <a:latin typeface="Symbol" pitchFamily="18" charset="2"/>
              </a:rPr>
              <a:t>È</a:t>
            </a:r>
            <a:r>
              <a:rPr lang="en-US" sz="4000" dirty="0" smtClean="0"/>
              <a:t> Free(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)</a:t>
            </a:r>
          </a:p>
          <a:p>
            <a:pPr lvl="1">
              <a:buNone/>
            </a:pPr>
            <a:r>
              <a:rPr lang="en-US" sz="4000" dirty="0" smtClean="0"/>
              <a:t>Free( </a:t>
            </a:r>
            <a:r>
              <a:rPr lang="en-US" sz="40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000" dirty="0" smtClean="0">
                <a:solidFill>
                  <a:srgbClr val="0000FF"/>
                </a:solidFill>
              </a:rPr>
              <a:t>x. E</a:t>
            </a:r>
            <a:r>
              <a:rPr lang="en-US" sz="4000" dirty="0" smtClean="0"/>
              <a:t>) = Free(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) - {</a:t>
            </a:r>
            <a:r>
              <a:rPr lang="en-US" sz="4000" dirty="0" smtClean="0">
                <a:solidFill>
                  <a:srgbClr val="0000FF"/>
                </a:solidFill>
              </a:rPr>
              <a:t> x</a:t>
            </a:r>
            <a:r>
              <a:rPr lang="en-US" sz="4000" dirty="0" smtClean="0"/>
              <a:t> }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err="1" smtClean="0"/>
              <a:t>e.g</a:t>
            </a:r>
            <a:r>
              <a:rPr lang="en-US" sz="4800" dirty="0" smtClean="0"/>
              <a:t>: </a:t>
            </a:r>
            <a:r>
              <a:rPr lang="en-US" sz="4400" dirty="0" smtClean="0"/>
              <a:t>Free( </a:t>
            </a:r>
            <a:r>
              <a:rPr lang="en-US" sz="44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smtClean="0">
                <a:solidFill>
                  <a:srgbClr val="0000FF"/>
                </a:solidFill>
              </a:rPr>
              <a:t>x. x (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4400" dirty="0" err="1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FF"/>
                </a:solidFill>
              </a:rPr>
              <a:t>. x y z)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/>
              <a:t>) = {</a:t>
            </a:r>
            <a:r>
              <a:rPr lang="en-US" sz="4400" dirty="0" smtClean="0">
                <a:solidFill>
                  <a:srgbClr val="0000FF"/>
                </a:solidFill>
              </a:rPr>
              <a:t> z</a:t>
            </a:r>
            <a:r>
              <a:rPr lang="en-US" sz="4800" dirty="0" smtClean="0"/>
              <a:t> }</a:t>
            </a:r>
          </a:p>
          <a:p>
            <a:pPr lvl="1" eaLnBrk="1" hangingPunct="1">
              <a:buFontTx/>
              <a:buNone/>
            </a:pPr>
            <a:endParaRPr lang="en-US" sz="40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Free </a:t>
            </a:r>
            <a:r>
              <a:rPr lang="en-US" sz="5400" dirty="0" smtClean="0"/>
              <a:t>and Bound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Renaming Bound Variables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5450" y="1219200"/>
            <a:ext cx="858361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Symbol" pitchFamily="18" charset="2"/>
                <a:sym typeface="Symbol" pitchFamily="18" charset="2"/>
              </a:rPr>
              <a:t></a:t>
            </a:r>
            <a:r>
              <a:rPr lang="en-US" sz="3600" b="1" dirty="0" smtClean="0"/>
              <a:t>-</a:t>
            </a:r>
            <a:r>
              <a:rPr lang="en-US" sz="3600" b="1" dirty="0" smtClean="0"/>
              <a:t>renaming</a:t>
            </a:r>
            <a:endParaRPr lang="en-US" sz="3600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3600" dirty="0" smtClean="0">
                <a:latin typeface="Symbol" pitchFamily="18" charset="2"/>
              </a:rPr>
              <a:t>l</a:t>
            </a:r>
            <a:r>
              <a:rPr lang="en-US" sz="3600" dirty="0" smtClean="0"/>
              <a:t>-terms </a:t>
            </a:r>
            <a:r>
              <a:rPr lang="en-US" sz="3600" dirty="0" smtClean="0"/>
              <a:t>after renaming bound </a:t>
            </a:r>
            <a:r>
              <a:rPr lang="en-US" sz="3600" dirty="0" smtClean="0"/>
              <a:t>variables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600" dirty="0" smtClean="0"/>
              <a:t>Considered </a:t>
            </a:r>
            <a:r>
              <a:rPr lang="en-US" sz="3600" dirty="0" smtClean="0"/>
              <a:t>identical to original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/>
              <a:t>Example</a:t>
            </a:r>
            <a:r>
              <a:rPr lang="en-US" sz="3600" b="1" dirty="0" smtClean="0"/>
              <a:t>: </a:t>
            </a:r>
            <a:r>
              <a:rPr lang="en-US" sz="3600" b="1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b="1" dirty="0" smtClean="0">
                <a:solidFill>
                  <a:srgbClr val="0000FF"/>
                </a:solidFill>
              </a:rPr>
              <a:t>x</a:t>
            </a:r>
            <a:r>
              <a:rPr lang="en-US" sz="3600" b="1" dirty="0" smtClean="0">
                <a:solidFill>
                  <a:srgbClr val="0000FF"/>
                </a:solidFill>
              </a:rPr>
              <a:t>. x</a:t>
            </a:r>
            <a:r>
              <a:rPr lang="en-US" sz="3600" b="1" dirty="0" smtClean="0"/>
              <a:t> </a:t>
            </a:r>
            <a:r>
              <a:rPr lang="en-US" sz="3600" b="1" dirty="0" smtClean="0"/>
              <a:t>== </a:t>
            </a:r>
            <a:r>
              <a:rPr lang="en-US" sz="3600" b="1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b="1" dirty="0" err="1" smtClean="0">
                <a:solidFill>
                  <a:srgbClr val="0000FF"/>
                </a:solidFill>
              </a:rPr>
              <a:t>y</a:t>
            </a:r>
            <a:r>
              <a:rPr lang="en-US" sz="3600" b="1" dirty="0" smtClean="0">
                <a:solidFill>
                  <a:srgbClr val="0000FF"/>
                </a:solidFill>
              </a:rPr>
              <a:t>. y</a:t>
            </a:r>
            <a:r>
              <a:rPr lang="en-US" sz="3600" b="1" dirty="0" smtClean="0"/>
              <a:t> </a:t>
            </a:r>
            <a:r>
              <a:rPr lang="en-US" sz="3600" b="1" dirty="0" smtClean="0"/>
              <a:t>== </a:t>
            </a:r>
            <a:r>
              <a:rPr lang="en-US" sz="3600" b="1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b="1" dirty="0" err="1" smtClean="0">
                <a:solidFill>
                  <a:srgbClr val="0000FF"/>
                </a:solidFill>
              </a:rPr>
              <a:t>z</a:t>
            </a:r>
            <a:r>
              <a:rPr lang="en-US" sz="3600" b="1" dirty="0" smtClean="0">
                <a:solidFill>
                  <a:srgbClr val="0000FF"/>
                </a:solidFill>
              </a:rPr>
              <a:t>. z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/>
              <a:t>Rename bound variables so names unique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>
                <a:solidFill>
                  <a:srgbClr val="0000FF"/>
                </a:solidFill>
              </a:rPr>
              <a:t>. x (</a:t>
            </a:r>
            <a:r>
              <a:rPr lang="en-US" sz="36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 err="1" smtClean="0">
                <a:solidFill>
                  <a:srgbClr val="0000FF"/>
                </a:solidFill>
              </a:rPr>
              <a:t>y.y</a:t>
            </a:r>
            <a:r>
              <a:rPr lang="en-US" sz="3600" dirty="0" smtClean="0">
                <a:solidFill>
                  <a:srgbClr val="0000FF"/>
                </a:solidFill>
              </a:rPr>
              <a:t>) x</a:t>
            </a:r>
            <a:r>
              <a:rPr lang="en-US" sz="3600" dirty="0" smtClean="0"/>
              <a:t> instead of </a:t>
            </a:r>
            <a:r>
              <a:rPr lang="en-US" sz="3600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 smtClean="0">
                <a:solidFill>
                  <a:srgbClr val="0000FF"/>
                </a:solidFill>
              </a:rPr>
              <a:t>x. x (</a:t>
            </a:r>
            <a:r>
              <a:rPr lang="en-US" sz="3600" dirty="0" err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 err="1" smtClean="0">
                <a:solidFill>
                  <a:srgbClr val="0000FF"/>
                </a:solidFill>
              </a:rPr>
              <a:t>x.x</a:t>
            </a:r>
            <a:r>
              <a:rPr lang="en-US" sz="3600" dirty="0" smtClean="0">
                <a:solidFill>
                  <a:srgbClr val="0000FF"/>
                </a:solidFill>
              </a:rPr>
              <a:t>) x</a:t>
            </a:r>
            <a:endParaRPr lang="en-US" sz="36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3600" dirty="0" smtClean="0"/>
              <a:t>Easy to see the scope of bindings</a:t>
            </a:r>
          </a:p>
          <a:p>
            <a:pPr eaLnBrk="1" hangingPunct="1">
              <a:lnSpc>
                <a:spcPct val="90000"/>
              </a:lnSpc>
            </a:pPr>
            <a:endParaRPr lang="en-US" sz="36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NJIT20JHALA@YOWAIMVFUVWXY5LK" val="2703"/>
  <p:tag name="_INSTRUCTOR VIEW19C14C36-AC8E-43BC-9DB6-C2AAF774C7DC|PANE__TAG" val="_"/>
  <p:tag name="FIRSTRANJIT@ELDFBHZFUVWXY5K7" val="31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120233</TotalTime>
  <Words>2417</Words>
  <Application>Microsoft Office PowerPoint</Application>
  <PresentationFormat>On-screen Show (4:3)</PresentationFormat>
  <Paragraphs>449</Paragraphs>
  <Slides>49</Slides>
  <Notes>44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Symbol</vt:lpstr>
      <vt:lpstr>Wingdings</vt:lpstr>
      <vt:lpstr>Comic Sans MS</vt:lpstr>
      <vt:lpstr>MT Extra</vt:lpstr>
      <vt:lpstr>cmsy10</vt:lpstr>
      <vt:lpstr>Consolas</vt:lpstr>
      <vt:lpstr>Office Theme</vt:lpstr>
      <vt:lpstr>Slide 1</vt:lpstr>
      <vt:lpstr>Background</vt:lpstr>
      <vt:lpstr>Syntax</vt:lpstr>
      <vt:lpstr>Syntax</vt:lpstr>
      <vt:lpstr>Examples of Lambda Expressions</vt:lpstr>
      <vt:lpstr>Scope of an Identifier (Variable)</vt:lpstr>
      <vt:lpstr>Free and Bound Variables</vt:lpstr>
      <vt:lpstr>Free and Bound Variables</vt:lpstr>
      <vt:lpstr>Renaming Bound Variables</vt:lpstr>
      <vt:lpstr>Substitution</vt:lpstr>
      <vt:lpstr>Semantics (“Evaluation”)</vt:lpstr>
      <vt:lpstr>Semantics: Beta-Reduction</vt:lpstr>
      <vt:lpstr>Semantics (“Evaluation”)</vt:lpstr>
      <vt:lpstr>Another View of Reduction</vt:lpstr>
      <vt:lpstr>Examples of Evaluation</vt:lpstr>
      <vt:lpstr>Examples of Evaluation</vt:lpstr>
      <vt:lpstr>Examples of Evaluation</vt:lpstr>
      <vt:lpstr>Review</vt:lpstr>
      <vt:lpstr>Programming with the -calculus</vt:lpstr>
      <vt:lpstr>Local Variables (Let Bindings) </vt:lpstr>
      <vt:lpstr>Programming with the -calculus</vt:lpstr>
      <vt:lpstr>Encoding Booleans in -calculus</vt:lpstr>
      <vt:lpstr>Encoding Booleans in -calculus</vt:lpstr>
      <vt:lpstr>Boolean Operations: Not, Or </vt:lpstr>
      <vt:lpstr>Programming with the -calculus</vt:lpstr>
      <vt:lpstr>Encoding Pairs (and so, Records)</vt:lpstr>
      <vt:lpstr>Encoding Pairs (and so, Records)</vt:lpstr>
      <vt:lpstr>Programming with the -calculus</vt:lpstr>
      <vt:lpstr>Encoding Natural Numbers</vt:lpstr>
      <vt:lpstr>Operating on Natural Numbers</vt:lpstr>
      <vt:lpstr>Example: Computing with Naturals</vt:lpstr>
      <vt:lpstr>Example: Computing with Naturals</vt:lpstr>
      <vt:lpstr>Programming with the -calculus</vt:lpstr>
      <vt:lpstr>Encoding Recursion</vt:lpstr>
      <vt:lpstr>Encoding Recursion</vt:lpstr>
      <vt:lpstr>The Y-Combinator</vt:lpstr>
      <vt:lpstr>Whoa! </vt:lpstr>
      <vt:lpstr>Y-Combinator in Practice</vt:lpstr>
      <vt:lpstr>Many other fixpoint combinators</vt:lpstr>
      <vt:lpstr>Expressiveness of -calculus</vt:lpstr>
      <vt:lpstr>Slide 41</vt:lpstr>
      <vt:lpstr>Evaluation  Strategies</vt:lpstr>
      <vt:lpstr>Normal-Order Reduction</vt:lpstr>
      <vt:lpstr>Weak vs Strong Reduction</vt:lpstr>
      <vt:lpstr>Call-by-Name Reduction</vt:lpstr>
      <vt:lpstr>Call-by-Name</vt:lpstr>
      <vt:lpstr>Call-by-Value Reduction</vt:lpstr>
      <vt:lpstr>Call-by-Value</vt:lpstr>
      <vt:lpstr>CBV vs. CBN</vt:lpstr>
    </vt:vector>
  </TitlesOfParts>
  <Company>UCSD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Ranjit Jhala</dc:creator>
  <cp:lastModifiedBy>Ranjit Jhala</cp:lastModifiedBy>
  <cp:revision>581</cp:revision>
  <dcterms:created xsi:type="dcterms:W3CDTF">2008-05-14T21:01:44Z</dcterms:created>
  <dcterms:modified xsi:type="dcterms:W3CDTF">2011-03-08T20:24:03Z</dcterms:modified>
</cp:coreProperties>
</file>