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sldIdLst>
    <p:sldId id="1271" r:id="rId2"/>
    <p:sldId id="1507" r:id="rId3"/>
    <p:sldId id="1438" r:id="rId4"/>
    <p:sldId id="1567" r:id="rId5"/>
    <p:sldId id="1509" r:id="rId6"/>
    <p:sldId id="1577" r:id="rId7"/>
    <p:sldId id="1569" r:id="rId8"/>
    <p:sldId id="1580" r:id="rId9"/>
    <p:sldId id="1578" r:id="rId10"/>
    <p:sldId id="1581" r:id="rId11"/>
    <p:sldId id="1579" r:id="rId12"/>
    <p:sldId id="1572" r:id="rId13"/>
    <p:sldId id="1583" r:id="rId14"/>
    <p:sldId id="1585" r:id="rId15"/>
    <p:sldId id="1511" r:id="rId16"/>
    <p:sldId id="1510" r:id="rId17"/>
    <p:sldId id="1586" r:id="rId18"/>
    <p:sldId id="1582" r:id="rId19"/>
    <p:sldId id="1589" r:id="rId20"/>
    <p:sldId id="1590" r:id="rId21"/>
    <p:sldId id="1591" r:id="rId22"/>
    <p:sldId id="1522" r:id="rId23"/>
    <p:sldId id="1594" r:id="rId24"/>
    <p:sldId id="1523" r:id="rId25"/>
    <p:sldId id="1595" r:id="rId26"/>
    <p:sldId id="1596" r:id="rId27"/>
    <p:sldId id="1598" r:id="rId28"/>
    <p:sldId id="1597" r:id="rId29"/>
    <p:sldId id="1525" r:id="rId30"/>
    <p:sldId id="1599" r:id="rId31"/>
    <p:sldId id="1601" r:id="rId32"/>
    <p:sldId id="1602" r:id="rId33"/>
    <p:sldId id="1603" r:id="rId34"/>
    <p:sldId id="1604" r:id="rId35"/>
    <p:sldId id="1606" r:id="rId36"/>
    <p:sldId id="1528" r:id="rId37"/>
    <p:sldId id="1607" r:id="rId38"/>
    <p:sldId id="1608" r:id="rId39"/>
    <p:sldId id="1529" r:id="rId40"/>
    <p:sldId id="1609" r:id="rId41"/>
    <p:sldId id="1530" r:id="rId42"/>
    <p:sldId id="1531" r:id="rId43"/>
    <p:sldId id="1532" r:id="rId44"/>
    <p:sldId id="1533" r:id="rId45"/>
    <p:sldId id="1534" r:id="rId46"/>
    <p:sldId id="1610" r:id="rId47"/>
    <p:sldId id="1612" r:id="rId48"/>
    <p:sldId id="1611" r:id="rId49"/>
    <p:sldId id="1536" r:id="rId50"/>
    <p:sldId id="1613" r:id="rId51"/>
    <p:sldId id="1614" r:id="rId52"/>
    <p:sldId id="1538" r:id="rId53"/>
    <p:sldId id="1615" r:id="rId54"/>
    <p:sldId id="1541" r:id="rId55"/>
    <p:sldId id="1542" r:id="rId56"/>
    <p:sldId id="1543" r:id="rId57"/>
    <p:sldId id="1539" r:id="rId58"/>
    <p:sldId id="1546" r:id="rId59"/>
    <p:sldId id="1547" r:id="rId60"/>
    <p:sldId id="1548" r:id="rId61"/>
    <p:sldId id="1558" r:id="rId62"/>
    <p:sldId id="1566" r:id="rId63"/>
  </p:sldIdLst>
  <p:sldSz cx="9144000" cy="6858000" type="screen4x3"/>
  <p:notesSz cx="7315200" cy="9601200"/>
  <p:embeddedFontLst>
    <p:embeddedFont>
      <p:font typeface="Wingdings 2" pitchFamily="18" charset="2"/>
      <p:regular r:id="rId65"/>
    </p:embeddedFont>
    <p:embeddedFont>
      <p:font typeface="ＭＳ Ｐゴシック" pitchFamily="34" charset="-128"/>
      <p:regular r:id="rId66"/>
    </p:embeddedFont>
    <p:embeddedFont>
      <p:font typeface="Calibri" pitchFamily="34" charset="0"/>
      <p:regular r:id="rId67"/>
      <p:bold r:id="rId68"/>
      <p:italic r:id="rId69"/>
      <p:boldItalic r:id="rId70"/>
    </p:embeddedFont>
    <p:embeddedFont>
      <p:font typeface="Consolas" pitchFamily="49" charset="0"/>
      <p:regular r:id="rId71"/>
      <p:bold r:id="rId72"/>
      <p:italic r:id="rId73"/>
      <p:boldItalic r:id="rId74"/>
    </p:embeddedFont>
  </p:embeddedFontLst>
  <p:custDataLst>
    <p:tags r:id="rId7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njit Jhala" initials="R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4"/>
    <a:srgbClr val="291BDF"/>
    <a:srgbClr val="9B49B5"/>
    <a:srgbClr val="A65BBD"/>
    <a:srgbClr val="FCC4C4"/>
    <a:srgbClr val="EDEBDF"/>
    <a:srgbClr val="00D005"/>
    <a:srgbClr val="FFFF9F"/>
    <a:srgbClr val="FF6565"/>
    <a:srgbClr val="FDF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1" autoAdjust="0"/>
    <p:restoredTop sz="83960" autoAdjust="0"/>
  </p:normalViewPr>
  <p:slideViewPr>
    <p:cSldViewPr>
      <p:cViewPr>
        <p:scale>
          <a:sx n="90" d="100"/>
          <a:sy n="90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58FF-D676-4132-8913-1D03A1B19944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1B88-8376-421E-B3AC-4610B9E94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2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BAE64A-F1C8-7649-9B93-5749F400718C}" type="slidenum">
              <a:rPr lang="en-GB"/>
              <a:pPr/>
              <a:t>2</a:t>
            </a:fld>
            <a:endParaRPr lang="en-GB"/>
          </a:p>
        </p:txBody>
      </p:sp>
      <p:sp>
        <p:nvSpPr>
          <p:cNvPr id="1843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8488" y="0"/>
            <a:ext cx="4783138" cy="35861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5538" cy="44243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8EC93EC6-20EC-4AA6-8D26-616FEB822AF2}" type="slidenum">
              <a:rPr lang="en-GB">
                <a:latin typeface="Calibri" pitchFamily="34" charset="0"/>
              </a:rPr>
              <a:pPr/>
              <a:t>17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1DF29600-4D09-4CE4-9287-F4A593CDF7D4}" type="slidenum">
              <a:rPr lang="en-GB">
                <a:latin typeface="Calibri" pitchFamily="34" charset="0"/>
              </a:rPr>
              <a:pPr/>
              <a:t>18</a:t>
            </a:fld>
            <a:endParaRPr lang="en-GB">
              <a:latin typeface="Calibri" pitchFamily="34" charset="0"/>
            </a:endParaRPr>
          </a:p>
        </p:txBody>
      </p:sp>
      <p:sp>
        <p:nvSpPr>
          <p:cNvPr id="55299" name="Rectangle 92774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927746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97433E6-AF32-475B-AB01-71DE191B9503}" type="slidenum">
              <a:rPr lang="en-GB">
                <a:latin typeface="Calibri" pitchFamily="34" charset="0"/>
              </a:rPr>
              <a:pPr/>
              <a:t>19</a:t>
            </a:fld>
            <a:endParaRPr lang="en-GB">
              <a:latin typeface="Calibri" pitchFamily="34" charset="0"/>
            </a:endParaRPr>
          </a:p>
        </p:txBody>
      </p:sp>
      <p:sp>
        <p:nvSpPr>
          <p:cNvPr id="57347" name="Rectangle 92979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92979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97433E6-AF32-475B-AB01-71DE191B9503}" type="slidenum">
              <a:rPr lang="en-GB">
                <a:latin typeface="Calibri" pitchFamily="34" charset="0"/>
              </a:rPr>
              <a:pPr/>
              <a:t>20</a:t>
            </a:fld>
            <a:endParaRPr lang="en-GB">
              <a:latin typeface="Calibri" pitchFamily="34" charset="0"/>
            </a:endParaRPr>
          </a:p>
        </p:txBody>
      </p:sp>
      <p:sp>
        <p:nvSpPr>
          <p:cNvPr id="57347" name="Rectangle 92979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92979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97433E6-AF32-475B-AB01-71DE191B9503}" type="slidenum">
              <a:rPr lang="en-GB">
                <a:latin typeface="Calibri" pitchFamily="34" charset="0"/>
              </a:rPr>
              <a:pPr/>
              <a:t>21</a:t>
            </a:fld>
            <a:endParaRPr lang="en-GB">
              <a:latin typeface="Calibri" pitchFamily="34" charset="0"/>
            </a:endParaRPr>
          </a:p>
        </p:txBody>
      </p:sp>
      <p:sp>
        <p:nvSpPr>
          <p:cNvPr id="57347" name="Rectangle 92979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92979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DC856BBC-42FA-460E-A268-57DB4DA9F6F3}" type="slidenum">
              <a:rPr lang="en-GB">
                <a:latin typeface="Calibri" pitchFamily="34" charset="0"/>
              </a:rPr>
              <a:pPr/>
              <a:t>22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DC856BBC-42FA-460E-A268-57DB4DA9F6F3}" type="slidenum">
              <a:rPr lang="en-GB">
                <a:latin typeface="Calibri" pitchFamily="34" charset="0"/>
              </a:rPr>
              <a:pPr/>
              <a:t>23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2BB2F51-7EE1-4A4C-877C-DDC895177740}" type="slidenum">
              <a:rPr lang="en-GB">
                <a:latin typeface="Calibri" pitchFamily="34" charset="0"/>
              </a:rPr>
              <a:pPr/>
              <a:t>24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290A04B-F4B7-44BF-8DF5-A3EDBF69055A}" type="slidenum">
              <a:rPr lang="en-GB">
                <a:latin typeface="Calibri" pitchFamily="34" charset="0"/>
              </a:rPr>
              <a:pPr/>
              <a:t>25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290A04B-F4B7-44BF-8DF5-A3EDBF69055A}" type="slidenum">
              <a:rPr lang="en-GB">
                <a:latin typeface="Calibri" pitchFamily="34" charset="0"/>
              </a:rPr>
              <a:pPr/>
              <a:t>26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BAE64A-F1C8-7649-9B93-5749F400718C}" type="slidenum">
              <a:rPr lang="en-GB"/>
              <a:pPr/>
              <a:t>4</a:t>
            </a:fld>
            <a:endParaRPr lang="en-GB"/>
          </a:p>
        </p:txBody>
      </p:sp>
      <p:sp>
        <p:nvSpPr>
          <p:cNvPr id="1843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-598488" y="0"/>
            <a:ext cx="4783138" cy="35861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5538" cy="442436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290A04B-F4B7-44BF-8DF5-A3EDBF69055A}" type="slidenum">
              <a:rPr lang="en-GB">
                <a:latin typeface="Calibri" pitchFamily="34" charset="0"/>
              </a:rPr>
              <a:pPr/>
              <a:t>27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0290A04B-F4B7-44BF-8DF5-A3EDBF69055A}" type="slidenum">
              <a:rPr lang="en-GB">
                <a:latin typeface="Calibri" pitchFamily="34" charset="0"/>
              </a:rPr>
              <a:pPr/>
              <a:t>28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A229868-7A72-4243-A36A-385D84FB0499}" type="slidenum">
              <a:rPr lang="en-GB">
                <a:latin typeface="Calibri" pitchFamily="34" charset="0"/>
              </a:rPr>
              <a:pPr/>
              <a:t>29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2BB2F51-7EE1-4A4C-877C-DDC895177740}" type="slidenum">
              <a:rPr lang="en-GB">
                <a:latin typeface="Calibri" pitchFamily="34" charset="0"/>
              </a:rPr>
              <a:pPr/>
              <a:t>30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2B653174-1307-40F2-99F6-1A705B0B64C5}" type="slidenum">
              <a:rPr lang="en-GB">
                <a:latin typeface="Calibri" pitchFamily="34" charset="0"/>
              </a:rPr>
              <a:pPr/>
              <a:t>31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2B653174-1307-40F2-99F6-1A705B0B64C5}" type="slidenum">
              <a:rPr lang="en-GB">
                <a:latin typeface="Calibri" pitchFamily="34" charset="0"/>
              </a:rPr>
              <a:pPr/>
              <a:t>32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FF46B6F-4930-499A-9E61-91C7B236DF16}" type="slidenum">
              <a:rPr lang="en-GB">
                <a:latin typeface="Calibri" pitchFamily="34" charset="0"/>
              </a:rPr>
              <a:pPr/>
              <a:t>33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BFF46B6F-4930-499A-9E61-91C7B236DF16}" type="slidenum">
              <a:rPr lang="en-GB">
                <a:latin typeface="Calibri" pitchFamily="34" charset="0"/>
              </a:rPr>
              <a:pPr/>
              <a:t>34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F3514389-60A9-403F-8FD3-D6F1F0AE2BDD}" type="slidenum">
              <a:rPr lang="en-GB">
                <a:latin typeface="Calibri" pitchFamily="34" charset="0"/>
              </a:rPr>
              <a:pPr/>
              <a:t>35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F3514389-60A9-403F-8FD3-D6F1F0AE2BDD}" type="slidenum">
              <a:rPr lang="en-GB">
                <a:latin typeface="Calibri" pitchFamily="34" charset="0"/>
              </a:rPr>
              <a:pPr/>
              <a:t>36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AB703AC-D8BE-49D0-BA06-6D10F7B9D8AD}" type="slidenum">
              <a:rPr lang="en-GB">
                <a:latin typeface="Calibri" pitchFamily="34" charset="0"/>
              </a:rPr>
              <a:pPr/>
              <a:t>5</a:t>
            </a:fld>
            <a:endParaRPr lang="en-GB">
              <a:latin typeface="Calibri" pitchFamily="34" charset="0"/>
            </a:endParaRPr>
          </a:p>
        </p:txBody>
      </p:sp>
      <p:sp>
        <p:nvSpPr>
          <p:cNvPr id="35843" name="Rectangle 94412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944130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mtClean="0">
                <a:latin typeface="Chalkboard" charset="0"/>
              </a:rPr>
              <a:t>NB: Not just our work: many have contributed both in Microsoft and outside.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F3514389-60A9-403F-8FD3-D6F1F0AE2BDD}" type="slidenum">
              <a:rPr lang="en-GB">
                <a:latin typeface="Calibri" pitchFamily="34" charset="0"/>
              </a:rPr>
              <a:pPr/>
              <a:t>37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03D1C0C-6F21-402E-968C-600AE53DD294}" type="slidenum">
              <a:rPr lang="en-GB">
                <a:latin typeface="Calibri" pitchFamily="34" charset="0"/>
              </a:rPr>
              <a:pPr/>
              <a:t>38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503D1C0C-6F21-402E-968C-600AE53DD294}" type="slidenum">
              <a:rPr lang="en-GB">
                <a:latin typeface="Calibri" pitchFamily="34" charset="0"/>
              </a:rPr>
              <a:pPr/>
              <a:t>39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FF2506D5-720F-43D6-B5C0-42EE3A607492}" type="slidenum">
              <a:rPr lang="en-GB">
                <a:latin typeface="Calibri" pitchFamily="34" charset="0"/>
              </a:rPr>
              <a:pPr/>
              <a:t>40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FF2506D5-720F-43D6-B5C0-42EE3A607492}" type="slidenum">
              <a:rPr lang="en-GB">
                <a:latin typeface="Calibri" pitchFamily="34" charset="0"/>
              </a:rPr>
              <a:pPr/>
              <a:t>41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6F955A0D-DE69-4B87-9936-EB05E527FE8B}" type="slidenum">
              <a:rPr lang="en-GB">
                <a:latin typeface="Calibri" pitchFamily="34" charset="0"/>
              </a:rPr>
              <a:pPr/>
              <a:t>42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778E130-906F-4015-BFB2-45940AC61E31}" type="slidenum">
              <a:rPr lang="en-GB">
                <a:latin typeface="Calibri" pitchFamily="34" charset="0"/>
              </a:rPr>
              <a:pPr/>
              <a:t>43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8F7D7F28-7CB6-4F98-831B-D90E8FD63BC4}" type="slidenum">
              <a:rPr lang="en-GB">
                <a:latin typeface="Calibri" pitchFamily="34" charset="0"/>
              </a:rPr>
              <a:pPr/>
              <a:t>44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64FDAE3B-674A-4C7A-B8E7-D3B119E7C2F9}" type="slidenum">
              <a:rPr lang="en-GB">
                <a:latin typeface="Calibri" pitchFamily="34" charset="0"/>
              </a:rPr>
              <a:pPr/>
              <a:t>45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64FDAE3B-674A-4C7A-B8E7-D3B119E7C2F9}" type="slidenum">
              <a:rPr lang="en-GB">
                <a:latin typeface="Calibri" pitchFamily="34" charset="0"/>
              </a:rPr>
              <a:pPr/>
              <a:t>46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25B4D2E-1EEA-49DC-A720-C252B4BEDDB1}" type="slidenum">
              <a:rPr lang="en-GB">
                <a:latin typeface="Calibri" pitchFamily="34" charset="0"/>
              </a:rPr>
              <a:pPr/>
              <a:t>6</a:t>
            </a:fld>
            <a:endParaRPr lang="en-GB">
              <a:latin typeface="Calibri" pitchFamily="34" charset="0"/>
            </a:endParaRPr>
          </a:p>
        </p:txBody>
      </p:sp>
      <p:sp>
        <p:nvSpPr>
          <p:cNvPr id="44035" name="Rectangle 91955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91955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64FDAE3B-674A-4C7A-B8E7-D3B119E7C2F9}" type="slidenum">
              <a:rPr lang="en-GB">
                <a:latin typeface="Calibri" pitchFamily="34" charset="0"/>
              </a:rPr>
              <a:pPr/>
              <a:t>47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64FDAE3B-674A-4C7A-B8E7-D3B119E7C2F9}" type="slidenum">
              <a:rPr lang="en-GB">
                <a:latin typeface="Calibri" pitchFamily="34" charset="0"/>
              </a:rPr>
              <a:pPr/>
              <a:t>48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2DC4709-A59D-4940-B9B6-79F95CF245BC}" type="slidenum">
              <a:rPr lang="en-GB">
                <a:latin typeface="Calibri" pitchFamily="34" charset="0"/>
              </a:rPr>
              <a:pPr/>
              <a:t>49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2DC4709-A59D-4940-B9B6-79F95CF245BC}" type="slidenum">
              <a:rPr lang="en-GB">
                <a:latin typeface="Calibri" pitchFamily="34" charset="0"/>
              </a:rPr>
              <a:pPr/>
              <a:t>50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EEEE9743-7E6C-4ADF-AE70-73D72ED2F49A}" type="slidenum">
              <a:rPr lang="en-GB">
                <a:latin typeface="Calibri" pitchFamily="34" charset="0"/>
              </a:rPr>
              <a:pPr/>
              <a:t>51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44C8656B-685D-40DD-B50F-94F4AC837D2F}" type="slidenum">
              <a:rPr lang="en-GB">
                <a:latin typeface="Calibri" pitchFamily="34" charset="0"/>
              </a:rPr>
              <a:pPr/>
              <a:t>52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8F7D7F28-7CB6-4F98-831B-D90E8FD63BC4}" type="slidenum">
              <a:rPr lang="en-GB">
                <a:latin typeface="Calibri" pitchFamily="34" charset="0"/>
              </a:rPr>
              <a:pPr/>
              <a:t>53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A88275EA-09A7-4F71-ABFB-A242637A0F15}" type="slidenum">
              <a:rPr lang="en-GB">
                <a:latin typeface="Calibri" pitchFamily="34" charset="0"/>
              </a:rPr>
              <a:pPr/>
              <a:t>54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71F4DB44-CDB4-4D17-87AA-1D576131772D}" type="slidenum">
              <a:rPr lang="en-GB">
                <a:latin typeface="Calibri" pitchFamily="34" charset="0"/>
              </a:rPr>
              <a:pPr/>
              <a:t>55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4FFF12A9-7536-4EDC-89AF-2E8D685DB85F}" type="slidenum">
              <a:rPr lang="en-GB">
                <a:latin typeface="Calibri" pitchFamily="34" charset="0"/>
              </a:rPr>
              <a:pPr/>
              <a:t>56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9B4BD2EE-F74E-43DE-A70E-8F08FA069D5A}" type="slidenum">
              <a:rPr lang="en-GB">
                <a:latin typeface="Calibri" pitchFamily="34" charset="0"/>
              </a:rPr>
              <a:pPr/>
              <a:t>12</a:t>
            </a:fld>
            <a:endParaRPr lang="en-GB">
              <a:latin typeface="Calibri" pitchFamily="34" charset="0"/>
            </a:endParaRPr>
          </a:p>
        </p:txBody>
      </p:sp>
      <p:sp>
        <p:nvSpPr>
          <p:cNvPr id="49155" name="Rectangle 92160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92160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38BC829B-D687-4717-B72E-35D68D3DE496}" type="slidenum">
              <a:rPr lang="en-GB">
                <a:latin typeface="Calibri" pitchFamily="34" charset="0"/>
              </a:rPr>
              <a:pPr/>
              <a:t>57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08548" name="Shape 3"/>
          <p:cNvSpPr txBox="1">
            <a:spLocks noGrp="1"/>
          </p:cNvSpPr>
          <p:nvPr/>
        </p:nvSpPr>
        <p:spPr bwMode="auto">
          <a:xfrm>
            <a:off x="4141893" y="9117806"/>
            <a:ext cx="3171614" cy="48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47" tIns="47424" rIns="94847" bIns="47424" anchor="b"/>
          <a:lstStyle>
            <a:lvl1pPr defTabSz="896938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896938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fld id="{8F1FA0BC-A803-4384-81F0-2D6298BC3ADC}" type="slidenum">
              <a:rPr lang="en-GB" sz="1300">
                <a:latin typeface="Chalkboard" charset="0"/>
              </a:rPr>
              <a:pPr algn="r"/>
              <a:t>58</a:t>
            </a:fld>
            <a:endParaRPr lang="en-GB" sz="130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hape 4"/>
          <p:cNvSpPr txBox="1">
            <a:spLocks noGrp="1" noChangeArrowheads="1"/>
          </p:cNvSpPr>
          <p:nvPr/>
        </p:nvSpPr>
        <p:spPr bwMode="auto">
          <a:xfrm>
            <a:off x="4141893" y="9117806"/>
            <a:ext cx="3171614" cy="48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47" tIns="47424" rIns="94847" bIns="47424" anchor="b"/>
          <a:lstStyle>
            <a:lvl1pPr defTabSz="896938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896938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fld id="{6978F5B9-08C0-4ACA-A88A-E2D65AB22B01}" type="slidenum">
              <a:rPr lang="en-GB" sz="1300">
                <a:latin typeface="Chalkboard" charset="0"/>
              </a:rPr>
              <a:pPr algn="r"/>
              <a:t>62</a:t>
            </a:fld>
            <a:endParaRPr lang="en-GB" sz="1300">
              <a:latin typeface="Chalkboard" charset="0"/>
            </a:endParaRPr>
          </a:p>
        </p:txBody>
      </p:sp>
      <p:sp>
        <p:nvSpPr>
          <p:cNvPr id="143363" name="Rectangle 94003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94003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1DF29600-4D09-4CE4-9287-F4A593CDF7D4}" type="slidenum">
              <a:rPr lang="en-GB">
                <a:latin typeface="Calibri" pitchFamily="34" charset="0"/>
              </a:rPr>
              <a:pPr/>
              <a:t>13</a:t>
            </a:fld>
            <a:endParaRPr lang="en-GB">
              <a:latin typeface="Calibri" pitchFamily="34" charset="0"/>
            </a:endParaRPr>
          </a:p>
        </p:txBody>
      </p:sp>
      <p:sp>
        <p:nvSpPr>
          <p:cNvPr id="55299" name="Rectangle 92774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927746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1DF29600-4D09-4CE4-9287-F4A593CDF7D4}" type="slidenum">
              <a:rPr lang="en-GB">
                <a:latin typeface="Calibri" pitchFamily="34" charset="0"/>
              </a:rPr>
              <a:pPr/>
              <a:t>14</a:t>
            </a:fld>
            <a:endParaRPr lang="en-GB">
              <a:latin typeface="Calibri" pitchFamily="34" charset="0"/>
            </a:endParaRPr>
          </a:p>
        </p:txBody>
      </p:sp>
      <p:sp>
        <p:nvSpPr>
          <p:cNvPr id="55299" name="Rectangle 92774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927746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Chalkboard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41A5227A-CAA2-4F9C-A5C9-137FD030C7FC}" type="slidenum">
              <a:rPr lang="en-GB">
                <a:latin typeface="Calibri" pitchFamily="34" charset="0"/>
              </a:rPr>
              <a:pPr/>
              <a:t>15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Shap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40097626" indent="-3961432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8330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6661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44991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9332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fld id="{8EC93EC6-20EC-4AA6-8D26-616FEB822AF2}" type="slidenum">
              <a:rPr lang="en-GB">
                <a:latin typeface="Calibri" pitchFamily="34" charset="0"/>
              </a:rPr>
              <a:pPr/>
              <a:t>16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4AF721-37D8-44F6-A45C-A0F3464C33F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62000" y="484094"/>
            <a:ext cx="7620000" cy="735106"/>
          </a:xfrm>
          <a:prstGeom prst="roundRect">
            <a:avLst/>
          </a:prstGeom>
          <a:noFill/>
          <a:ln w="25400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F9B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9D3C8A-BCEA-43BC-A172-DFAD74723AD8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C2E3CF-CE8D-464C-8FBE-E535B2BA7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F7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.ibm.com/people/m/michael/podc-1996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.ibm.com/people/m/michael/podc-1996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~simonpj/papers/stm/stm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simonpj/papers/stm/beautiful.pdf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620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3800" b="1" dirty="0" smtClean="0">
                <a:latin typeface="Calibri" pitchFamily="34" charset="0"/>
              </a:rPr>
              <a:t>CSE 230</a:t>
            </a:r>
            <a:r>
              <a:rPr lang="en-US" sz="13800" b="1" dirty="0" smtClean="0">
                <a:latin typeface="Calibri" pitchFamily="34" charset="0"/>
              </a:rPr>
              <a:t> </a:t>
            </a:r>
          </a:p>
          <a:p>
            <a:pPr marL="342900" indent="-342900"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8800" b="1" dirty="0" smtClean="0">
                <a:latin typeface="Calibri" pitchFamily="34" charset="0"/>
              </a:rPr>
              <a:t>Concurrency: STM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8674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Slides due to: Kathleen Fisher, Simon Peyton Jones, </a:t>
            </a:r>
            <a:r>
              <a:rPr lang="en-US" sz="2000" b="1" dirty="0" err="1" smtClean="0">
                <a:latin typeface="Calibri" pitchFamily="34" charset="0"/>
              </a:rPr>
              <a:t>Satnam</a:t>
            </a:r>
            <a:r>
              <a:rPr lang="en-US" sz="2000" b="1" dirty="0" smtClean="0">
                <a:latin typeface="Calibri" pitchFamily="34" charset="0"/>
              </a:rPr>
              <a:t> Singh, Don Stewart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5515871"/>
      </p:ext>
    </p:extLst>
  </p:cSld>
  <p:clrMapOvr>
    <a:masterClrMapping/>
  </p:clrMapOvr>
  <p:transition advTm="3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29600" cy="765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Even Worse! Locks Don’t Compose</a:t>
            </a:r>
            <a:endParaRPr lang="en-US" dirty="0">
              <a:ea typeface="+mj-ea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1168401"/>
            <a:ext cx="906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cs typeface="Consolas" pitchFamily="49" charset="0"/>
              </a:rPr>
              <a:t>2</a:t>
            </a:r>
            <a:r>
              <a:rPr lang="en-US" b="1" baseline="30000" dirty="0" smtClean="0">
                <a:cs typeface="Consolas" pitchFamily="49" charset="0"/>
              </a:rPr>
              <a:t>st</a:t>
            </a:r>
            <a:r>
              <a:rPr lang="en-US" b="1" dirty="0" smtClean="0">
                <a:cs typeface="Consolas" pitchFamily="49" charset="0"/>
              </a:rPr>
              <a:t> Attempt: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</a:t>
            </a:r>
            <a:r>
              <a:rPr lang="en-US" b="1" dirty="0" smtClean="0"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transfer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50888" y="1828800"/>
            <a:ext cx="7783512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>
            <a:lvl1pPr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float balance;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deposit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+=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 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if(balance &lt;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throw new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OutOfMoneyError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-=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transfer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(Acct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other, 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other.withdraw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this.deposit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29600" cy="765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Even Worse! Locks Don’t Compose</a:t>
            </a:r>
            <a:endParaRPr lang="en-US" dirty="0">
              <a:ea typeface="+mj-ea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1168401"/>
            <a:ext cx="906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cs typeface="Consolas" pitchFamily="49" charset="0"/>
              </a:rPr>
              <a:t>2</a:t>
            </a:r>
            <a:r>
              <a:rPr lang="en-US" b="1" baseline="30000" dirty="0" smtClean="0">
                <a:cs typeface="Consolas" pitchFamily="49" charset="0"/>
              </a:rPr>
              <a:t>st</a:t>
            </a:r>
            <a:r>
              <a:rPr lang="en-US" b="1" dirty="0" smtClean="0">
                <a:cs typeface="Consolas" pitchFamily="49" charset="0"/>
              </a:rPr>
              <a:t> Attempt: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</a:t>
            </a:r>
            <a:r>
              <a:rPr lang="en-US" b="1" dirty="0" smtClean="0"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transfer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50888" y="1828800"/>
            <a:ext cx="7783512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>
            <a:lvl1pPr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float balance;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deposit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+=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 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if(balance &lt;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throw new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OutOfMoneyError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-=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transfer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(Acct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other, 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other.withdraw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this.deposit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4400" y="6061151"/>
            <a:ext cx="7283780" cy="578882"/>
          </a:xfrm>
          <a:prstGeom prst="wedgeRoundRectCallout">
            <a:avLst>
              <a:gd name="adj1" fmla="val 393"/>
              <a:gd name="adj2" fmla="val -23993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cs typeface="Consolas" pitchFamily="49" charset="0"/>
              </a:rPr>
              <a:t>Deadlocks with Concurrent reverse transfer</a:t>
            </a:r>
            <a:endParaRPr lang="en-GB" sz="2800" b="1" dirty="0">
              <a:solidFill>
                <a:schemeClr val="tx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Title 920577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Locks are absurdly hard to get right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3895725"/>
            <a:ext cx="1676400" cy="1752600"/>
            <a:chOff x="3312" y="2640"/>
            <a:chExt cx="1056" cy="1104"/>
          </a:xfrm>
        </p:grpSpPr>
        <p:sp>
          <p:nvSpPr>
            <p:cNvPr id="48173" name="Shape 920579"/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  <p:grpSp>
          <p:nvGrpSpPr>
            <p:cNvPr id="48174" name="Group 5"/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48176" name="Shape 920581"/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77" name="Shape 920582"/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78" name="Shape 920583"/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79" name="Shape 920584"/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80" name="Shape 920585"/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0000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81" name="Shape 920586"/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82" name="Shape 920587"/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</p:grpSp>
        <p:sp>
          <p:nvSpPr>
            <p:cNvPr id="48175" name="Shape 920588"/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flipH="1">
            <a:off x="7092950" y="3895725"/>
            <a:ext cx="1676400" cy="1752600"/>
            <a:chOff x="3312" y="2640"/>
            <a:chExt cx="1056" cy="1104"/>
          </a:xfrm>
        </p:grpSpPr>
        <p:sp>
          <p:nvSpPr>
            <p:cNvPr id="48163" name="Shape 920590"/>
            <p:cNvSpPr>
              <a:spLocks/>
            </p:cNvSpPr>
            <p:nvPr/>
          </p:nvSpPr>
          <p:spPr bwMode="auto">
            <a:xfrm>
              <a:off x="3792" y="2640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  <p:grpSp>
          <p:nvGrpSpPr>
            <p:cNvPr id="48164" name="Group 16"/>
            <p:cNvGrpSpPr>
              <a:grpSpLocks/>
            </p:cNvGrpSpPr>
            <p:nvPr/>
          </p:nvGrpSpPr>
          <p:grpSpPr bwMode="auto">
            <a:xfrm>
              <a:off x="3312" y="2928"/>
              <a:ext cx="837" cy="816"/>
              <a:chOff x="3312" y="2928"/>
              <a:chExt cx="837" cy="816"/>
            </a:xfrm>
          </p:grpSpPr>
          <p:sp>
            <p:nvSpPr>
              <p:cNvPr id="48166" name="Shape 920592"/>
              <p:cNvSpPr>
                <a:spLocks/>
              </p:cNvSpPr>
              <p:nvPr/>
            </p:nvSpPr>
            <p:spPr bwMode="auto">
              <a:xfrm flipH="1">
                <a:off x="3312" y="3168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67" name="Shape 920593"/>
              <p:cNvSpPr>
                <a:spLocks/>
              </p:cNvSpPr>
              <p:nvPr/>
            </p:nvSpPr>
            <p:spPr bwMode="auto">
              <a:xfrm flipH="1">
                <a:off x="3520" y="302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68" name="Shape 920594"/>
              <p:cNvSpPr>
                <a:spLocks/>
              </p:cNvSpPr>
              <p:nvPr/>
            </p:nvSpPr>
            <p:spPr bwMode="auto">
              <a:xfrm flipH="1">
                <a:off x="3360" y="2928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69" name="Shape 920595"/>
              <p:cNvSpPr>
                <a:spLocks/>
              </p:cNvSpPr>
              <p:nvPr/>
            </p:nvSpPr>
            <p:spPr bwMode="auto">
              <a:xfrm flipH="1">
                <a:off x="3648" y="3024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70" name="Shape 920596"/>
              <p:cNvSpPr>
                <a:spLocks/>
              </p:cNvSpPr>
              <p:nvPr/>
            </p:nvSpPr>
            <p:spPr bwMode="auto">
              <a:xfrm flipH="1">
                <a:off x="3360" y="3264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71" name="Shape 920597"/>
              <p:cNvSpPr>
                <a:spLocks/>
              </p:cNvSpPr>
              <p:nvPr/>
            </p:nvSpPr>
            <p:spPr bwMode="auto">
              <a:xfrm flipH="1">
                <a:off x="3648" y="3408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  <p:sp>
            <p:nvSpPr>
              <p:cNvPr id="48172" name="Shape 920598"/>
              <p:cNvSpPr>
                <a:spLocks/>
              </p:cNvSpPr>
              <p:nvPr/>
            </p:nvSpPr>
            <p:spPr bwMode="auto">
              <a:xfrm flipH="1">
                <a:off x="3840" y="3264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halkboard" charset="0"/>
                </a:endParaRPr>
              </a:p>
            </p:txBody>
          </p:sp>
        </p:grpSp>
        <p:sp>
          <p:nvSpPr>
            <p:cNvPr id="48165" name="Shape 920599"/>
            <p:cNvSpPr>
              <a:spLocks/>
            </p:cNvSpPr>
            <p:nvPr/>
          </p:nvSpPr>
          <p:spPr bwMode="auto">
            <a:xfrm>
              <a:off x="4032" y="2736"/>
              <a:ext cx="336" cy="432"/>
            </a:xfrm>
            <a:custGeom>
              <a:avLst/>
              <a:gdLst>
                <a:gd name="T0" fmla="*/ 0 w 336"/>
                <a:gd name="T1" fmla="*/ 432 h 432"/>
                <a:gd name="T2" fmla="*/ 96 w 336"/>
                <a:gd name="T3" fmla="*/ 384 h 432"/>
                <a:gd name="T4" fmla="*/ 96 w 336"/>
                <a:gd name="T5" fmla="*/ 192 h 432"/>
                <a:gd name="T6" fmla="*/ 336 w 336"/>
                <a:gd name="T7" fmla="*/ 0 h 432"/>
                <a:gd name="T8" fmla="*/ 0 w 336"/>
                <a:gd name="T9" fmla="*/ 144 h 432"/>
                <a:gd name="T10" fmla="*/ 0 w 336"/>
                <a:gd name="T11" fmla="*/ 432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0" y="432"/>
                  </a:moveTo>
                  <a:lnTo>
                    <a:pt x="96" y="384"/>
                  </a:lnTo>
                  <a:lnTo>
                    <a:pt x="96" y="192"/>
                  </a:lnTo>
                  <a:lnTo>
                    <a:pt x="336" y="0"/>
                  </a:lnTo>
                  <a:lnTo>
                    <a:pt x="0" y="14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</p:grpSp>
      <p:grpSp>
        <p:nvGrpSpPr>
          <p:cNvPr id="48133" name="Group 25"/>
          <p:cNvGrpSpPr>
            <a:grpSpLocks/>
          </p:cNvGrpSpPr>
          <p:nvPr/>
        </p:nvGrpSpPr>
        <p:grpSpPr bwMode="auto">
          <a:xfrm>
            <a:off x="2005013" y="2360612"/>
            <a:ext cx="5121275" cy="747713"/>
            <a:chOff x="2076" y="1851"/>
            <a:chExt cx="3226" cy="471"/>
          </a:xfrm>
        </p:grpSpPr>
        <p:grpSp>
          <p:nvGrpSpPr>
            <p:cNvPr id="48146" name="Group 26"/>
            <p:cNvGrpSpPr>
              <a:grpSpLocks/>
            </p:cNvGrpSpPr>
            <p:nvPr/>
          </p:nvGrpSpPr>
          <p:grpSpPr bwMode="auto">
            <a:xfrm>
              <a:off x="5140" y="1907"/>
              <a:ext cx="162" cy="228"/>
              <a:chOff x="1994" y="1893"/>
              <a:chExt cx="162" cy="228"/>
            </a:xfrm>
          </p:grpSpPr>
          <p:sp>
            <p:nvSpPr>
              <p:cNvPr id="48160" name="Straight Connector 920602"/>
              <p:cNvSpPr>
                <a:spLocks noChangeShapeType="1"/>
              </p:cNvSpPr>
              <p:nvPr/>
            </p:nvSpPr>
            <p:spPr bwMode="auto">
              <a:xfrm>
                <a:off x="1994" y="1893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Straight Connector 920603"/>
              <p:cNvSpPr>
                <a:spLocks noChangeShapeType="1"/>
              </p:cNvSpPr>
              <p:nvPr/>
            </p:nvSpPr>
            <p:spPr bwMode="auto">
              <a:xfrm>
                <a:off x="2067" y="1930"/>
                <a:ext cx="9" cy="15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Straight Connector 920604"/>
              <p:cNvSpPr>
                <a:spLocks noChangeShapeType="1"/>
              </p:cNvSpPr>
              <p:nvPr/>
            </p:nvSpPr>
            <p:spPr bwMode="auto">
              <a:xfrm>
                <a:off x="2150" y="1952"/>
                <a:ext cx="6" cy="11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47" name="Group 30"/>
            <p:cNvGrpSpPr>
              <a:grpSpLocks/>
            </p:cNvGrpSpPr>
            <p:nvPr/>
          </p:nvGrpSpPr>
          <p:grpSpPr bwMode="auto">
            <a:xfrm flipH="1">
              <a:off x="2076" y="1907"/>
              <a:ext cx="162" cy="228"/>
              <a:chOff x="605" y="1989"/>
              <a:chExt cx="162" cy="228"/>
            </a:xfrm>
          </p:grpSpPr>
          <p:sp>
            <p:nvSpPr>
              <p:cNvPr id="48157" name="Straight Connector 920606"/>
              <p:cNvSpPr>
                <a:spLocks noChangeShapeType="1"/>
              </p:cNvSpPr>
              <p:nvPr/>
            </p:nvSpPr>
            <p:spPr bwMode="auto">
              <a:xfrm>
                <a:off x="605" y="1989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Straight Connector 920607"/>
              <p:cNvSpPr>
                <a:spLocks noChangeShapeType="1"/>
              </p:cNvSpPr>
              <p:nvPr/>
            </p:nvSpPr>
            <p:spPr bwMode="auto">
              <a:xfrm>
                <a:off x="678" y="2026"/>
                <a:ext cx="9" cy="15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Straight Connector 920608"/>
              <p:cNvSpPr>
                <a:spLocks noChangeShapeType="1"/>
              </p:cNvSpPr>
              <p:nvPr/>
            </p:nvSpPr>
            <p:spPr bwMode="auto">
              <a:xfrm>
                <a:off x="761" y="2048"/>
                <a:ext cx="6" cy="11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8" name="Rectangle 920609"/>
            <p:cNvSpPr>
              <a:spLocks noChangeArrowheads="1"/>
            </p:cNvSpPr>
            <p:nvPr/>
          </p:nvSpPr>
          <p:spPr bwMode="auto">
            <a:xfrm>
              <a:off x="4284" y="1852"/>
              <a:ext cx="603" cy="3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  <p:sp>
          <p:nvSpPr>
            <p:cNvPr id="48149" name="Straight Connector 920610"/>
            <p:cNvSpPr>
              <a:spLocks noChangeShapeType="1"/>
            </p:cNvSpPr>
            <p:nvPr/>
          </p:nvSpPr>
          <p:spPr bwMode="auto">
            <a:xfrm>
              <a:off x="4713" y="2021"/>
              <a:ext cx="375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Straight Connector 920611"/>
            <p:cNvSpPr>
              <a:spLocks noChangeShapeType="1"/>
            </p:cNvSpPr>
            <p:nvPr/>
          </p:nvSpPr>
          <p:spPr bwMode="auto">
            <a:xfrm flipH="1">
              <a:off x="4053" y="2021"/>
              <a:ext cx="375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Rectangle 920612"/>
            <p:cNvSpPr>
              <a:spLocks noChangeArrowheads="1"/>
            </p:cNvSpPr>
            <p:nvPr/>
          </p:nvSpPr>
          <p:spPr bwMode="auto">
            <a:xfrm>
              <a:off x="3402" y="1984"/>
              <a:ext cx="603" cy="3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  <p:sp>
          <p:nvSpPr>
            <p:cNvPr id="48152" name="Straight Connector 920613"/>
            <p:cNvSpPr>
              <a:spLocks noChangeShapeType="1"/>
            </p:cNvSpPr>
            <p:nvPr/>
          </p:nvSpPr>
          <p:spPr bwMode="auto">
            <a:xfrm>
              <a:off x="3831" y="2153"/>
              <a:ext cx="375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Straight Connector 920614"/>
            <p:cNvSpPr>
              <a:spLocks noChangeShapeType="1"/>
            </p:cNvSpPr>
            <p:nvPr/>
          </p:nvSpPr>
          <p:spPr bwMode="auto">
            <a:xfrm flipH="1">
              <a:off x="3171" y="2153"/>
              <a:ext cx="375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Rectangle 920615"/>
            <p:cNvSpPr>
              <a:spLocks noChangeArrowheads="1"/>
            </p:cNvSpPr>
            <p:nvPr/>
          </p:nvSpPr>
          <p:spPr bwMode="auto">
            <a:xfrm>
              <a:off x="2547" y="1851"/>
              <a:ext cx="603" cy="3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  <p:sp>
          <p:nvSpPr>
            <p:cNvPr id="48155" name="Straight Connector 920616"/>
            <p:cNvSpPr>
              <a:spLocks noChangeShapeType="1"/>
            </p:cNvSpPr>
            <p:nvPr/>
          </p:nvSpPr>
          <p:spPr bwMode="auto">
            <a:xfrm>
              <a:off x="2976" y="2020"/>
              <a:ext cx="375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Straight Connector 920617"/>
            <p:cNvSpPr>
              <a:spLocks noChangeShapeType="1"/>
            </p:cNvSpPr>
            <p:nvPr/>
          </p:nvSpPr>
          <p:spPr bwMode="auto">
            <a:xfrm flipH="1">
              <a:off x="2316" y="2020"/>
              <a:ext cx="375" cy="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Box 920618"/>
          <p:cNvSpPr txBox="1">
            <a:spLocks noChangeArrowheads="1"/>
          </p:cNvSpPr>
          <p:nvPr/>
        </p:nvSpPr>
        <p:spPr bwMode="auto">
          <a:xfrm>
            <a:off x="0" y="1244025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en-US" sz="3200" b="1" dirty="0">
                <a:latin typeface="Calibri" pitchFamily="34" charset="0"/>
                <a:cs typeface="Calibri" pitchFamily="34" charset="0"/>
              </a:rPr>
              <a:t>Scalable double-ended queue: one lock per cell</a:t>
            </a:r>
          </a:p>
        </p:txBody>
      </p:sp>
      <p:sp>
        <p:nvSpPr>
          <p:cNvPr id="920620" name="TextBox 920619"/>
          <p:cNvSpPr txBox="1">
            <a:spLocks noChangeArrowheads="1"/>
          </p:cNvSpPr>
          <p:nvPr/>
        </p:nvSpPr>
        <p:spPr bwMode="auto">
          <a:xfrm>
            <a:off x="3124200" y="3581400"/>
            <a:ext cx="3163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en-US" sz="2800" b="1" dirty="0">
                <a:latin typeface="+mn-lt"/>
              </a:rPr>
              <a:t>No interference </a:t>
            </a:r>
            <a:endParaRPr lang="en-US" sz="2800" b="1" dirty="0" smtClean="0">
              <a:latin typeface="+mn-lt"/>
            </a:endParaRPr>
          </a:p>
          <a:p>
            <a:pPr algn="ctr" eaLnBrk="0" hangingPunct="0"/>
            <a:r>
              <a:rPr lang="en-US" sz="2800" dirty="0" smtClean="0">
                <a:latin typeface="+mn-lt"/>
              </a:rPr>
              <a:t>If ends </a:t>
            </a:r>
            <a:r>
              <a:rPr lang="en-US" sz="2800" dirty="0">
                <a:latin typeface="+mn-lt"/>
              </a:rPr>
              <a:t>“</a:t>
            </a:r>
            <a:r>
              <a:rPr lang="en-US" sz="2800" dirty="0" smtClean="0">
                <a:latin typeface="+mn-lt"/>
              </a:rPr>
              <a:t>far” </a:t>
            </a:r>
            <a:r>
              <a:rPr lang="en-US" sz="2800" dirty="0">
                <a:latin typeface="+mn-lt"/>
              </a:rPr>
              <a:t>apart</a:t>
            </a: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178050" y="3190875"/>
            <a:ext cx="1016000" cy="762000"/>
            <a:chOff x="2352" y="2256"/>
            <a:chExt cx="768" cy="576"/>
          </a:xfrm>
        </p:grpSpPr>
        <p:sp>
          <p:nvSpPr>
            <p:cNvPr id="48144" name="Shape 920621"/>
            <p:cNvSpPr>
              <a:spLocks/>
            </p:cNvSpPr>
            <p:nvPr/>
          </p:nvSpPr>
          <p:spPr bwMode="auto">
            <a:xfrm>
              <a:off x="2352" y="2256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240 w 528"/>
                <a:gd name="T3" fmla="*/ 240 h 480"/>
                <a:gd name="T4" fmla="*/ 0 w 528"/>
                <a:gd name="T5" fmla="*/ 240 h 480"/>
                <a:gd name="T6" fmla="*/ 528 w 528"/>
                <a:gd name="T7" fmla="*/ 0 h 480"/>
                <a:gd name="T8" fmla="*/ 288 w 528"/>
                <a:gd name="T9" fmla="*/ 192 h 480"/>
                <a:gd name="T10" fmla="*/ 432 w 528"/>
                <a:gd name="T11" fmla="*/ 192 h 480"/>
                <a:gd name="T12" fmla="*/ 0 w 528"/>
                <a:gd name="T13" fmla="*/ 48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480"/>
                <a:gd name="T23" fmla="*/ 528 w 528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480">
                  <a:moveTo>
                    <a:pt x="0" y="480"/>
                  </a:moveTo>
                  <a:lnTo>
                    <a:pt x="240" y="240"/>
                  </a:lnTo>
                  <a:lnTo>
                    <a:pt x="0" y="240"/>
                  </a:lnTo>
                  <a:lnTo>
                    <a:pt x="528" y="0"/>
                  </a:lnTo>
                  <a:lnTo>
                    <a:pt x="288" y="192"/>
                  </a:lnTo>
                  <a:lnTo>
                    <a:pt x="432" y="192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  <p:sp>
          <p:nvSpPr>
            <p:cNvPr id="48145" name="Shape 920622"/>
            <p:cNvSpPr>
              <a:spLocks/>
            </p:cNvSpPr>
            <p:nvPr/>
          </p:nvSpPr>
          <p:spPr bwMode="auto">
            <a:xfrm>
              <a:off x="2592" y="2352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240 w 528"/>
                <a:gd name="T3" fmla="*/ 240 h 480"/>
                <a:gd name="T4" fmla="*/ 0 w 528"/>
                <a:gd name="T5" fmla="*/ 240 h 480"/>
                <a:gd name="T6" fmla="*/ 528 w 528"/>
                <a:gd name="T7" fmla="*/ 0 h 480"/>
                <a:gd name="T8" fmla="*/ 288 w 528"/>
                <a:gd name="T9" fmla="*/ 192 h 480"/>
                <a:gd name="T10" fmla="*/ 432 w 528"/>
                <a:gd name="T11" fmla="*/ 192 h 480"/>
                <a:gd name="T12" fmla="*/ 0 w 528"/>
                <a:gd name="T13" fmla="*/ 48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480"/>
                <a:gd name="T23" fmla="*/ 528 w 528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480">
                  <a:moveTo>
                    <a:pt x="0" y="480"/>
                  </a:moveTo>
                  <a:lnTo>
                    <a:pt x="240" y="240"/>
                  </a:lnTo>
                  <a:lnTo>
                    <a:pt x="0" y="240"/>
                  </a:lnTo>
                  <a:lnTo>
                    <a:pt x="528" y="0"/>
                  </a:lnTo>
                  <a:lnTo>
                    <a:pt x="288" y="192"/>
                  </a:lnTo>
                  <a:lnTo>
                    <a:pt x="432" y="192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 flipH="1">
            <a:off x="6353175" y="3192462"/>
            <a:ext cx="1016000" cy="762000"/>
            <a:chOff x="2352" y="2256"/>
            <a:chExt cx="768" cy="576"/>
          </a:xfrm>
        </p:grpSpPr>
        <p:sp>
          <p:nvSpPr>
            <p:cNvPr id="48142" name="Shape 920624"/>
            <p:cNvSpPr>
              <a:spLocks/>
            </p:cNvSpPr>
            <p:nvPr/>
          </p:nvSpPr>
          <p:spPr bwMode="auto">
            <a:xfrm>
              <a:off x="2352" y="2256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240 w 528"/>
                <a:gd name="T3" fmla="*/ 240 h 480"/>
                <a:gd name="T4" fmla="*/ 0 w 528"/>
                <a:gd name="T5" fmla="*/ 240 h 480"/>
                <a:gd name="T6" fmla="*/ 528 w 528"/>
                <a:gd name="T7" fmla="*/ 0 h 480"/>
                <a:gd name="T8" fmla="*/ 288 w 528"/>
                <a:gd name="T9" fmla="*/ 192 h 480"/>
                <a:gd name="T10" fmla="*/ 432 w 528"/>
                <a:gd name="T11" fmla="*/ 192 h 480"/>
                <a:gd name="T12" fmla="*/ 0 w 528"/>
                <a:gd name="T13" fmla="*/ 48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480"/>
                <a:gd name="T23" fmla="*/ 528 w 528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480">
                  <a:moveTo>
                    <a:pt x="0" y="480"/>
                  </a:moveTo>
                  <a:lnTo>
                    <a:pt x="240" y="240"/>
                  </a:lnTo>
                  <a:lnTo>
                    <a:pt x="0" y="240"/>
                  </a:lnTo>
                  <a:lnTo>
                    <a:pt x="528" y="0"/>
                  </a:lnTo>
                  <a:lnTo>
                    <a:pt x="288" y="192"/>
                  </a:lnTo>
                  <a:lnTo>
                    <a:pt x="432" y="192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  <p:sp>
          <p:nvSpPr>
            <p:cNvPr id="48143" name="Shape 920625"/>
            <p:cNvSpPr>
              <a:spLocks/>
            </p:cNvSpPr>
            <p:nvPr/>
          </p:nvSpPr>
          <p:spPr bwMode="auto">
            <a:xfrm>
              <a:off x="2592" y="2352"/>
              <a:ext cx="528" cy="480"/>
            </a:xfrm>
            <a:custGeom>
              <a:avLst/>
              <a:gdLst>
                <a:gd name="T0" fmla="*/ 0 w 528"/>
                <a:gd name="T1" fmla="*/ 480 h 480"/>
                <a:gd name="T2" fmla="*/ 240 w 528"/>
                <a:gd name="T3" fmla="*/ 240 h 480"/>
                <a:gd name="T4" fmla="*/ 0 w 528"/>
                <a:gd name="T5" fmla="*/ 240 h 480"/>
                <a:gd name="T6" fmla="*/ 528 w 528"/>
                <a:gd name="T7" fmla="*/ 0 h 480"/>
                <a:gd name="T8" fmla="*/ 288 w 528"/>
                <a:gd name="T9" fmla="*/ 192 h 480"/>
                <a:gd name="T10" fmla="*/ 432 w 528"/>
                <a:gd name="T11" fmla="*/ 192 h 480"/>
                <a:gd name="T12" fmla="*/ 0 w 528"/>
                <a:gd name="T13" fmla="*/ 48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480"/>
                <a:gd name="T23" fmla="*/ 528 w 528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480">
                  <a:moveTo>
                    <a:pt x="0" y="480"/>
                  </a:moveTo>
                  <a:lnTo>
                    <a:pt x="240" y="240"/>
                  </a:lnTo>
                  <a:lnTo>
                    <a:pt x="0" y="240"/>
                  </a:lnTo>
                  <a:lnTo>
                    <a:pt x="528" y="0"/>
                  </a:lnTo>
                  <a:lnTo>
                    <a:pt x="288" y="192"/>
                  </a:lnTo>
                  <a:lnTo>
                    <a:pt x="432" y="192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halkboard" charset="0"/>
              </a:endParaRPr>
            </a:p>
          </p:txBody>
        </p:sp>
      </p:grpSp>
      <p:sp>
        <p:nvSpPr>
          <p:cNvPr id="920627" name="TextBox 920626"/>
          <p:cNvSpPr txBox="1">
            <a:spLocks noChangeArrowheads="1"/>
          </p:cNvSpPr>
          <p:nvPr/>
        </p:nvSpPr>
        <p:spPr bwMode="auto">
          <a:xfrm>
            <a:off x="1979613" y="5181600"/>
            <a:ext cx="5473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 eaLnBrk="0" hangingPunct="0"/>
            <a:r>
              <a:rPr lang="en-US" sz="2800" b="1" dirty="0">
                <a:latin typeface="+mn-lt"/>
              </a:rPr>
              <a:t>But watch </a:t>
            </a:r>
            <a:r>
              <a:rPr lang="en-US" sz="2800" b="1" dirty="0" smtClean="0">
                <a:latin typeface="+mn-lt"/>
              </a:rPr>
              <a:t>out! </a:t>
            </a:r>
            <a:endParaRPr lang="en-US" sz="2800" b="1" dirty="0">
              <a:latin typeface="+mn-lt"/>
            </a:endParaRPr>
          </a:p>
          <a:p>
            <a:pPr algn="ctr" eaLnBrk="0" hangingPunct="0"/>
            <a:r>
              <a:rPr lang="en-US" sz="2800" dirty="0" smtClean="0">
                <a:latin typeface="+mn-lt"/>
              </a:rPr>
              <a:t>If queue </a:t>
            </a:r>
            <a:r>
              <a:rPr lang="en-US" sz="2800" dirty="0">
                <a:latin typeface="+mn-lt"/>
              </a:rPr>
              <a:t>is 0, 1, or 2 elements </a:t>
            </a:r>
            <a:r>
              <a:rPr lang="en-US" sz="2800" dirty="0" smtClean="0">
                <a:latin typeface="+mn-lt"/>
              </a:rPr>
              <a:t>long</a:t>
            </a:r>
            <a:endParaRPr lang="en-US" sz="2800" dirty="0">
              <a:latin typeface="+mn-lt"/>
            </a:endParaRPr>
          </a:p>
        </p:txBody>
      </p:sp>
      <p:sp>
        <p:nvSpPr>
          <p:cNvPr id="48139" name="Shape 920627"/>
          <p:cNvSpPr>
            <a:spLocks noEditPoints="1" noChangeArrowheads="1"/>
          </p:cNvSpPr>
          <p:nvPr/>
        </p:nvSpPr>
        <p:spPr bwMode="auto">
          <a:xfrm>
            <a:off x="3006725" y="2022475"/>
            <a:ext cx="412750" cy="379412"/>
          </a:xfrm>
          <a:custGeom>
            <a:avLst/>
            <a:gdLst>
              <a:gd name="T0" fmla="*/ 3943578 w 21600"/>
              <a:gd name="T1" fmla="*/ 0 h 21600"/>
              <a:gd name="T2" fmla="*/ 7887156 w 21600"/>
              <a:gd name="T3" fmla="*/ 2963858 h 21600"/>
              <a:gd name="T4" fmla="*/ 3943578 w 21600"/>
              <a:gd name="T5" fmla="*/ 6664512 h 21600"/>
              <a:gd name="T6" fmla="*/ 0 w 21600"/>
              <a:gd name="T7" fmla="*/ 296385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44 w 21600"/>
              <a:gd name="T13" fmla="*/ 9904 h 21600"/>
              <a:gd name="T14" fmla="*/ 21134 w 21600"/>
              <a:gd name="T15" fmla="*/ 153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latin typeface="Chalkboard" charset="0"/>
            </a:endParaRPr>
          </a:p>
        </p:txBody>
      </p:sp>
      <p:sp>
        <p:nvSpPr>
          <p:cNvPr id="48140" name="Shape 920628"/>
          <p:cNvSpPr>
            <a:spLocks noEditPoints="1" noChangeArrowheads="1"/>
          </p:cNvSpPr>
          <p:nvPr/>
        </p:nvSpPr>
        <p:spPr bwMode="auto">
          <a:xfrm>
            <a:off x="4375150" y="2238375"/>
            <a:ext cx="412750" cy="379412"/>
          </a:xfrm>
          <a:custGeom>
            <a:avLst/>
            <a:gdLst>
              <a:gd name="T0" fmla="*/ 3943578 w 21600"/>
              <a:gd name="T1" fmla="*/ 0 h 21600"/>
              <a:gd name="T2" fmla="*/ 7887156 w 21600"/>
              <a:gd name="T3" fmla="*/ 2963858 h 21600"/>
              <a:gd name="T4" fmla="*/ 3943578 w 21600"/>
              <a:gd name="T5" fmla="*/ 6664512 h 21600"/>
              <a:gd name="T6" fmla="*/ 0 w 21600"/>
              <a:gd name="T7" fmla="*/ 296385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44 w 21600"/>
              <a:gd name="T13" fmla="*/ 9904 h 21600"/>
              <a:gd name="T14" fmla="*/ 21134 w 21600"/>
              <a:gd name="T15" fmla="*/ 153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latin typeface="Chalkboard" charset="0"/>
            </a:endParaRPr>
          </a:p>
        </p:txBody>
      </p:sp>
      <p:sp>
        <p:nvSpPr>
          <p:cNvPr id="48141" name="Shape 920629"/>
          <p:cNvSpPr>
            <a:spLocks noEditPoints="1" noChangeArrowheads="1"/>
          </p:cNvSpPr>
          <p:nvPr/>
        </p:nvSpPr>
        <p:spPr bwMode="auto">
          <a:xfrm>
            <a:off x="5786438" y="2022475"/>
            <a:ext cx="412750" cy="379412"/>
          </a:xfrm>
          <a:custGeom>
            <a:avLst/>
            <a:gdLst>
              <a:gd name="T0" fmla="*/ 3943578 w 21600"/>
              <a:gd name="T1" fmla="*/ 0 h 21600"/>
              <a:gd name="T2" fmla="*/ 7887156 w 21600"/>
              <a:gd name="T3" fmla="*/ 2963858 h 21600"/>
              <a:gd name="T4" fmla="*/ 3943578 w 21600"/>
              <a:gd name="T5" fmla="*/ 6664512 h 21600"/>
              <a:gd name="T6" fmla="*/ 0 w 21600"/>
              <a:gd name="T7" fmla="*/ 296385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44 w 21600"/>
              <a:gd name="T13" fmla="*/ 9904 h 21600"/>
              <a:gd name="T14" fmla="*/ 21134 w 21600"/>
              <a:gd name="T15" fmla="*/ 153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latin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620" grpId="0"/>
      <p:bldP spid="9206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Table 9267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82219"/>
              </p:ext>
            </p:extLst>
          </p:nvPr>
        </p:nvGraphicFramePr>
        <p:xfrm>
          <a:off x="457200" y="1687512"/>
          <a:ext cx="8229600" cy="188092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3505200"/>
                <a:gridCol w="4724400"/>
              </a:tblGrid>
              <a:tr h="898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Coding Style</a:t>
                      </a:r>
                      <a:endParaRPr kumimoji="0" lang="en-GB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 of queue implementation</a:t>
                      </a:r>
                      <a:endParaRPr kumimoji="0" lang="en-GB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  <a:tr h="714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Sequential code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Undergraduate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</a:tbl>
          </a:graphicData>
        </a:graphic>
      </p:graphicFrame>
      <p:sp>
        <p:nvSpPr>
          <p:cNvPr id="10" name="Title 924673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Locks are absurdly hard to get right</a:t>
            </a:r>
          </a:p>
        </p:txBody>
      </p:sp>
    </p:spTree>
    <p:extLst>
      <p:ext uri="{BB962C8B-B14F-4D97-AF65-F5344CB8AC3E}">
        <p14:creationId xmlns:p14="http://schemas.microsoft.com/office/powerpoint/2010/main" val="14535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Table 9267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25273"/>
              </p:ext>
            </p:extLst>
          </p:nvPr>
        </p:nvGraphicFramePr>
        <p:xfrm>
          <a:off x="457200" y="1687512"/>
          <a:ext cx="8229600" cy="2655888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3505200"/>
                <a:gridCol w="4724400"/>
              </a:tblGrid>
              <a:tr h="898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Coding Style</a:t>
                      </a:r>
                      <a:endParaRPr kumimoji="0" lang="en-GB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 of queue implementation</a:t>
                      </a:r>
                      <a:endParaRPr kumimoji="0" lang="en-GB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  <a:tr h="714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Sequential code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Undergraduate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  <a:tr h="77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Locks &amp; Conditions 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Major publishable result*</a:t>
                      </a:r>
                      <a:endParaRPr kumimoji="0" lang="en-GB" sz="3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</a:tbl>
          </a:graphicData>
        </a:graphic>
      </p:graphicFrame>
      <p:sp>
        <p:nvSpPr>
          <p:cNvPr id="54291" name="Rectangle 6"/>
          <p:cNvSpPr>
            <a:spLocks noChangeArrowheads="1"/>
          </p:cNvSpPr>
          <p:nvPr/>
        </p:nvSpPr>
        <p:spPr bwMode="auto">
          <a:xfrm>
            <a:off x="0" y="6230938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58775" indent="-358775" algn="ctr"/>
            <a:r>
              <a:rPr lang="en-US" sz="2000" b="1" dirty="0">
                <a:hlinkClick r:id="rId3"/>
              </a:rPr>
              <a:t>*</a:t>
            </a:r>
            <a:r>
              <a:rPr lang="en-US" sz="2000" b="1" dirty="0" smtClean="0">
                <a:hlinkClick r:id="rId3"/>
              </a:rPr>
              <a:t>Simple</a:t>
            </a:r>
            <a:r>
              <a:rPr lang="en-US" sz="2000" b="1" dirty="0">
                <a:hlinkClick r:id="rId3"/>
              </a:rPr>
              <a:t>, fast, and practical non-blocking and blocking concurrent queue </a:t>
            </a:r>
            <a:r>
              <a:rPr lang="en-US" sz="2000" b="1" dirty="0" smtClean="0">
                <a:hlinkClick r:id="rId3"/>
              </a:rPr>
              <a:t>algorithms </a:t>
            </a:r>
            <a:endParaRPr lang="en-GB" sz="2000" dirty="0"/>
          </a:p>
        </p:txBody>
      </p:sp>
      <p:sp>
        <p:nvSpPr>
          <p:cNvPr id="10" name="Title 924673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Locks are absurdly hard to get right</a:t>
            </a:r>
          </a:p>
        </p:txBody>
      </p:sp>
    </p:spTree>
    <p:extLst>
      <p:ext uri="{BB962C8B-B14F-4D97-AF65-F5344CB8AC3E}">
        <p14:creationId xmlns:p14="http://schemas.microsoft.com/office/powerpoint/2010/main" val="25649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traight Connector 950275"/>
          <p:cNvSpPr>
            <a:spLocks noChangeShapeType="1"/>
          </p:cNvSpPr>
          <p:nvPr/>
        </p:nvSpPr>
        <p:spPr bwMode="auto">
          <a:xfrm>
            <a:off x="250825" y="4138613"/>
            <a:ext cx="8569325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0274" name="Title 950273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fontAlgn="auto">
              <a:spcAft>
                <a:spcPts val="0"/>
              </a:spcAft>
              <a:defRPr/>
            </a:pPr>
            <a:r>
              <a:rPr lang="en-GB" smtClean="0">
                <a:ea typeface="+mj-ea"/>
              </a:rPr>
              <a:t>What we have</a:t>
            </a:r>
          </a:p>
        </p:txBody>
      </p:sp>
      <p:sp>
        <p:nvSpPr>
          <p:cNvPr id="38916" name="Rectangle 950274"/>
          <p:cNvSpPr>
            <a:spLocks noChangeArrowheads="1"/>
          </p:cNvSpPr>
          <p:nvPr/>
        </p:nvSpPr>
        <p:spPr bwMode="auto">
          <a:xfrm>
            <a:off x="2746375" y="5456238"/>
            <a:ext cx="3671888" cy="792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sz="4000" b="1" dirty="0"/>
              <a:t>Hardware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438" name="Rectangle 950276"/>
          <p:cNvSpPr>
            <a:spLocks noChangeArrowheads="1"/>
          </p:cNvSpPr>
          <p:nvPr/>
        </p:nvSpPr>
        <p:spPr bwMode="auto">
          <a:xfrm>
            <a:off x="2908300" y="3635375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ea typeface="+mn-ea"/>
              </a:rPr>
              <a:t>Library</a:t>
            </a:r>
          </a:p>
        </p:txBody>
      </p:sp>
      <p:sp>
        <p:nvSpPr>
          <p:cNvPr id="18439" name="Rectangle 950277"/>
          <p:cNvSpPr>
            <a:spLocks noChangeArrowheads="1"/>
          </p:cNvSpPr>
          <p:nvPr/>
        </p:nvSpPr>
        <p:spPr bwMode="auto">
          <a:xfrm rot="-1716684">
            <a:off x="4975225" y="3395663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ea typeface="+mn-ea"/>
              </a:rPr>
              <a:t>Library</a:t>
            </a:r>
          </a:p>
        </p:txBody>
      </p:sp>
      <p:sp>
        <p:nvSpPr>
          <p:cNvPr id="18440" name="Rectangle 950278"/>
          <p:cNvSpPr>
            <a:spLocks noChangeArrowheads="1"/>
          </p:cNvSpPr>
          <p:nvPr/>
        </p:nvSpPr>
        <p:spPr bwMode="auto">
          <a:xfrm rot="1143520">
            <a:off x="7042150" y="3635375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ea typeface="+mn-ea"/>
              </a:rPr>
              <a:t>Library</a:t>
            </a:r>
          </a:p>
        </p:txBody>
      </p:sp>
      <p:sp>
        <p:nvSpPr>
          <p:cNvPr id="18441" name="Rectangle 950279"/>
          <p:cNvSpPr>
            <a:spLocks noChangeArrowheads="1"/>
          </p:cNvSpPr>
          <p:nvPr/>
        </p:nvSpPr>
        <p:spPr bwMode="auto">
          <a:xfrm rot="1091653">
            <a:off x="3175000" y="3130550"/>
            <a:ext cx="2232025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ea typeface="+mn-ea"/>
              </a:rPr>
              <a:t>Library</a:t>
            </a:r>
          </a:p>
        </p:txBody>
      </p:sp>
      <p:sp>
        <p:nvSpPr>
          <p:cNvPr id="18443" name="Rectangle 950281"/>
          <p:cNvSpPr>
            <a:spLocks noChangeArrowheads="1"/>
          </p:cNvSpPr>
          <p:nvPr/>
        </p:nvSpPr>
        <p:spPr bwMode="auto">
          <a:xfrm rot="1391137">
            <a:off x="3751263" y="2575369"/>
            <a:ext cx="3671887" cy="692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ea typeface="+mn-ea"/>
              </a:rPr>
              <a:t>Library</a:t>
            </a:r>
          </a:p>
        </p:txBody>
      </p:sp>
      <p:sp>
        <p:nvSpPr>
          <p:cNvPr id="18444" name="Rectangle 950282"/>
          <p:cNvSpPr>
            <a:spLocks noChangeArrowheads="1"/>
          </p:cNvSpPr>
          <p:nvPr/>
        </p:nvSpPr>
        <p:spPr bwMode="auto">
          <a:xfrm rot="-1017328">
            <a:off x="6559550" y="2554288"/>
            <a:ext cx="1296988" cy="1052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ea typeface="+mn-ea"/>
              </a:rPr>
              <a:t>Library</a:t>
            </a:r>
          </a:p>
        </p:txBody>
      </p:sp>
      <p:sp>
        <p:nvSpPr>
          <p:cNvPr id="18446" name="Oval 950284"/>
          <p:cNvSpPr>
            <a:spLocks noChangeArrowheads="1"/>
          </p:cNvSpPr>
          <p:nvPr/>
        </p:nvSpPr>
        <p:spPr bwMode="auto">
          <a:xfrm rot="-338149">
            <a:off x="468313" y="4160838"/>
            <a:ext cx="7777162" cy="122396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</a:rPr>
              <a:t>Locks and condition variables</a:t>
            </a:r>
          </a:p>
        </p:txBody>
      </p:sp>
      <p:sp>
        <p:nvSpPr>
          <p:cNvPr id="38925" name="Rounded Rectangular Callout 928772"/>
          <p:cNvSpPr>
            <a:spLocks noChangeArrowheads="1"/>
          </p:cNvSpPr>
          <p:nvPr/>
        </p:nvSpPr>
        <p:spPr bwMode="auto">
          <a:xfrm>
            <a:off x="0" y="1066800"/>
            <a:ext cx="9144000" cy="646986"/>
          </a:xfrm>
          <a:prstGeom prst="wedgeRoundRectCallout">
            <a:avLst>
              <a:gd name="adj1" fmla="val 24954"/>
              <a:gd name="adj2" fmla="val 49792"/>
              <a:gd name="adj3" fmla="val 16667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Locks </a:t>
            </a:r>
            <a:r>
              <a:rPr lang="en-GB" sz="3200" b="1" dirty="0" smtClean="0">
                <a:solidFill>
                  <a:schemeClr val="tx1"/>
                </a:solidFill>
              </a:rPr>
              <a:t>and Conditions: Hard </a:t>
            </a:r>
            <a:r>
              <a:rPr lang="en-GB" sz="3200" b="1" dirty="0">
                <a:solidFill>
                  <a:schemeClr val="tx1"/>
                </a:solidFill>
              </a:rPr>
              <a:t>to </a:t>
            </a:r>
            <a:r>
              <a:rPr lang="en-GB" sz="3200" b="1" dirty="0" smtClean="0">
                <a:solidFill>
                  <a:schemeClr val="tx1"/>
                </a:solidFill>
              </a:rPr>
              <a:t>use &amp; Don’t </a:t>
            </a:r>
            <a:r>
              <a:rPr lang="en-GB" sz="3200" b="1" dirty="0">
                <a:solidFill>
                  <a:schemeClr val="tx1"/>
                </a:solidFill>
              </a:rPr>
              <a:t>compose</a:t>
            </a:r>
          </a:p>
        </p:txBody>
      </p:sp>
      <p:sp>
        <p:nvSpPr>
          <p:cNvPr id="18442" name="Rectangle 950280"/>
          <p:cNvSpPr>
            <a:spLocks noChangeArrowheads="1"/>
          </p:cNvSpPr>
          <p:nvPr/>
        </p:nvSpPr>
        <p:spPr bwMode="auto">
          <a:xfrm rot="-2890340">
            <a:off x="3393281" y="2553494"/>
            <a:ext cx="1008063" cy="549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ea typeface="+mn-ea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8231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Title 947201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What we want</a:t>
            </a:r>
          </a:p>
        </p:txBody>
      </p:sp>
      <p:sp>
        <p:nvSpPr>
          <p:cNvPr id="36867" name="Rectangle 947202"/>
          <p:cNvSpPr>
            <a:spLocks noChangeArrowheads="1"/>
          </p:cNvSpPr>
          <p:nvPr/>
        </p:nvSpPr>
        <p:spPr bwMode="auto">
          <a:xfrm>
            <a:off x="2771775" y="5380038"/>
            <a:ext cx="3671888" cy="792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sz="4400" b="1" dirty="0"/>
              <a:t>Hardware</a:t>
            </a:r>
          </a:p>
        </p:txBody>
      </p:sp>
      <p:sp>
        <p:nvSpPr>
          <p:cNvPr id="17413" name="Rectangle 947203"/>
          <p:cNvSpPr>
            <a:spLocks noChangeArrowheads="1"/>
          </p:cNvSpPr>
          <p:nvPr/>
        </p:nvSpPr>
        <p:spPr bwMode="auto">
          <a:xfrm>
            <a:off x="755650" y="4084638"/>
            <a:ext cx="7704138" cy="129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b="1" dirty="0">
                <a:solidFill>
                  <a:schemeClr val="tx1"/>
                </a:solidFill>
                <a:ea typeface="+mn-ea"/>
              </a:rPr>
              <a:t>Concurrency primitives</a:t>
            </a:r>
          </a:p>
        </p:txBody>
      </p:sp>
      <p:sp>
        <p:nvSpPr>
          <p:cNvPr id="17415" name="Rectangle 947205"/>
          <p:cNvSpPr>
            <a:spLocks noChangeArrowheads="1"/>
          </p:cNvSpPr>
          <p:nvPr/>
        </p:nvSpPr>
        <p:spPr bwMode="auto">
          <a:xfrm>
            <a:off x="1857375" y="3559175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17416" name="Rectangle 947206"/>
          <p:cNvSpPr>
            <a:spLocks noChangeArrowheads="1"/>
          </p:cNvSpPr>
          <p:nvPr/>
        </p:nvSpPr>
        <p:spPr bwMode="auto">
          <a:xfrm>
            <a:off x="3924300" y="3559175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17417" name="Rectangle 947207"/>
          <p:cNvSpPr>
            <a:spLocks noChangeArrowheads="1"/>
          </p:cNvSpPr>
          <p:nvPr/>
        </p:nvSpPr>
        <p:spPr bwMode="auto">
          <a:xfrm>
            <a:off x="5991225" y="3559175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17418" name="Rectangle 947208"/>
          <p:cNvSpPr>
            <a:spLocks noChangeArrowheads="1"/>
          </p:cNvSpPr>
          <p:nvPr/>
        </p:nvSpPr>
        <p:spPr bwMode="auto">
          <a:xfrm>
            <a:off x="2124075" y="3054350"/>
            <a:ext cx="2232025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17419" name="Rectangle 947209"/>
          <p:cNvSpPr>
            <a:spLocks noChangeArrowheads="1"/>
          </p:cNvSpPr>
          <p:nvPr/>
        </p:nvSpPr>
        <p:spPr bwMode="auto">
          <a:xfrm>
            <a:off x="2339975" y="2478088"/>
            <a:ext cx="1008063" cy="549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17420" name="Rectangle 947210"/>
          <p:cNvSpPr>
            <a:spLocks noChangeArrowheads="1"/>
          </p:cNvSpPr>
          <p:nvPr/>
        </p:nvSpPr>
        <p:spPr bwMode="auto">
          <a:xfrm>
            <a:off x="5508625" y="2478088"/>
            <a:ext cx="1296988" cy="1052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17421" name="Rectangle 947211"/>
          <p:cNvSpPr>
            <a:spLocks noChangeArrowheads="1"/>
          </p:cNvSpPr>
          <p:nvPr/>
        </p:nvSpPr>
        <p:spPr bwMode="auto">
          <a:xfrm>
            <a:off x="2700338" y="1758950"/>
            <a:ext cx="3671887" cy="692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36876" name="Straight Connector 947204"/>
          <p:cNvSpPr>
            <a:spLocks noChangeShapeType="1"/>
          </p:cNvSpPr>
          <p:nvPr/>
        </p:nvSpPr>
        <p:spPr bwMode="auto">
          <a:xfrm>
            <a:off x="250825" y="4062413"/>
            <a:ext cx="85693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800"/>
          </a:p>
        </p:txBody>
      </p:sp>
      <p:sp>
        <p:nvSpPr>
          <p:cNvPr id="14" name="Rounded Rectangular Callout 928772"/>
          <p:cNvSpPr>
            <a:spLocks noChangeArrowheads="1"/>
          </p:cNvSpPr>
          <p:nvPr/>
        </p:nvSpPr>
        <p:spPr bwMode="auto">
          <a:xfrm>
            <a:off x="0" y="1024268"/>
            <a:ext cx="9144000" cy="646986"/>
          </a:xfrm>
          <a:prstGeom prst="wedgeRoundRectCallout">
            <a:avLst>
              <a:gd name="adj1" fmla="val 24954"/>
              <a:gd name="adj2" fmla="val 49792"/>
              <a:gd name="adj3" fmla="val 16667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Libraries Build Layered Concurrency Abstractions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94924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Idea: Replace locks with atomic blocks</a:t>
            </a:r>
          </a:p>
        </p:txBody>
      </p:sp>
      <p:sp>
        <p:nvSpPr>
          <p:cNvPr id="18" name="Rounded Rectangular Callout 928772"/>
          <p:cNvSpPr>
            <a:spLocks noChangeArrowheads="1"/>
          </p:cNvSpPr>
          <p:nvPr/>
        </p:nvSpPr>
        <p:spPr bwMode="auto">
          <a:xfrm>
            <a:off x="0" y="1011866"/>
            <a:ext cx="9144000" cy="646986"/>
          </a:xfrm>
          <a:prstGeom prst="wedgeRoundRectCallout">
            <a:avLst>
              <a:gd name="adj1" fmla="val 24954"/>
              <a:gd name="adj2" fmla="val 49792"/>
              <a:gd name="adj3" fmla="val 16667"/>
            </a:avLst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Atomic Blocks/STM:  Easy to use &amp; Do compose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9" name="Rectangle 947202"/>
          <p:cNvSpPr>
            <a:spLocks noChangeArrowheads="1"/>
          </p:cNvSpPr>
          <p:nvPr/>
        </p:nvSpPr>
        <p:spPr bwMode="auto">
          <a:xfrm>
            <a:off x="2771775" y="5380038"/>
            <a:ext cx="3671888" cy="792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sz="4400" b="1" dirty="0"/>
              <a:t>Hardware</a:t>
            </a:r>
          </a:p>
        </p:txBody>
      </p:sp>
      <p:sp>
        <p:nvSpPr>
          <p:cNvPr id="20" name="Rectangle 947203"/>
          <p:cNvSpPr>
            <a:spLocks noChangeArrowheads="1"/>
          </p:cNvSpPr>
          <p:nvPr/>
        </p:nvSpPr>
        <p:spPr bwMode="auto">
          <a:xfrm>
            <a:off x="755650" y="4084638"/>
            <a:ext cx="7704138" cy="129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b="1" dirty="0" smtClean="0">
                <a:solidFill>
                  <a:schemeClr val="tx1"/>
                </a:solidFill>
                <a:ea typeface="+mn-ea"/>
              </a:rPr>
              <a:t>Atomic Blocks: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atomic, retry, </a:t>
            </a:r>
            <a:r>
              <a:rPr lang="en-GB" sz="3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orElse</a:t>
            </a:r>
            <a:r>
              <a:rPr lang="en-GB" sz="3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GB" sz="3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47205"/>
          <p:cNvSpPr>
            <a:spLocks noChangeArrowheads="1"/>
          </p:cNvSpPr>
          <p:nvPr/>
        </p:nvSpPr>
        <p:spPr bwMode="auto">
          <a:xfrm>
            <a:off x="1857375" y="3559175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22" name="Rectangle 947206"/>
          <p:cNvSpPr>
            <a:spLocks noChangeArrowheads="1"/>
          </p:cNvSpPr>
          <p:nvPr/>
        </p:nvSpPr>
        <p:spPr bwMode="auto">
          <a:xfrm>
            <a:off x="3924300" y="3559175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23" name="Rectangle 947207"/>
          <p:cNvSpPr>
            <a:spLocks noChangeArrowheads="1"/>
          </p:cNvSpPr>
          <p:nvPr/>
        </p:nvSpPr>
        <p:spPr bwMode="auto">
          <a:xfrm>
            <a:off x="5991225" y="3559175"/>
            <a:ext cx="1201738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24" name="Rectangle 947208"/>
          <p:cNvSpPr>
            <a:spLocks noChangeArrowheads="1"/>
          </p:cNvSpPr>
          <p:nvPr/>
        </p:nvSpPr>
        <p:spPr bwMode="auto">
          <a:xfrm>
            <a:off x="2124075" y="3054350"/>
            <a:ext cx="2232025" cy="476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25" name="Rectangle 947209"/>
          <p:cNvSpPr>
            <a:spLocks noChangeArrowheads="1"/>
          </p:cNvSpPr>
          <p:nvPr/>
        </p:nvSpPr>
        <p:spPr bwMode="auto">
          <a:xfrm>
            <a:off x="2339975" y="2478088"/>
            <a:ext cx="1008063" cy="549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26" name="Rectangle 947210"/>
          <p:cNvSpPr>
            <a:spLocks noChangeArrowheads="1"/>
          </p:cNvSpPr>
          <p:nvPr/>
        </p:nvSpPr>
        <p:spPr bwMode="auto">
          <a:xfrm>
            <a:off x="5508625" y="2478088"/>
            <a:ext cx="1296988" cy="10525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27" name="Rectangle 947211"/>
          <p:cNvSpPr>
            <a:spLocks noChangeArrowheads="1"/>
          </p:cNvSpPr>
          <p:nvPr/>
        </p:nvSpPr>
        <p:spPr bwMode="auto">
          <a:xfrm>
            <a:off x="2700338" y="1758950"/>
            <a:ext cx="3671887" cy="692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ea typeface="+mn-ea"/>
              </a:rPr>
              <a:t>Library</a:t>
            </a:r>
          </a:p>
        </p:txBody>
      </p:sp>
      <p:sp>
        <p:nvSpPr>
          <p:cNvPr id="28" name="Straight Connector 947204"/>
          <p:cNvSpPr>
            <a:spLocks noChangeShapeType="1"/>
          </p:cNvSpPr>
          <p:nvPr/>
        </p:nvSpPr>
        <p:spPr bwMode="auto">
          <a:xfrm>
            <a:off x="250825" y="4062413"/>
            <a:ext cx="85693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66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Table 9267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25"/>
              </p:ext>
            </p:extLst>
          </p:nvPr>
        </p:nvGraphicFramePr>
        <p:xfrm>
          <a:off x="457200" y="1687512"/>
          <a:ext cx="8229600" cy="354018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3505200"/>
                <a:gridCol w="4724400"/>
              </a:tblGrid>
              <a:tr h="898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Coding Style</a:t>
                      </a:r>
                      <a:endParaRPr kumimoji="0" lang="en-GB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 of queue implementation</a:t>
                      </a:r>
                      <a:endParaRPr kumimoji="0" lang="en-GB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  <a:tr h="714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Sequential code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Undergraduate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  <a:tr h="77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Locks &amp; Conditions 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Major publishable result*</a:t>
                      </a:r>
                      <a:endParaRPr kumimoji="0" lang="en-GB" sz="3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  <a:tr h="884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Atomic blocks(STM)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Undergraduate</a:t>
                      </a:r>
                      <a:endParaRPr kumimoji="0" lang="en-GB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halkboard"/>
                      </a:endParaRPr>
                    </a:p>
                  </a:txBody>
                  <a:tcPr marL="90000" marR="90000" marT="46803" marB="46803" anchor="ctr" horzOverflow="overflow"/>
                </a:tc>
              </a:tr>
            </a:tbl>
          </a:graphicData>
        </a:graphic>
      </p:graphicFrame>
      <p:sp>
        <p:nvSpPr>
          <p:cNvPr id="54291" name="Rectangle 6"/>
          <p:cNvSpPr>
            <a:spLocks noChangeArrowheads="1"/>
          </p:cNvSpPr>
          <p:nvPr/>
        </p:nvSpPr>
        <p:spPr bwMode="auto">
          <a:xfrm>
            <a:off x="0" y="6230938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58775" indent="-358775" algn="ctr"/>
            <a:r>
              <a:rPr lang="en-US" sz="2000" b="1" dirty="0">
                <a:hlinkClick r:id="rId3"/>
              </a:rPr>
              <a:t>*</a:t>
            </a:r>
            <a:r>
              <a:rPr lang="en-US" sz="2000" b="1" dirty="0" smtClean="0">
                <a:hlinkClick r:id="rId3"/>
              </a:rPr>
              <a:t>Simple</a:t>
            </a:r>
            <a:r>
              <a:rPr lang="en-US" sz="2000" b="1" dirty="0">
                <a:hlinkClick r:id="rId3"/>
              </a:rPr>
              <a:t>, fast, and practical non-blocking and blocking concurrent queue </a:t>
            </a:r>
            <a:r>
              <a:rPr lang="en-US" sz="2000" b="1" dirty="0" smtClean="0">
                <a:hlinkClick r:id="rId3"/>
              </a:rPr>
              <a:t>algorithms </a:t>
            </a:r>
            <a:endParaRPr lang="en-GB" sz="2000" dirty="0"/>
          </a:p>
        </p:txBody>
      </p:sp>
      <p:sp>
        <p:nvSpPr>
          <p:cNvPr id="10" name="Title 924673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Locks are absurdly hard to get right</a:t>
            </a:r>
          </a:p>
        </p:txBody>
      </p:sp>
    </p:spTree>
    <p:extLst>
      <p:ext uri="{BB962C8B-B14F-4D97-AF65-F5344CB8AC3E}">
        <p14:creationId xmlns:p14="http://schemas.microsoft.com/office/powerpoint/2010/main" val="1295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Title 92876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t"/>
          <a:lstStyle/>
          <a:p>
            <a:pPr fontAlgn="auto">
              <a:spcAft>
                <a:spcPts val="0"/>
              </a:spcAft>
              <a:defRPr/>
            </a:pPr>
            <a:r>
              <a:rPr lang="en-GB" sz="4800" dirty="0" smtClean="0">
                <a:ea typeface="+mj-ea"/>
              </a:rPr>
              <a:t>Atomic Memory Transactions</a:t>
            </a:r>
          </a:p>
        </p:txBody>
      </p:sp>
      <p:sp>
        <p:nvSpPr>
          <p:cNvPr id="928772" name="Text Placeholder 928771"/>
          <p:cNvSpPr>
            <a:spLocks noGrp="1" noChangeArrowheads="1"/>
          </p:cNvSpPr>
          <p:nvPr>
            <p:ph type="body" idx="4294967295"/>
          </p:nvPr>
        </p:nvSpPr>
        <p:spPr>
          <a:xfrm>
            <a:off x="1" y="39624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4000" b="1" dirty="0" smtClean="0"/>
              <a:t>Wrap 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4000" b="1" dirty="0" smtClean="0">
                <a:cs typeface="Consolas" pitchFamily="49" charset="0"/>
              </a:rPr>
              <a:t> </a:t>
            </a:r>
            <a:r>
              <a:rPr lang="en-GB" sz="4000" b="1" dirty="0" smtClean="0"/>
              <a:t>around sequential code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dirty="0" smtClean="0"/>
              <a:t>All-or-nothing semantics: 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3600" b="1" dirty="0" smtClean="0">
                <a:cs typeface="Consolas" pitchFamily="49" charset="0"/>
              </a:rPr>
              <a:t> </a:t>
            </a:r>
            <a:r>
              <a:rPr lang="en-GB" sz="3600" dirty="0" smtClean="0"/>
              <a:t>commit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sz="2400" b="1" dirty="0" smtClean="0"/>
          </a:p>
        </p:txBody>
      </p:sp>
      <p:sp>
        <p:nvSpPr>
          <p:cNvPr id="56323" name="Rectangular Callout 928770"/>
          <p:cNvSpPr>
            <a:spLocks noChangeArrowheads="1"/>
          </p:cNvSpPr>
          <p:nvPr/>
        </p:nvSpPr>
        <p:spPr bwMode="auto">
          <a:xfrm>
            <a:off x="1295400" y="2667000"/>
            <a:ext cx="7011987" cy="584200"/>
          </a:xfrm>
          <a:prstGeom prst="wedgeRectCallout">
            <a:avLst>
              <a:gd name="adj1" fmla="val -29995"/>
              <a:gd name="adj2" fmla="val -50352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atomic {...sequential code...}</a:t>
            </a:r>
          </a:p>
        </p:txBody>
      </p:sp>
      <p:sp>
        <p:nvSpPr>
          <p:cNvPr id="56325" name="Rounded Rectangular Callout 928772"/>
          <p:cNvSpPr>
            <a:spLocks noChangeArrowheads="1"/>
          </p:cNvSpPr>
          <p:nvPr/>
        </p:nvSpPr>
        <p:spPr bwMode="auto">
          <a:xfrm>
            <a:off x="4763294" y="1676400"/>
            <a:ext cx="4228306" cy="408623"/>
          </a:xfrm>
          <a:prstGeom prst="wedgeRoundRectCallout">
            <a:avLst>
              <a:gd name="adj1" fmla="val -34864"/>
              <a:gd name="adj2" fmla="val 194351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halkboard" charset="0"/>
              </a:rPr>
              <a:t>c</a:t>
            </a:r>
            <a:r>
              <a:rPr lang="en-GB" dirty="0" err="1" smtClean="0">
                <a:solidFill>
                  <a:schemeClr val="tx1"/>
                </a:solidFill>
                <a:latin typeface="Chalkboard" charset="0"/>
              </a:rPr>
              <a:t>f</a:t>
            </a:r>
            <a:r>
              <a:rPr lang="en-GB" dirty="0" smtClean="0">
                <a:solidFill>
                  <a:schemeClr val="tx1"/>
                </a:solidFill>
                <a:latin typeface="Chalkboard" charset="0"/>
              </a:rPr>
              <a:t> “ACID” database </a:t>
            </a:r>
            <a:r>
              <a:rPr lang="en-GB" dirty="0">
                <a:solidFill>
                  <a:schemeClr val="tx1"/>
                </a:solidFill>
                <a:latin typeface="Chalkboard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4499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5400" dirty="0" smtClean="0"/>
              <a:t>The Grand Challenge</a:t>
            </a:r>
            <a:endParaRPr lang="en-US" sz="54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67000"/>
            <a:ext cx="91440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How to properly use multi-cores?</a:t>
            </a:r>
          </a:p>
          <a:p>
            <a:pPr marL="0" indent="0" algn="ctr">
              <a:buNone/>
            </a:pPr>
            <a:r>
              <a:rPr lang="en-US" sz="4400" dirty="0" smtClean="0"/>
              <a:t>Need new programming models!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lvl="1"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8618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Title 92876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t"/>
          <a:lstStyle/>
          <a:p>
            <a:pPr fontAlgn="auto">
              <a:spcAft>
                <a:spcPts val="0"/>
              </a:spcAft>
              <a:defRPr/>
            </a:pPr>
            <a:r>
              <a:rPr lang="en-GB" sz="4800" dirty="0" smtClean="0">
                <a:ea typeface="+mj-ea"/>
              </a:rPr>
              <a:t>Atomic Memory Transactions</a:t>
            </a:r>
          </a:p>
        </p:txBody>
      </p:sp>
      <p:sp>
        <p:nvSpPr>
          <p:cNvPr id="928772" name="Text Placeholder 92877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962400"/>
            <a:ext cx="9143999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000" b="1" dirty="0" smtClean="0"/>
              <a:t>Atomic Block Executes in Isolation</a:t>
            </a:r>
            <a:endParaRPr lang="en-GB" sz="4000" b="1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/>
              <a:t>No Data Race Conditions!</a:t>
            </a:r>
            <a:endParaRPr lang="en-GB" sz="3600" dirty="0" smtClean="0"/>
          </a:p>
        </p:txBody>
      </p:sp>
      <p:sp>
        <p:nvSpPr>
          <p:cNvPr id="7" name="Rectangular Callout 928770"/>
          <p:cNvSpPr>
            <a:spLocks noChangeArrowheads="1"/>
          </p:cNvSpPr>
          <p:nvPr/>
        </p:nvSpPr>
        <p:spPr bwMode="auto">
          <a:xfrm>
            <a:off x="1295400" y="2667000"/>
            <a:ext cx="7011987" cy="584200"/>
          </a:xfrm>
          <a:prstGeom prst="wedgeRectCallout">
            <a:avLst>
              <a:gd name="adj1" fmla="val -29995"/>
              <a:gd name="adj2" fmla="val -50352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atomic {...sequential code...}</a:t>
            </a:r>
          </a:p>
        </p:txBody>
      </p:sp>
      <p:sp>
        <p:nvSpPr>
          <p:cNvPr id="8" name="Rounded Rectangular Callout 928772"/>
          <p:cNvSpPr>
            <a:spLocks noChangeArrowheads="1"/>
          </p:cNvSpPr>
          <p:nvPr/>
        </p:nvSpPr>
        <p:spPr bwMode="auto">
          <a:xfrm>
            <a:off x="4763294" y="1676400"/>
            <a:ext cx="4228306" cy="408623"/>
          </a:xfrm>
          <a:prstGeom prst="wedgeRoundRectCallout">
            <a:avLst>
              <a:gd name="adj1" fmla="val -34864"/>
              <a:gd name="adj2" fmla="val 194351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halkboard" charset="0"/>
              </a:rPr>
              <a:t>c</a:t>
            </a:r>
            <a:r>
              <a:rPr lang="en-GB" dirty="0" err="1" smtClean="0">
                <a:solidFill>
                  <a:schemeClr val="tx1"/>
                </a:solidFill>
                <a:latin typeface="Chalkboard" charset="0"/>
              </a:rPr>
              <a:t>f</a:t>
            </a:r>
            <a:r>
              <a:rPr lang="en-GB" dirty="0" smtClean="0">
                <a:solidFill>
                  <a:schemeClr val="tx1"/>
                </a:solidFill>
                <a:latin typeface="Chalkboard" charset="0"/>
              </a:rPr>
              <a:t> “ACID” database </a:t>
            </a:r>
            <a:r>
              <a:rPr lang="en-GB" dirty="0">
                <a:solidFill>
                  <a:schemeClr val="tx1"/>
                </a:solidFill>
                <a:latin typeface="Chalkboard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6880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Title 92876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t"/>
          <a:lstStyle/>
          <a:p>
            <a:pPr fontAlgn="auto">
              <a:spcAft>
                <a:spcPts val="0"/>
              </a:spcAft>
              <a:defRPr/>
            </a:pPr>
            <a:r>
              <a:rPr lang="en-GB" sz="4800" dirty="0" smtClean="0">
                <a:ea typeface="+mj-ea"/>
              </a:rPr>
              <a:t>Atomic Memory Transactions</a:t>
            </a:r>
          </a:p>
        </p:txBody>
      </p:sp>
      <p:sp>
        <p:nvSpPr>
          <p:cNvPr id="928772" name="Text Placeholder 92877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962400"/>
            <a:ext cx="9143999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000" b="1" dirty="0" smtClean="0"/>
              <a:t>There Are No Locks</a:t>
            </a:r>
            <a:endParaRPr lang="en-GB" sz="4000" b="1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/>
              <a:t>Hence, no deadlocks!</a:t>
            </a:r>
            <a:endParaRPr lang="en-GB" sz="3600" dirty="0" smtClean="0"/>
          </a:p>
        </p:txBody>
      </p:sp>
      <p:sp>
        <p:nvSpPr>
          <p:cNvPr id="6" name="Rectangular Callout 928770"/>
          <p:cNvSpPr>
            <a:spLocks noChangeArrowheads="1"/>
          </p:cNvSpPr>
          <p:nvPr/>
        </p:nvSpPr>
        <p:spPr bwMode="auto">
          <a:xfrm>
            <a:off x="1295400" y="2667000"/>
            <a:ext cx="7011987" cy="584200"/>
          </a:xfrm>
          <a:prstGeom prst="wedgeRectCallout">
            <a:avLst>
              <a:gd name="adj1" fmla="val -29995"/>
              <a:gd name="adj2" fmla="val -50352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{...sequential code...}</a:t>
            </a:r>
          </a:p>
        </p:txBody>
      </p:sp>
      <p:sp>
        <p:nvSpPr>
          <p:cNvPr id="7" name="Rounded Rectangular Callout 928772"/>
          <p:cNvSpPr>
            <a:spLocks noChangeArrowheads="1"/>
          </p:cNvSpPr>
          <p:nvPr/>
        </p:nvSpPr>
        <p:spPr bwMode="auto">
          <a:xfrm>
            <a:off x="4763294" y="1676400"/>
            <a:ext cx="4228306" cy="408623"/>
          </a:xfrm>
          <a:prstGeom prst="wedgeRoundRectCallout">
            <a:avLst>
              <a:gd name="adj1" fmla="val -34864"/>
              <a:gd name="adj2" fmla="val 194351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halkboard" charset="0"/>
              </a:rPr>
              <a:t>c</a:t>
            </a:r>
            <a:r>
              <a:rPr lang="en-GB" dirty="0" err="1" smtClean="0">
                <a:solidFill>
                  <a:schemeClr val="tx1"/>
                </a:solidFill>
                <a:latin typeface="Chalkboard" charset="0"/>
              </a:rPr>
              <a:t>f</a:t>
            </a:r>
            <a:r>
              <a:rPr lang="en-GB" dirty="0" smtClean="0">
                <a:solidFill>
                  <a:schemeClr val="tx1"/>
                </a:solidFill>
                <a:latin typeface="Chalkboard" charset="0"/>
              </a:rPr>
              <a:t> “ACID” database </a:t>
            </a:r>
            <a:r>
              <a:rPr lang="en-GB" dirty="0">
                <a:solidFill>
                  <a:schemeClr val="tx1"/>
                </a:solidFill>
                <a:latin typeface="Chalkboard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402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3619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How it Works</a:t>
            </a:r>
          </a:p>
        </p:txBody>
      </p:sp>
      <p:sp>
        <p:nvSpPr>
          <p:cNvPr id="58371" name="Text Placeholder 13619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09800"/>
            <a:ext cx="8229600" cy="38893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2800" b="1" dirty="0" smtClean="0"/>
              <a:t>Optimistic Concurrency </a:t>
            </a:r>
          </a:p>
          <a:p>
            <a:pPr marL="0" indent="0">
              <a:buNone/>
            </a:pPr>
            <a:r>
              <a:rPr lang="en-GB" sz="2800" dirty="0" smtClean="0"/>
              <a:t>Execute 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code </a:t>
            </a:r>
            <a:r>
              <a:rPr lang="en-GB" sz="2800" dirty="0" smtClean="0"/>
              <a:t>without any locks.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2800" b="1" dirty="0" smtClean="0"/>
              <a:t>Record reads/writes in thread-local transaction log</a:t>
            </a:r>
          </a:p>
          <a:p>
            <a:pPr marL="0" indent="0">
              <a:buNone/>
            </a:pPr>
            <a:r>
              <a:rPr lang="en-GB" sz="2800" dirty="0" smtClean="0"/>
              <a:t>Writes go to the log only, not to memory.</a:t>
            </a:r>
          </a:p>
          <a:p>
            <a:pPr marL="358775" indent="-358775"/>
            <a:endParaRPr lang="en-GB" sz="1800" dirty="0" smtClean="0"/>
          </a:p>
          <a:p>
            <a:pPr marL="0" indent="0">
              <a:buNone/>
            </a:pPr>
            <a:r>
              <a:rPr lang="en-GB" sz="2800" b="1" dirty="0" smtClean="0"/>
              <a:t>At the end, transaction validates the log </a:t>
            </a:r>
          </a:p>
          <a:p>
            <a:pPr marL="0" indent="0">
              <a:buNone/>
            </a:pPr>
            <a:r>
              <a:rPr lang="en-GB" sz="2800" dirty="0" smtClean="0"/>
              <a:t>If valid, </a:t>
            </a:r>
            <a:r>
              <a:rPr lang="en-GB" sz="2800" i="1" dirty="0" smtClean="0"/>
              <a:t>atomically commit </a:t>
            </a:r>
            <a:r>
              <a:rPr lang="en-GB" sz="2800" dirty="0" smtClean="0"/>
              <a:t>changes to memory</a:t>
            </a:r>
          </a:p>
          <a:p>
            <a:pPr marL="0" indent="0">
              <a:buNone/>
            </a:pPr>
            <a:r>
              <a:rPr lang="en-GB" sz="2800" dirty="0" smtClean="0"/>
              <a:t>If invalid, </a:t>
            </a:r>
            <a:r>
              <a:rPr lang="en-GB" sz="2800" i="1" dirty="0" smtClean="0"/>
              <a:t>re-run</a:t>
            </a:r>
            <a:r>
              <a:rPr lang="en-GB" sz="2800" dirty="0" smtClean="0"/>
              <a:t> from start, discarding changes</a:t>
            </a:r>
          </a:p>
        </p:txBody>
      </p:sp>
      <p:sp>
        <p:nvSpPr>
          <p:cNvPr id="6" name="Vertical Scroll 5"/>
          <p:cNvSpPr/>
          <p:nvPr/>
        </p:nvSpPr>
        <p:spPr>
          <a:xfrm flipH="1">
            <a:off x="7493000" y="3305330"/>
            <a:ext cx="1574800" cy="142970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read </a:t>
            </a:r>
            <a:r>
              <a:rPr lang="en-US" sz="1400" i="1" dirty="0" smtClean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y</a:t>
            </a:r>
            <a:endParaRPr lang="en-US" sz="1400" i="1" dirty="0">
              <a:solidFill>
                <a:schemeClr val="tx1"/>
              </a:solidFill>
              <a:latin typeface="Consolas" pitchFamily="49" charset="0"/>
              <a:ea typeface="ＭＳ Ｐゴシック" charset="-128"/>
              <a:cs typeface="Consolas" pitchFamily="49" charset="0"/>
            </a:endParaRPr>
          </a:p>
          <a:p>
            <a:r>
              <a:rPr lang="en-US" sz="1400" i="1" dirty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read </a:t>
            </a:r>
            <a:r>
              <a:rPr lang="en-US" sz="1400" i="1" dirty="0" smtClean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z</a:t>
            </a:r>
            <a:endParaRPr lang="en-US" sz="1400" i="1" dirty="0">
              <a:solidFill>
                <a:schemeClr val="tx1"/>
              </a:solidFill>
              <a:latin typeface="Consolas" pitchFamily="49" charset="0"/>
              <a:ea typeface="ＭＳ Ｐゴシック" charset="-128"/>
              <a:cs typeface="Consolas" pitchFamily="49" charset="0"/>
            </a:endParaRPr>
          </a:p>
          <a:p>
            <a:r>
              <a:rPr lang="en-US" sz="1400" i="1" dirty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write 10 </a:t>
            </a:r>
            <a:r>
              <a:rPr lang="en-US" sz="1400" i="1" dirty="0" smtClean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x</a:t>
            </a:r>
            <a:endParaRPr lang="en-US" sz="1400" i="1" dirty="0">
              <a:solidFill>
                <a:schemeClr val="tx1"/>
              </a:solidFill>
              <a:latin typeface="Consolas" pitchFamily="49" charset="0"/>
              <a:ea typeface="ＭＳ Ｐゴシック" charset="-128"/>
              <a:cs typeface="Consolas" pitchFamily="49" charset="0"/>
            </a:endParaRPr>
          </a:p>
          <a:p>
            <a:r>
              <a:rPr lang="en-US" sz="1400" i="1" dirty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write 42 </a:t>
            </a:r>
            <a:r>
              <a:rPr lang="en-US" sz="1400" i="1" dirty="0" smtClean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z</a:t>
            </a:r>
            <a:endParaRPr lang="en-US" sz="1400" i="1" dirty="0">
              <a:solidFill>
                <a:schemeClr val="tx1"/>
              </a:solidFill>
              <a:latin typeface="Consolas" pitchFamily="49" charset="0"/>
              <a:ea typeface="ＭＳ Ｐゴシック" charset="-128"/>
              <a:cs typeface="Consolas" pitchFamily="49" charset="0"/>
            </a:endParaRPr>
          </a:p>
          <a:p>
            <a:r>
              <a:rPr lang="en-US" sz="1400" i="1" dirty="0">
                <a:solidFill>
                  <a:schemeClr val="tx1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…</a:t>
            </a:r>
          </a:p>
        </p:txBody>
      </p:sp>
      <p:sp>
        <p:nvSpPr>
          <p:cNvPr id="7" name="Rectangular Callout 928770"/>
          <p:cNvSpPr>
            <a:spLocks noChangeArrowheads="1"/>
          </p:cNvSpPr>
          <p:nvPr/>
        </p:nvSpPr>
        <p:spPr bwMode="auto">
          <a:xfrm>
            <a:off x="1295400" y="1371600"/>
            <a:ext cx="7011987" cy="584200"/>
          </a:xfrm>
          <a:prstGeom prst="wedgeRectCallout">
            <a:avLst>
              <a:gd name="adj1" fmla="val -29995"/>
              <a:gd name="adj2" fmla="val -50352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{...sequential code...}</a:t>
            </a:r>
          </a:p>
        </p:txBody>
      </p:sp>
    </p:spTree>
    <p:extLst>
      <p:ext uri="{BB962C8B-B14F-4D97-AF65-F5344CB8AC3E}">
        <p14:creationId xmlns:p14="http://schemas.microsoft.com/office/powerpoint/2010/main" val="10594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3619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Why it Doesn’t Work…</a:t>
            </a:r>
          </a:p>
        </p:txBody>
      </p:sp>
      <p:sp>
        <p:nvSpPr>
          <p:cNvPr id="58371" name="Text Placeholder 136194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514600"/>
            <a:ext cx="7696200" cy="38893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b="1" dirty="0" smtClean="0"/>
              <a:t>Logging Memory Effects is Expensive</a:t>
            </a:r>
          </a:p>
          <a:p>
            <a:pPr marL="0" indent="0">
              <a:buNone/>
            </a:pPr>
            <a:r>
              <a:rPr lang="en-GB" sz="3600" dirty="0" smtClean="0"/>
              <a:t>Huge slowdown on memory read/write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3600" b="1" dirty="0" smtClean="0"/>
              <a:t>Cannot “Re-Run”, Arbitrary Effects</a:t>
            </a:r>
          </a:p>
          <a:p>
            <a:pPr marL="0" indent="0">
              <a:buNone/>
            </a:pPr>
            <a:r>
              <a:rPr lang="en-GB" sz="3600" dirty="0" smtClean="0"/>
              <a:t>How to “retract” email? </a:t>
            </a:r>
          </a:p>
          <a:p>
            <a:pPr marL="0" indent="0">
              <a:buNone/>
            </a:pPr>
            <a:r>
              <a:rPr lang="en-GB" sz="3600" dirty="0" smtClean="0"/>
              <a:t>How to “un-launch” missile?</a:t>
            </a:r>
          </a:p>
        </p:txBody>
      </p:sp>
      <p:sp>
        <p:nvSpPr>
          <p:cNvPr id="7" name="Rectangular Callout 928770"/>
          <p:cNvSpPr>
            <a:spLocks noChangeArrowheads="1"/>
          </p:cNvSpPr>
          <p:nvPr/>
        </p:nvSpPr>
        <p:spPr bwMode="auto">
          <a:xfrm>
            <a:off x="1295400" y="1524000"/>
            <a:ext cx="7011987" cy="584200"/>
          </a:xfrm>
          <a:prstGeom prst="wedgeRectCallout">
            <a:avLst>
              <a:gd name="adj1" fmla="val -29995"/>
              <a:gd name="adj2" fmla="val -50352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{...sequential code...}</a:t>
            </a:r>
          </a:p>
        </p:txBody>
      </p:sp>
    </p:spTree>
    <p:extLst>
      <p:ext uri="{BB962C8B-B14F-4D97-AF65-F5344CB8AC3E}">
        <p14:creationId xmlns:p14="http://schemas.microsoft.com/office/powerpoint/2010/main" val="21058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4600"/>
            <a:ext cx="9143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STM in Haskell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23139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Haskell Fits the STM Shoe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95600"/>
            <a:ext cx="914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err="1" smtClean="0">
                <a:solidFill>
                  <a:srgbClr val="000000"/>
                </a:solidFill>
                <a:latin typeface="+mj-lt"/>
              </a:rPr>
              <a:t>Haskellers</a:t>
            </a:r>
            <a:r>
              <a:rPr lang="en-GB" sz="4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+mj-lt"/>
              </a:rPr>
              <a:t>brutally </a:t>
            </a:r>
            <a:r>
              <a:rPr lang="en-GB" sz="4000" dirty="0">
                <a:solidFill>
                  <a:srgbClr val="000000"/>
                </a:solidFill>
                <a:latin typeface="+mj-lt"/>
              </a:rPr>
              <a:t>trained </a:t>
            </a:r>
            <a:r>
              <a:rPr lang="en-GB" sz="4000" dirty="0" smtClean="0">
                <a:solidFill>
                  <a:srgbClr val="000000"/>
                </a:solidFill>
                <a:latin typeface="+mj-lt"/>
              </a:rPr>
              <a:t>from </a:t>
            </a:r>
            <a:r>
              <a:rPr lang="en-GB" sz="4000" dirty="0">
                <a:solidFill>
                  <a:srgbClr val="000000"/>
                </a:solidFill>
                <a:latin typeface="+mj-lt"/>
              </a:rPr>
              <a:t>birth </a:t>
            </a:r>
            <a:endParaRPr lang="en-GB" sz="4000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GB" sz="4000" dirty="0" smtClean="0">
                <a:solidFill>
                  <a:srgbClr val="000000"/>
                </a:solidFill>
                <a:latin typeface="+mj-lt"/>
              </a:rPr>
              <a:t>to </a:t>
            </a:r>
            <a:r>
              <a:rPr lang="en-GB" sz="4000" dirty="0">
                <a:solidFill>
                  <a:srgbClr val="000000"/>
                </a:solidFill>
                <a:latin typeface="+mj-lt"/>
              </a:rPr>
              <a:t>use </a:t>
            </a:r>
            <a:r>
              <a:rPr lang="en-GB" sz="4000" dirty="0" smtClean="0">
                <a:solidFill>
                  <a:srgbClr val="000000"/>
                </a:solidFill>
                <a:latin typeface="+mj-lt"/>
              </a:rPr>
              <a:t>memory/IO </a:t>
            </a:r>
            <a:r>
              <a:rPr lang="en-GB" sz="4000" dirty="0">
                <a:solidFill>
                  <a:srgbClr val="000000"/>
                </a:solidFill>
                <a:latin typeface="+mj-lt"/>
              </a:rPr>
              <a:t>effects </a:t>
            </a:r>
            <a:r>
              <a:rPr lang="en-GB" sz="4000" dirty="0" smtClean="0">
                <a:solidFill>
                  <a:srgbClr val="000000"/>
                </a:solidFill>
                <a:latin typeface="+mj-lt"/>
              </a:rPr>
              <a:t>sparingly</a:t>
            </a:r>
            <a:r>
              <a:rPr lang="en-GB" sz="4000" dirty="0">
                <a:solidFill>
                  <a:srgbClr val="000000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59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Issue: Logging Memory Is Expensive</a:t>
            </a:r>
          </a:p>
        </p:txBody>
      </p:sp>
      <p:sp>
        <p:nvSpPr>
          <p:cNvPr id="201731" name="Text Placeholder 201730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06600"/>
            <a:ext cx="8077200" cy="210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4000" b="1" dirty="0" smtClean="0">
                <a:latin typeface="+mj-lt"/>
              </a:rPr>
              <a:t>Haskell already partitions world into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4000" dirty="0">
                <a:latin typeface="+mj-lt"/>
              </a:rPr>
              <a:t>I</a:t>
            </a:r>
            <a:r>
              <a:rPr lang="en-GB" sz="4000" dirty="0" smtClean="0">
                <a:latin typeface="+mj-lt"/>
              </a:rPr>
              <a:t>mmutable values (zillions and zillions)</a:t>
            </a:r>
            <a:endParaRPr lang="en-GB" sz="4000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4000" dirty="0">
                <a:latin typeface="+mj-lt"/>
              </a:rPr>
              <a:t>M</a:t>
            </a:r>
            <a:r>
              <a:rPr lang="en-GB" sz="4000" dirty="0" smtClean="0">
                <a:latin typeface="+mj-lt"/>
              </a:rPr>
              <a:t>utable locations (very few)</a:t>
            </a:r>
          </a:p>
        </p:txBody>
      </p:sp>
      <p:sp>
        <p:nvSpPr>
          <p:cNvPr id="5" name="Text Placeholder 928771"/>
          <p:cNvSpPr txBox="1">
            <a:spLocks noChangeArrowheads="1"/>
          </p:cNvSpPr>
          <p:nvPr/>
        </p:nvSpPr>
        <p:spPr>
          <a:xfrm>
            <a:off x="1" y="4876800"/>
            <a:ext cx="91440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US" sz="4000" b="1" dirty="0" smtClean="0"/>
              <a:t>Solution: Only log mutable locations!</a:t>
            </a:r>
            <a:endParaRPr lang="en-GB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4116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Issue: Logging Memory Is Expensive</a:t>
            </a:r>
          </a:p>
        </p:txBody>
      </p:sp>
      <p:sp>
        <p:nvSpPr>
          <p:cNvPr id="201731" name="Text Placeholder 201730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077200" cy="426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4000" b="1" dirty="0" smtClean="0">
                <a:latin typeface="+mj-lt"/>
              </a:rPr>
              <a:t>Haskell already paid the bill!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4000" dirty="0" smtClean="0"/>
              <a:t>Reading and Writing locations are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4000" dirty="0"/>
              <a:t>E</a:t>
            </a:r>
            <a:r>
              <a:rPr lang="en-GB" sz="4000" dirty="0" smtClean="0"/>
              <a:t>xpensive function calls</a:t>
            </a:r>
          </a:p>
          <a:p>
            <a:pPr marL="0" indent="0">
              <a:lnSpc>
                <a:spcPct val="90000"/>
              </a:lnSpc>
              <a:buNone/>
            </a:pPr>
            <a:endParaRPr lang="en-GB" sz="40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4000" b="1" dirty="0" smtClean="0"/>
              <a:t>Logging Overhead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4000" dirty="0" smtClean="0"/>
              <a:t>Lower than in imperative languages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73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Issue: Undoing Arbitrary IO</a:t>
            </a:r>
          </a:p>
        </p:txBody>
      </p:sp>
      <p:sp>
        <p:nvSpPr>
          <p:cNvPr id="201731" name="Text Placeholder 201730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06600"/>
            <a:ext cx="8458200" cy="1422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4000" b="1" dirty="0" smtClean="0"/>
              <a:t>Types control </a:t>
            </a:r>
            <a:r>
              <a:rPr lang="en-GB" sz="4000" b="1" dirty="0"/>
              <a:t>where </a:t>
            </a:r>
            <a:r>
              <a:rPr lang="en-GB" sz="4000" b="1" dirty="0" smtClean="0"/>
              <a:t>IO effects happen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4000" dirty="0" smtClean="0"/>
              <a:t>Easy to keep them out of transactions</a:t>
            </a:r>
            <a:endParaRPr lang="en-GB" sz="4000" dirty="0"/>
          </a:p>
        </p:txBody>
      </p:sp>
      <p:sp>
        <p:nvSpPr>
          <p:cNvPr id="6" name="Text Placeholder 201730"/>
          <p:cNvSpPr txBox="1">
            <a:spLocks noChangeArrowheads="1"/>
          </p:cNvSpPr>
          <p:nvPr/>
        </p:nvSpPr>
        <p:spPr>
          <a:xfrm>
            <a:off x="381000" y="4191000"/>
            <a:ext cx="8458200" cy="1422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GB" sz="4000" b="1" dirty="0" smtClean="0"/>
              <a:t>Monads Ideal For Building Transactions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GB" sz="4000" dirty="0" smtClean="0"/>
              <a:t>Implicitly (invisibly) passing logs</a:t>
            </a:r>
          </a:p>
        </p:txBody>
      </p:sp>
    </p:spTree>
    <p:extLst>
      <p:ext uri="{BB962C8B-B14F-4D97-AF65-F5344CB8AC3E}">
        <p14:creationId xmlns:p14="http://schemas.microsoft.com/office/powerpoint/2010/main" val="35173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2170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Tracking Effects with Types</a:t>
            </a: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1393825" y="1524000"/>
            <a:ext cx="6149975" cy="8302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 = do { </a:t>
            </a:r>
            <a:r>
              <a:rPr lang="en-GB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putStr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(reverse “yes”);</a:t>
            </a:r>
            <a:b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GB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putStr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“no”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191470"/>
            <a:ext cx="7467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285750" indent="-285750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(reverse “yes”) </a:t>
            </a:r>
            <a:r>
              <a:rPr lang="en-GB" sz="2400" b="1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String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 No effects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putStr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“no” ) </a:t>
            </a:r>
            <a:r>
              <a:rPr lang="en-GB" sz="2400" b="1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IO ()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 Effects okay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5710237"/>
            <a:ext cx="2416175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 </a:t>
            </a:r>
            <a:r>
              <a:rPr lang="en-GB" sz="2400" b="1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IO </a:t>
            </a:r>
            <a:r>
              <a:rPr lang="en-GB" sz="2400" b="1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sz="2400" b="1" dirty="0">
              <a:solidFill>
                <a:srgbClr val="00A40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217090"/>
          <p:cNvSpPr>
            <a:spLocks noChangeArrowheads="1"/>
          </p:cNvSpPr>
          <p:nvPr/>
        </p:nvSpPr>
        <p:spPr bwMode="auto">
          <a:xfrm>
            <a:off x="0" y="464820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45000"/>
              </a:spcBef>
              <a:buSzPct val="120000"/>
            </a:pPr>
            <a:r>
              <a:rPr lang="en-GB" sz="3600" b="1" dirty="0" smtClean="0"/>
              <a:t>Main </a:t>
            </a:r>
            <a:r>
              <a:rPr lang="en-GB" sz="3600" b="1" dirty="0"/>
              <a:t>program is a computation with </a:t>
            </a:r>
            <a:r>
              <a:rPr lang="en-GB" sz="3600" b="1" dirty="0" smtClean="0"/>
              <a:t>effects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2749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</a:t>
            </a:r>
            <a:r>
              <a:rPr lang="en-US" dirty="0" err="1" smtClean="0"/>
              <a:t>vs</a:t>
            </a:r>
            <a:r>
              <a:rPr lang="en-US" dirty="0" smtClean="0"/>
              <a:t>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parallel</a:t>
            </a:r>
            <a:r>
              <a:rPr lang="en-US" dirty="0" smtClean="0"/>
              <a:t> program exploits real parallel computing resources to </a:t>
            </a:r>
            <a:r>
              <a:rPr lang="en-US" i="1" dirty="0" smtClean="0"/>
              <a:t>run faster</a:t>
            </a:r>
            <a:r>
              <a:rPr lang="en-US" dirty="0" smtClean="0"/>
              <a:t> while computing the </a:t>
            </a:r>
            <a:r>
              <a:rPr lang="en-US" i="1" dirty="0" smtClean="0"/>
              <a:t>same answer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Expectation of genuinely simultaneous execution</a:t>
            </a:r>
          </a:p>
          <a:p>
            <a:pPr lvl="1"/>
            <a:r>
              <a:rPr lang="en-US" dirty="0" smtClean="0"/>
              <a:t>Deterministic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concurrent</a:t>
            </a:r>
            <a:r>
              <a:rPr lang="en-US" dirty="0" smtClean="0"/>
              <a:t> program models independent agents that can communicate and synchronize.</a:t>
            </a:r>
          </a:p>
          <a:p>
            <a:pPr lvl="1"/>
            <a:r>
              <a:rPr lang="en-US" dirty="0" smtClean="0"/>
              <a:t>Meaningful on a machine with one processor</a:t>
            </a:r>
          </a:p>
          <a:p>
            <a:pPr lvl="1"/>
            <a:r>
              <a:rPr lang="en-US" dirty="0" smtClean="0"/>
              <a:t>Non-deterministic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4600"/>
            <a:ext cx="9143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Mutable State </a:t>
            </a:r>
            <a:endParaRPr lang="en-GB" sz="9600" b="1" dirty="0"/>
          </a:p>
        </p:txBody>
      </p:sp>
    </p:spTree>
    <p:extLst>
      <p:ext uri="{BB962C8B-B14F-4D97-AF65-F5344CB8AC3E}">
        <p14:creationId xmlns:p14="http://schemas.microsoft.com/office/powerpoint/2010/main" val="24277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218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Mutable State via the IO Monad</a:t>
            </a:r>
          </a:p>
        </p:txBody>
      </p:sp>
      <p:sp>
        <p:nvSpPr>
          <p:cNvPr id="218117" name="TextBox 218116"/>
          <p:cNvSpPr txBox="1">
            <a:spLocks noChangeArrowheads="1"/>
          </p:cNvSpPr>
          <p:nvPr/>
        </p:nvSpPr>
        <p:spPr bwMode="auto">
          <a:xfrm>
            <a:off x="838200" y="2057400"/>
            <a:ext cx="7620000" cy="14219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3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newRef   </a:t>
            </a:r>
            <a:r>
              <a:rPr lang="en-GB" sz="320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a -&gt; IO (IORef a)</a:t>
            </a:r>
            <a:r>
              <a:rPr lang="en-GB" sz="3200">
                <a:solidFill>
                  <a:srgbClr val="E1EFF4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3200">
                <a:solidFill>
                  <a:srgbClr val="E1EFF4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readRef  </a:t>
            </a:r>
            <a:r>
              <a:rPr lang="en-GB" sz="320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IORef a -&gt; IO a</a:t>
            </a:r>
            <a:r>
              <a:rPr lang="en-GB" sz="3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3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32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writeRef </a:t>
            </a:r>
            <a:r>
              <a:rPr lang="en-GB" sz="320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IORef a -&gt; a -&gt; IO ()</a:t>
            </a:r>
          </a:p>
        </p:txBody>
      </p:sp>
      <p:sp>
        <p:nvSpPr>
          <p:cNvPr id="6" name="Rectangle 217090"/>
          <p:cNvSpPr>
            <a:spLocks noChangeArrowheads="1"/>
          </p:cNvSpPr>
          <p:nvPr/>
        </p:nvSpPr>
        <p:spPr bwMode="auto">
          <a:xfrm>
            <a:off x="0" y="417830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45000"/>
              </a:spcBef>
              <a:buSzPct val="120000"/>
            </a:pPr>
            <a:r>
              <a:rPr lang="en-GB" sz="3600" b="1" dirty="0" smtClean="0"/>
              <a:t>Reads and Writes are 100% Explicit</a:t>
            </a: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SzPct val="120000"/>
            </a:pPr>
            <a:r>
              <a:rPr lang="en-GB" sz="3600" dirty="0" smtClean="0">
                <a:latin typeface="Consolas" pitchFamily="49" charset="0"/>
                <a:cs typeface="Consolas" pitchFamily="49" charset="0"/>
              </a:rPr>
              <a:t>(r+6</a:t>
            </a:r>
            <a:r>
              <a:rPr lang="en-GB" sz="3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3600" dirty="0"/>
              <a:t>is </a:t>
            </a:r>
            <a:r>
              <a:rPr lang="en-GB" sz="3600" dirty="0" smtClean="0"/>
              <a:t>rejected as</a:t>
            </a:r>
            <a:r>
              <a:rPr lang="en-GB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600" dirty="0">
                <a:latin typeface="Consolas" pitchFamily="49" charset="0"/>
                <a:cs typeface="Consolas" pitchFamily="49" charset="0"/>
              </a:rPr>
              <a:t>r </a:t>
            </a:r>
            <a:r>
              <a:rPr lang="en-GB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36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36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6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sz="3600" dirty="0">
              <a:solidFill>
                <a:srgbClr val="291BDF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SzPct val="120000"/>
            </a:pPr>
            <a:endParaRPr lang="en-GB" sz="3600" b="1" dirty="0" smtClean="0"/>
          </a:p>
          <a:p>
            <a:pPr marL="342900" indent="-342900" algn="ctr">
              <a:lnSpc>
                <a:spcPct val="90000"/>
              </a:lnSpc>
              <a:spcBef>
                <a:spcPct val="45000"/>
              </a:spcBef>
              <a:buSzPct val="120000"/>
            </a:pP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2745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2181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Mutable State via the IO Monad</a:t>
            </a:r>
          </a:p>
        </p:txBody>
      </p:sp>
      <p:sp>
        <p:nvSpPr>
          <p:cNvPr id="218117" name="TextBox 218116"/>
          <p:cNvSpPr txBox="1">
            <a:spLocks noChangeArrowheads="1"/>
          </p:cNvSpPr>
          <p:nvPr/>
        </p:nvSpPr>
        <p:spPr bwMode="auto">
          <a:xfrm>
            <a:off x="4027967" y="5739738"/>
            <a:ext cx="4898066" cy="923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</a:pP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newRef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a -&gt; IO (</a:t>
            </a:r>
            <a:r>
              <a:rPr lang="en-GB" sz="20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a)</a:t>
            </a:r>
            <a:r>
              <a:rPr lang="en-GB" sz="2000" dirty="0">
                <a:solidFill>
                  <a:srgbClr val="E1EFF4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solidFill>
                  <a:srgbClr val="E1EFF4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readRef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0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a -&gt; IO </a:t>
            </a:r>
            <a:r>
              <a:rPr lang="en-GB" sz="2000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writeRef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0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a -&gt; </a:t>
            </a:r>
            <a:r>
              <a:rPr lang="en-GB" sz="2000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a -&gt; IO ()</a:t>
            </a:r>
            <a:endParaRPr lang="en-GB" sz="2000" dirty="0">
              <a:solidFill>
                <a:srgbClr val="0042C8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05000" y="1890713"/>
            <a:ext cx="5334000" cy="275152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>
            <a:lvl1pPr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 =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 r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newIORef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readIORef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 s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4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-&gt; IO ()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do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readIORef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writeIORef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 (v+1)</a:t>
            </a:r>
          </a:p>
        </p:txBody>
      </p:sp>
    </p:spTree>
    <p:extLst>
      <p:ext uri="{BB962C8B-B14F-4D97-AF65-F5344CB8AC3E}">
        <p14:creationId xmlns:p14="http://schemas.microsoft.com/office/powerpoint/2010/main" val="11435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6896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>
                <a:ea typeface="+mj-ea"/>
              </a:rPr>
              <a:t>Concurrency in Haskell</a:t>
            </a:r>
          </a:p>
        </p:txBody>
      </p:sp>
      <p:sp>
        <p:nvSpPr>
          <p:cNvPr id="68612" name="Text Placeholder 16896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76475"/>
            <a:ext cx="9144000" cy="1457325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4400" b="1" dirty="0" err="1" smtClean="0">
                <a:latin typeface="Consolas" pitchFamily="49" charset="0"/>
                <a:cs typeface="Consolas" pitchFamily="49" charset="0"/>
              </a:rPr>
              <a:t>forkIO</a:t>
            </a:r>
            <a:r>
              <a:rPr lang="en-GB" sz="4400" b="1" dirty="0" smtClean="0">
                <a:cs typeface="Consolas" pitchFamily="49" charset="0"/>
              </a:rPr>
              <a:t> function spawns a thread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4400" dirty="0" smtClean="0">
                <a:cs typeface="Consolas" pitchFamily="49" charset="0"/>
              </a:rPr>
              <a:t> </a:t>
            </a:r>
            <a:r>
              <a:rPr lang="en-GB" sz="4400" dirty="0">
                <a:cs typeface="Consolas" pitchFamily="49" charset="0"/>
              </a:rPr>
              <a:t>T</a:t>
            </a:r>
            <a:r>
              <a:rPr lang="en-GB" sz="4400" dirty="0" smtClean="0">
                <a:cs typeface="Consolas" pitchFamily="49" charset="0"/>
              </a:rPr>
              <a:t>akes an IO action as argument</a:t>
            </a:r>
            <a:r>
              <a:rPr lang="en-GB" sz="4000" dirty="0" smtClean="0">
                <a:cs typeface="Consolas" pitchFamily="49" charset="0"/>
              </a:rPr>
              <a:t>	</a:t>
            </a:r>
          </a:p>
        </p:txBody>
      </p:sp>
      <p:sp>
        <p:nvSpPr>
          <p:cNvPr id="68613" name="TextBox 168968"/>
          <p:cNvSpPr txBox="1">
            <a:spLocks noChangeArrowheads="1"/>
          </p:cNvSpPr>
          <p:nvPr/>
        </p:nvSpPr>
        <p:spPr bwMode="auto">
          <a:xfrm>
            <a:off x="762000" y="4590669"/>
            <a:ext cx="7848600" cy="5909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3600" b="1" dirty="0" err="1" smtClean="0">
                <a:latin typeface="Consolas" pitchFamily="49" charset="0"/>
                <a:cs typeface="Consolas" pitchFamily="49" charset="0"/>
              </a:rPr>
              <a:t>forkIO</a:t>
            </a:r>
            <a:r>
              <a:rPr lang="en-GB" sz="3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600" b="1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IO a -&gt; IO </a:t>
            </a:r>
            <a:r>
              <a:rPr lang="en-GB" sz="3600" b="1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ThreadId</a:t>
            </a:r>
            <a:endParaRPr lang="en-GB" sz="3600" b="1" dirty="0">
              <a:solidFill>
                <a:srgbClr val="0042C8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6896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>
                <a:ea typeface="+mj-ea"/>
              </a:rPr>
              <a:t>Concurrency in Haskell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0" y="5410200"/>
            <a:ext cx="5105400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</a:pP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newRef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a -&gt; IO (</a:t>
            </a:r>
            <a:r>
              <a:rPr lang="en-GB" sz="20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a)</a:t>
            </a:r>
            <a:r>
              <a:rPr lang="en-GB" sz="2000" dirty="0">
                <a:solidFill>
                  <a:srgbClr val="E1EFF4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solidFill>
                  <a:srgbClr val="E1EFF4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readRef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0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a -&gt; IO </a:t>
            </a:r>
            <a:r>
              <a:rPr lang="en-GB" sz="2000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writeRef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0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a -&gt; </a:t>
            </a:r>
            <a:r>
              <a:rPr lang="en-GB" sz="2000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a -&gt; IO ()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forkIO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0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0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a -&gt; </a:t>
            </a:r>
            <a:r>
              <a:rPr lang="en-GB" sz="2000" dirty="0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 </a:t>
            </a:r>
            <a:r>
              <a:rPr lang="en-GB" sz="2000" dirty="0" err="1" smtClean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ThreadId</a:t>
            </a:r>
            <a:endParaRPr lang="en-GB" sz="2000" dirty="0">
              <a:solidFill>
                <a:srgbClr val="0042C8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5000" y="1890713"/>
            <a:ext cx="5334000" cy="275152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>
            <a:lvl1pPr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 =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 r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newIORef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forkIO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 s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IORef</a:t>
            </a:r>
            <a:r>
              <a:rPr lang="en-GB" sz="24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0042C8"/>
                </a:solidFill>
                <a:latin typeface="Consolas" pitchFamily="49" charset="0"/>
                <a:cs typeface="Consolas" pitchFamily="49" charset="0"/>
              </a:rPr>
              <a:t> -&gt; IO ()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do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readIORef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writeIORef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 (v+1)</a:t>
            </a:r>
          </a:p>
        </p:txBody>
      </p:sp>
      <p:sp>
        <p:nvSpPr>
          <p:cNvPr id="8" name="Rounded Rectangular Callout 168969"/>
          <p:cNvSpPr>
            <a:spLocks noChangeArrowheads="1"/>
          </p:cNvSpPr>
          <p:nvPr/>
        </p:nvSpPr>
        <p:spPr bwMode="auto">
          <a:xfrm>
            <a:off x="6629400" y="1043194"/>
            <a:ext cx="2362200" cy="785606"/>
          </a:xfrm>
          <a:prstGeom prst="wedgeRoundRectCallout">
            <a:avLst>
              <a:gd name="adj1" fmla="val -62915"/>
              <a:gd name="adj2" fmla="val 14436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GB" sz="4000" dirty="0" smtClean="0">
                <a:solidFill>
                  <a:schemeClr val="tx1"/>
                </a:solidFill>
                <a:latin typeface="+mj-lt"/>
              </a:rPr>
              <a:t>Data Race</a:t>
            </a:r>
            <a:endParaRPr lang="en-GB" sz="4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5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710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Atomic Blocks in Haskell</a:t>
            </a:r>
          </a:p>
        </p:txBody>
      </p:sp>
      <p:sp>
        <p:nvSpPr>
          <p:cNvPr id="7" name="Text Placeholder 168966"/>
          <p:cNvSpPr txBox="1">
            <a:spLocks noChangeArrowheads="1"/>
          </p:cNvSpPr>
          <p:nvPr/>
        </p:nvSpPr>
        <p:spPr>
          <a:xfrm>
            <a:off x="0" y="3200400"/>
            <a:ext cx="9144000" cy="14573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GB" sz="4400" b="1" dirty="0" smtClean="0">
                <a:latin typeface="Consolas" pitchFamily="49" charset="0"/>
                <a:cs typeface="Consolas" pitchFamily="49" charset="0"/>
              </a:rPr>
              <a:t>atomically act</a:t>
            </a:r>
            <a:endParaRPr lang="en-GB" sz="4400" b="1" dirty="0" smtClean="0">
              <a:cs typeface="Consolas" pitchFamily="49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GB" sz="4400" dirty="0" smtClean="0">
                <a:cs typeface="Consolas" pitchFamily="49" charset="0"/>
              </a:rPr>
              <a:t>Executes `</a:t>
            </a:r>
            <a:r>
              <a:rPr lang="en-GB" sz="4400" dirty="0" smtClean="0">
                <a:latin typeface="Consolas" pitchFamily="49" charset="0"/>
                <a:cs typeface="Consolas" pitchFamily="49" charset="0"/>
              </a:rPr>
              <a:t>act`</a:t>
            </a:r>
            <a:r>
              <a:rPr lang="en-GB" sz="4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4400" dirty="0" smtClean="0">
                <a:cs typeface="Consolas" pitchFamily="49" charset="0"/>
              </a:rPr>
              <a:t>atomically</a:t>
            </a:r>
            <a:endParaRPr lang="en-GB" sz="4000" dirty="0" smtClean="0">
              <a:cs typeface="Consolas" pitchFamily="49" charset="0"/>
            </a:endParaRPr>
          </a:p>
        </p:txBody>
      </p:sp>
      <p:sp>
        <p:nvSpPr>
          <p:cNvPr id="9" name="TextBox 171011"/>
          <p:cNvSpPr txBox="1">
            <a:spLocks noChangeArrowheads="1"/>
          </p:cNvSpPr>
          <p:nvPr/>
        </p:nvSpPr>
        <p:spPr bwMode="auto">
          <a:xfrm>
            <a:off x="533400" y="1981200"/>
            <a:ext cx="7715250" cy="4801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atomically</a:t>
            </a:r>
            <a:r>
              <a:rPr lang="en-GB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:: IO a -&gt; IO a  </a:t>
            </a:r>
            <a:endParaRPr lang="en-GB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710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Atomic Blocks in Haskell</a:t>
            </a:r>
          </a:p>
        </p:txBody>
      </p:sp>
      <p:sp>
        <p:nvSpPr>
          <p:cNvPr id="70661" name="TextBox 171012"/>
          <p:cNvSpPr txBox="1">
            <a:spLocks noChangeArrowheads="1"/>
          </p:cNvSpPr>
          <p:nvPr/>
        </p:nvSpPr>
        <p:spPr bwMode="auto">
          <a:xfrm>
            <a:off x="609600" y="3384550"/>
            <a:ext cx="7772400" cy="125572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2563"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 = do 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 </a:t>
            </a: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newRef</a:t>
            </a: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forkIO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$ </a:t>
            </a:r>
            <a:r>
              <a:rPr lang="en-GB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atomically 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GB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atomically 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GB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endParaRPr lang="en-GB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168966"/>
          <p:cNvSpPr txBox="1">
            <a:spLocks noChangeArrowheads="1"/>
          </p:cNvSpPr>
          <p:nvPr/>
        </p:nvSpPr>
        <p:spPr>
          <a:xfrm>
            <a:off x="0" y="5257800"/>
            <a:ext cx="9144000" cy="7286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GB" sz="4400" b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4400" b="1" dirty="0" smtClean="0">
                <a:latin typeface="Consolas" pitchFamily="49" charset="0"/>
                <a:cs typeface="Consolas" pitchFamily="49" charset="0"/>
              </a:rPr>
              <a:t>tomic </a:t>
            </a:r>
            <a:r>
              <a:rPr lang="en-GB" sz="4400" dirty="0" smtClean="0">
                <a:cs typeface="Consolas" pitchFamily="49" charset="0"/>
              </a:rPr>
              <a:t>Ensures No Data Races!</a:t>
            </a:r>
            <a:endParaRPr lang="en-GB" sz="4000" dirty="0" smtClean="0">
              <a:cs typeface="Consolas" pitchFamily="49" charset="0"/>
            </a:endParaRPr>
          </a:p>
        </p:txBody>
      </p:sp>
      <p:sp>
        <p:nvSpPr>
          <p:cNvPr id="11" name="TextBox 171011"/>
          <p:cNvSpPr txBox="1">
            <a:spLocks noChangeArrowheads="1"/>
          </p:cNvSpPr>
          <p:nvPr/>
        </p:nvSpPr>
        <p:spPr bwMode="auto">
          <a:xfrm>
            <a:off x="533400" y="1981200"/>
            <a:ext cx="7715250" cy="4801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atomically</a:t>
            </a:r>
            <a:r>
              <a:rPr lang="en-GB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:: IO a -&gt; IO </a:t>
            </a:r>
            <a:r>
              <a:rPr lang="en-GB" sz="2800" dirty="0" smtClean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GB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710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Atomic Blocks in Haskell</a:t>
            </a:r>
          </a:p>
        </p:txBody>
      </p:sp>
      <p:sp>
        <p:nvSpPr>
          <p:cNvPr id="10" name="Text Placeholder 168966"/>
          <p:cNvSpPr txBox="1">
            <a:spLocks noChangeArrowheads="1"/>
          </p:cNvSpPr>
          <p:nvPr/>
        </p:nvSpPr>
        <p:spPr>
          <a:xfrm>
            <a:off x="0" y="5257800"/>
            <a:ext cx="9144000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GB" sz="4400" b="1" dirty="0" smtClean="0">
                <a:cs typeface="Consolas" pitchFamily="49" charset="0"/>
              </a:rPr>
              <a:t>What if we use </a:t>
            </a:r>
            <a:r>
              <a:rPr lang="en-GB" sz="4400" b="1" dirty="0" err="1" smtClean="0">
                <a:latin typeface="Consolas" pitchFamily="49" charset="0"/>
                <a:cs typeface="Consolas" pitchFamily="49" charset="0"/>
              </a:rPr>
              <a:t>incR</a:t>
            </a:r>
            <a:r>
              <a:rPr lang="en-GB" sz="4400" b="1" dirty="0" smtClean="0">
                <a:cs typeface="Consolas" pitchFamily="49" charset="0"/>
              </a:rPr>
              <a:t> outside block?</a:t>
            </a:r>
          </a:p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GB" sz="4400" dirty="0" smtClean="0">
                <a:cs typeface="Consolas" pitchFamily="49" charset="0"/>
              </a:rPr>
              <a:t>Yikes! Races in code inside &amp; outside! </a:t>
            </a:r>
            <a:endParaRPr lang="en-GB" sz="4000" dirty="0" smtClean="0">
              <a:cs typeface="Consolas" pitchFamily="49" charset="0"/>
            </a:endParaRPr>
          </a:p>
        </p:txBody>
      </p:sp>
      <p:sp>
        <p:nvSpPr>
          <p:cNvPr id="11" name="TextBox 171012"/>
          <p:cNvSpPr txBox="1">
            <a:spLocks noChangeArrowheads="1"/>
          </p:cNvSpPr>
          <p:nvPr/>
        </p:nvSpPr>
        <p:spPr bwMode="auto">
          <a:xfrm>
            <a:off x="609600" y="3384550"/>
            <a:ext cx="7772400" cy="125572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2563"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974850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 = do 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 </a:t>
            </a: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newRef</a:t>
            </a: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forkIO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$ </a:t>
            </a:r>
            <a:r>
              <a:rPr lang="en-GB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atomically 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GB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incR</a:t>
            </a:r>
            <a:r>
              <a:rPr lang="en-GB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</a:t>
            </a:r>
            <a:endParaRPr lang="en-GB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ular Callout 168969"/>
          <p:cNvSpPr>
            <a:spLocks noChangeArrowheads="1"/>
          </p:cNvSpPr>
          <p:nvPr/>
        </p:nvSpPr>
        <p:spPr bwMode="auto">
          <a:xfrm>
            <a:off x="6019800" y="1828800"/>
            <a:ext cx="2362200" cy="785606"/>
          </a:xfrm>
          <a:prstGeom prst="wedgeRoundRectCallout">
            <a:avLst>
              <a:gd name="adj1" fmla="val -61367"/>
              <a:gd name="adj2" fmla="val 24120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GB" sz="4000" dirty="0" smtClean="0">
                <a:solidFill>
                  <a:schemeClr val="tx1"/>
                </a:solidFill>
                <a:latin typeface="+mj-lt"/>
              </a:rPr>
              <a:t>Data Race</a:t>
            </a:r>
            <a:endParaRPr lang="en-GB" sz="4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751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Placeholder 172034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6934200" cy="106680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STM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/>
              <a:t>= Trans-actions </a:t>
            </a:r>
            <a:endParaRPr lang="en-GB" dirty="0"/>
          </a:p>
          <a:p>
            <a:pPr marL="0" indent="0">
              <a:buNone/>
            </a:pP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Tvar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/>
              <a:t>= Imperative transaction variables</a:t>
            </a:r>
          </a:p>
        </p:txBody>
      </p:sp>
      <p:sp>
        <p:nvSpPr>
          <p:cNvPr id="172034" name="Title 172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A Better Type for Atomic</a:t>
            </a:r>
          </a:p>
        </p:txBody>
      </p:sp>
      <p:sp>
        <p:nvSpPr>
          <p:cNvPr id="172036" name="TextBox 172035"/>
          <p:cNvSpPr txBox="1">
            <a:spLocks noChangeArrowheads="1"/>
          </p:cNvSpPr>
          <p:nvPr/>
        </p:nvSpPr>
        <p:spPr bwMode="auto">
          <a:xfrm>
            <a:off x="990600" y="3352800"/>
            <a:ext cx="7162800" cy="16435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800" dirty="0">
                <a:latin typeface="Consolas" pitchFamily="49" charset="0"/>
                <a:cs typeface="Consolas" pitchFamily="49" charset="0"/>
              </a:rPr>
              <a:t>atomic</a:t>
            </a:r>
            <a:r>
              <a:rPr lang="en-GB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GB" sz="28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STM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a -&gt; IO a</a:t>
            </a:r>
            <a:b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dirty="0" err="1">
                <a:latin typeface="Consolas" pitchFamily="49" charset="0"/>
                <a:cs typeface="Consolas" pitchFamily="49" charset="0"/>
              </a:rPr>
              <a:t>newTVar</a:t>
            </a:r>
            <a:r>
              <a:rPr lang="en-GB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a -&gt; </a:t>
            </a:r>
            <a:r>
              <a:rPr lang="en-GB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STM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a)</a:t>
            </a:r>
            <a:b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dirty="0" err="1">
                <a:latin typeface="Consolas" pitchFamily="49" charset="0"/>
                <a:cs typeface="Consolas" pitchFamily="49" charset="0"/>
              </a:rPr>
              <a:t>readTVar</a:t>
            </a:r>
            <a:r>
              <a:rPr lang="en-GB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8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a -&gt; </a:t>
            </a:r>
            <a:r>
              <a:rPr lang="en-GB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STM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GB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dirty="0" err="1">
                <a:latin typeface="Consolas" pitchFamily="49" charset="0"/>
                <a:cs typeface="Consolas" pitchFamily="49" charset="0"/>
              </a:rPr>
              <a:t>writeTVar</a:t>
            </a:r>
            <a:r>
              <a:rPr lang="en-GB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8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a -&gt; a -&gt; </a:t>
            </a:r>
            <a:r>
              <a:rPr lang="en-GB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STM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" name="Text Placeholder 172034"/>
          <p:cNvSpPr txBox="1">
            <a:spLocks noChangeArrowheads="1"/>
          </p:cNvSpPr>
          <p:nvPr/>
        </p:nvSpPr>
        <p:spPr>
          <a:xfrm>
            <a:off x="0" y="5638800"/>
            <a:ext cx="9144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3600" dirty="0" smtClean="0"/>
              <a:t>Types ensure </a:t>
            </a:r>
            <a:r>
              <a:rPr lang="en-GB" sz="3600" b="1" dirty="0" err="1" smtClean="0">
                <a:latin typeface="Consolas" pitchFamily="49" charset="0"/>
                <a:cs typeface="Consolas" pitchFamily="49" charset="0"/>
              </a:rPr>
              <a:t>Tvar</a:t>
            </a:r>
            <a:r>
              <a:rPr lang="en-GB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600" dirty="0" smtClean="0"/>
              <a:t>only touched in </a:t>
            </a:r>
            <a:r>
              <a:rPr lang="en-GB" sz="3600" b="1" dirty="0" smtClean="0">
                <a:latin typeface="Consolas" pitchFamily="49" charset="0"/>
                <a:cs typeface="Consolas" pitchFamily="49" charset="0"/>
              </a:rPr>
              <a:t>STM</a:t>
            </a:r>
            <a:r>
              <a:rPr lang="en-GB" sz="3600" dirty="0" smtClean="0"/>
              <a:t> action </a:t>
            </a:r>
          </a:p>
        </p:txBody>
      </p:sp>
    </p:spTree>
    <p:extLst>
      <p:ext uri="{BB962C8B-B14F-4D97-AF65-F5344CB8AC3E}">
        <p14:creationId xmlns:p14="http://schemas.microsoft.com/office/powerpoint/2010/main" val="407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7" name="TextBox 172036"/>
          <p:cNvSpPr txBox="1">
            <a:spLocks noChangeArrowheads="1"/>
          </p:cNvSpPr>
          <p:nvPr/>
        </p:nvSpPr>
        <p:spPr bwMode="auto">
          <a:xfrm>
            <a:off x="1195388" y="4262438"/>
            <a:ext cx="6831012" cy="21544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incT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::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STM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()</a:t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err="1">
                <a:latin typeface="Consolas" pitchFamily="49" charset="0"/>
                <a:cs typeface="Consolas" pitchFamily="49" charset="0"/>
              </a:rPr>
              <a:t>incT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r = do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v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readTVar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        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	         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writeTVar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r (v+1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m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ain   = do r &lt;- </a:t>
            </a:r>
            <a:r>
              <a:rPr lang="en-GB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atomically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$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newTvar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0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forkIO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$ </a:t>
            </a:r>
            <a:r>
              <a:rPr lang="en-GB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atomically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$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incT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r        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atomically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$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incT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r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>
                <a:latin typeface="Consolas" pitchFamily="49" charset="0"/>
                <a:cs typeface="Consolas" pitchFamily="49" charset="0"/>
              </a:rPr>
              <a:t>            ... </a:t>
            </a:r>
          </a:p>
        </p:txBody>
      </p:sp>
      <p:sp>
        <p:nvSpPr>
          <p:cNvPr id="8" name="Text Placeholder 172034"/>
          <p:cNvSpPr txBox="1">
            <a:spLocks noChangeArrowheads="1"/>
          </p:cNvSpPr>
          <p:nvPr/>
        </p:nvSpPr>
        <p:spPr>
          <a:xfrm>
            <a:off x="0" y="2057400"/>
            <a:ext cx="91440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3600" b="1" dirty="0"/>
              <a:t>Y</a:t>
            </a:r>
            <a:r>
              <a:rPr lang="en-GB" sz="3600" b="1" dirty="0" smtClean="0"/>
              <a:t>ou cannot forget  </a:t>
            </a:r>
            <a:r>
              <a:rPr lang="en-GB" sz="3600" b="1" dirty="0" smtClean="0">
                <a:latin typeface="Consolas" pitchFamily="49" charset="0"/>
                <a:cs typeface="Consolas" pitchFamily="49" charset="0"/>
              </a:rPr>
              <a:t>atomically</a:t>
            </a:r>
          </a:p>
          <a:p>
            <a:pPr marL="0" indent="0" algn="ctr">
              <a:buNone/>
            </a:pPr>
            <a:r>
              <a:rPr lang="en-GB" sz="3600" dirty="0" smtClean="0">
                <a:latin typeface="+mj-lt"/>
                <a:cs typeface="Consolas" pitchFamily="49" charset="0"/>
              </a:rPr>
              <a:t>Only way to execute </a:t>
            </a:r>
            <a:r>
              <a:rPr lang="en-GB" sz="3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STM</a:t>
            </a:r>
            <a:r>
              <a:rPr lang="en-GB" sz="3600" dirty="0" smtClean="0">
                <a:latin typeface="+mj-lt"/>
                <a:cs typeface="Consolas" pitchFamily="49" charset="0"/>
              </a:rPr>
              <a:t> action</a:t>
            </a:r>
            <a:endParaRPr lang="en-GB" sz="3600" dirty="0" smtClean="0">
              <a:latin typeface="+mj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Type System Guarantees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5400" dirty="0" smtClean="0"/>
              <a:t>Concurrent Programming</a:t>
            </a:r>
            <a:endParaRPr lang="en-US" sz="54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048000"/>
            <a:ext cx="91440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Essential For </a:t>
            </a:r>
            <a:r>
              <a:rPr lang="en-US" sz="4400" b="1" dirty="0"/>
              <a:t>M</a:t>
            </a:r>
            <a:r>
              <a:rPr lang="en-US" sz="4400" b="1" dirty="0" smtClean="0"/>
              <a:t>ulticore Performance</a:t>
            </a:r>
            <a:endParaRPr lang="en-US" sz="4400" dirty="0" smtClean="0"/>
          </a:p>
          <a:p>
            <a:pPr lvl="1"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0060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Guarantees</a:t>
            </a:r>
            <a:endParaRPr lang="en-US" dirty="0"/>
          </a:p>
        </p:txBody>
      </p:sp>
      <p:sp>
        <p:nvSpPr>
          <p:cNvPr id="74755" name="Text Placeholder 173060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74100" cy="25908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Outside Atomic Block</a:t>
            </a:r>
          </a:p>
          <a:p>
            <a:pPr marL="0" indent="0" algn="ctr">
              <a:buNone/>
            </a:pPr>
            <a:r>
              <a:rPr lang="en-GB" dirty="0"/>
              <a:t>C</a:t>
            </a:r>
            <a:r>
              <a:rPr lang="en-GB" dirty="0" smtClean="0"/>
              <a:t>an’t fiddle with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TVars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sz="1800" dirty="0" smtClean="0"/>
          </a:p>
          <a:p>
            <a:pPr marL="0" indent="0" algn="ctr">
              <a:buNone/>
            </a:pPr>
            <a:r>
              <a:rPr lang="en-GB" b="1" dirty="0" smtClean="0"/>
              <a:t>Inside Atomic </a:t>
            </a:r>
            <a:r>
              <a:rPr lang="en-GB" b="1" dirty="0"/>
              <a:t>Block</a:t>
            </a:r>
          </a:p>
          <a:p>
            <a:pPr marL="0" indent="0" algn="ctr">
              <a:buNone/>
            </a:pPr>
            <a:r>
              <a:rPr lang="en-GB" dirty="0" smtClean="0"/>
              <a:t>Can’t do IO , Can’t manipulate imperative variables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74757" name="TextBox 6"/>
          <p:cNvSpPr txBox="1">
            <a:spLocks noChangeArrowheads="1"/>
          </p:cNvSpPr>
          <p:nvPr/>
        </p:nvSpPr>
        <p:spPr bwMode="auto">
          <a:xfrm>
            <a:off x="228600" y="5282625"/>
            <a:ext cx="86868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sz="3200" b="1" dirty="0"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$ if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x&lt;y then </a:t>
            </a:r>
            <a:r>
              <a:rPr lang="en-US" sz="3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launchMissiles</a:t>
            </a:r>
            <a:endParaRPr lang="en-GB" sz="3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Guarantees</a:t>
            </a:r>
            <a:endParaRPr lang="en-US" dirty="0"/>
          </a:p>
        </p:txBody>
      </p:sp>
      <p:sp>
        <p:nvSpPr>
          <p:cNvPr id="7" name="Text Placeholder 173060"/>
          <p:cNvSpPr txBox="1">
            <a:spLocks noChangeArrowheads="1"/>
          </p:cNvSpPr>
          <p:nvPr/>
        </p:nvSpPr>
        <p:spPr>
          <a:xfrm>
            <a:off x="722375" y="2376830"/>
            <a:ext cx="7772400" cy="2743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4400" b="1" dirty="0" smtClean="0"/>
              <a:t>Note: </a:t>
            </a:r>
            <a:r>
              <a:rPr lang="en-GB" sz="4400" b="1" dirty="0" smtClean="0">
                <a:latin typeface="Consolas" pitchFamily="49" charset="0"/>
                <a:cs typeface="Consolas" pitchFamily="49" charset="0"/>
              </a:rPr>
              <a:t>atomically</a:t>
            </a:r>
            <a:r>
              <a:rPr lang="en-GB" sz="4400" b="1" dirty="0" smtClean="0"/>
              <a:t> is a </a:t>
            </a:r>
            <a:r>
              <a:rPr lang="en-GB" sz="4400" b="1" dirty="0"/>
              <a:t>f</a:t>
            </a:r>
            <a:r>
              <a:rPr lang="en-GB" sz="4400" b="1" dirty="0" smtClean="0"/>
              <a:t>unction </a:t>
            </a:r>
            <a:endParaRPr lang="en-GB" sz="4400" b="1" dirty="0" smtClean="0"/>
          </a:p>
          <a:p>
            <a:pPr marL="0" indent="0" algn="ctr">
              <a:buFont typeface="Arial" pitchFamily="34" charset="0"/>
              <a:buNone/>
            </a:pPr>
            <a:r>
              <a:rPr lang="en-GB" sz="4400" dirty="0" smtClean="0"/>
              <a:t>not a special syntactic construct</a:t>
            </a:r>
            <a:r>
              <a:rPr lang="en-GB" sz="4400" dirty="0"/>
              <a:t> </a:t>
            </a:r>
            <a:endParaRPr lang="en-GB" sz="4400" dirty="0" smtClean="0"/>
          </a:p>
          <a:p>
            <a:pPr marL="0" indent="0" algn="ctr">
              <a:buFont typeface="Arial" pitchFamily="34" charset="0"/>
              <a:buNone/>
            </a:pPr>
            <a:r>
              <a:rPr lang="en-GB" sz="4400" dirty="0" smtClean="0"/>
              <a:t>...and, so, best of all... </a:t>
            </a:r>
          </a:p>
        </p:txBody>
      </p:sp>
    </p:spTree>
    <p:extLst>
      <p:ext uri="{BB962C8B-B14F-4D97-AF65-F5344CB8AC3E}">
        <p14:creationId xmlns:p14="http://schemas.microsoft.com/office/powerpoint/2010/main" val="11147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dirty="0" smtClean="0"/>
              <a:t>(Unlike </a:t>
            </a:r>
            <a:r>
              <a:rPr lang="en-GB" dirty="0"/>
              <a:t>L</a:t>
            </a:r>
            <a:r>
              <a:rPr lang="en-GB" dirty="0" smtClean="0"/>
              <a:t>ocks) STM Actions Compose! </a:t>
            </a:r>
            <a:endParaRPr lang="en-GB" sz="4000" dirty="0" smtClean="0">
              <a:ea typeface="+mj-ea"/>
            </a:endParaRPr>
          </a:p>
        </p:txBody>
      </p:sp>
      <p:sp>
        <p:nvSpPr>
          <p:cNvPr id="7680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4419600"/>
            <a:ext cx="9144000" cy="24384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400" b="1" dirty="0" smtClean="0"/>
              <a:t>G</a:t>
            </a:r>
            <a:r>
              <a:rPr lang="en-GB" sz="4400" b="1" dirty="0" smtClean="0"/>
              <a:t>lue STM Actions Arbitrarily </a:t>
            </a:r>
          </a:p>
          <a:p>
            <a:pPr marL="0" indent="0" algn="ctr">
              <a:buNone/>
            </a:pPr>
            <a:r>
              <a:rPr lang="en-GB" sz="4400" dirty="0"/>
              <a:t>W</a:t>
            </a:r>
            <a:r>
              <a:rPr lang="en-GB" sz="4400" dirty="0" smtClean="0"/>
              <a:t>rap </a:t>
            </a:r>
            <a:r>
              <a:rPr lang="en-GB" sz="4400" dirty="0" smtClean="0"/>
              <a:t>with atomic to </a:t>
            </a:r>
            <a:r>
              <a:rPr lang="en-GB" sz="4400" dirty="0" smtClean="0"/>
              <a:t>get an </a:t>
            </a:r>
            <a:r>
              <a:rPr lang="en-GB" sz="4400" dirty="0"/>
              <a:t>IO </a:t>
            </a:r>
            <a:r>
              <a:rPr lang="en-GB" sz="4400" dirty="0" smtClean="0"/>
              <a:t>action</a:t>
            </a:r>
            <a:endParaRPr lang="en-GB" sz="4400" dirty="0"/>
          </a:p>
          <a:p>
            <a:pPr marL="0" indent="0" algn="ctr">
              <a:buNone/>
            </a:pPr>
            <a:r>
              <a:rPr lang="en-GB" sz="4400" dirty="0" smtClean="0"/>
              <a:t>Types ensure STM </a:t>
            </a:r>
            <a:r>
              <a:rPr lang="en-GB" sz="4400" dirty="0"/>
              <a:t>action </a:t>
            </a:r>
            <a:r>
              <a:rPr lang="en-GB" sz="4400" dirty="0" smtClean="0"/>
              <a:t>is atomic</a:t>
            </a:r>
            <a:endParaRPr lang="en-GB" sz="4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76400" y="1546225"/>
            <a:ext cx="5791200" cy="27209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 err="1">
                <a:latin typeface="Consolas" pitchFamily="49" charset="0"/>
                <a:cs typeface="Consolas" pitchFamily="49" charset="0"/>
              </a:rPr>
              <a:t>incT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4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 -&gt; STM ()</a:t>
            </a:r>
            <a:r>
              <a:rPr lang="en-GB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 err="1">
                <a:latin typeface="Consolas" pitchFamily="49" charset="0"/>
                <a:cs typeface="Consolas" pitchFamily="49" charset="0"/>
              </a:rPr>
              <a:t>incT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r = do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{v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readTVar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r;              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writeTVar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r (v+1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)}  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incT2 </a:t>
            </a:r>
            <a:r>
              <a:rPr lang="en-GB" sz="24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4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 -&gt; STM ()</a:t>
            </a:r>
            <a:r>
              <a:rPr lang="en-GB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incT2 r = 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 {</a:t>
            </a:r>
            <a:r>
              <a:rPr lang="en-GB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incT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r; </a:t>
            </a:r>
            <a:r>
              <a:rPr lang="en-GB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incT</a:t>
            </a:r>
            <a:r>
              <a:rPr lang="en-GB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r} </a:t>
            </a:r>
            <a:endParaRPr lang="en-GB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foo</a:t>
            </a:r>
            <a:r>
              <a:rPr lang="en-GB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375BB0"/>
                </a:solidFill>
                <a:latin typeface="Consolas" pitchFamily="49" charset="0"/>
                <a:cs typeface="Consolas" pitchFamily="49" charset="0"/>
              </a:rPr>
              <a:t>:: IO ()</a:t>
            </a:r>
            <a:r>
              <a:rPr lang="en-GB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latin typeface="Consolas" pitchFamily="49" charset="0"/>
                <a:cs typeface="Consolas" pitchFamily="49" charset="0"/>
              </a:rPr>
              <a:t>foo = ...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atomically $ incT2 r...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7920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>
                <a:ea typeface="+mj-ea"/>
              </a:rPr>
              <a:t>STM Type Supports Exceptions</a:t>
            </a:r>
            <a:endParaRPr lang="en-GB" sz="5400" dirty="0" smtClean="0">
              <a:ea typeface="+mj-ea"/>
            </a:endParaRPr>
          </a:p>
        </p:txBody>
      </p:sp>
      <p:sp>
        <p:nvSpPr>
          <p:cNvPr id="179203" name="Text Placeholder 17920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895600"/>
            <a:ext cx="8610600" cy="3733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8775" indent="-358775" fontAlgn="auto">
              <a:buClr>
                <a:schemeClr val="tx1">
                  <a:shade val="95000"/>
                </a:schemeClr>
              </a:buClr>
              <a:buFont typeface="Wingdings" charset="2"/>
              <a:buNone/>
              <a:defRPr/>
            </a:pPr>
            <a:r>
              <a:rPr lang="en-GB" b="1" dirty="0" smtClean="0"/>
              <a:t>No </a:t>
            </a:r>
            <a:r>
              <a:rPr lang="en-GB" b="1" dirty="0"/>
              <a:t>need to restore invariants, or release locks!</a:t>
            </a:r>
          </a:p>
          <a:p>
            <a:pPr marL="0" indent="0" fontAlgn="auto"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GB" dirty="0" smtClean="0"/>
              <a:t>In </a:t>
            </a:r>
            <a:r>
              <a:rPr lang="en-GB" dirty="0"/>
              <a:t>`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atomically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act</a:t>
            </a:r>
            <a:r>
              <a:rPr lang="en-GB" dirty="0" smtClean="0"/>
              <a:t>`</a:t>
            </a:r>
            <a:r>
              <a:rPr lang="en-GB" dirty="0" smtClean="0"/>
              <a:t> </a:t>
            </a:r>
            <a:r>
              <a:rPr lang="en-GB" dirty="0"/>
              <a:t>i</a:t>
            </a:r>
            <a:r>
              <a:rPr lang="en-GB" dirty="0" smtClean="0"/>
              <a:t>f  `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act</a:t>
            </a:r>
            <a:r>
              <a:rPr lang="en-GB" dirty="0" smtClean="0"/>
              <a:t>`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/>
              <a:t>throws exception:</a:t>
            </a:r>
          </a:p>
          <a:p>
            <a:pPr marL="0" indent="0" fontAlgn="auto"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GB" dirty="0" smtClean="0"/>
              <a:t>1. </a:t>
            </a:r>
            <a:r>
              <a:rPr lang="en-GB" dirty="0"/>
              <a:t>T</a:t>
            </a:r>
            <a:r>
              <a:rPr lang="en-GB" dirty="0" smtClean="0"/>
              <a:t>ransaction </a:t>
            </a:r>
            <a:r>
              <a:rPr lang="en-GB" dirty="0" smtClean="0"/>
              <a:t>is aborted with no </a:t>
            </a:r>
            <a:r>
              <a:rPr lang="en-GB" dirty="0" smtClean="0"/>
              <a:t>effect,</a:t>
            </a:r>
          </a:p>
          <a:p>
            <a:pPr marL="0" indent="0" fontAlgn="auto"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GB" dirty="0" smtClean="0"/>
              <a:t>2. </a:t>
            </a:r>
            <a:r>
              <a:rPr lang="en-GB" dirty="0"/>
              <a:t>E</a:t>
            </a:r>
            <a:r>
              <a:rPr lang="en-GB" dirty="0" smtClean="0"/>
              <a:t>xception </a:t>
            </a:r>
            <a:r>
              <a:rPr lang="en-GB" dirty="0" smtClean="0"/>
              <a:t>is propagated to </a:t>
            </a:r>
            <a:r>
              <a:rPr lang="en-GB" dirty="0" smtClean="0"/>
              <a:t>enclosing </a:t>
            </a:r>
            <a:r>
              <a:rPr lang="en-GB" dirty="0" smtClean="0"/>
              <a:t>IO </a:t>
            </a:r>
            <a:r>
              <a:rPr lang="en-GB" dirty="0" smtClean="0"/>
              <a:t>code*</a:t>
            </a:r>
          </a:p>
          <a:p>
            <a:pPr marL="0" indent="0" fontAlgn="auto">
              <a:buClr>
                <a:schemeClr val="tx1">
                  <a:shade val="95000"/>
                </a:schemeClr>
              </a:buClr>
              <a:buNone/>
              <a:defRPr/>
            </a:pPr>
            <a:endParaRPr lang="en-GB" dirty="0"/>
          </a:p>
          <a:p>
            <a:pPr marL="0" indent="0" fontAlgn="auto"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 smtClean="0">
                <a:hlinkClick r:id="rId3"/>
              </a:rPr>
              <a:t>*</a:t>
            </a:r>
            <a:r>
              <a:rPr lang="en-US" b="1" dirty="0" err="1" smtClean="0">
                <a:hlinkClick r:id="rId3"/>
              </a:rPr>
              <a:t>Composable</a:t>
            </a:r>
            <a:r>
              <a:rPr lang="en-US" b="1" dirty="0" smtClean="0">
                <a:hlinkClick r:id="rId3"/>
              </a:rPr>
              <a:t> </a:t>
            </a:r>
            <a:r>
              <a:rPr lang="en-US" b="1" dirty="0" smtClean="0">
                <a:hlinkClick r:id="rId3"/>
              </a:rPr>
              <a:t>Memory </a:t>
            </a:r>
            <a:r>
              <a:rPr lang="en-US" b="1" dirty="0" smtClean="0">
                <a:hlinkClick r:id="rId3"/>
              </a:rPr>
              <a:t>Transactions</a:t>
            </a:r>
            <a:endParaRPr lang="en-GB" dirty="0" smtClean="0"/>
          </a:p>
        </p:txBody>
      </p:sp>
      <p:sp>
        <p:nvSpPr>
          <p:cNvPr id="78852" name="TextBox 179203"/>
          <p:cNvSpPr txBox="1">
            <a:spLocks noChangeArrowheads="1"/>
          </p:cNvSpPr>
          <p:nvPr/>
        </p:nvSpPr>
        <p:spPr bwMode="auto">
          <a:xfrm>
            <a:off x="228600" y="1570470"/>
            <a:ext cx="8610599" cy="8679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8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Exception -&gt; STM a</a:t>
            </a:r>
            <a:b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catch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a </a:t>
            </a:r>
            <a:r>
              <a:rPr lang="en-GB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-&gt;(Exception-&gt;STM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GB" sz="28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)-&gt; STM </a:t>
            </a:r>
            <a:r>
              <a:rPr lang="en-GB" sz="28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109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73060"/>
          <p:cNvSpPr txBox="1">
            <a:spLocks noChangeArrowheads="1"/>
          </p:cNvSpPr>
          <p:nvPr/>
        </p:nvSpPr>
        <p:spPr>
          <a:xfrm>
            <a:off x="0" y="2743200"/>
            <a:ext cx="9126279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6600" b="1" dirty="0" smtClean="0"/>
              <a:t>Transaction </a:t>
            </a:r>
            <a:r>
              <a:rPr lang="en-GB" sz="6600" b="1" dirty="0" err="1" smtClean="0"/>
              <a:t>Combinators</a:t>
            </a:r>
            <a:endParaRPr lang="en-GB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11238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37217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GB" sz="4800" dirty="0"/>
              <a:t>#</a:t>
            </a:r>
            <a:r>
              <a:rPr lang="en-GB" sz="4800" dirty="0" smtClean="0"/>
              <a:t>1 </a:t>
            </a:r>
            <a:r>
              <a:rPr lang="en-GB" sz="4800" dirty="0" smtClean="0"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4800" dirty="0" smtClean="0"/>
              <a:t>: Compositional </a:t>
            </a:r>
            <a:r>
              <a:rPr lang="en-GB" sz="4800" dirty="0"/>
              <a:t>Blocking</a:t>
            </a:r>
            <a:endParaRPr lang="en-GB" sz="4800" dirty="0" smtClean="0"/>
          </a:p>
        </p:txBody>
      </p:sp>
      <p:sp>
        <p:nvSpPr>
          <p:cNvPr id="82947" name="Text Placeholder 13721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276600"/>
            <a:ext cx="9144000" cy="609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>
                <a:latin typeface="+mj-lt"/>
              </a:rPr>
              <a:t>“A</a:t>
            </a:r>
            <a:r>
              <a:rPr lang="en-GB" b="1" dirty="0" smtClean="0">
                <a:latin typeface="+mj-lt"/>
              </a:rPr>
              <a:t>bort current transaction &amp; re-execute from start”</a:t>
            </a:r>
          </a:p>
        </p:txBody>
      </p:sp>
      <p:sp>
        <p:nvSpPr>
          <p:cNvPr id="137221" name="TextBox 137220"/>
          <p:cNvSpPr txBox="1">
            <a:spLocks noChangeArrowheads="1"/>
          </p:cNvSpPr>
          <p:nvPr/>
        </p:nvSpPr>
        <p:spPr bwMode="auto">
          <a:xfrm>
            <a:off x="1981200" y="1826669"/>
            <a:ext cx="4953000" cy="7017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182563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  <a:defRPr/>
            </a:pPr>
            <a:r>
              <a:rPr lang="en-GB" sz="4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4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4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()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85850" y="4902672"/>
            <a:ext cx="7143750" cy="14219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>
            <a:lvl1pPr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STM ()</a:t>
            </a:r>
            <a:b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do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readTVar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n then 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writeTVar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-n) </a:t>
            </a:r>
          </a:p>
        </p:txBody>
      </p:sp>
    </p:spTree>
    <p:extLst>
      <p:ext uri="{BB962C8B-B14F-4D97-AF65-F5344CB8AC3E}">
        <p14:creationId xmlns:p14="http://schemas.microsoft.com/office/powerpoint/2010/main" val="42784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37217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GB" sz="4800" dirty="0"/>
              <a:t>#</a:t>
            </a:r>
            <a:r>
              <a:rPr lang="en-GB" sz="4800" dirty="0" smtClean="0"/>
              <a:t>1 </a:t>
            </a:r>
            <a:r>
              <a:rPr lang="en-GB" sz="4800" dirty="0" smtClean="0"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4800" dirty="0" smtClean="0"/>
              <a:t>: Compositional </a:t>
            </a:r>
            <a:r>
              <a:rPr lang="en-GB" sz="4800" dirty="0"/>
              <a:t>Blocking</a:t>
            </a:r>
            <a:endParaRPr lang="en-GB" sz="4800" dirty="0" smtClean="0"/>
          </a:p>
        </p:txBody>
      </p:sp>
      <p:sp>
        <p:nvSpPr>
          <p:cNvPr id="137220" name="TextBox 137219"/>
          <p:cNvSpPr txBox="1">
            <a:spLocks noChangeArrowheads="1"/>
          </p:cNvSpPr>
          <p:nvPr/>
        </p:nvSpPr>
        <p:spPr bwMode="auto">
          <a:xfrm>
            <a:off x="1085850" y="4902672"/>
            <a:ext cx="7143750" cy="14219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>
            <a:lvl1pPr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STM ()</a:t>
            </a:r>
            <a:b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do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readTVar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n then 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writeTVar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-n) </a:t>
            </a:r>
          </a:p>
        </p:txBody>
      </p:sp>
      <p:sp>
        <p:nvSpPr>
          <p:cNvPr id="7" name="Text Placeholder 137218"/>
          <p:cNvSpPr txBox="1">
            <a:spLocks noChangeArrowheads="1"/>
          </p:cNvSpPr>
          <p:nvPr/>
        </p:nvSpPr>
        <p:spPr>
          <a:xfrm>
            <a:off x="0" y="3051969"/>
            <a:ext cx="9144000" cy="1215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b="1" dirty="0" smtClean="0">
                <a:latin typeface="+mj-lt"/>
              </a:rPr>
              <a:t>Implementation Avoids Busy </a:t>
            </a:r>
            <a:r>
              <a:rPr lang="en-GB" b="1" dirty="0">
                <a:latin typeface="+mj-lt"/>
              </a:rPr>
              <a:t>W</a:t>
            </a:r>
            <a:r>
              <a:rPr lang="en-GB" b="1" dirty="0" smtClean="0">
                <a:latin typeface="+mj-lt"/>
              </a:rPr>
              <a:t>aiting </a:t>
            </a:r>
          </a:p>
          <a:p>
            <a:pPr marL="0" indent="0" algn="ctr">
              <a:buNone/>
            </a:pPr>
            <a:r>
              <a:rPr lang="en-GB" sz="2800" dirty="0" smtClean="0">
                <a:latin typeface="+mj-lt"/>
              </a:rPr>
              <a:t>Uses logged reads to block till </a:t>
            </a:r>
            <a:r>
              <a:rPr lang="en-GB" sz="2800" dirty="0">
                <a:latin typeface="+mj-lt"/>
              </a:rPr>
              <a:t>a read-</a:t>
            </a:r>
            <a:r>
              <a:rPr lang="en-GB" sz="2800" dirty="0" err="1">
                <a:latin typeface="+mj-lt"/>
              </a:rPr>
              <a:t>var</a:t>
            </a:r>
            <a:r>
              <a:rPr lang="en-GB" sz="2800" dirty="0">
                <a:latin typeface="+mj-lt"/>
              </a:rPr>
              <a:t> (</a:t>
            </a:r>
            <a:r>
              <a:rPr lang="en-GB" sz="2800" dirty="0" err="1">
                <a:latin typeface="+mj-lt"/>
              </a:rPr>
              <a:t>eg</a:t>
            </a:r>
            <a:r>
              <a:rPr lang="en-GB" sz="2800" dirty="0">
                <a:latin typeface="+mj-lt"/>
              </a:rPr>
              <a:t>. </a:t>
            </a:r>
            <a:r>
              <a:rPr lang="en-GB" sz="2800" dirty="0" err="1">
                <a:latin typeface="Consolas" pitchFamily="49" charset="0"/>
                <a:cs typeface="Consolas" pitchFamily="49" charset="0"/>
              </a:rPr>
              <a:t>acc</a:t>
            </a:r>
            <a:r>
              <a:rPr lang="en-GB" sz="2800" dirty="0">
                <a:latin typeface="+mj-lt"/>
              </a:rPr>
              <a:t>) </a:t>
            </a:r>
            <a:r>
              <a:rPr lang="en-GB" sz="2800" dirty="0" smtClean="0">
                <a:latin typeface="+mj-lt"/>
              </a:rPr>
              <a:t>changes</a:t>
            </a:r>
            <a:endParaRPr lang="en-GB" sz="2800" dirty="0">
              <a:latin typeface="+mj-lt"/>
            </a:endParaRPr>
          </a:p>
          <a:p>
            <a:pPr marL="0" indent="0" algn="ctr">
              <a:buFont typeface="Arial" pitchFamily="34" charset="0"/>
              <a:buNone/>
            </a:pPr>
            <a:endParaRPr lang="en-GB" dirty="0" smtClean="0">
              <a:latin typeface="+mj-l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81200" y="1826669"/>
            <a:ext cx="4953000" cy="7017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182563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  <a:defRPr/>
            </a:pPr>
            <a:r>
              <a:rPr lang="en-GB" sz="4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4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4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()</a:t>
            </a:r>
          </a:p>
        </p:txBody>
      </p:sp>
    </p:spTree>
    <p:extLst>
      <p:ext uri="{BB962C8B-B14F-4D97-AF65-F5344CB8AC3E}">
        <p14:creationId xmlns:p14="http://schemas.microsoft.com/office/powerpoint/2010/main" val="3223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37217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GB" sz="4800" dirty="0"/>
              <a:t>#</a:t>
            </a:r>
            <a:r>
              <a:rPr lang="en-GB" sz="4800" dirty="0" smtClean="0"/>
              <a:t>1 </a:t>
            </a:r>
            <a:r>
              <a:rPr lang="en-GB" sz="4800" dirty="0" smtClean="0"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4800" dirty="0" smtClean="0"/>
              <a:t>: Compositional </a:t>
            </a:r>
            <a:r>
              <a:rPr lang="en-GB" sz="4800" dirty="0"/>
              <a:t>Blocking</a:t>
            </a:r>
            <a:endParaRPr lang="en-GB" sz="4800" dirty="0" smtClean="0"/>
          </a:p>
        </p:txBody>
      </p:sp>
      <p:sp>
        <p:nvSpPr>
          <p:cNvPr id="137220" name="TextBox 137219"/>
          <p:cNvSpPr txBox="1">
            <a:spLocks noChangeArrowheads="1"/>
          </p:cNvSpPr>
          <p:nvPr/>
        </p:nvSpPr>
        <p:spPr bwMode="auto">
          <a:xfrm>
            <a:off x="1085850" y="4902672"/>
            <a:ext cx="7143750" cy="14219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>
            <a:lvl1pPr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STM ()</a:t>
            </a:r>
            <a:b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do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readTVar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n then 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writeTVar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-n) </a:t>
            </a:r>
          </a:p>
        </p:txBody>
      </p:sp>
      <p:sp>
        <p:nvSpPr>
          <p:cNvPr id="7" name="Text Placeholder 137218"/>
          <p:cNvSpPr txBox="1">
            <a:spLocks noChangeArrowheads="1"/>
          </p:cNvSpPr>
          <p:nvPr/>
        </p:nvSpPr>
        <p:spPr>
          <a:xfrm>
            <a:off x="0" y="3051969"/>
            <a:ext cx="9144000" cy="17486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b="1" dirty="0" smtClean="0"/>
              <a:t>No Condition Variables!</a:t>
            </a:r>
          </a:p>
          <a:p>
            <a:pPr marL="0" indent="0" algn="ctr">
              <a:buNone/>
            </a:pPr>
            <a:r>
              <a:rPr lang="en-GB" sz="2800" dirty="0" smtClean="0"/>
              <a:t>Uses logged reads to block till </a:t>
            </a:r>
            <a:r>
              <a:rPr lang="en-GB" sz="2800" dirty="0"/>
              <a:t>a read-</a:t>
            </a:r>
            <a:r>
              <a:rPr lang="en-GB" sz="2800" dirty="0" err="1"/>
              <a:t>var</a:t>
            </a:r>
            <a:r>
              <a:rPr lang="en-GB" sz="2800" dirty="0"/>
              <a:t> (</a:t>
            </a:r>
            <a:r>
              <a:rPr lang="en-GB" sz="2800" dirty="0" err="1"/>
              <a:t>eg</a:t>
            </a:r>
            <a:r>
              <a:rPr lang="en-GB" sz="2800" dirty="0"/>
              <a:t>. </a:t>
            </a:r>
            <a:r>
              <a:rPr lang="en-GB" sz="2800" dirty="0" err="1">
                <a:cs typeface="Consolas" pitchFamily="49" charset="0"/>
              </a:rPr>
              <a:t>acc</a:t>
            </a:r>
            <a:r>
              <a:rPr lang="en-GB" sz="2800" dirty="0"/>
              <a:t>) </a:t>
            </a:r>
            <a:r>
              <a:rPr lang="en-GB" sz="2800" dirty="0" smtClean="0"/>
              <a:t>changes</a:t>
            </a:r>
          </a:p>
          <a:p>
            <a:pPr marL="0" indent="0" algn="ctr">
              <a:buNone/>
            </a:pPr>
            <a:r>
              <a:rPr lang="en-GB" sz="2800" dirty="0"/>
              <a:t>Retrying thread is woken </a:t>
            </a:r>
            <a:r>
              <a:rPr lang="en-GB" sz="2800" dirty="0" smtClean="0"/>
              <a:t>on write, so no forgotten notifies </a:t>
            </a:r>
            <a:endParaRPr lang="en-GB" sz="2800" dirty="0"/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Font typeface="Arial" pitchFamily="34" charset="0"/>
              <a:buNone/>
            </a:pPr>
            <a:endParaRPr lang="en-GB" dirty="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81200" y="1826669"/>
            <a:ext cx="4953000" cy="7017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182563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  <a:defRPr/>
            </a:pPr>
            <a:r>
              <a:rPr lang="en-GB" sz="4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4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4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()</a:t>
            </a:r>
          </a:p>
        </p:txBody>
      </p:sp>
    </p:spTree>
    <p:extLst>
      <p:ext uri="{BB962C8B-B14F-4D97-AF65-F5344CB8AC3E}">
        <p14:creationId xmlns:p14="http://schemas.microsoft.com/office/powerpoint/2010/main" val="2534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37217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GB" sz="4800" dirty="0"/>
              <a:t>#</a:t>
            </a:r>
            <a:r>
              <a:rPr lang="en-GB" sz="4800" dirty="0" smtClean="0"/>
              <a:t>1 </a:t>
            </a:r>
            <a:r>
              <a:rPr lang="en-GB" sz="4800" dirty="0" smtClean="0"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4800" dirty="0" smtClean="0"/>
              <a:t>: Compositional </a:t>
            </a:r>
            <a:r>
              <a:rPr lang="en-GB" sz="4800" dirty="0"/>
              <a:t>Blocking</a:t>
            </a:r>
            <a:endParaRPr lang="en-GB" sz="4800" dirty="0" smtClean="0"/>
          </a:p>
        </p:txBody>
      </p:sp>
      <p:sp>
        <p:nvSpPr>
          <p:cNvPr id="137220" name="TextBox 137219"/>
          <p:cNvSpPr txBox="1">
            <a:spLocks noChangeArrowheads="1"/>
          </p:cNvSpPr>
          <p:nvPr/>
        </p:nvSpPr>
        <p:spPr bwMode="auto">
          <a:xfrm>
            <a:off x="1085850" y="4902672"/>
            <a:ext cx="7143750" cy="14219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>
            <a:lvl1pPr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STM ()</a:t>
            </a:r>
            <a:b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do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&lt;-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readTVar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n then 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writeTVar</a:t>
            </a:r>
            <a:r>
              <a:rPr lang="en-GB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bal</a:t>
            </a:r>
            <a:r>
              <a:rPr lang="en-GB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-n) </a:t>
            </a:r>
          </a:p>
        </p:txBody>
      </p:sp>
      <p:sp>
        <p:nvSpPr>
          <p:cNvPr id="7" name="Text Placeholder 137218"/>
          <p:cNvSpPr txBox="1">
            <a:spLocks noChangeArrowheads="1"/>
          </p:cNvSpPr>
          <p:nvPr/>
        </p:nvSpPr>
        <p:spPr>
          <a:xfrm>
            <a:off x="0" y="3051969"/>
            <a:ext cx="9144000" cy="17486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b="1" dirty="0" smtClean="0"/>
              <a:t>No Condition Variables!</a:t>
            </a:r>
          </a:p>
          <a:p>
            <a:pPr marL="0" indent="0" algn="ctr">
              <a:buNone/>
            </a:pPr>
            <a:r>
              <a:rPr lang="en-GB" sz="2800" dirty="0" smtClean="0"/>
              <a:t>No </a:t>
            </a:r>
            <a:r>
              <a:rPr lang="en-GB" sz="2800" dirty="0"/>
              <a:t>danger of forgetting to test conditions </a:t>
            </a:r>
          </a:p>
          <a:p>
            <a:pPr marL="0" indent="0" algn="ctr">
              <a:buNone/>
            </a:pPr>
            <a:r>
              <a:rPr lang="en-GB" sz="2800" dirty="0" smtClean="0"/>
              <a:t>On waking as </a:t>
            </a:r>
            <a:r>
              <a:rPr lang="en-GB" sz="2800" dirty="0"/>
              <a:t>t</a:t>
            </a:r>
            <a:r>
              <a:rPr lang="en-GB" sz="2800" dirty="0" smtClean="0"/>
              <a:t>ransaction runs </a:t>
            </a:r>
            <a:r>
              <a:rPr lang="en-GB" sz="2800" dirty="0"/>
              <a:t>from the </a:t>
            </a:r>
            <a:r>
              <a:rPr lang="en-GB" sz="2800" dirty="0" smtClean="0"/>
              <a:t>start.</a:t>
            </a:r>
          </a:p>
          <a:p>
            <a:pPr marL="0" indent="0" algn="ctr">
              <a:buFont typeface="Arial" pitchFamily="34" charset="0"/>
              <a:buNone/>
            </a:pPr>
            <a:endParaRPr lang="en-GB" dirty="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81200" y="1826669"/>
            <a:ext cx="4953000" cy="7017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182563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  <a:defRPr/>
            </a:pPr>
            <a:r>
              <a:rPr lang="en-GB" sz="4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retry</a:t>
            </a:r>
            <a:r>
              <a:rPr lang="en-GB" sz="4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4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()</a:t>
            </a:r>
          </a:p>
        </p:txBody>
      </p:sp>
    </p:spTree>
    <p:extLst>
      <p:ext uri="{BB962C8B-B14F-4D97-AF65-F5344CB8AC3E}">
        <p14:creationId xmlns:p14="http://schemas.microsoft.com/office/powerpoint/2010/main" val="23553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7612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4800" dirty="0" smtClean="0"/>
              <a:t>Why is </a:t>
            </a:r>
            <a:r>
              <a:rPr lang="en-GB" sz="4800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GB" sz="4800" dirty="0" smtClean="0">
                <a:latin typeface="Consolas" pitchFamily="49" charset="0"/>
                <a:cs typeface="Consolas" pitchFamily="49" charset="0"/>
              </a:rPr>
              <a:t>try </a:t>
            </a:r>
            <a:r>
              <a:rPr lang="en-GB" sz="4800" dirty="0" smtClean="0"/>
              <a:t>Compositional?</a:t>
            </a:r>
          </a:p>
        </p:txBody>
      </p:sp>
      <p:sp>
        <p:nvSpPr>
          <p:cNvPr id="87043" name="Text Placeholder 176130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02150"/>
            <a:ext cx="9144000" cy="212725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endParaRPr lang="en-GB" sz="3600" dirty="0" smtClean="0">
              <a:solidFill>
                <a:srgbClr val="FFFF00"/>
              </a:solidFill>
            </a:endParaRPr>
          </a:p>
          <a:p>
            <a:pPr marL="358775" indent="-358775" algn="ctr">
              <a:lnSpc>
                <a:spcPct val="90000"/>
              </a:lnSpc>
              <a:buFontTx/>
              <a:buNone/>
            </a:pPr>
            <a:r>
              <a:rPr lang="en-GB" sz="3600" b="1" dirty="0"/>
              <a:t>W</a:t>
            </a:r>
            <a:r>
              <a:rPr lang="en-GB" sz="3600" b="1" dirty="0" smtClean="0"/>
              <a:t>aits </a:t>
            </a:r>
            <a:r>
              <a:rPr lang="en-GB" sz="3600" b="1" dirty="0" err="1" smtClean="0"/>
              <a:t>untill</a:t>
            </a:r>
            <a:r>
              <a:rPr lang="en-GB" sz="3600" b="1" dirty="0" smtClean="0"/>
              <a:t> `</a:t>
            </a:r>
            <a:r>
              <a:rPr lang="en-GB" sz="3600" b="1" dirty="0" smtClean="0">
                <a:latin typeface="Consolas" pitchFamily="49" charset="0"/>
                <a:cs typeface="Consolas" pitchFamily="49" charset="0"/>
              </a:rPr>
              <a:t>a1&gt;3`</a:t>
            </a:r>
            <a:r>
              <a:rPr lang="en-GB" sz="3600" b="1" dirty="0" smtClean="0"/>
              <a:t> </a:t>
            </a:r>
            <a:r>
              <a:rPr lang="en-GB" sz="3600" b="1" dirty="0" smtClean="0"/>
              <a:t>AND </a:t>
            </a:r>
            <a:r>
              <a:rPr lang="en-GB" sz="3600" b="1" dirty="0" smtClean="0"/>
              <a:t>`</a:t>
            </a:r>
            <a:r>
              <a:rPr lang="en-GB" sz="3600" b="1" dirty="0" smtClean="0">
                <a:latin typeface="Consolas" pitchFamily="49" charset="0"/>
                <a:cs typeface="Consolas" pitchFamily="49" charset="0"/>
              </a:rPr>
              <a:t>a2&gt;7`</a:t>
            </a:r>
          </a:p>
          <a:p>
            <a:pPr marL="358775" indent="-358775" algn="ctr">
              <a:lnSpc>
                <a:spcPct val="90000"/>
              </a:lnSpc>
              <a:buFontTx/>
              <a:buNone/>
            </a:pPr>
            <a:r>
              <a:rPr lang="en-GB" sz="3600" dirty="0">
                <a:latin typeface="+mj-lt"/>
              </a:rPr>
              <a:t>W</a:t>
            </a:r>
            <a:r>
              <a:rPr lang="en-GB" sz="3600" dirty="0" smtClean="0">
                <a:latin typeface="+mj-lt"/>
              </a:rPr>
              <a:t>ithout  changing/knowing `</a:t>
            </a:r>
            <a:r>
              <a:rPr lang="en-GB" sz="3600" dirty="0" smtClean="0">
                <a:latin typeface="Consolas" pitchFamily="49" charset="0"/>
                <a:cs typeface="Consolas" pitchFamily="49" charset="0"/>
              </a:rPr>
              <a:t>withdraw</a:t>
            </a:r>
            <a:r>
              <a:rPr lang="en-GB" sz="3600" dirty="0" smtClean="0">
                <a:latin typeface="+mj-lt"/>
              </a:rPr>
              <a:t>` code</a:t>
            </a:r>
          </a:p>
        </p:txBody>
      </p:sp>
      <p:sp>
        <p:nvSpPr>
          <p:cNvPr id="87044" name="TextBox 3"/>
          <p:cNvSpPr txBox="1">
            <a:spLocks noChangeArrowheads="1"/>
          </p:cNvSpPr>
          <p:nvPr/>
        </p:nvSpPr>
        <p:spPr bwMode="auto">
          <a:xfrm>
            <a:off x="1431925" y="3421393"/>
            <a:ext cx="6035675" cy="978729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 withdraw 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a1 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withdraw 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a2 7 </a:t>
            </a:r>
            <a:endParaRPr lang="en-GB" sz="3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176130"/>
          <p:cNvSpPr txBox="1">
            <a:spLocks noChangeArrowheads="1"/>
          </p:cNvSpPr>
          <p:nvPr/>
        </p:nvSpPr>
        <p:spPr>
          <a:xfrm>
            <a:off x="0" y="1600200"/>
            <a:ext cx="9144000" cy="137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GB" sz="3600" b="1" dirty="0" smtClean="0"/>
              <a:t>Can appear anywhere in an STM Transaction</a:t>
            </a:r>
          </a:p>
          <a:p>
            <a:pPr marL="0" indent="0" algn="ctr">
              <a:lnSpc>
                <a:spcPct val="90000"/>
              </a:lnSpc>
              <a:buFont typeface="Arial" pitchFamily="34" charset="0"/>
              <a:buNone/>
            </a:pPr>
            <a:r>
              <a:rPr lang="en-GB" sz="3600" dirty="0" smtClean="0"/>
              <a:t>Nested arbitrarily deeply inside a call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8590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Title 94310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>
                <a:ea typeface="+mj-ea"/>
              </a:rPr>
              <a:t>Concurrent Programming</a:t>
            </a:r>
          </a:p>
        </p:txBody>
      </p:sp>
      <p:sp>
        <p:nvSpPr>
          <p:cNvPr id="943107" name="Text Placeholder 943106"/>
          <p:cNvSpPr>
            <a:spLocks noGrp="1" noChangeArrowheads="1"/>
          </p:cNvSpPr>
          <p:nvPr>
            <p:ph type="body" idx="4294967295"/>
          </p:nvPr>
        </p:nvSpPr>
        <p:spPr>
          <a:xfrm>
            <a:off x="522767" y="1752600"/>
            <a:ext cx="8153400" cy="3962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3600" b="1" dirty="0" smtClean="0"/>
              <a:t>State-of-the-art is 30 years old!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3600" dirty="0" smtClean="0"/>
              <a:t>Locks and condition variables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3600" dirty="0" smtClean="0"/>
              <a:t>Java: </a:t>
            </a:r>
            <a:r>
              <a:rPr lang="en-GB" sz="3600" dirty="0" smtClean="0">
                <a:latin typeface="Consolas" pitchFamily="49" charset="0"/>
                <a:cs typeface="Consolas" pitchFamily="49" charset="0"/>
              </a:rPr>
              <a:t>synchronized</a:t>
            </a:r>
            <a:r>
              <a:rPr lang="en-GB" sz="3600" dirty="0" smtClean="0"/>
              <a:t>, </a:t>
            </a:r>
            <a:r>
              <a:rPr lang="en-GB" sz="3600" dirty="0" smtClean="0">
                <a:latin typeface="Consolas" pitchFamily="49" charset="0"/>
                <a:cs typeface="Consolas" pitchFamily="49" charset="0"/>
              </a:rPr>
              <a:t>wait</a:t>
            </a:r>
            <a:r>
              <a:rPr lang="en-GB" sz="3600" dirty="0" smtClean="0"/>
              <a:t>, </a:t>
            </a:r>
            <a:r>
              <a:rPr lang="en-GB" sz="3600" dirty="0" smtClean="0">
                <a:latin typeface="Consolas" pitchFamily="49" charset="0"/>
                <a:cs typeface="Consolas" pitchFamily="49" charset="0"/>
              </a:rPr>
              <a:t>notify</a:t>
            </a:r>
            <a:endParaRPr lang="en-GB" sz="36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GB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GB" sz="3600" b="1" dirty="0" smtClean="0"/>
              <a:t>Locks etc. Fundamentally Flawed </a:t>
            </a:r>
            <a:endParaRPr lang="en-GB" sz="3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3600" dirty="0" smtClean="0"/>
              <a:t>“</a:t>
            </a:r>
            <a:r>
              <a:rPr lang="en-GB" sz="3600" dirty="0"/>
              <a:t>B</a:t>
            </a:r>
            <a:r>
              <a:rPr lang="en-GB" sz="3600" dirty="0" smtClean="0"/>
              <a:t>uilding a sky-scraper out of matchsticks”</a:t>
            </a:r>
          </a:p>
        </p:txBody>
      </p:sp>
    </p:spTree>
    <p:extLst>
      <p:ext uri="{BB962C8B-B14F-4D97-AF65-F5344CB8AC3E}">
        <p14:creationId xmlns:p14="http://schemas.microsoft.com/office/powerpoint/2010/main" val="16731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76129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Hoisting Guards Is Not </a:t>
            </a:r>
            <a:r>
              <a:rPr lang="en-GB" dirty="0" smtClean="0"/>
              <a:t>Compositional</a:t>
            </a:r>
            <a:endParaRPr lang="en-GB" dirty="0" smtClean="0"/>
          </a:p>
        </p:txBody>
      </p:sp>
      <p:sp>
        <p:nvSpPr>
          <p:cNvPr id="87045" name="TextBox 4"/>
          <p:cNvSpPr txBox="1">
            <a:spLocks noChangeArrowheads="1"/>
          </p:cNvSpPr>
          <p:nvPr/>
        </p:nvSpPr>
        <p:spPr bwMode="auto">
          <a:xfrm>
            <a:off x="1981200" y="2133600"/>
            <a:ext cx="5464175" cy="161890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33178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3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a1&gt;3 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a2&gt;7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...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stuff... </a:t>
            </a:r>
            <a:endParaRPr lang="en-US" sz="3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3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176130"/>
          <p:cNvSpPr txBox="1">
            <a:spLocks noChangeArrowheads="1"/>
          </p:cNvSpPr>
          <p:nvPr/>
        </p:nvSpPr>
        <p:spPr>
          <a:xfrm>
            <a:off x="0" y="4417830"/>
            <a:ext cx="9144000" cy="19067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algn="ctr">
              <a:lnSpc>
                <a:spcPct val="90000"/>
              </a:lnSpc>
              <a:buFontTx/>
              <a:buNone/>
            </a:pPr>
            <a:r>
              <a:rPr lang="en-GB" sz="4400" b="1" dirty="0" smtClean="0"/>
              <a:t>Breaks abstraction of “...stuff...”</a:t>
            </a:r>
          </a:p>
          <a:p>
            <a:pPr marL="358775" indent="-358775" algn="ctr">
              <a:lnSpc>
                <a:spcPct val="90000"/>
              </a:lnSpc>
              <a:buFontTx/>
              <a:buNone/>
            </a:pPr>
            <a:r>
              <a:rPr lang="en-GB" sz="4400" dirty="0" smtClean="0"/>
              <a:t>Need to know code to expose guards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16756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3362"/>
          <p:cNvSpPr txBox="1">
            <a:spLocks noChangeArrowheads="1"/>
          </p:cNvSpPr>
          <p:nvPr/>
        </p:nvSpPr>
        <p:spPr>
          <a:xfrm>
            <a:off x="76200" y="3531314"/>
            <a:ext cx="8991600" cy="914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>
            <a:normAutofit/>
          </a:bodyPr>
          <a:lstStyle>
            <a:lvl1pPr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rgbClr val="F9F9F9"/>
              </a:buClr>
              <a:buSzPct val="100000"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atomically $ do withdraw a1 3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`orelse`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withdraw a2 3</a:t>
            </a:r>
            <a:br>
              <a:rPr lang="en-GB" sz="2400" dirty="0" smtClean="0">
                <a:latin typeface="Consolas" pitchFamily="49" charset="0"/>
                <a:cs typeface="Consolas" pitchFamily="49" charset="0"/>
              </a:rPr>
            </a:b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     deposit b 3 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362" name="Title 14336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6000" dirty="0" smtClean="0"/>
              <a:t>#2 </a:t>
            </a:r>
            <a:r>
              <a:rPr lang="en-GB" sz="6000" dirty="0" err="1" smtClean="0">
                <a:latin typeface="Consolas" pitchFamily="49" charset="0"/>
                <a:cs typeface="Consolas" pitchFamily="49" charset="0"/>
              </a:rPr>
              <a:t>orElse</a:t>
            </a:r>
            <a:r>
              <a:rPr lang="en-GB" sz="6000" dirty="0" smtClean="0"/>
              <a:t>: Choice</a:t>
            </a:r>
            <a:endParaRPr lang="en-GB" sz="6000" dirty="0" smtClean="0"/>
          </a:p>
        </p:txBody>
      </p:sp>
      <p:sp>
        <p:nvSpPr>
          <p:cNvPr id="89092" name="Text Placeholder 14336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1"/>
            <a:ext cx="9144000" cy="83819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400" dirty="0" smtClean="0"/>
              <a:t>How </a:t>
            </a:r>
            <a:r>
              <a:rPr lang="en-GB" sz="4400" dirty="0" smtClean="0"/>
              <a:t>to </a:t>
            </a:r>
            <a:r>
              <a:rPr lang="en-GB" sz="4400" dirty="0" smtClean="0"/>
              <a:t>transfer </a:t>
            </a:r>
            <a:r>
              <a:rPr lang="en-GB" sz="4400" dirty="0" smtClean="0">
                <a:latin typeface="Consolas" pitchFamily="49" charset="0"/>
                <a:cs typeface="Consolas" pitchFamily="49" charset="0"/>
              </a:rPr>
              <a:t>3$</a:t>
            </a:r>
            <a:r>
              <a:rPr lang="en-GB" sz="4400" dirty="0" smtClean="0"/>
              <a:t> from </a:t>
            </a:r>
            <a:r>
              <a:rPr lang="en-GB" sz="4400" dirty="0" smtClean="0">
                <a:latin typeface="Consolas" pitchFamily="49" charset="0"/>
                <a:cs typeface="Consolas" pitchFamily="49" charset="0"/>
              </a:rPr>
              <a:t>a1</a:t>
            </a:r>
            <a:r>
              <a:rPr lang="en-GB" sz="4400" dirty="0" smtClean="0"/>
              <a:t> or </a:t>
            </a:r>
            <a:r>
              <a:rPr lang="en-GB" sz="4400" dirty="0" smtClean="0">
                <a:latin typeface="Consolas" pitchFamily="49" charset="0"/>
                <a:cs typeface="Consolas" pitchFamily="49" charset="0"/>
              </a:rPr>
              <a:t>a2</a:t>
            </a:r>
            <a:r>
              <a:rPr lang="en-GB" sz="4400" dirty="0" smtClean="0"/>
              <a:t> to </a:t>
            </a:r>
            <a:r>
              <a:rPr lang="en-GB" sz="4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GB" sz="4400" dirty="0" smtClean="0"/>
              <a:t>?</a:t>
            </a:r>
            <a:endParaRPr lang="en-GB" sz="4400" dirty="0" smtClean="0"/>
          </a:p>
        </p:txBody>
      </p:sp>
      <p:sp>
        <p:nvSpPr>
          <p:cNvPr id="89093" name="Rounded Rectangular Callout 143363"/>
          <p:cNvSpPr>
            <a:spLocks noChangeArrowheads="1"/>
          </p:cNvSpPr>
          <p:nvPr/>
        </p:nvSpPr>
        <p:spPr bwMode="auto">
          <a:xfrm>
            <a:off x="2438400" y="2694444"/>
            <a:ext cx="1828800" cy="646986"/>
          </a:xfrm>
          <a:prstGeom prst="wedgeRoundRectCallout">
            <a:avLst>
              <a:gd name="adj1" fmla="val 17936"/>
              <a:gd name="adj2" fmla="val 9333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+mj-lt"/>
              </a:rPr>
              <a:t>Try </a:t>
            </a:r>
            <a:r>
              <a:rPr lang="en-GB" sz="3200" dirty="0" smtClean="0">
                <a:solidFill>
                  <a:srgbClr val="000000"/>
                </a:solidFill>
                <a:latin typeface="+mj-lt"/>
              </a:rPr>
              <a:t>this…</a:t>
            </a:r>
            <a:endParaRPr lang="en-GB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9094" name="Rounded Rectangular Callout 143364"/>
          <p:cNvSpPr>
            <a:spLocks noChangeArrowheads="1"/>
          </p:cNvSpPr>
          <p:nvPr/>
        </p:nvSpPr>
        <p:spPr bwMode="auto">
          <a:xfrm>
            <a:off x="4572000" y="2698985"/>
            <a:ext cx="4419600" cy="646986"/>
          </a:xfrm>
          <a:prstGeom prst="wedgeRoundRectCallout">
            <a:avLst>
              <a:gd name="adj1" fmla="val 9609"/>
              <a:gd name="adj2" fmla="val 9125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000000"/>
                </a:solidFill>
                <a:latin typeface="+mj-lt"/>
              </a:rPr>
              <a:t>...and if it retries, try this</a:t>
            </a:r>
          </a:p>
        </p:txBody>
      </p:sp>
      <p:sp>
        <p:nvSpPr>
          <p:cNvPr id="89095" name="Rounded Rectangular Callout 143365"/>
          <p:cNvSpPr>
            <a:spLocks noChangeArrowheads="1"/>
          </p:cNvSpPr>
          <p:nvPr/>
        </p:nvSpPr>
        <p:spPr bwMode="auto">
          <a:xfrm>
            <a:off x="2971800" y="4763214"/>
            <a:ext cx="4267200" cy="646986"/>
          </a:xfrm>
          <a:prstGeom prst="wedgeRoundRectCallout">
            <a:avLst>
              <a:gd name="adj1" fmla="val -34222"/>
              <a:gd name="adj2" fmla="val -12144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>
                <a:solidFill>
                  <a:srgbClr val="000000"/>
                </a:solidFill>
                <a:latin typeface="+mj-lt"/>
              </a:rPr>
              <a:t>...and and then do this</a:t>
            </a:r>
          </a:p>
        </p:txBody>
      </p:sp>
      <p:sp>
        <p:nvSpPr>
          <p:cNvPr id="143367" name="TextBox 143366"/>
          <p:cNvSpPr txBox="1">
            <a:spLocks noChangeArrowheads="1"/>
          </p:cNvSpPr>
          <p:nvPr/>
        </p:nvSpPr>
        <p:spPr bwMode="auto">
          <a:xfrm>
            <a:off x="241002" y="5958516"/>
            <a:ext cx="8686800" cy="590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  <a:defRPr/>
            </a:pPr>
            <a:r>
              <a:rPr lang="en-GB" sz="3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orElse</a:t>
            </a:r>
            <a:r>
              <a:rPr lang="en-GB" sz="3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600" b="1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a -&gt; STM a -&gt; STM a</a:t>
            </a:r>
          </a:p>
        </p:txBody>
      </p:sp>
    </p:spTree>
    <p:extLst>
      <p:ext uri="{BB962C8B-B14F-4D97-AF65-F5344CB8AC3E}">
        <p14:creationId xmlns:p14="http://schemas.microsoft.com/office/powerpoint/2010/main" val="4670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5667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/>
              <a:t>Choice </a:t>
            </a:r>
            <a:r>
              <a:rPr lang="en-GB" sz="5400" dirty="0" smtClean="0"/>
              <a:t>Is </a:t>
            </a:r>
            <a:r>
              <a:rPr lang="en-GB" sz="5400" dirty="0" err="1"/>
              <a:t>C</a:t>
            </a:r>
            <a:r>
              <a:rPr lang="en-GB" sz="5400" dirty="0" err="1" smtClean="0"/>
              <a:t>omposable</a:t>
            </a:r>
            <a:r>
              <a:rPr lang="en-GB" sz="5400" dirty="0" smtClean="0"/>
              <a:t> </a:t>
            </a:r>
            <a:r>
              <a:rPr lang="en-GB" sz="5400" dirty="0"/>
              <a:t>T</a:t>
            </a:r>
            <a:r>
              <a:rPr lang="en-GB" sz="5400" dirty="0" smtClean="0"/>
              <a:t>oo</a:t>
            </a:r>
            <a:r>
              <a:rPr lang="en-GB" sz="5400" dirty="0" smtClean="0"/>
              <a:t>!</a:t>
            </a:r>
          </a:p>
        </p:txBody>
      </p:sp>
      <p:sp>
        <p:nvSpPr>
          <p:cNvPr id="91140" name="Rectangle 156678"/>
          <p:cNvSpPr>
            <a:spLocks noChangeArrowheads="1"/>
          </p:cNvSpPr>
          <p:nvPr/>
        </p:nvSpPr>
        <p:spPr bwMode="auto">
          <a:xfrm>
            <a:off x="2133600" y="3003550"/>
            <a:ext cx="4800600" cy="11112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  <a:tabLst>
                <a:tab pos="365125" algn="l"/>
              </a:tabLst>
            </a:pPr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tomically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$ transfer 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a1 a2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b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  <a:tabLst>
                <a:tab pos="365125" algn="l"/>
              </a:tabLst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GB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orElse</a:t>
            </a:r>
            <a:r>
              <a:rPr lang="en-GB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  <a:tabLst>
                <a:tab pos="365125" algn="l"/>
              </a:tabLst>
            </a:pP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           transfer 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a3 a4 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GB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12" name="Rectangle 156679"/>
          <p:cNvSpPr>
            <a:spLocks noChangeArrowheads="1"/>
          </p:cNvSpPr>
          <p:nvPr/>
        </p:nvSpPr>
        <p:spPr bwMode="auto">
          <a:xfrm>
            <a:off x="457200" y="4797425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4000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endParaRPr 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Chalkboard"/>
              <a:ea typeface="+mn-ea"/>
            </a:endParaRPr>
          </a:p>
        </p:txBody>
      </p:sp>
      <p:sp>
        <p:nvSpPr>
          <p:cNvPr id="91142" name="Rectangle 156680"/>
          <p:cNvSpPr>
            <a:spLocks noChangeArrowheads="1"/>
          </p:cNvSpPr>
          <p:nvPr/>
        </p:nvSpPr>
        <p:spPr bwMode="auto">
          <a:xfrm>
            <a:off x="0" y="4800600"/>
            <a:ext cx="91440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GB" sz="4000" b="1" dirty="0" smtClean="0">
                <a:latin typeface="Consolas" pitchFamily="49" charset="0"/>
                <a:cs typeface="Consolas" pitchFamily="49" charset="0"/>
              </a:rPr>
              <a:t>transfer </a:t>
            </a:r>
            <a:r>
              <a:rPr lang="en-GB" sz="4000" b="1" dirty="0" smtClean="0">
                <a:cs typeface="Consolas" pitchFamily="49" charset="0"/>
              </a:rPr>
              <a:t>calls</a:t>
            </a:r>
            <a:r>
              <a:rPr lang="en-GB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4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orElse</a:t>
            </a:r>
            <a:endParaRPr lang="en-GB" sz="4000" b="1" dirty="0">
              <a:cs typeface="Consolas" pitchFamily="49" charset="0"/>
            </a:endParaRPr>
          </a:p>
          <a:p>
            <a:pPr algn="ctr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GB" sz="3600" dirty="0">
                <a:cs typeface="Consolas" pitchFamily="49" charset="0"/>
              </a:rPr>
              <a:t>B</a:t>
            </a:r>
            <a:r>
              <a:rPr lang="en-GB" sz="3600" dirty="0" smtClean="0">
                <a:cs typeface="Consolas" pitchFamily="49" charset="0"/>
              </a:rPr>
              <a:t>ut </a:t>
            </a:r>
            <a:r>
              <a:rPr lang="en-GB" sz="3600" dirty="0">
                <a:cs typeface="Consolas" pitchFamily="49" charset="0"/>
              </a:rPr>
              <a:t>calls to </a:t>
            </a:r>
            <a:r>
              <a:rPr lang="en-GB" sz="3600" dirty="0" smtClean="0">
                <a:cs typeface="Consolas" pitchFamily="49" charset="0"/>
              </a:rPr>
              <a:t>it can be </a:t>
            </a:r>
            <a:r>
              <a:rPr lang="en-GB" sz="3600" dirty="0">
                <a:cs typeface="Consolas" pitchFamily="49" charset="0"/>
              </a:rPr>
              <a:t>composed with </a:t>
            </a:r>
            <a:r>
              <a:rPr lang="en-GB" sz="3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orElse</a:t>
            </a:r>
            <a:endParaRPr lang="en-GB" sz="3600" dirty="0">
              <a:solidFill>
                <a:srgbClr val="FFFFFF"/>
              </a:solidFill>
              <a:cs typeface="Consolas" pitchFamily="49" charset="0"/>
            </a:endParaRPr>
          </a:p>
        </p:txBody>
      </p:sp>
      <p:sp>
        <p:nvSpPr>
          <p:cNvPr id="7" name="Text Placeholder 143362"/>
          <p:cNvSpPr txBox="1">
            <a:spLocks noChangeArrowheads="1"/>
          </p:cNvSpPr>
          <p:nvPr/>
        </p:nvSpPr>
        <p:spPr>
          <a:xfrm>
            <a:off x="76200" y="1600200"/>
            <a:ext cx="89916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lvl1pPr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rgbClr val="F9F9F9"/>
              </a:buClr>
              <a:buSzPct val="100000"/>
            </a:pPr>
            <a:r>
              <a:rPr lang="en-GB" sz="24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ransfer a1 a2 b = </a:t>
            </a:r>
            <a:r>
              <a:rPr lang="en-GB" sz="2400" b="1" dirty="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withdraw a1 3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`orElse`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withdraw a2 3</a:t>
            </a:r>
            <a:br>
              <a:rPr lang="en-GB" sz="2400" dirty="0" smtClean="0">
                <a:latin typeface="Consolas" pitchFamily="49" charset="0"/>
                <a:cs typeface="Consolas" pitchFamily="49" charset="0"/>
              </a:rPr>
            </a:b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           deposit b 3 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73060"/>
          <p:cNvSpPr txBox="1">
            <a:spLocks noChangeArrowheads="1"/>
          </p:cNvSpPr>
          <p:nvPr/>
        </p:nvSpPr>
        <p:spPr>
          <a:xfrm>
            <a:off x="0" y="2743200"/>
            <a:ext cx="9126279" cy="99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GB" sz="3600" b="1" dirty="0" smtClean="0"/>
              <a:t>Ensuring Correctness of Concurrent Accesses?</a:t>
            </a:r>
          </a:p>
          <a:p>
            <a:pPr marL="0" indent="0" algn="ctr">
              <a:buFont typeface="Arial" pitchFamily="34" charset="0"/>
              <a:buNone/>
            </a:pPr>
            <a:r>
              <a:rPr lang="en-GB" sz="3600" dirty="0" smtClean="0"/>
              <a:t>e.g. account should never go below 0 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0940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Placeholder 22118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9800"/>
            <a:ext cx="9144000" cy="2362200"/>
          </a:xfrm>
          <a:prstGeom prst="rect">
            <a:avLst/>
          </a:prstGeom>
          <a:noFill/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4000" b="1" dirty="0" smtClean="0"/>
              <a:t>Assumed on Entry, Verified on Exit</a:t>
            </a:r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buNone/>
            </a:pPr>
            <a:endParaRPr lang="en-GB" sz="4000" dirty="0" smtClean="0"/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4000" b="1" dirty="0" smtClean="0"/>
              <a:t>Only </a:t>
            </a:r>
            <a:r>
              <a:rPr lang="en-GB" sz="4000" b="1" dirty="0" smtClean="0"/>
              <a:t>T</a:t>
            </a:r>
            <a:r>
              <a:rPr lang="en-GB" sz="4000" b="1" dirty="0" smtClean="0"/>
              <a:t>ested If </a:t>
            </a:r>
            <a:r>
              <a:rPr lang="en-GB" sz="4000" b="1" dirty="0" smtClean="0"/>
              <a:t>I</a:t>
            </a:r>
            <a:r>
              <a:rPr lang="en-GB" sz="4000" b="1" dirty="0" smtClean="0"/>
              <a:t>nvariant’s </a:t>
            </a:r>
            <a:r>
              <a:rPr lang="en-GB" sz="4000" b="1" dirty="0" err="1" smtClean="0"/>
              <a:t>TVar</a:t>
            </a:r>
            <a:r>
              <a:rPr lang="en-GB" sz="4000" b="1" dirty="0" smtClean="0"/>
              <a:t> changes</a:t>
            </a:r>
            <a:endParaRPr lang="en-GB" sz="4000" b="1" dirty="0" smtClean="0">
              <a:solidFill>
                <a:srgbClr val="FFFF00"/>
              </a:solidFill>
            </a:endParaRPr>
          </a:p>
        </p:txBody>
      </p:sp>
      <p:sp>
        <p:nvSpPr>
          <p:cNvPr id="5" name="Title 14336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/>
              <a:t>Transaction Invariants</a:t>
            </a:r>
            <a:endParaRPr lang="en-GB" sz="5400" dirty="0" smtClean="0"/>
          </a:p>
        </p:txBody>
      </p:sp>
    </p:spTree>
    <p:extLst>
      <p:ext uri="{BB962C8B-B14F-4D97-AF65-F5344CB8AC3E}">
        <p14:creationId xmlns:p14="http://schemas.microsoft.com/office/powerpoint/2010/main" val="7274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TextBox 222211"/>
          <p:cNvSpPr txBox="1">
            <a:spLocks noChangeArrowheads="1"/>
          </p:cNvSpPr>
          <p:nvPr/>
        </p:nvSpPr>
        <p:spPr bwMode="auto">
          <a:xfrm>
            <a:off x="1258888" y="1341438"/>
            <a:ext cx="6742112" cy="535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182563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  <a:defRPr/>
            </a:pPr>
            <a:r>
              <a:rPr lang="en-GB" sz="3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always </a:t>
            </a:r>
            <a:r>
              <a:rPr lang="en-GB" sz="3200" b="1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</a:t>
            </a:r>
            <a:r>
              <a:rPr lang="en-GB" sz="3200" b="1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GB" sz="3200" b="1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STM ()</a:t>
            </a:r>
          </a:p>
        </p:txBody>
      </p:sp>
      <p:sp>
        <p:nvSpPr>
          <p:cNvPr id="222214" name="Rectangle 222213"/>
          <p:cNvSpPr>
            <a:spLocks noChangeArrowheads="1"/>
          </p:cNvSpPr>
          <p:nvPr/>
        </p:nvSpPr>
        <p:spPr bwMode="auto">
          <a:xfrm>
            <a:off x="1295400" y="2105569"/>
            <a:ext cx="6680199" cy="29236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checkBal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n-GB" sz="24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 smtClean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STM Bool</a:t>
            </a: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heckBal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v = do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cts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readTVar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v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     return (v &gt; 0) </a:t>
            </a: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  <a:tabLst>
                <a:tab pos="365125" algn="l"/>
                <a:tab pos="2422525" algn="l"/>
                <a:tab pos="4313238" algn="l"/>
              </a:tabLst>
            </a:pP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buFont typeface="Wingdings" charset="2"/>
              <a:buNone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newAccount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(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TVar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chemeClr val="hlink"/>
              </a:buClr>
              <a:buSzPct val="90000"/>
              <a:tabLst>
                <a:tab pos="365125" algn="l"/>
                <a:tab pos="2422525" algn="l"/>
                <a:tab pos="4313238" algn="l"/>
              </a:tabLst>
            </a:pPr>
            <a:r>
              <a:rPr lang="en-GB" sz="2400" dirty="0" err="1">
                <a:latin typeface="Consolas" pitchFamily="49" charset="0"/>
                <a:cs typeface="Consolas" pitchFamily="49" charset="0"/>
              </a:rPr>
              <a:t>newAccount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do v &lt;-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newTVar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0      	                      	              </a:t>
            </a:r>
            <a:r>
              <a:rPr lang="en-GB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checkBal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v                     </a:t>
            </a:r>
            <a:r>
              <a:rPr lang="en-GB" sz="24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              return v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3" name="Rounded Rectangular Callout 222215"/>
          <p:cNvSpPr>
            <a:spLocks noChangeArrowheads="1"/>
          </p:cNvSpPr>
          <p:nvPr/>
        </p:nvSpPr>
        <p:spPr bwMode="auto">
          <a:xfrm>
            <a:off x="6781801" y="2988675"/>
            <a:ext cx="1981199" cy="1126125"/>
          </a:xfrm>
          <a:prstGeom prst="wedgeRoundRectCallout">
            <a:avLst>
              <a:gd name="adj1" fmla="val -39834"/>
              <a:gd name="adj2" fmla="val 7711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 arbitrary 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ctr"/>
            <a:r>
              <a:rPr lang="en-GB" sz="2000" dirty="0" err="1" smtClean="0">
                <a:solidFill>
                  <a:schemeClr val="tx1"/>
                </a:solidFill>
              </a:rPr>
              <a:t>boolean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valued </a:t>
            </a:r>
            <a:endParaRPr lang="en-GB" sz="2000" dirty="0" smtClean="0">
              <a:solidFill>
                <a:schemeClr val="tx1"/>
              </a:solidFill>
            </a:endParaRPr>
          </a:p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STM action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9334" name="TextBox 222218"/>
          <p:cNvSpPr txBox="1">
            <a:spLocks noChangeArrowheads="1"/>
          </p:cNvSpPr>
          <p:nvPr/>
        </p:nvSpPr>
        <p:spPr bwMode="auto">
          <a:xfrm>
            <a:off x="0" y="5426890"/>
            <a:ext cx="90678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GB" sz="2800" b="1" dirty="0" smtClean="0">
                <a:latin typeface="+mn-lt"/>
              </a:rPr>
              <a:t>Every Transaction that touches acct </a:t>
            </a:r>
            <a:r>
              <a:rPr lang="en-GB" sz="2800" b="1" dirty="0">
                <a:latin typeface="+mn-lt"/>
              </a:rPr>
              <a:t>will check </a:t>
            </a:r>
            <a:r>
              <a:rPr lang="en-GB" sz="2800" b="1" dirty="0" smtClean="0">
                <a:latin typeface="+mn-lt"/>
              </a:rPr>
              <a:t>invariant </a:t>
            </a:r>
          </a:p>
          <a:p>
            <a:pPr algn="ctr"/>
            <a:r>
              <a:rPr lang="en-GB" sz="2800" dirty="0" smtClean="0">
                <a:latin typeface="+mn-lt"/>
              </a:rPr>
              <a:t>If </a:t>
            </a:r>
            <a:r>
              <a:rPr lang="en-GB" sz="2800" dirty="0">
                <a:latin typeface="+mn-lt"/>
              </a:rPr>
              <a:t>the check fails, the transaction </a:t>
            </a:r>
            <a:r>
              <a:rPr lang="en-GB" sz="2800" dirty="0" smtClean="0">
                <a:latin typeface="+mn-lt"/>
              </a:rPr>
              <a:t>restarts</a:t>
            </a:r>
            <a:endParaRPr lang="en-GB" sz="2800" dirty="0">
              <a:latin typeface="+mn-lt"/>
            </a:endParaRPr>
          </a:p>
        </p:txBody>
      </p:sp>
      <p:sp>
        <p:nvSpPr>
          <p:cNvPr id="9" name="Title 14336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/>
              <a:t>#3 </a:t>
            </a:r>
            <a:r>
              <a:rPr lang="en-GB" sz="5400" dirty="0" smtClean="0">
                <a:latin typeface="Consolas" pitchFamily="49" charset="0"/>
                <a:cs typeface="Consolas" pitchFamily="49" charset="0"/>
              </a:rPr>
              <a:t>always</a:t>
            </a:r>
            <a:r>
              <a:rPr lang="en-GB" sz="5400" dirty="0" smtClean="0"/>
              <a:t>: Enforce Invariants</a:t>
            </a:r>
            <a:endParaRPr lang="en-GB" sz="5400" dirty="0" smtClean="0"/>
          </a:p>
        </p:txBody>
      </p:sp>
    </p:spTree>
    <p:extLst>
      <p:ext uri="{BB962C8B-B14F-4D97-AF65-F5344CB8AC3E}">
        <p14:creationId xmlns:p14="http://schemas.microsoft.com/office/powerpoint/2010/main" val="31553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Placeholder 22323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98750"/>
            <a:ext cx="9144000" cy="301625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A</a:t>
            </a:r>
            <a:r>
              <a:rPr lang="en-GB" b="1" dirty="0" smtClean="0"/>
              <a:t>dds </a:t>
            </a:r>
            <a:r>
              <a:rPr lang="en-GB" b="1" dirty="0" smtClean="0"/>
              <a:t>a new invariant to a global </a:t>
            </a:r>
            <a:r>
              <a:rPr lang="en-GB" b="1" dirty="0" smtClean="0"/>
              <a:t> pool</a:t>
            </a:r>
          </a:p>
          <a:p>
            <a:pPr marL="0" indent="0" algn="ctr">
              <a:buNone/>
            </a:pPr>
            <a:r>
              <a:rPr lang="en-GB" dirty="0" smtClean="0"/>
              <a:t>Conceptually</a:t>
            </a:r>
            <a:r>
              <a:rPr lang="en-GB" dirty="0" smtClean="0"/>
              <a:t>, </a:t>
            </a:r>
            <a:r>
              <a:rPr lang="en-GB" dirty="0" smtClean="0"/>
              <a:t>all</a:t>
            </a:r>
            <a:r>
              <a:rPr lang="en-GB" dirty="0" smtClean="0"/>
              <a:t> invariants checked on all commits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b="1" dirty="0"/>
              <a:t>I</a:t>
            </a:r>
            <a:r>
              <a:rPr lang="en-GB" b="1" dirty="0" smtClean="0"/>
              <a:t>mplementation </a:t>
            </a:r>
            <a:r>
              <a:rPr lang="en-GB" b="1" dirty="0"/>
              <a:t>C</a:t>
            </a:r>
            <a:r>
              <a:rPr lang="en-GB" b="1" dirty="0" smtClean="0"/>
              <a:t>hecks Relevant Invariants </a:t>
            </a:r>
          </a:p>
          <a:p>
            <a:pPr marL="0" indent="0" algn="ctr">
              <a:buNone/>
            </a:pPr>
            <a:r>
              <a:rPr lang="en-GB" dirty="0" smtClean="0"/>
              <a:t>That </a:t>
            </a:r>
            <a:r>
              <a:rPr lang="en-GB" dirty="0" smtClean="0"/>
              <a:t>read </a:t>
            </a:r>
            <a:r>
              <a:rPr lang="en-GB" dirty="0" err="1" smtClean="0"/>
              <a:t>TVars</a:t>
            </a:r>
            <a:r>
              <a:rPr lang="en-GB" dirty="0" smtClean="0"/>
              <a:t> </a:t>
            </a:r>
            <a:r>
              <a:rPr lang="en-GB" dirty="0" smtClean="0"/>
              <a:t>written </a:t>
            </a:r>
            <a:r>
              <a:rPr lang="en-GB" dirty="0" smtClean="0"/>
              <a:t>by </a:t>
            </a:r>
            <a:r>
              <a:rPr lang="en-GB" dirty="0" smtClean="0"/>
              <a:t>the </a:t>
            </a:r>
            <a:r>
              <a:rPr lang="en-GB" dirty="0" smtClean="0"/>
              <a:t>transaction</a:t>
            </a:r>
          </a:p>
        </p:txBody>
      </p:sp>
      <p:sp>
        <p:nvSpPr>
          <p:cNvPr id="6" name="Title 14336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5400" dirty="0" smtClean="0"/>
              <a:t>#3 </a:t>
            </a:r>
            <a:r>
              <a:rPr lang="en-GB" sz="5400" dirty="0" smtClean="0">
                <a:latin typeface="Consolas" pitchFamily="49" charset="0"/>
                <a:cs typeface="Consolas" pitchFamily="49" charset="0"/>
              </a:rPr>
              <a:t>always</a:t>
            </a:r>
            <a:r>
              <a:rPr lang="en-GB" sz="5400" dirty="0" smtClean="0"/>
              <a:t>: Enforce Invariants</a:t>
            </a:r>
            <a:endParaRPr lang="en-GB" sz="54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58888" y="1341438"/>
            <a:ext cx="6742112" cy="535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182563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>
                <a:tab pos="1698625" algn="l"/>
              </a:tabLst>
              <a:defRPr/>
            </a:pPr>
            <a:r>
              <a:rPr lang="en-GB" sz="3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always </a:t>
            </a:r>
            <a:r>
              <a:rPr lang="en-GB" sz="3200" b="1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:: STM </a:t>
            </a:r>
            <a:r>
              <a:rPr lang="en-GB" sz="3200" b="1" dirty="0" err="1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GB" sz="3200" b="1" dirty="0">
                <a:solidFill>
                  <a:srgbClr val="291BDF"/>
                </a:solidFill>
                <a:latin typeface="Consolas" pitchFamily="49" charset="0"/>
                <a:cs typeface="Consolas" pitchFamily="49" charset="0"/>
              </a:rPr>
              <a:t> -&gt; STM ()</a:t>
            </a:r>
          </a:p>
        </p:txBody>
      </p:sp>
    </p:spTree>
    <p:extLst>
      <p:ext uri="{BB962C8B-B14F-4D97-AF65-F5344CB8AC3E}">
        <p14:creationId xmlns:p14="http://schemas.microsoft.com/office/powerpoint/2010/main" val="5144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2078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Recap: Composing </a:t>
            </a:r>
            <a:r>
              <a:rPr lang="en-GB" dirty="0" smtClean="0">
                <a:ea typeface="+mj-ea"/>
              </a:rPr>
              <a:t>Transactions</a:t>
            </a:r>
          </a:p>
        </p:txBody>
      </p:sp>
      <p:sp>
        <p:nvSpPr>
          <p:cNvPr id="93187" name="Text Placeholder 20787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0165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4000" b="1" dirty="0" smtClean="0"/>
              <a:t>A transaction is </a:t>
            </a:r>
            <a:r>
              <a:rPr lang="en-GB" sz="4000" b="1" dirty="0" smtClean="0"/>
              <a:t>a value </a:t>
            </a:r>
            <a:r>
              <a:rPr lang="en-GB" sz="4000" b="1" dirty="0" smtClean="0"/>
              <a:t>of type </a:t>
            </a:r>
            <a:r>
              <a:rPr lang="en-GB" sz="4000" b="1" dirty="0" smtClean="0">
                <a:latin typeface="Consolas" pitchFamily="49" charset="0"/>
                <a:cs typeface="Consolas" pitchFamily="49" charset="0"/>
              </a:rPr>
              <a:t>STM </a:t>
            </a:r>
            <a:r>
              <a:rPr lang="en-GB" sz="4000" b="1" dirty="0" smtClean="0">
                <a:latin typeface="Consolas" pitchFamily="49" charset="0"/>
                <a:cs typeface="Consolas" pitchFamily="49" charset="0"/>
              </a:rPr>
              <a:t>a</a:t>
            </a:r>
            <a:endParaRPr lang="en-GB" sz="4000" b="1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GB" sz="4000" dirty="0" smtClean="0"/>
              <a:t>Transactions are first-class </a:t>
            </a:r>
            <a:r>
              <a:rPr lang="en-GB" sz="4000" dirty="0" smtClean="0"/>
              <a:t>values</a:t>
            </a:r>
            <a:endParaRPr lang="en-GB" sz="4000" dirty="0" smtClean="0"/>
          </a:p>
          <a:p>
            <a:pPr marL="358775" indent="-358775" algn="ctr">
              <a:lnSpc>
                <a:spcPct val="90000"/>
              </a:lnSpc>
            </a:pPr>
            <a:endParaRPr lang="en-GB" sz="4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GB" sz="4000" b="1" dirty="0"/>
              <a:t>B</a:t>
            </a:r>
            <a:r>
              <a:rPr lang="en-GB" sz="4000" b="1" dirty="0" smtClean="0"/>
              <a:t>ig </a:t>
            </a:r>
            <a:r>
              <a:rPr lang="en-GB" sz="4000" b="1" dirty="0" err="1" smtClean="0"/>
              <a:t>Tx</a:t>
            </a:r>
            <a:r>
              <a:rPr lang="en-GB" sz="4000" b="1" dirty="0" smtClean="0"/>
              <a:t> By </a:t>
            </a:r>
            <a:r>
              <a:rPr lang="en-GB" sz="4000" b="1" dirty="0" smtClean="0"/>
              <a:t>Composing </a:t>
            </a:r>
            <a:r>
              <a:rPr lang="en-GB" sz="4000" b="1" dirty="0"/>
              <a:t>L</a:t>
            </a:r>
            <a:r>
              <a:rPr lang="en-GB" sz="4000" b="1" dirty="0" smtClean="0"/>
              <a:t>ittle </a:t>
            </a:r>
            <a:r>
              <a:rPr lang="en-GB" sz="4000" b="1" dirty="0" err="1" smtClean="0"/>
              <a:t>Tx</a:t>
            </a:r>
            <a:endParaRPr lang="en-GB" sz="4000" b="1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GB" sz="4000" dirty="0" smtClean="0"/>
              <a:t>sequence, choice, block ...</a:t>
            </a:r>
            <a:endParaRPr lang="en-GB" sz="4000" dirty="0" smtClean="0"/>
          </a:p>
          <a:p>
            <a:pPr marL="358775" indent="-358775" algn="ctr">
              <a:lnSpc>
                <a:spcPct val="90000"/>
              </a:lnSpc>
            </a:pPr>
            <a:endParaRPr lang="en-GB" sz="4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GB" sz="4000" b="1" dirty="0" smtClean="0"/>
              <a:t>To </a:t>
            </a:r>
            <a:r>
              <a:rPr lang="en-GB" sz="4000" b="1" dirty="0" smtClean="0"/>
              <a:t>Execute, S</a:t>
            </a:r>
            <a:r>
              <a:rPr lang="en-GB" sz="4000" b="1" dirty="0" smtClean="0"/>
              <a:t>eal </a:t>
            </a:r>
            <a:r>
              <a:rPr lang="en-GB" sz="4000" b="1" dirty="0"/>
              <a:t>T</a:t>
            </a:r>
            <a:r>
              <a:rPr lang="en-GB" sz="4000" b="1" dirty="0" smtClean="0"/>
              <a:t>he </a:t>
            </a:r>
            <a:r>
              <a:rPr lang="en-GB" sz="4000" b="1" dirty="0"/>
              <a:t>T</a:t>
            </a:r>
            <a:r>
              <a:rPr lang="en-GB" sz="4000" b="1" dirty="0" smtClean="0"/>
              <a:t>ransaction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>
                <a:latin typeface="Consolas" pitchFamily="49" charset="0"/>
                <a:cs typeface="Consolas" pitchFamily="49" charset="0"/>
              </a:rPr>
              <a:t>atomically </a:t>
            </a:r>
            <a:r>
              <a:rPr lang="en-GB" sz="4000" dirty="0" smtClean="0">
                <a:latin typeface="Consolas" pitchFamily="49" charset="0"/>
                <a:cs typeface="Consolas" pitchFamily="49" charset="0"/>
              </a:rPr>
              <a:t>:: STM a -&gt; IO a</a:t>
            </a:r>
          </a:p>
        </p:txBody>
      </p:sp>
    </p:spTree>
    <p:extLst>
      <p:ext uri="{BB962C8B-B14F-4D97-AF65-F5344CB8AC3E}">
        <p14:creationId xmlns:p14="http://schemas.microsoft.com/office/powerpoint/2010/main" val="10415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39265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Complete Implementation in GHC6</a:t>
            </a:r>
            <a:endParaRPr lang="en-GB" dirty="0" smtClean="0">
              <a:ea typeface="+mj-ea"/>
            </a:endParaRPr>
          </a:p>
        </p:txBody>
      </p:sp>
      <p:sp>
        <p:nvSpPr>
          <p:cNvPr id="139267" name="Text Placeholder 139266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839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3600" b="1" dirty="0" smtClean="0"/>
              <a:t>Performance is similar to Shared-</a:t>
            </a:r>
            <a:r>
              <a:rPr lang="en-GB" sz="3600" b="1" dirty="0" err="1" smtClean="0"/>
              <a:t>Var</a:t>
            </a:r>
            <a:r>
              <a:rPr lang="en-GB" sz="3600" b="1" dirty="0" smtClean="0"/>
              <a:t>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dirty="0" smtClean="0"/>
              <a:t>Need </a:t>
            </a:r>
            <a:r>
              <a:rPr lang="en-GB" sz="3600" dirty="0" smtClean="0"/>
              <a:t>more experience using STM in </a:t>
            </a:r>
            <a:r>
              <a:rPr lang="en-GB" sz="3600" dirty="0" smtClean="0"/>
              <a:t>practice…</a:t>
            </a:r>
            <a:endParaRPr lang="en-GB" sz="3600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36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b="1" dirty="0" smtClean="0"/>
              <a:t>You </a:t>
            </a:r>
            <a:r>
              <a:rPr lang="en-GB" sz="3600" b="1" dirty="0" smtClean="0"/>
              <a:t>can play with </a:t>
            </a:r>
            <a:r>
              <a:rPr lang="en-GB" sz="3600" b="1" dirty="0" smtClean="0"/>
              <a:t>it*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dirty="0" smtClean="0"/>
              <a:t>Final will have some STM material </a:t>
            </a:r>
            <a:r>
              <a:rPr lang="en-GB" sz="3600" dirty="0" smtClean="0">
                <a:sym typeface="Wingdings" pitchFamily="2" charset="2"/>
              </a:rPr>
              <a:t>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GB" sz="36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GB" sz="3600" dirty="0" smtClean="0">
                <a:hlinkClick r:id="rId3"/>
              </a:rPr>
              <a:t>* Beautiful Concurrency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40593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STM in Mainstream Languages</a:t>
            </a:r>
            <a:endParaRPr lang="en-US" dirty="0">
              <a:ea typeface="+mj-ea"/>
            </a:endParaRPr>
          </a:p>
        </p:txBody>
      </p:sp>
      <p:sp>
        <p:nvSpPr>
          <p:cNvPr id="109571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028700"/>
            <a:ext cx="91440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P</a:t>
            </a:r>
            <a:r>
              <a:rPr lang="en-US" sz="4000" b="1" dirty="0" smtClean="0"/>
              <a:t>roposals </a:t>
            </a:r>
            <a:r>
              <a:rPr lang="en-US" sz="4000" b="1" dirty="0" smtClean="0"/>
              <a:t>for adding STM to </a:t>
            </a:r>
            <a:r>
              <a:rPr lang="en-US" sz="4000" b="1" dirty="0" smtClean="0"/>
              <a:t>Java etc. </a:t>
            </a:r>
            <a:endParaRPr lang="en-US" sz="4000" b="1" dirty="0" smtClean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89000" y="1786268"/>
            <a:ext cx="7721600" cy="501675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class Account {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float balance;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void deposit(float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atomic { balance +=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}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void withdraw(float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atomic {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if(balance &lt;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throw new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OutOfMoneyError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balance -=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void transfer(Acct other, float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atomic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{  // Can compose withdraw and deposit.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other.withdraw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this.deposit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4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Placeholder 918530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b="1" dirty="0" smtClean="0"/>
              <a:t>Races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/>
              <a:t>F</a:t>
            </a:r>
            <a:r>
              <a:rPr lang="en-GB" dirty="0" smtClean="0"/>
              <a:t>orgotten locks lead to inconsistent views </a:t>
            </a:r>
          </a:p>
          <a:p>
            <a:pPr marL="0" indent="0" algn="ctr">
              <a:buNone/>
            </a:pPr>
            <a:endParaRPr lang="en-GB" sz="18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b="1" dirty="0" smtClean="0"/>
              <a:t>Deadlock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/>
              <a:t>L</a:t>
            </a:r>
            <a:r>
              <a:rPr lang="en-GB" dirty="0" smtClean="0"/>
              <a:t>ocks acquired in “wrong” order</a:t>
            </a:r>
          </a:p>
          <a:p>
            <a:pPr marL="0" indent="0" algn="ctr">
              <a:buNone/>
            </a:pPr>
            <a:endParaRPr lang="en-GB" sz="16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b="1" dirty="0" smtClean="0"/>
              <a:t>Lost Wakeups</a:t>
            </a:r>
            <a:endParaRPr lang="en-GB" b="1" dirty="0"/>
          </a:p>
          <a:p>
            <a:pPr marL="0" indent="0" algn="ctr">
              <a:buNone/>
            </a:pPr>
            <a:r>
              <a:rPr lang="en-GB" dirty="0"/>
              <a:t>F</a:t>
            </a:r>
            <a:r>
              <a:rPr lang="en-GB" dirty="0" smtClean="0"/>
              <a:t>orgotten notify to condition variables</a:t>
            </a:r>
          </a:p>
          <a:p>
            <a:pPr marL="0" indent="0" algn="ctr">
              <a:buNone/>
            </a:pPr>
            <a:endParaRPr lang="en-GB" sz="16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b="1" dirty="0" smtClean="0"/>
              <a:t>Diabolical </a:t>
            </a:r>
            <a:r>
              <a:rPr lang="en-GB" b="1" dirty="0"/>
              <a:t>E</a:t>
            </a:r>
            <a:r>
              <a:rPr lang="en-GB" b="1" dirty="0" smtClean="0"/>
              <a:t>rror recovery </a:t>
            </a:r>
          </a:p>
          <a:p>
            <a:pPr marL="0" indent="0" algn="ctr">
              <a:buNone/>
            </a:pPr>
            <a:r>
              <a:rPr lang="en-GB" dirty="0"/>
              <a:t>R</a:t>
            </a:r>
            <a:r>
              <a:rPr lang="en-GB" dirty="0" smtClean="0"/>
              <a:t>estore invariants, release locks in exception handlers</a:t>
            </a:r>
          </a:p>
        </p:txBody>
      </p:sp>
      <p:sp>
        <p:nvSpPr>
          <p:cNvPr id="918530" name="Title 918529"/>
          <p:cNvSpPr>
            <a:spLocks noGrp="1" noChangeArrowheads="1"/>
          </p:cNvSpPr>
          <p:nvPr>
            <p:ph type="title"/>
          </p:nvPr>
        </p:nvSpPr>
        <p:spPr>
          <a:xfrm>
            <a:off x="0" y="73152"/>
            <a:ext cx="9144000" cy="1143000"/>
          </a:xfrm>
        </p:spPr>
        <p:txBody>
          <a:bodyPr anchor="t"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What’s Wrong </a:t>
            </a:r>
            <a:r>
              <a:rPr lang="en-GB" dirty="0"/>
              <a:t>W</a:t>
            </a:r>
            <a:r>
              <a:rPr lang="en-GB" dirty="0" smtClean="0">
                <a:ea typeface="+mj-ea"/>
              </a:rPr>
              <a:t>ith </a:t>
            </a:r>
            <a:r>
              <a:rPr lang="en-GB" dirty="0"/>
              <a:t>L</a:t>
            </a:r>
            <a:r>
              <a:rPr lang="en-GB" dirty="0" smtClean="0">
                <a:ea typeface="+mj-ea"/>
              </a:rPr>
              <a:t>ocks?</a:t>
            </a:r>
            <a:endParaRPr lang="en-GB" dirty="0" smtClean="0">
              <a:solidFill>
                <a:srgbClr val="FF99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85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ea typeface="+mj-ea"/>
              </a:rPr>
              <a:t>Mainstream Types Don’t Control Effects</a:t>
            </a:r>
            <a:endParaRPr lang="en-US" sz="4000" dirty="0">
              <a:ea typeface="+mj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33400" y="1524000"/>
            <a:ext cx="8229600" cy="47085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So Code Inside </a:t>
            </a:r>
            <a:r>
              <a:rPr lang="en-US" b="1" dirty="0" err="1" smtClean="0"/>
              <a:t>Tx</a:t>
            </a:r>
            <a:r>
              <a:rPr lang="en-US" b="1" dirty="0" smtClean="0"/>
              <a:t> Can Conflict with Code Outside!</a:t>
            </a:r>
            <a:r>
              <a:rPr lang="en-US" b="1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Weak Atomicity</a:t>
            </a:r>
            <a:r>
              <a:rPr lang="en-US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Outside </a:t>
            </a:r>
            <a:r>
              <a:rPr lang="en-US" dirty="0" smtClean="0"/>
              <a:t>code sees </a:t>
            </a:r>
            <a:r>
              <a:rPr lang="en-US" b="1" dirty="0" smtClean="0">
                <a:solidFill>
                  <a:srgbClr val="FF0000"/>
                </a:solidFill>
              </a:rPr>
              <a:t>inconsistent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memory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Avoid by </a:t>
            </a:r>
            <a:r>
              <a:rPr lang="en-US" dirty="0" smtClean="0"/>
              <a:t>placing all </a:t>
            </a:r>
            <a:r>
              <a:rPr lang="en-US" dirty="0" smtClean="0"/>
              <a:t>shared </a:t>
            </a:r>
            <a:r>
              <a:rPr lang="en-US" dirty="0" err="1" smtClean="0"/>
              <a:t>mem</a:t>
            </a:r>
            <a:r>
              <a:rPr lang="en-US" dirty="0" smtClean="0"/>
              <a:t> access in </a:t>
            </a:r>
            <a:r>
              <a:rPr lang="en-US" dirty="0" err="1" smtClean="0"/>
              <a:t>Tx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 smtClean="0"/>
              <a:t>Strong </a:t>
            </a:r>
            <a:r>
              <a:rPr lang="en-US" b="1" dirty="0"/>
              <a:t>Atomicity</a:t>
            </a:r>
            <a:r>
              <a:rPr lang="en-US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Outside code </a:t>
            </a:r>
            <a:r>
              <a:rPr lang="en-US" dirty="0" smtClean="0"/>
              <a:t>guaranteed </a:t>
            </a:r>
            <a:r>
              <a:rPr lang="en-US" b="1" dirty="0" smtClean="0">
                <a:solidFill>
                  <a:srgbClr val="00A404"/>
                </a:solidFill>
              </a:rPr>
              <a:t>consistent</a:t>
            </a:r>
            <a:r>
              <a:rPr lang="en-US" dirty="0" smtClean="0">
                <a:solidFill>
                  <a:srgbClr val="00A404"/>
                </a:solidFill>
              </a:rPr>
              <a:t> </a:t>
            </a:r>
            <a:r>
              <a:rPr lang="en-US" dirty="0" smtClean="0"/>
              <a:t>memory view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Causes big performance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 Monadic Skin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00200"/>
            <a:ext cx="8445500" cy="4902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b="1" dirty="0" smtClean="0"/>
              <a:t>In C/</a:t>
            </a:r>
            <a:r>
              <a:rPr lang="en-US" sz="2800" b="1" dirty="0" smtClean="0"/>
              <a:t>Java, IO is Everywhere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dirty="0" smtClean="0"/>
              <a:t>No need for special type, all code is in “IO monad”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endParaRPr lang="en-US" sz="2800" dirty="0"/>
          </a:p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b="1" dirty="0" smtClean="0"/>
              <a:t>Haskell </a:t>
            </a:r>
            <a:r>
              <a:rPr lang="en-US" sz="2800" b="1" dirty="0" smtClean="0"/>
              <a:t>Gi</a:t>
            </a:r>
            <a:r>
              <a:rPr lang="en-US" sz="2800" b="1" dirty="0" smtClean="0"/>
              <a:t>ves Yo</a:t>
            </a:r>
            <a:r>
              <a:rPr lang="en-US" sz="2800" b="1" dirty="0" smtClean="0"/>
              <a:t>u A </a:t>
            </a:r>
            <a:r>
              <a:rPr lang="en-US" sz="2800" b="1" dirty="0"/>
              <a:t>C</a:t>
            </a:r>
            <a:r>
              <a:rPr lang="en-US" sz="2800" b="1" dirty="0" smtClean="0"/>
              <a:t>hoice 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dirty="0" smtClean="0"/>
              <a:t>When </a:t>
            </a:r>
            <a:r>
              <a:rPr lang="en-US" sz="2800" dirty="0" smtClean="0"/>
              <a:t>to </a:t>
            </a:r>
            <a:r>
              <a:rPr lang="en-US" sz="2800" dirty="0" smtClean="0"/>
              <a:t>be in IO </a:t>
            </a:r>
            <a:r>
              <a:rPr lang="en-US" sz="2800" dirty="0" smtClean="0"/>
              <a:t>monad </a:t>
            </a:r>
            <a:r>
              <a:rPr lang="en-US" sz="2800" dirty="0" err="1" smtClean="0"/>
              <a:t>vs</a:t>
            </a:r>
            <a:r>
              <a:rPr lang="en-US" sz="2800" dirty="0" smtClean="0"/>
              <a:t> when </a:t>
            </a:r>
            <a:r>
              <a:rPr lang="en-US" sz="2800" dirty="0" smtClean="0"/>
              <a:t>to </a:t>
            </a:r>
            <a:r>
              <a:rPr lang="en-US" sz="2800" dirty="0" smtClean="0"/>
              <a:t>be purely functional</a:t>
            </a:r>
          </a:p>
          <a:p>
            <a:pPr>
              <a:lnSpc>
                <a:spcPct val="80000"/>
              </a:lnSpc>
              <a:spcAft>
                <a:spcPct val="0"/>
              </a:spcAft>
              <a:buFont typeface="Wingdings 2" charset="2"/>
              <a:buChar char=""/>
            </a:pPr>
            <a:endParaRPr lang="en-US" sz="2800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b="1" dirty="0" smtClean="0"/>
              <a:t>Haskell Can Be Imperative BUT C/Java Cannot Be Pure!</a:t>
            </a:r>
            <a:endParaRPr lang="en-US" sz="2800" b="1" dirty="0"/>
          </a:p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dirty="0" smtClean="0"/>
              <a:t>Mainstream PLs lack a statically visible pure subset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endParaRPr lang="en-US" sz="2800" dirty="0" smtClean="0"/>
          </a:p>
          <a:p>
            <a:pPr marL="0" inden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/>
              <a:t>separation facilitates concurrent </a:t>
            </a:r>
            <a:r>
              <a:rPr lang="en-US" sz="2800" b="1" dirty="0" smtClean="0"/>
              <a:t>programming…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004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Title 9390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ea typeface="+mj-ea"/>
              </a:rPr>
              <a:t>Conclusions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355600" y="1295400"/>
            <a:ext cx="8559800" cy="533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+mj-lt"/>
              </a:rPr>
              <a:t>STM raises abstraction </a:t>
            </a:r>
            <a:r>
              <a:rPr lang="en-US" sz="2800" b="1" dirty="0" smtClean="0">
                <a:latin typeface="+mj-lt"/>
              </a:rPr>
              <a:t>for concurrent </a:t>
            </a:r>
            <a:r>
              <a:rPr lang="en-US" sz="2800" b="1" dirty="0" smtClean="0">
                <a:latin typeface="+mj-lt"/>
              </a:rPr>
              <a:t>programming</a:t>
            </a:r>
            <a:endParaRPr lang="en-US" sz="2800" b="1" dirty="0" smtClean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latin typeface="+mj-lt"/>
              </a:rPr>
              <a:t>Think high-level </a:t>
            </a:r>
            <a:r>
              <a:rPr lang="en-US" sz="2800" dirty="0" smtClean="0">
                <a:latin typeface="+mj-lt"/>
              </a:rPr>
              <a:t>language </a:t>
            </a:r>
            <a:r>
              <a:rPr lang="en-US" sz="2800" dirty="0" err="1" smtClean="0">
                <a:latin typeface="+mj-lt"/>
              </a:rPr>
              <a:t>vs</a:t>
            </a:r>
            <a:r>
              <a:rPr lang="en-US" sz="2800" dirty="0" smtClean="0">
                <a:latin typeface="+mj-lt"/>
              </a:rPr>
              <a:t> assembly code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latin typeface="+mj-lt"/>
              </a:rPr>
              <a:t>Whole </a:t>
            </a:r>
            <a:r>
              <a:rPr lang="en-US" sz="2800" dirty="0" smtClean="0">
                <a:latin typeface="+mj-lt"/>
              </a:rPr>
              <a:t>classes of low-level errors are eliminated.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+mj-lt"/>
              </a:rPr>
              <a:t>But not </a:t>
            </a:r>
            <a:r>
              <a:rPr lang="en-US" sz="2800" b="1" dirty="0" smtClean="0">
                <a:latin typeface="+mj-lt"/>
              </a:rPr>
              <a:t>a silver </a:t>
            </a:r>
            <a:r>
              <a:rPr lang="en-US" sz="2800" b="1" dirty="0" smtClean="0">
                <a:latin typeface="+mj-lt"/>
              </a:rPr>
              <a:t>bullet! </a:t>
            </a:r>
            <a:endParaRPr lang="en-US" sz="2800" b="1" dirty="0" smtClean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+mj-lt"/>
              </a:rPr>
              <a:t>C</a:t>
            </a:r>
            <a:r>
              <a:rPr lang="en-US" sz="2800" dirty="0" smtClean="0">
                <a:latin typeface="+mj-lt"/>
              </a:rPr>
              <a:t>an </a:t>
            </a:r>
            <a:r>
              <a:rPr lang="en-US" sz="2800" dirty="0" smtClean="0">
                <a:latin typeface="+mj-lt"/>
              </a:rPr>
              <a:t>still write buggy </a:t>
            </a:r>
            <a:r>
              <a:rPr lang="en-US" sz="2800" dirty="0" smtClean="0">
                <a:latin typeface="+mj-lt"/>
              </a:rPr>
              <a:t>programs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+mj-lt"/>
              </a:rPr>
              <a:t>C</a:t>
            </a:r>
            <a:r>
              <a:rPr lang="en-US" sz="2800" dirty="0" smtClean="0">
                <a:latin typeface="+mj-lt"/>
              </a:rPr>
              <a:t>oncurrent code still </a:t>
            </a:r>
            <a:r>
              <a:rPr lang="en-US" sz="2800" dirty="0" smtClean="0">
                <a:latin typeface="+mj-lt"/>
              </a:rPr>
              <a:t>harder than sequential </a:t>
            </a:r>
            <a:r>
              <a:rPr lang="en-US" sz="2800" dirty="0" smtClean="0">
                <a:latin typeface="+mj-lt"/>
              </a:rPr>
              <a:t>code</a:t>
            </a:r>
            <a:endParaRPr lang="en-US" sz="2800" dirty="0" smtClean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latin typeface="+mj-lt"/>
              </a:rPr>
              <a:t>Only for </a:t>
            </a:r>
            <a:r>
              <a:rPr lang="en-US" sz="2800" dirty="0" smtClean="0">
                <a:latin typeface="+mj-lt"/>
              </a:rPr>
              <a:t>shared memory, </a:t>
            </a:r>
            <a:r>
              <a:rPr lang="en-US" sz="2800" dirty="0" smtClean="0">
                <a:latin typeface="+mj-lt"/>
              </a:rPr>
              <a:t>not message passing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+mj-lt"/>
              </a:rPr>
              <a:t>There </a:t>
            </a:r>
            <a:r>
              <a:rPr lang="en-US" sz="2800" b="1" dirty="0" smtClean="0">
                <a:latin typeface="+mj-lt"/>
              </a:rPr>
              <a:t>is a performance </a:t>
            </a:r>
            <a:r>
              <a:rPr lang="en-US" sz="2800" b="1" dirty="0" smtClean="0">
                <a:latin typeface="+mj-lt"/>
              </a:rPr>
              <a:t>hit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+mj-lt"/>
              </a:rPr>
              <a:t>B</a:t>
            </a:r>
            <a:r>
              <a:rPr lang="en-US" sz="2800" dirty="0" smtClean="0">
                <a:latin typeface="+mj-lt"/>
              </a:rPr>
              <a:t>ut </a:t>
            </a:r>
            <a:r>
              <a:rPr lang="en-US" sz="2800" dirty="0" smtClean="0">
                <a:latin typeface="+mj-lt"/>
              </a:rPr>
              <a:t>it seems </a:t>
            </a:r>
            <a:r>
              <a:rPr lang="en-US" sz="2800" dirty="0" smtClean="0">
                <a:latin typeface="+mj-lt"/>
              </a:rPr>
              <a:t>acceptable, and things </a:t>
            </a:r>
            <a:r>
              <a:rPr lang="en-US" sz="2800" dirty="0" smtClean="0">
                <a:latin typeface="+mj-lt"/>
              </a:rPr>
              <a:t>can only get </a:t>
            </a:r>
            <a:r>
              <a:rPr lang="en-US" sz="2800" dirty="0" smtClean="0">
                <a:latin typeface="+mj-lt"/>
              </a:rPr>
              <a:t>better…</a:t>
            </a: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2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5279066"/>
            <a:ext cx="91440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b="1" dirty="0" smtClean="0"/>
              <a:t>A Correct bank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class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dirty="0" smtClean="0"/>
              <a:t>Write code to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transfer</a:t>
            </a:r>
            <a:r>
              <a:rPr lang="en-US" dirty="0" smtClean="0"/>
              <a:t> funds between accounts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29600" cy="765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Even Worse! Locks Don’t Compose</a:t>
            </a:r>
            <a:endParaRPr lang="en-US" dirty="0">
              <a:ea typeface="+mj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62088" y="1403499"/>
            <a:ext cx="6081712" cy="3698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float balance;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deposit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+=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 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if (balance &lt;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throw new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OutOfMoneyError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-=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GB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29600" cy="765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Even Worse! Locks Don’t Compose</a:t>
            </a:r>
            <a:endParaRPr lang="en-US" dirty="0">
              <a:ea typeface="+mj-ea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2400" y="1168401"/>
            <a:ext cx="89154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cs typeface="Consolas" pitchFamily="49" charset="0"/>
              </a:rPr>
              <a:t>1</a:t>
            </a:r>
            <a:r>
              <a:rPr lang="en-US" b="1" baseline="30000" dirty="0" smtClean="0">
                <a:cs typeface="Consolas" pitchFamily="49" charset="0"/>
              </a:rPr>
              <a:t>st</a:t>
            </a:r>
            <a:r>
              <a:rPr lang="en-US" b="1" dirty="0" smtClean="0">
                <a:cs typeface="Consolas" pitchFamily="49" charset="0"/>
              </a:rPr>
              <a:t> Attempt 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transfer</a:t>
            </a:r>
            <a:r>
              <a:rPr lang="en-US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b="1" dirty="0">
                <a:cs typeface="Consolas" pitchFamily="49" charset="0"/>
              </a:rPr>
              <a:t>=</a:t>
            </a:r>
            <a:r>
              <a:rPr lang="en-US" b="1" dirty="0" smtClean="0"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withdraw</a:t>
            </a:r>
            <a:r>
              <a:rPr lang="en-US" b="1" dirty="0" smtClean="0">
                <a:solidFill>
                  <a:srgbClr val="FFFF00"/>
                </a:solidFill>
                <a:cs typeface="Consolas" pitchFamily="49" charset="0"/>
              </a:rPr>
              <a:t> </a:t>
            </a:r>
            <a:r>
              <a:rPr lang="en-US" b="1" dirty="0" smtClean="0">
                <a:cs typeface="Consolas" pitchFamily="49" charset="0"/>
              </a:rPr>
              <a:t>then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deposit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208088" y="1828800"/>
            <a:ext cx="6488112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>
            <a:lvl1pPr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float balance;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deposit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+=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 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if(balance &lt;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throw new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OutOfMoneyError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-=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0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transfer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(Acct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other, 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other.withdraw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this.deposit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29600" cy="765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Even Worse! Locks Don’t Compose</a:t>
            </a:r>
            <a:endParaRPr lang="en-US" dirty="0">
              <a:ea typeface="+mj-ea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2400" y="1168401"/>
            <a:ext cx="89154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cs typeface="Consolas" pitchFamily="49" charset="0"/>
              </a:rPr>
              <a:t>1</a:t>
            </a:r>
            <a:r>
              <a:rPr lang="en-US" b="1" baseline="30000" dirty="0" smtClean="0">
                <a:cs typeface="Consolas" pitchFamily="49" charset="0"/>
              </a:rPr>
              <a:t>st</a:t>
            </a:r>
            <a:r>
              <a:rPr lang="en-US" b="1" dirty="0" smtClean="0">
                <a:cs typeface="Consolas" pitchFamily="49" charset="0"/>
              </a:rPr>
              <a:t> Attempt 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transfer</a:t>
            </a:r>
            <a:r>
              <a:rPr lang="en-US" b="1" dirty="0" smtClean="0">
                <a:solidFill>
                  <a:srgbClr val="00B050"/>
                </a:solidFill>
                <a:cs typeface="Consolas" pitchFamily="49" charset="0"/>
              </a:rPr>
              <a:t> </a:t>
            </a:r>
            <a:r>
              <a:rPr lang="en-US" b="1" dirty="0">
                <a:cs typeface="Consolas" pitchFamily="49" charset="0"/>
              </a:rPr>
              <a:t>=</a:t>
            </a:r>
            <a:r>
              <a:rPr lang="en-US" b="1" dirty="0" smtClean="0"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withdraw</a:t>
            </a:r>
            <a:r>
              <a:rPr lang="en-US" b="1" dirty="0" smtClean="0">
                <a:solidFill>
                  <a:srgbClr val="FFFF00"/>
                </a:solidFill>
                <a:cs typeface="Consolas" pitchFamily="49" charset="0"/>
              </a:rPr>
              <a:t> </a:t>
            </a:r>
            <a:r>
              <a:rPr lang="en-US" b="1" dirty="0" smtClean="0">
                <a:cs typeface="Consolas" pitchFamily="49" charset="0"/>
              </a:rPr>
              <a:t>then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deposit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208088" y="1828800"/>
            <a:ext cx="6488112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>
            <a:lvl1pPr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1pPr>
            <a:lvl2pPr marL="37931725" indent="-37474525" defTabSz="182563"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2pPr>
            <a:lvl3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3pPr>
            <a:lvl4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4pPr>
            <a:lvl5pPr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  <a:tab pos="1881188" algn="l"/>
              </a:tabLst>
              <a:defRPr>
                <a:solidFill>
                  <a:schemeClr val="tx1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float balance;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deposit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+=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synchronized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 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if(balance &lt;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throw new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OutOfMoneyError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balance -=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000" dirty="0" smtClean="0">
                <a:solidFill>
                  <a:srgbClr val="00A404"/>
                </a:solidFill>
                <a:latin typeface="Consolas" pitchFamily="49" charset="0"/>
                <a:cs typeface="Consolas" pitchFamily="49" charset="0"/>
              </a:rPr>
              <a:t>transfer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(Acct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other, float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other.withdraw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this.deposit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amt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);}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90000"/>
              <a:buFont typeface="Wingdings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326820" y="6053468"/>
            <a:ext cx="6259512" cy="578882"/>
          </a:xfrm>
          <a:prstGeom prst="wedgeRoundRectCallout">
            <a:avLst>
              <a:gd name="adj1" fmla="val 685"/>
              <a:gd name="adj2" fmla="val -19953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cs typeface="Consolas" pitchFamily="49" charset="0"/>
              </a:rPr>
              <a:t>Race Condition Wrong sum of balances</a:t>
            </a:r>
            <a:endParaRPr lang="en-GB" sz="2800" b="1" dirty="0">
              <a:solidFill>
                <a:schemeClr val="tx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NJIT20JHALA@YOWAIMVFUVWXY5LK" val="2703"/>
  <p:tag name="_INSTRUCTOR VIEW19C14C36-AC8E-43BC-9DB6-C2AAF774C7DC|PANE__TAG" val="_"/>
  <p:tag name="FIRSTRANJIT@ELDFBHZFUVWXY5K7" val="31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113177</TotalTime>
  <Words>2277</Words>
  <Application>Microsoft Office PowerPoint</Application>
  <PresentationFormat>On-screen Show (4:3)</PresentationFormat>
  <Paragraphs>511</Paragraphs>
  <Slides>62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Wingdings</vt:lpstr>
      <vt:lpstr>Wingdings 2</vt:lpstr>
      <vt:lpstr>ＭＳ Ｐゴシック</vt:lpstr>
      <vt:lpstr>Calibri</vt:lpstr>
      <vt:lpstr>Chalkboard</vt:lpstr>
      <vt:lpstr>Consolas</vt:lpstr>
      <vt:lpstr>Office Theme</vt:lpstr>
      <vt:lpstr>PowerPoint Presentation</vt:lpstr>
      <vt:lpstr>The Grand Challenge</vt:lpstr>
      <vt:lpstr>Parallelism vs Concurrency</vt:lpstr>
      <vt:lpstr>Concurrent Programming</vt:lpstr>
      <vt:lpstr>Concurrent Programming</vt:lpstr>
      <vt:lpstr>What’s Wrong With Locks?</vt:lpstr>
      <vt:lpstr>Even Worse! Locks Don’t Compose</vt:lpstr>
      <vt:lpstr>Even Worse! Locks Don’t Compose</vt:lpstr>
      <vt:lpstr>Even Worse! Locks Don’t Compose</vt:lpstr>
      <vt:lpstr>Even Worse! Locks Don’t Compose</vt:lpstr>
      <vt:lpstr>Even Worse! Locks Don’t Compose</vt:lpstr>
      <vt:lpstr>Locks are absurdly hard to get right</vt:lpstr>
      <vt:lpstr>Locks are absurdly hard to get right</vt:lpstr>
      <vt:lpstr>Locks are absurdly hard to get right</vt:lpstr>
      <vt:lpstr>What we have</vt:lpstr>
      <vt:lpstr>What we want</vt:lpstr>
      <vt:lpstr>Idea: Replace locks with atomic blocks</vt:lpstr>
      <vt:lpstr>Locks are absurdly hard to get right</vt:lpstr>
      <vt:lpstr>Atomic Memory Transactions</vt:lpstr>
      <vt:lpstr>Atomic Memory Transactions</vt:lpstr>
      <vt:lpstr>Atomic Memory Transactions</vt:lpstr>
      <vt:lpstr>How it Works</vt:lpstr>
      <vt:lpstr>Why it Doesn’t Work…</vt:lpstr>
      <vt:lpstr>PowerPoint Presentation</vt:lpstr>
      <vt:lpstr>Haskell Fits the STM Shoe</vt:lpstr>
      <vt:lpstr>Issue: Logging Memory Is Expensive</vt:lpstr>
      <vt:lpstr>Issue: Logging Memory Is Expensive</vt:lpstr>
      <vt:lpstr>Issue: Undoing Arbitrary IO</vt:lpstr>
      <vt:lpstr>Tracking Effects with Types</vt:lpstr>
      <vt:lpstr>PowerPoint Presentation</vt:lpstr>
      <vt:lpstr>Mutable State via the IO Monad</vt:lpstr>
      <vt:lpstr>Mutable State via the IO Monad</vt:lpstr>
      <vt:lpstr>Concurrency in Haskell</vt:lpstr>
      <vt:lpstr>Concurrency in Haskell</vt:lpstr>
      <vt:lpstr>Atomic Blocks in Haskell</vt:lpstr>
      <vt:lpstr>Atomic Blocks in Haskell</vt:lpstr>
      <vt:lpstr>Atomic Blocks in Haskell</vt:lpstr>
      <vt:lpstr>A Better Type for Atomic</vt:lpstr>
      <vt:lpstr>Type System Guarantees</vt:lpstr>
      <vt:lpstr>Type System Guarantees</vt:lpstr>
      <vt:lpstr>Type System Guarantees</vt:lpstr>
      <vt:lpstr>(Unlike Locks) STM Actions Compose! </vt:lpstr>
      <vt:lpstr>STM Type Supports Exceptions</vt:lpstr>
      <vt:lpstr>PowerPoint Presentation</vt:lpstr>
      <vt:lpstr>#1 retry: Compositional Blocking</vt:lpstr>
      <vt:lpstr>#1 retry: Compositional Blocking</vt:lpstr>
      <vt:lpstr>#1 retry: Compositional Blocking</vt:lpstr>
      <vt:lpstr>#1 retry: Compositional Blocking</vt:lpstr>
      <vt:lpstr>Why is retry Compositional?</vt:lpstr>
      <vt:lpstr>Hoisting Guards Is Not Compositional</vt:lpstr>
      <vt:lpstr>#2 orElse: Choice</vt:lpstr>
      <vt:lpstr>Choice Is Composable Too!</vt:lpstr>
      <vt:lpstr>PowerPoint Presentation</vt:lpstr>
      <vt:lpstr>Transaction Invariants</vt:lpstr>
      <vt:lpstr>#3 always: Enforce Invariants</vt:lpstr>
      <vt:lpstr>#3 always: Enforce Invariants</vt:lpstr>
      <vt:lpstr>Recap: Composing Transactions</vt:lpstr>
      <vt:lpstr>Complete Implementation in GHC6</vt:lpstr>
      <vt:lpstr>STM in Mainstream Languages</vt:lpstr>
      <vt:lpstr>Mainstream Types Don’t Control Effects</vt:lpstr>
      <vt:lpstr>A Monadic Skin</vt:lpstr>
      <vt:lpstr>Conclusions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Ranjit Jhala</dc:creator>
  <cp:lastModifiedBy>Windows User</cp:lastModifiedBy>
  <cp:revision>560</cp:revision>
  <dcterms:created xsi:type="dcterms:W3CDTF">2008-05-14T21:01:44Z</dcterms:created>
  <dcterms:modified xsi:type="dcterms:W3CDTF">2011-03-03T07:15:08Z</dcterms:modified>
</cp:coreProperties>
</file>