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slides/slide99.xml" ContentType="application/vnd.openxmlformats-officedocument.presentationml.slide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slides/slide89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slides/slide98.xml" ContentType="application/vnd.openxmlformats-officedocument.presentationml.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8"/>
  </p:notesMasterIdLst>
  <p:sldIdLst>
    <p:sldId id="1271" r:id="rId2"/>
    <p:sldId id="1272" r:id="rId3"/>
    <p:sldId id="1282" r:id="rId4"/>
    <p:sldId id="1285" r:id="rId5"/>
    <p:sldId id="1298" r:id="rId6"/>
    <p:sldId id="1286" r:id="rId7"/>
    <p:sldId id="1287" r:id="rId8"/>
    <p:sldId id="1292" r:id="rId9"/>
    <p:sldId id="1319" r:id="rId10"/>
    <p:sldId id="1307" r:id="rId11"/>
    <p:sldId id="1308" r:id="rId12"/>
    <p:sldId id="1309" r:id="rId13"/>
    <p:sldId id="1311" r:id="rId14"/>
    <p:sldId id="1318" r:id="rId15"/>
    <p:sldId id="1313" r:id="rId16"/>
    <p:sldId id="1314" r:id="rId17"/>
    <p:sldId id="1316" r:id="rId18"/>
    <p:sldId id="1317" r:id="rId19"/>
    <p:sldId id="1312" r:id="rId20"/>
    <p:sldId id="1328" r:id="rId21"/>
    <p:sldId id="1320" r:id="rId22"/>
    <p:sldId id="1324" r:id="rId23"/>
    <p:sldId id="1321" r:id="rId24"/>
    <p:sldId id="1322" r:id="rId25"/>
    <p:sldId id="1323" r:id="rId26"/>
    <p:sldId id="1325" r:id="rId27"/>
    <p:sldId id="1326" r:id="rId28"/>
    <p:sldId id="1296" r:id="rId29"/>
    <p:sldId id="1329" r:id="rId30"/>
    <p:sldId id="1330" r:id="rId31"/>
    <p:sldId id="1331" r:id="rId32"/>
    <p:sldId id="1332" r:id="rId33"/>
    <p:sldId id="1333" r:id="rId34"/>
    <p:sldId id="1341" r:id="rId35"/>
    <p:sldId id="1337" r:id="rId36"/>
    <p:sldId id="1339" r:id="rId37"/>
    <p:sldId id="1338" r:id="rId38"/>
    <p:sldId id="1345" r:id="rId39"/>
    <p:sldId id="1348" r:id="rId40"/>
    <p:sldId id="1352" r:id="rId41"/>
    <p:sldId id="1353" r:id="rId42"/>
    <p:sldId id="1354" r:id="rId43"/>
    <p:sldId id="1355" r:id="rId44"/>
    <p:sldId id="1356" r:id="rId45"/>
    <p:sldId id="1357" r:id="rId46"/>
    <p:sldId id="1358" r:id="rId47"/>
    <p:sldId id="1367" r:id="rId48"/>
    <p:sldId id="1368" r:id="rId49"/>
    <p:sldId id="1359" r:id="rId50"/>
    <p:sldId id="1360" r:id="rId51"/>
    <p:sldId id="1361" r:id="rId52"/>
    <p:sldId id="1362" r:id="rId53"/>
    <p:sldId id="1363" r:id="rId54"/>
    <p:sldId id="1364" r:id="rId55"/>
    <p:sldId id="1365" r:id="rId56"/>
    <p:sldId id="1366" r:id="rId57"/>
    <p:sldId id="1370" r:id="rId58"/>
    <p:sldId id="1371" r:id="rId59"/>
    <p:sldId id="1372" r:id="rId60"/>
    <p:sldId id="1373" r:id="rId61"/>
    <p:sldId id="1374" r:id="rId62"/>
    <p:sldId id="1375" r:id="rId63"/>
    <p:sldId id="1382" r:id="rId64"/>
    <p:sldId id="1381" r:id="rId65"/>
    <p:sldId id="1383" r:id="rId66"/>
    <p:sldId id="1376" r:id="rId67"/>
    <p:sldId id="1377" r:id="rId68"/>
    <p:sldId id="1378" r:id="rId69"/>
    <p:sldId id="1384" r:id="rId70"/>
    <p:sldId id="1276" r:id="rId71"/>
    <p:sldId id="1385" r:id="rId72"/>
    <p:sldId id="1387" r:id="rId73"/>
    <p:sldId id="1386" r:id="rId74"/>
    <p:sldId id="1391" r:id="rId75"/>
    <p:sldId id="1392" r:id="rId76"/>
    <p:sldId id="1394" r:id="rId77"/>
    <p:sldId id="1395" r:id="rId78"/>
    <p:sldId id="1396" r:id="rId79"/>
    <p:sldId id="1399" r:id="rId80"/>
    <p:sldId id="1401" r:id="rId81"/>
    <p:sldId id="1397" r:id="rId82"/>
    <p:sldId id="1402" r:id="rId83"/>
    <p:sldId id="1404" r:id="rId84"/>
    <p:sldId id="1403" r:id="rId85"/>
    <p:sldId id="1405" r:id="rId86"/>
    <p:sldId id="1406" r:id="rId87"/>
    <p:sldId id="1407" r:id="rId88"/>
    <p:sldId id="1408" r:id="rId89"/>
    <p:sldId id="1393" r:id="rId90"/>
    <p:sldId id="1412" r:id="rId91"/>
    <p:sldId id="1413" r:id="rId92"/>
    <p:sldId id="1414" r:id="rId93"/>
    <p:sldId id="1410" r:id="rId94"/>
    <p:sldId id="1415" r:id="rId95"/>
    <p:sldId id="1416" r:id="rId96"/>
    <p:sldId id="1417" r:id="rId97"/>
    <p:sldId id="1418" r:id="rId98"/>
    <p:sldId id="1419" r:id="rId99"/>
    <p:sldId id="1424" r:id="rId100"/>
    <p:sldId id="1425" r:id="rId101"/>
    <p:sldId id="1427" r:id="rId102"/>
    <p:sldId id="1429" r:id="rId103"/>
    <p:sldId id="1430" r:id="rId104"/>
    <p:sldId id="1432" r:id="rId105"/>
    <p:sldId id="1433" r:id="rId106"/>
    <p:sldId id="1431" r:id="rId107"/>
  </p:sldIdLst>
  <p:sldSz cx="9144000" cy="6858000" type="screen4x3"/>
  <p:notesSz cx="7315200" cy="9601200"/>
  <p:embeddedFontLst>
    <p:embeddedFont>
      <p:font typeface="Calibri" pitchFamily="34" charset="0"/>
      <p:regular r:id="rId109"/>
      <p:bold r:id="rId110"/>
      <p:italic r:id="rId111"/>
      <p:boldItalic r:id="rId112"/>
    </p:embeddedFont>
    <p:embeddedFont>
      <p:font typeface="Consolas" pitchFamily="49" charset="0"/>
      <p:regular r:id="rId113"/>
      <p:bold r:id="rId114"/>
      <p:italic r:id="rId115"/>
      <p:boldItalic r:id="rId116"/>
    </p:embeddedFont>
  </p:embeddedFontLst>
  <p:custDataLst>
    <p:tags r:id="rId1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njit Jhala" initials="R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A404"/>
    <a:srgbClr val="291BDF"/>
    <a:srgbClr val="9B49B5"/>
    <a:srgbClr val="A65BBD"/>
    <a:srgbClr val="FCC4C4"/>
    <a:srgbClr val="EDEBDF"/>
    <a:srgbClr val="00D005"/>
    <a:srgbClr val="FFFF9F"/>
    <a:srgbClr val="FF6565"/>
    <a:srgbClr val="FDF9B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9" autoAdjust="0"/>
    <p:restoredTop sz="83960" autoAdjust="0"/>
  </p:normalViewPr>
  <p:slideViewPr>
    <p:cSldViewPr>
      <p:cViewPr>
        <p:scale>
          <a:sx n="70" d="100"/>
          <a:sy n="70" d="100"/>
        </p:scale>
        <p:origin x="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gs" Target="tags/tag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4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5.fntdata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11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6.fntdata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58FF-D676-4132-8913-1D03A1B19944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1B88-8376-421E-B3AC-4610B9E94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652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1" y="1604329"/>
            <a:ext cx="4044960" cy="4524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4960" cy="4524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2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DB8D0E-D785-4F86-BB17-044DD3971A80}" type="datetime1">
              <a:rPr lang="en-US"/>
              <a:pPr/>
              <a:t>1/4/2011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180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Charles Killian / Mace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3525120" y="6428835"/>
            <a:ext cx="2128320" cy="205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983763-FC5B-461C-B4B3-F7409AA9157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62000" y="484094"/>
            <a:ext cx="7620000" cy="735106"/>
          </a:xfrm>
          <a:prstGeom prst="roundRect">
            <a:avLst/>
          </a:prstGeom>
          <a:noFill/>
          <a:ln w="25400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F9B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F7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620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3800" b="1" dirty="0" smtClean="0">
                <a:latin typeface="Calibri" pitchFamily="34" charset="0"/>
              </a:rPr>
              <a:t>CSE 230</a:t>
            </a:r>
            <a:r>
              <a:rPr lang="en-US" sz="13800" b="1" dirty="0" smtClean="0">
                <a:latin typeface="Calibri" pitchFamily="34" charset="0"/>
              </a:rPr>
              <a:t>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800" b="1" dirty="0" smtClean="0">
                <a:latin typeface="Calibri" pitchFamily="34" charset="0"/>
              </a:rPr>
              <a:t>Programming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800" b="1" dirty="0" smtClean="0">
                <a:latin typeface="Calibri" pitchFamily="34" charset="0"/>
              </a:rPr>
              <a:t>Languages</a:t>
            </a:r>
            <a:endParaRPr kumimoji="0" lang="en-US" sz="7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5515871"/>
      </p:ext>
    </p:extLst>
  </p:cSld>
  <p:clrMapOvr>
    <a:masterClrMapping/>
  </p:clrMapOvr>
  <p:transition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Functional Programming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6764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No Assignment.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No Mutation.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No Loops.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endParaRPr lang="en-US" sz="80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375101"/>
      </p:ext>
    </p:extLst>
  </p:cSld>
  <p:clrMapOvr>
    <a:masterClrMapping/>
  </p:clrMapOvr>
  <p:transition spd="slow" advTm="1493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1336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6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</a:t>
            </a:r>
            <a:r>
              <a:rPr lang="en-US" sz="6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66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IO </a:t>
            </a:r>
            <a:r>
              <a:rPr lang="en-US" sz="6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endParaRPr lang="en-US" sz="6600" b="1" dirty="0" smtClean="0">
              <a:latin typeface="Calibri" pitchFamily="34" charset="0"/>
            </a:endParaRP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By composing small actions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2961016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8706"/>
          </a:xfrm>
        </p:spPr>
        <p:txBody>
          <a:bodyPr/>
          <a:lstStyle/>
          <a:p>
            <a:r>
              <a:rPr lang="en-US" sz="5400" dirty="0" smtClean="0"/>
              <a:t>Just “do” it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1905000" y="1524000"/>
            <a:ext cx="5638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0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“Hello”</a:t>
            </a:r>
          </a:p>
          <a:p>
            <a:pPr>
              <a:spcBef>
                <a:spcPct val="20000"/>
              </a:spcBef>
            </a:pP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40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“World”</a:t>
            </a:r>
          </a:p>
          <a:p>
            <a:pPr>
              <a:spcBef>
                <a:spcPct val="20000"/>
              </a:spcBef>
            </a:pPr>
            <a:r>
              <a:rPr lang="en-US" sz="40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40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4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“\n”</a:t>
            </a:r>
            <a:r>
              <a:rPr lang="en-US" sz="40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89737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Single Action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6000" dirty="0" smtClean="0">
                <a:solidFill>
                  <a:prstClr val="black"/>
                </a:solidFill>
                <a:latin typeface="Calibri" pitchFamily="34" charset="0"/>
              </a:rPr>
              <a:t>“Sequence” of sub-actions</a:t>
            </a:r>
            <a:endParaRPr lang="en-US" sz="60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477994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8706"/>
          </a:xfrm>
        </p:spPr>
        <p:txBody>
          <a:bodyPr/>
          <a:lstStyle/>
          <a:p>
            <a:r>
              <a:rPr lang="en-US" sz="5400" dirty="0" smtClean="0"/>
              <a:t>Just “do” it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352800" y="1524000"/>
            <a:ext cx="20574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act1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act2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… 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actn</a:t>
            </a:r>
            <a:endParaRPr lang="en-US" sz="3200" dirty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09228"/>
            <a:ext cx="9144000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Calibri" pitchFamily="34" charset="0"/>
              </a:rPr>
              <a:t>Single Action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400" dirty="0" smtClean="0">
                <a:solidFill>
                  <a:prstClr val="black"/>
                </a:solidFill>
                <a:latin typeface="Calibri" pitchFamily="34" charset="0"/>
              </a:rPr>
              <a:t>“Sequence” of sub-actions</a:t>
            </a: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1055332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8706"/>
          </a:xfrm>
        </p:spPr>
        <p:txBody>
          <a:bodyPr/>
          <a:lstStyle/>
          <a:p>
            <a:r>
              <a:rPr lang="en-US" sz="5400" dirty="0" smtClean="0"/>
              <a:t>Just “do” it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352800" y="1524000"/>
            <a:ext cx="20574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act1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act2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… 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actn</a:t>
            </a:r>
            <a:endParaRPr lang="en-US" sz="3200" dirty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09228"/>
            <a:ext cx="9144000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Calibri" pitchFamily="34" charset="0"/>
              </a:rPr>
              <a:t>Block Begin/End via Indentation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400" dirty="0" smtClean="0">
                <a:solidFill>
                  <a:prstClr val="black"/>
                </a:solidFill>
                <a:latin typeface="Calibri" pitchFamily="34" charset="0"/>
              </a:rPr>
              <a:t>“Offside Rule” (Ch3. RWH)</a:t>
            </a: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136105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Input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Action that returns a value</a:t>
            </a:r>
            <a:endParaRPr lang="en-US" sz="48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004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getLine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 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IO String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648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Read and Return Line from </a:t>
            </a:r>
            <a:r>
              <a:rPr lang="en-US" sz="4800" b="1" dirty="0" err="1" smtClean="0">
                <a:latin typeface="Calibri" pitchFamily="34" charset="0"/>
              </a:rPr>
              <a:t>StdIn</a:t>
            </a:r>
            <a:endParaRPr lang="en-US" sz="4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138088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Input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Name result via “assignment”</a:t>
            </a:r>
            <a:endParaRPr lang="en-US" sz="4800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004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5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 &lt;- act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648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4800" b="1" dirty="0" smtClean="0">
                <a:latin typeface="Calibri" pitchFamily="34" charset="0"/>
              </a:rPr>
              <a:t> refers to result in later code</a:t>
            </a:r>
            <a:endParaRPr lang="en-US" sz="4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162999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Input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Name result via “assignment”</a:t>
            </a:r>
            <a:endParaRPr lang="en-US" sz="4800" dirty="0" smtClean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sz="20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00400"/>
            <a:ext cx="86868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 </a:t>
            </a:r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IO ()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</a:t>
            </a:r>
            <a:r>
              <a:rPr lang="en-US" sz="2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do </a:t>
            </a:r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“What is your name?”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n &lt;- </a:t>
            </a:r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getLine</a:t>
            </a:r>
            <a:endParaRPr lang="en-US" sz="28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</a:t>
            </a:r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putStrLn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(“Happy New Year ” ++ n)</a:t>
            </a:r>
          </a:p>
        </p:txBody>
      </p:sp>
    </p:spTree>
    <p:extLst>
      <p:ext uri="{BB962C8B-B14F-4D97-AF65-F5344CB8AC3E}">
        <p14:creationId xmlns="" xmlns:p14="http://schemas.microsoft.com/office/powerpoint/2010/main" val="3022379152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Functional Programming ?</a:t>
            </a:r>
            <a:endParaRPr lang="en-US" sz="6000" dirty="0"/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14800" y="2297875"/>
            <a:ext cx="4343400" cy="189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John McEnroe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b="1" dirty="0" smtClean="0">
                <a:latin typeface="Calibri" pitchFamily="34" charset="0"/>
              </a:rPr>
              <a:t>Wimbledon, 1980</a:t>
            </a:r>
            <a:endParaRPr kumimoji="0" lang="en-US" sz="4800" b="1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8904" y="5401270"/>
            <a:ext cx="922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5400" b="1" i="1" dirty="0" smtClean="0">
                <a:latin typeface="Calibri" pitchFamily="34" charset="0"/>
              </a:rPr>
              <a:t>“You’ve got to be kidding me!”</a:t>
            </a:r>
            <a:endParaRPr lang="en-US" sz="5400" b="1" i="1" dirty="0">
              <a:latin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32083"/>
            <a:ext cx="3019425" cy="339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1328600"/>
      </p:ext>
    </p:extLst>
  </p:cSld>
  <p:clrMapOvr>
    <a:masterClrMapping/>
  </p:clrMapOvr>
  <p:transition spd="slow" advTm="1493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Functional Programming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1219200"/>
            <a:ext cx="419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Readable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Reusable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 Modifiable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Predictable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Checkable</a:t>
            </a:r>
          </a:p>
        </p:txBody>
      </p:sp>
    </p:spTree>
    <p:extLst>
      <p:ext uri="{BB962C8B-B14F-4D97-AF65-F5344CB8AC3E}">
        <p14:creationId xmlns="" xmlns:p14="http://schemas.microsoft.com/office/powerpoint/2010/main" val="16286814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 smtClean="0"/>
              <a:t>So, Who Uses FP ?</a:t>
            </a:r>
            <a:endParaRPr lang="en-US" sz="54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667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9600" b="1" dirty="0" smtClean="0">
                <a:latin typeface="Calibri" pitchFamily="34" charset="0"/>
              </a:rPr>
              <a:t>PL Researchers.</a:t>
            </a:r>
            <a:endParaRPr lang="en-US" sz="88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59518"/>
      </p:ext>
    </p:extLst>
  </p:cSld>
  <p:clrMapOvr>
    <a:masterClrMapping/>
  </p:clrMapOvr>
  <p:transition spd="slow" advTm="14938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Functional Programming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219200"/>
            <a:ext cx="419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Readable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Reusable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 Modifiable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Predictable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Checkable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3417585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Calibri" pitchFamily="34" charset="0"/>
              </a:rPr>
              <a:t>Parallelizable</a:t>
            </a:r>
            <a:endParaRPr lang="en-US" sz="1100" dirty="0"/>
          </a:p>
        </p:txBody>
      </p:sp>
      <p:sp>
        <p:nvSpPr>
          <p:cNvPr id="3" name="Right Brace 2"/>
          <p:cNvSpPr/>
          <p:nvPr/>
        </p:nvSpPr>
        <p:spPr>
          <a:xfrm>
            <a:off x="4038600" y="1371600"/>
            <a:ext cx="457200" cy="5105400"/>
          </a:xfrm>
          <a:prstGeom prst="rightBrace">
            <a:avLst>
              <a:gd name="adj1" fmla="val 8333"/>
              <a:gd name="adj2" fmla="val 4919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5887765"/>
      </p:ext>
    </p:extLst>
  </p:cSld>
  <p:clrMapOvr>
    <a:masterClrMapping/>
  </p:clrMapOvr>
  <p:transition spd="slow" advTm="1493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 smtClean="0"/>
              <a:t>So, Who Uses FP ?</a:t>
            </a:r>
            <a:endParaRPr lang="en-US" sz="5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286000"/>
            <a:ext cx="43751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92496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err="1" smtClean="0">
                <a:latin typeface="Calibri" pitchFamily="34" charset="0"/>
              </a:rPr>
              <a:t>MapReduce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094978755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/>
              <a:t>So, Who Uses FP 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7549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latin typeface="Calibri" pitchFamily="34" charset="0"/>
              </a:rPr>
              <a:t>F#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714500"/>
            <a:ext cx="42862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4307306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/>
              <a:t>So, Who Uses FP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6650" y="4754940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 smtClean="0">
                <a:latin typeface="Calibri" pitchFamily="34" charset="0"/>
              </a:rPr>
              <a:t>Erlang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52" y="2229900"/>
            <a:ext cx="5943600" cy="223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9144166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/>
              <a:t>So, Who Uses FP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6650" y="4754940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 smtClean="0">
                <a:latin typeface="Calibri" pitchFamily="34" charset="0"/>
              </a:rPr>
              <a:t>Scala</a:t>
            </a: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4" y="1752600"/>
            <a:ext cx="7485196" cy="313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75477079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/>
              <a:t>So, Who Uses FP ?</a:t>
            </a: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286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9600" b="1" dirty="0" smtClean="0">
                <a:latin typeface="Calibri" pitchFamily="34" charset="0"/>
              </a:rPr>
              <a:t>Wall Street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9600" b="1" dirty="0" smtClean="0">
                <a:latin typeface="Calibri" pitchFamily="34" charset="0"/>
              </a:rPr>
              <a:t>…</a:t>
            </a:r>
            <a:endParaRPr lang="en-US" sz="88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753825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>
            <p:custDataLst>
              <p:tags r:id="rId1"/>
            </p:custDataLst>
          </p:nvPr>
        </p:nvSpPr>
        <p:spPr>
          <a:xfrm>
            <a:off x="2819400" y="5814950"/>
            <a:ext cx="5088575" cy="533400"/>
          </a:xfrm>
          <a:prstGeom prst="roundRect">
            <a:avLst>
              <a:gd name="adj" fmla="val 5953"/>
            </a:avLst>
          </a:prstGeom>
          <a:gradFill flip="none" rotWithShape="1">
            <a:gsLst>
              <a:gs pos="0">
                <a:srgbClr val="FDF9BF"/>
              </a:gs>
              <a:gs pos="51000">
                <a:srgbClr val="FFFF9F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>
            <p:custDataLst>
              <p:tags r:id="rId2"/>
            </p:custDataLst>
          </p:nvPr>
        </p:nvSpPr>
        <p:spPr>
          <a:xfrm>
            <a:off x="2988625" y="4483925"/>
            <a:ext cx="5088575" cy="533400"/>
          </a:xfrm>
          <a:prstGeom prst="roundRect">
            <a:avLst>
              <a:gd name="adj" fmla="val 5953"/>
            </a:avLst>
          </a:prstGeom>
          <a:gradFill flip="none" rotWithShape="1">
            <a:gsLst>
              <a:gs pos="0">
                <a:srgbClr val="FDF9BF"/>
              </a:gs>
              <a:gs pos="51000">
                <a:srgbClr val="FFFF9F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5730"/>
            <a:ext cx="2286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0450" y="728130"/>
            <a:ext cx="5867400" cy="189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Tony Hoare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b="1" dirty="0" smtClean="0">
                <a:latin typeface="Calibri" pitchFamily="34" charset="0"/>
              </a:rPr>
              <a:t>Turing Award Lecture 1980</a:t>
            </a:r>
            <a:endParaRPr kumimoji="0" lang="en-US" sz="4800" b="1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095280"/>
            <a:ext cx="914400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600" b="1" i="1" dirty="0" smtClean="0">
                <a:latin typeface="Calibri" pitchFamily="34" charset="0"/>
              </a:rPr>
              <a:t>“There </a:t>
            </a:r>
            <a:r>
              <a:rPr lang="en-US" sz="3600" b="1" i="1" dirty="0">
                <a:latin typeface="Calibri" pitchFamily="34" charset="0"/>
              </a:rPr>
              <a:t>are two ways of constructing software.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i="1" dirty="0" smtClean="0">
                <a:latin typeface="Calibri" pitchFamily="34" charset="0"/>
              </a:rPr>
              <a:t>  One </a:t>
            </a:r>
            <a:r>
              <a:rPr lang="en-US" sz="3600" b="1" i="1" dirty="0">
                <a:latin typeface="Calibri" pitchFamily="34" charset="0"/>
              </a:rPr>
              <a:t>way is to make it so </a:t>
            </a:r>
            <a:r>
              <a:rPr lang="en-US" sz="3600" b="1" i="1" dirty="0" smtClean="0">
                <a:latin typeface="Calibri" pitchFamily="34" charset="0"/>
              </a:rPr>
              <a:t>simple,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i="1" dirty="0" smtClean="0">
                <a:latin typeface="Calibri" pitchFamily="34" charset="0"/>
              </a:rPr>
              <a:t>  that there </a:t>
            </a:r>
            <a:r>
              <a:rPr lang="en-US" sz="3600" b="1" i="1" dirty="0">
                <a:latin typeface="Calibri" pitchFamily="34" charset="0"/>
              </a:rPr>
              <a:t>are obviously no </a:t>
            </a:r>
            <a:r>
              <a:rPr lang="en-US" sz="3600" b="1" i="1" dirty="0" smtClean="0">
                <a:latin typeface="Calibri" pitchFamily="34" charset="0"/>
              </a:rPr>
              <a:t>deficiencies,</a:t>
            </a:r>
            <a:endParaRPr lang="en-US" sz="3600" b="1" i="1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600" b="1" i="1" dirty="0" smtClean="0">
                <a:latin typeface="Calibri" pitchFamily="34" charset="0"/>
              </a:rPr>
              <a:t>  The </a:t>
            </a:r>
            <a:r>
              <a:rPr lang="en-US" sz="3600" b="1" i="1" dirty="0">
                <a:latin typeface="Calibri" pitchFamily="34" charset="0"/>
              </a:rPr>
              <a:t>other way is to make it </a:t>
            </a:r>
            <a:r>
              <a:rPr lang="en-US" sz="3600" b="1" i="1" dirty="0" smtClean="0">
                <a:latin typeface="Calibri" pitchFamily="34" charset="0"/>
              </a:rPr>
              <a:t>so complicated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i="1" dirty="0">
                <a:latin typeface="Calibri" pitchFamily="34" charset="0"/>
              </a:rPr>
              <a:t> </a:t>
            </a:r>
            <a:r>
              <a:rPr lang="en-US" sz="3600" b="1" i="1" dirty="0" smtClean="0">
                <a:latin typeface="Calibri" pitchFamily="34" charset="0"/>
              </a:rPr>
              <a:t> that </a:t>
            </a:r>
            <a:r>
              <a:rPr lang="en-US" sz="3600" b="1" i="1" dirty="0">
                <a:latin typeface="Calibri" pitchFamily="34" charset="0"/>
              </a:rPr>
              <a:t>there are no obvious deficiencies. </a:t>
            </a:r>
            <a:r>
              <a:rPr lang="en-US" sz="3600" b="1" i="1" dirty="0" smtClean="0">
                <a:latin typeface="Calibri" pitchFamily="34" charset="0"/>
              </a:rPr>
              <a:t>”</a:t>
            </a:r>
            <a:endParaRPr lang="en-US" sz="3600" b="1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87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5400" dirty="0"/>
              <a:t>So, Who Uses FP ?</a:t>
            </a: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2860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16600" b="1" dirty="0" smtClean="0">
                <a:latin typeface="Calibri" pitchFamily="34" charset="0"/>
              </a:rPr>
              <a:t>CSE 230</a:t>
            </a:r>
          </a:p>
        </p:txBody>
      </p:sp>
    </p:spTree>
    <p:extLst>
      <p:ext uri="{BB962C8B-B14F-4D97-AF65-F5344CB8AC3E}">
        <p14:creationId xmlns="" xmlns:p14="http://schemas.microsoft.com/office/powerpoint/2010/main" val="238192654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1009650"/>
          </a:xfrm>
        </p:spPr>
        <p:txBody>
          <a:bodyPr/>
          <a:lstStyle/>
          <a:p>
            <a:r>
              <a:rPr lang="en-US" sz="4800" dirty="0" smtClean="0"/>
              <a:t>CSE 230: Medium of Instruction</a:t>
            </a:r>
            <a:endParaRPr lang="en-US" sz="48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6" y="2209800"/>
            <a:ext cx="4223204" cy="298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9600" y="2739251"/>
            <a:ext cx="456541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smtClean="0">
                <a:solidFill>
                  <a:prstClr val="black"/>
                </a:solidFill>
                <a:latin typeface="Calibri" pitchFamily="34" charset="0"/>
              </a:rPr>
              <a:t>Haskell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4643986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819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7200" b="1" dirty="0" smtClean="0">
                <a:latin typeface="Calibri" pitchFamily="34" charset="0"/>
              </a:rPr>
              <a:t>Bleeding edge PL. </a:t>
            </a:r>
          </a:p>
        </p:txBody>
      </p:sp>
    </p:spTree>
    <p:extLst>
      <p:ext uri="{BB962C8B-B14F-4D97-AF65-F5344CB8AC3E}">
        <p14:creationId xmlns="" xmlns:p14="http://schemas.microsoft.com/office/powerpoint/2010/main" val="2124415515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838451"/>
            <a:ext cx="9144000" cy="142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Beautiful.</a:t>
            </a:r>
          </a:p>
        </p:txBody>
      </p:sp>
    </p:spTree>
    <p:extLst>
      <p:ext uri="{BB962C8B-B14F-4D97-AF65-F5344CB8AC3E}">
        <p14:creationId xmlns="" xmlns:p14="http://schemas.microsoft.com/office/powerpoint/2010/main" val="952011617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895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7200" b="1" dirty="0" smtClean="0">
                <a:latin typeface="Calibri" pitchFamily="34" charset="0"/>
              </a:rPr>
              <a:t>Blows Your Mind.</a:t>
            </a:r>
          </a:p>
        </p:txBody>
      </p:sp>
    </p:spTree>
    <p:extLst>
      <p:ext uri="{BB962C8B-B14F-4D97-AF65-F5344CB8AC3E}">
        <p14:creationId xmlns="" xmlns:p14="http://schemas.microsoft.com/office/powerpoint/2010/main" val="1170885647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5900"/>
            <a:ext cx="27527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00" y="2316140"/>
            <a:ext cx="5867400" cy="189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Alan Perlis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b="1" dirty="0" smtClean="0">
                <a:latin typeface="Calibri" pitchFamily="34" charset="0"/>
              </a:rPr>
              <a:t>Epigrams In Programming</a:t>
            </a:r>
            <a:endParaRPr kumimoji="0" lang="en-US" sz="4800" b="1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1816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“A language that doesn't affect  </a:t>
            </a:r>
            <a:r>
              <a:rPr lang="en-US" sz="3600" b="1" i="1" dirty="0" smtClean="0">
                <a:solidFill>
                  <a:prstClr val="black"/>
                </a:solidFill>
                <a:latin typeface="Calibri" pitchFamily="34" charset="0"/>
              </a:rPr>
              <a:t>how you think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3600" b="1" i="1" dirty="0" smtClean="0">
                <a:solidFill>
                  <a:prstClr val="black"/>
                </a:solidFill>
                <a:latin typeface="Calibri" pitchFamily="34" charset="0"/>
              </a:rPr>
              <a:t> about </a:t>
            </a:r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programming, </a:t>
            </a:r>
            <a:r>
              <a:rPr lang="en-US" sz="3600" b="1" i="1" dirty="0" smtClean="0">
                <a:solidFill>
                  <a:prstClr val="black"/>
                </a:solidFill>
                <a:latin typeface="Calibri" pitchFamily="34" charset="0"/>
              </a:rPr>
              <a:t>isn’t </a:t>
            </a:r>
            <a:r>
              <a:rPr lang="en-US" sz="3600" b="1" i="1" dirty="0">
                <a:solidFill>
                  <a:prstClr val="black"/>
                </a:solidFill>
                <a:latin typeface="Calibri" pitchFamily="34" charset="0"/>
              </a:rPr>
              <a:t>worth </a:t>
            </a:r>
            <a:r>
              <a:rPr lang="en-US" sz="3600" b="1" i="1" dirty="0" smtClean="0">
                <a:solidFill>
                  <a:prstClr val="black"/>
                </a:solidFill>
                <a:latin typeface="Calibri" pitchFamily="34" charset="0"/>
              </a:rPr>
              <a:t>knowing”</a:t>
            </a:r>
            <a:endParaRPr lang="en-US" sz="3600" b="1" i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526575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914651"/>
            <a:ext cx="9144000" cy="142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I wanted to learn it.</a:t>
            </a:r>
          </a:p>
        </p:txBody>
      </p:sp>
    </p:spTree>
    <p:extLst>
      <p:ext uri="{BB962C8B-B14F-4D97-AF65-F5344CB8AC3E}">
        <p14:creationId xmlns="" xmlns:p14="http://schemas.microsoft.com/office/powerpoint/2010/main" val="2268192391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Why Haskell ?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914651"/>
            <a:ext cx="9144000" cy="142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Fun.</a:t>
            </a:r>
          </a:p>
        </p:txBody>
      </p:sp>
    </p:spTree>
    <p:extLst>
      <p:ext uri="{BB962C8B-B14F-4D97-AF65-F5344CB8AC3E}">
        <p14:creationId xmlns="" xmlns:p14="http://schemas.microsoft.com/office/powerpoint/2010/main" val="253593232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CSE 230 : Outline</a:t>
            </a:r>
            <a:endParaRPr lang="en-US" sz="6000" dirty="0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9944" y="1730992"/>
            <a:ext cx="5740024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b="1" dirty="0" smtClean="0">
                <a:latin typeface="Calibri" pitchFamily="34" charset="0"/>
              </a:rPr>
              <a:t>1. FP &amp; Abstraction</a:t>
            </a: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371600"/>
            <a:ext cx="312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Readable </a:t>
            </a:r>
          </a:p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Reusable</a:t>
            </a:r>
          </a:p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4800" b="1" dirty="0" smtClean="0">
              <a:latin typeface="Calibri" pitchFamily="34" charset="0"/>
            </a:endParaRPr>
          </a:p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Modifiable </a:t>
            </a:r>
          </a:p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Predictable</a:t>
            </a:r>
          </a:p>
          <a:p>
            <a:pPr marL="342900" indent="-342900" algn="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Checkable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063920" y="1501818"/>
            <a:ext cx="457200" cy="1412545"/>
          </a:xfrm>
          <a:prstGeom prst="rightBrace">
            <a:avLst>
              <a:gd name="adj1" fmla="val 8333"/>
              <a:gd name="adj2" fmla="val 4919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063920" y="3796352"/>
            <a:ext cx="457200" cy="2375848"/>
          </a:xfrm>
          <a:prstGeom prst="rightBrace">
            <a:avLst>
              <a:gd name="adj1" fmla="val 8333"/>
              <a:gd name="adj2" fmla="val 4919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69944" y="4503760"/>
            <a:ext cx="5740024" cy="105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b="1" dirty="0" smtClean="0">
                <a:latin typeface="Calibri" pitchFamily="34" charset="0"/>
              </a:rPr>
              <a:t>2. Types</a:t>
            </a:r>
            <a:r>
              <a:rPr lang="en-US" sz="4800" b="1" dirty="0" smtClean="0">
                <a:latin typeface="Calibri" pitchFamily="34" charset="0"/>
              </a:rPr>
              <a:t> </a:t>
            </a:r>
            <a:r>
              <a:rPr lang="en-US" sz="5400" b="1" dirty="0" smtClean="0">
                <a:latin typeface="Calibri" pitchFamily="34" charset="0"/>
              </a:rPr>
              <a:t>&amp;</a:t>
            </a:r>
            <a:r>
              <a:rPr lang="en-US" sz="3600" b="1" dirty="0" smtClean="0">
                <a:latin typeface="Calibri" pitchFamily="34" charset="0"/>
              </a:rPr>
              <a:t> </a:t>
            </a:r>
            <a:r>
              <a:rPr lang="en-US" sz="5400" b="1" dirty="0" smtClean="0">
                <a:latin typeface="Calibri" pitchFamily="34" charset="0"/>
              </a:rPr>
              <a:t>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197540188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  <p:bldP spid="8" grpId="0" animBg="1"/>
      <p:bldP spid="9" grpId="0" animBg="1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CSE 230 : Personnel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5776" y="1746912"/>
            <a:ext cx="7924800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b="1" dirty="0" smtClean="0">
                <a:latin typeface="Calibri" pitchFamily="34" charset="0"/>
              </a:rPr>
              <a:t>Instructor</a:t>
            </a:r>
            <a:endParaRPr lang="en-US" sz="5400" b="1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dirty="0" err="1" smtClean="0">
                <a:latin typeface="Calibri" pitchFamily="34" charset="0"/>
              </a:rPr>
              <a:t>Ranjit</a:t>
            </a:r>
            <a:r>
              <a:rPr lang="en-US" sz="5400" dirty="0" smtClean="0">
                <a:latin typeface="Calibri" pitchFamily="34" charset="0"/>
              </a:rPr>
              <a:t> </a:t>
            </a:r>
            <a:r>
              <a:rPr lang="en-US" sz="5400" dirty="0" err="1" smtClean="0">
                <a:latin typeface="Calibri" pitchFamily="34" charset="0"/>
              </a:rPr>
              <a:t>Jhala</a:t>
            </a:r>
            <a:r>
              <a:rPr lang="en-US" sz="5400" dirty="0" smtClean="0">
                <a:latin typeface="Calibri" pitchFamily="34" charset="0"/>
              </a:rPr>
              <a:t> (</a:t>
            </a:r>
            <a:r>
              <a:rPr lang="en-US" sz="5400" dirty="0" err="1" smtClean="0">
                <a:latin typeface="Calibri" pitchFamily="34" charset="0"/>
              </a:rPr>
              <a:t>jhala@cs</a:t>
            </a:r>
            <a:r>
              <a:rPr lang="en-US" sz="5400" dirty="0">
                <a:latin typeface="Calibri" pitchFamily="34" charset="0"/>
              </a:rPr>
              <a:t>)</a:t>
            </a:r>
            <a:endParaRPr lang="en-US" sz="5400" dirty="0" smtClean="0">
              <a:latin typeface="Calibri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027795"/>
            <a:ext cx="7924800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b="1" dirty="0" smtClean="0">
                <a:latin typeface="Calibri" pitchFamily="34" charset="0"/>
              </a:rPr>
              <a:t>TA</a:t>
            </a:r>
            <a:endParaRPr lang="en-US" sz="5400" b="1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dirty="0" smtClean="0">
                <a:latin typeface="Calibri" pitchFamily="34" charset="0"/>
              </a:rPr>
              <a:t>Pat </a:t>
            </a:r>
            <a:r>
              <a:rPr lang="en-US" sz="5400" dirty="0" err="1" smtClean="0">
                <a:latin typeface="Calibri" pitchFamily="34" charset="0"/>
              </a:rPr>
              <a:t>Rondon</a:t>
            </a:r>
            <a:r>
              <a:rPr lang="en-US" sz="5400" dirty="0">
                <a:latin typeface="Calibri" pitchFamily="34" charset="0"/>
              </a:rPr>
              <a:t> </a:t>
            </a:r>
            <a:r>
              <a:rPr lang="en-US" sz="5400" dirty="0" smtClean="0">
                <a:latin typeface="Calibri" pitchFamily="34" charset="0"/>
              </a:rPr>
              <a:t>(</a:t>
            </a:r>
            <a:r>
              <a:rPr lang="en-US" sz="5400" dirty="0" err="1" smtClean="0">
                <a:latin typeface="Calibri" pitchFamily="34" charset="0"/>
              </a:rPr>
              <a:t>prondon@cs</a:t>
            </a:r>
            <a:r>
              <a:rPr lang="en-US" sz="5400" dirty="0">
                <a:latin typeface="Calibri" pitchFamily="34" charset="0"/>
              </a:rPr>
              <a:t>)</a:t>
            </a:r>
            <a:endParaRPr lang="en-US" sz="5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828466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Readable</a:t>
            </a:r>
            <a:endParaRPr lang="en-US" sz="96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Readable</a:t>
            </a:r>
            <a:endParaRPr lang="en-US" sz="96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06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CSE 230 : Materials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2954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Web  </a:t>
            </a:r>
            <a:endParaRPr lang="en-US" sz="3600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600" dirty="0" smtClean="0">
                <a:latin typeface="Calibri" pitchFamily="34" charset="0"/>
              </a:rPr>
              <a:t>http://cseweb.ucsd.edu/classes/wi11/cse230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800600"/>
            <a:ext cx="84661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b="1" dirty="0" smtClean="0">
                <a:latin typeface="Calibri" pitchFamily="34" charset="0"/>
              </a:rPr>
              <a:t>Book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dirty="0">
                <a:latin typeface="Calibri" pitchFamily="34" charset="0"/>
              </a:rPr>
              <a:t>H</a:t>
            </a:r>
            <a:r>
              <a:rPr lang="en-US" sz="4000" dirty="0" smtClean="0">
                <a:latin typeface="Calibri" pitchFamily="34" charset="0"/>
              </a:rPr>
              <a:t>askell School of Expression (SOE)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026392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Board  </a:t>
            </a:r>
            <a:endParaRPr lang="en-US" sz="3600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600" dirty="0" smtClean="0">
                <a:latin typeface="Calibri" pitchFamily="34" charset="0"/>
              </a:rPr>
              <a:t>http://webct.ucsd.edu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246692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CSE 230 : Grading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3382940"/>
            <a:ext cx="798735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b="1" dirty="0">
                <a:solidFill>
                  <a:prstClr val="black"/>
                </a:solidFill>
                <a:latin typeface="Calibri" pitchFamily="34" charset="0"/>
              </a:rPr>
              <a:t>[</a:t>
            </a:r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60%] Pair Assignments</a:t>
            </a:r>
            <a:endParaRPr lang="en-US" sz="4800" dirty="0" smtClean="0">
              <a:latin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4912056"/>
            <a:ext cx="74539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[30%] Take-home Final 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828800"/>
            <a:ext cx="760635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b="1" dirty="0">
                <a:solidFill>
                  <a:prstClr val="black"/>
                </a:solidFill>
                <a:latin typeface="Calibri" pitchFamily="34" charset="0"/>
              </a:rPr>
              <a:t>[10</a:t>
            </a:r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%] Class Participation</a:t>
            </a:r>
          </a:p>
        </p:txBody>
      </p:sp>
    </p:spTree>
    <p:extLst>
      <p:ext uri="{BB962C8B-B14F-4D97-AF65-F5344CB8AC3E}">
        <p14:creationId xmlns="" xmlns:p14="http://schemas.microsoft.com/office/powerpoint/2010/main" val="789903239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build="p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-4572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49600" b="1" dirty="0" smtClean="0">
                <a:latin typeface="Calibri" pitchFamily="34" charset="0"/>
              </a:rPr>
              <a:t>?</a:t>
            </a:r>
            <a:endParaRPr kumimoji="0" lang="en-US" sz="199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994629"/>
      </p:ext>
    </p:extLst>
  </p:cSld>
  <p:clrMapOvr>
    <a:masterClrMapping/>
  </p:clrMapOvr>
  <p:transition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4384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9600" b="1" dirty="0" smtClean="0">
                <a:latin typeface="Calibri" pitchFamily="34" charset="0"/>
              </a:rPr>
              <a:t>What is Haskell? </a:t>
            </a:r>
            <a:endParaRPr kumimoji="0" lang="en-US" sz="7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919332"/>
      </p:ext>
    </p:extLst>
  </p:cSld>
  <p:clrMapOvr>
    <a:masterClrMapping/>
  </p:clrMapOvr>
  <p:transition spd="med" advTm="332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4384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9600" b="1" dirty="0" smtClean="0">
                <a:latin typeface="Calibri" pitchFamily="34" charset="0"/>
              </a:rPr>
              <a:t>What is Haskell? </a:t>
            </a:r>
            <a:endParaRPr kumimoji="0" lang="en-US" sz="7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986864"/>
      </p:ext>
    </p:extLst>
  </p:cSld>
  <p:clrMapOvr>
    <a:masterClrMapping/>
  </p:clrMapOvr>
  <p:transition spd="med" advTm="3328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057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latin typeface="Calibri" pitchFamily="34" charset="0"/>
              </a:rPr>
              <a:t>Programming in Haskell </a:t>
            </a:r>
            <a:endParaRPr kumimoji="0" lang="en-US" sz="4800" b="1" dirty="0">
              <a:latin typeface="Calibri" pitchFamily="34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29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dirty="0" smtClean="0">
                <a:latin typeface="Calibri" pitchFamily="34" charset="0"/>
              </a:rPr>
              <a:t>“Computation by Calculation”</a:t>
            </a:r>
            <a:endParaRPr kumimoji="0"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7162453"/>
      </p:ext>
    </p:extLst>
  </p:cSld>
  <p:clrMapOvr>
    <a:masterClrMapping/>
  </p:clrMapOvr>
  <p:transition spd="med" advTm="332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057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latin typeface="Calibri" pitchFamily="34" charset="0"/>
              </a:rPr>
              <a:t>Programming in Haskell </a:t>
            </a:r>
            <a:endParaRPr kumimoji="0" lang="en-US" sz="4800" b="1" dirty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29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dirty="0" smtClean="0">
                <a:latin typeface="Calibri" pitchFamily="34" charset="0"/>
              </a:rPr>
              <a:t>“Substitute Equals by Equals” </a:t>
            </a:r>
            <a:endParaRPr kumimoji="0"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74151"/>
      </p:ext>
    </p:extLst>
  </p:cSld>
  <p:clrMapOvr>
    <a:masterClrMapping/>
  </p:clrMapOvr>
  <p:transition spd="slow" advTm="332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626"/>
            <a:ext cx="9144000" cy="981974"/>
          </a:xfrm>
        </p:spPr>
        <p:txBody>
          <a:bodyPr/>
          <a:lstStyle/>
          <a:p>
            <a:r>
              <a:rPr lang="en-US" sz="5400" dirty="0" smtClean="0"/>
              <a:t>Substituting Equals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3272676" y="1447800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 * (4 + 5)</a:t>
            </a:r>
            <a:endParaRPr lang="en-US" sz="3200" dirty="0"/>
          </a:p>
        </p:txBody>
      </p:sp>
      <p:sp>
        <p:nvSpPr>
          <p:cNvPr id="3" name="Down Arrow 2"/>
          <p:cNvSpPr/>
          <p:nvPr/>
        </p:nvSpPr>
        <p:spPr>
          <a:xfrm>
            <a:off x="4300270" y="2286000"/>
            <a:ext cx="60960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43016" y="3149025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 * 9</a:t>
            </a:r>
            <a:endParaRPr lang="en-US" sz="3200" dirty="0"/>
          </a:p>
        </p:txBody>
      </p:sp>
      <p:sp>
        <p:nvSpPr>
          <p:cNvPr id="10" name="Down Arrow 9"/>
          <p:cNvSpPr/>
          <p:nvPr/>
        </p:nvSpPr>
        <p:spPr>
          <a:xfrm>
            <a:off x="4300270" y="3962400"/>
            <a:ext cx="60960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3078" y="4825425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27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57460" y="5791200"/>
            <a:ext cx="2701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That’s it!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04774922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0" grpId="0" animBg="1"/>
      <p:bldP spid="12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905000"/>
            <a:ext cx="830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7200" b="1" dirty="0" smtClean="0">
                <a:latin typeface="Calibri" pitchFamily="34" charset="0"/>
              </a:rPr>
              <a:t>What is Abstraction?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7200" dirty="0" smtClean="0">
                <a:latin typeface="Calibri" pitchFamily="34" charset="0"/>
              </a:rPr>
              <a:t>Pattern Recognition</a:t>
            </a:r>
            <a:endParaRPr lang="en-US" sz="5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158826"/>
      </p:ext>
    </p:extLst>
  </p:cSld>
  <p:clrMapOvr>
    <a:masterClrMapping/>
  </p:clrMapOvr>
  <p:transition spd="med"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626"/>
            <a:ext cx="9144000" cy="981974"/>
          </a:xfrm>
        </p:spPr>
        <p:txBody>
          <a:bodyPr/>
          <a:lstStyle/>
          <a:p>
            <a:r>
              <a:rPr lang="en-US" sz="5400" dirty="0" smtClean="0"/>
              <a:t>Pattern Recognition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4504426" y="301493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31 * (42 + 56)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929330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70 * (12 + 95)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504426" y="4826859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90 * (68 + 12)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8206" y="1371600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  <a:latin typeface="Consolas" pitchFamily="49" charset="0"/>
              </a:rPr>
              <a:t>x</a:t>
            </a:r>
            <a:r>
              <a:rPr lang="en-US" sz="3200" b="1" dirty="0" smtClean="0">
                <a:solidFill>
                  <a:prstClr val="black"/>
                </a:solidFill>
                <a:latin typeface="Consolas" pitchFamily="49" charset="0"/>
              </a:rPr>
              <a:t> * (</a:t>
            </a:r>
            <a:r>
              <a:rPr lang="en-US" sz="3200" b="1" dirty="0">
                <a:solidFill>
                  <a:prstClr val="black"/>
                </a:solidFill>
                <a:latin typeface="Consolas" pitchFamily="49" charset="0"/>
              </a:rPr>
              <a:t>y</a:t>
            </a:r>
            <a:r>
              <a:rPr lang="en-US" sz="3200" b="1" dirty="0" smtClean="0">
                <a:solidFill>
                  <a:prstClr val="black"/>
                </a:solidFill>
                <a:latin typeface="Consolas" pitchFamily="49" charset="0"/>
              </a:rPr>
              <a:t>  + z )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37160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onsolas" pitchFamily="49" charset="0"/>
              </a:rPr>
              <a:t>pat x y z  =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1070606" y="2989433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pat 31 42 56 =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1980" y="3895207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pat 70 12 95 =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070606" y="4818233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pat 90 68 12 =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136060277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7" grpId="0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Reusable</a:t>
            </a:r>
            <a:endParaRPr lang="en-US" sz="115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1116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626"/>
            <a:ext cx="9144000" cy="981974"/>
          </a:xfrm>
        </p:spPr>
        <p:txBody>
          <a:bodyPr/>
          <a:lstStyle/>
          <a:p>
            <a:r>
              <a:rPr lang="en-US" sz="5400" dirty="0" smtClean="0"/>
              <a:t>Pattern Application: “Fun Call”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2845278" y="3563767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31 * (42 + 56)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8206" y="1371600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  <a:latin typeface="Consolas" pitchFamily="49" charset="0"/>
              </a:rPr>
              <a:t>x</a:t>
            </a:r>
            <a:r>
              <a:rPr lang="en-US" sz="3200" b="1" dirty="0" smtClean="0">
                <a:solidFill>
                  <a:prstClr val="black"/>
                </a:solidFill>
                <a:latin typeface="Consolas" pitchFamily="49" charset="0"/>
              </a:rPr>
              <a:t> * (</a:t>
            </a:r>
            <a:r>
              <a:rPr lang="en-US" sz="3200" b="1" dirty="0">
                <a:solidFill>
                  <a:prstClr val="black"/>
                </a:solidFill>
                <a:latin typeface="Consolas" pitchFamily="49" charset="0"/>
              </a:rPr>
              <a:t>y</a:t>
            </a:r>
            <a:r>
              <a:rPr lang="en-US" sz="3200" b="1" dirty="0" smtClean="0">
                <a:solidFill>
                  <a:prstClr val="black"/>
                </a:solidFill>
                <a:latin typeface="Consolas" pitchFamily="49" charset="0"/>
              </a:rPr>
              <a:t>  + z )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37160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onsolas" pitchFamily="49" charset="0"/>
              </a:rPr>
              <a:t>pat x y z  =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3045424" y="2362200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pat 31 42 56</a:t>
            </a:r>
            <a:endParaRPr lang="en-US" sz="3200" dirty="0"/>
          </a:p>
        </p:txBody>
      </p:sp>
      <p:sp>
        <p:nvSpPr>
          <p:cNvPr id="14" name="Down Arrow 13"/>
          <p:cNvSpPr/>
          <p:nvPr/>
        </p:nvSpPr>
        <p:spPr>
          <a:xfrm>
            <a:off x="4269103" y="3048000"/>
            <a:ext cx="455297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17492" y="4749225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31 * 98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949066" y="5816025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itchFamily="49" charset="0"/>
              </a:rPr>
              <a:t>3038</a:t>
            </a:r>
            <a:endParaRPr lang="en-US" sz="3200" dirty="0"/>
          </a:p>
        </p:txBody>
      </p:sp>
      <p:sp>
        <p:nvSpPr>
          <p:cNvPr id="18" name="Down Arrow 17"/>
          <p:cNvSpPr/>
          <p:nvPr/>
        </p:nvSpPr>
        <p:spPr>
          <a:xfrm>
            <a:off x="4269103" y="4267200"/>
            <a:ext cx="455297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67200" y="5334000"/>
            <a:ext cx="455297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020402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 animBg="1"/>
      <p:bldP spid="15" grpId="0"/>
      <p:bldP spid="17" grpId="0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057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latin typeface="Calibri" pitchFamily="34" charset="0"/>
              </a:rPr>
              <a:t>Programming in Haskell </a:t>
            </a:r>
            <a:endParaRPr kumimoji="0" lang="en-US" sz="4800" b="1" dirty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29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5400" dirty="0" smtClean="0">
                <a:latin typeface="Calibri" pitchFamily="34" charset="0"/>
              </a:rPr>
              <a:t>“Substitute Equals by Equals” </a:t>
            </a:r>
            <a:endParaRPr kumimoji="0" lang="en-US" sz="40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305" y="4648200"/>
            <a:ext cx="4786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prstClr val="black"/>
                </a:solidFill>
                <a:latin typeface="Calibri" pitchFamily="34" charset="0"/>
              </a:rPr>
              <a:t>Really, that’s it!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854214566"/>
      </p:ext>
    </p:extLst>
  </p:cSld>
  <p:clrMapOvr>
    <a:masterClrMapping/>
  </p:clrMapOvr>
  <p:transition spd="slow"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057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latin typeface="Calibri" pitchFamily="34" charset="0"/>
              </a:rPr>
              <a:t>Elements of Haskell </a:t>
            </a:r>
            <a:endParaRPr kumimoji="0" lang="en-US" sz="4800" b="1" dirty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29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291BDF"/>
                </a:solidFill>
                <a:latin typeface="Calibri" pitchFamily="34" charset="0"/>
              </a:rPr>
              <a:t>Expressions</a:t>
            </a:r>
            <a:r>
              <a:rPr lang="en-US" sz="6000" dirty="0" smtClean="0">
                <a:latin typeface="Calibri" pitchFamily="34" charset="0"/>
              </a:rPr>
              <a:t>, </a:t>
            </a:r>
            <a:r>
              <a:rPr lang="en-US" sz="6000" dirty="0" smtClean="0">
                <a:solidFill>
                  <a:srgbClr val="9B49B5"/>
                </a:solidFill>
                <a:latin typeface="Calibri" pitchFamily="34" charset="0"/>
              </a:rPr>
              <a:t>Values</a:t>
            </a:r>
            <a:r>
              <a:rPr lang="en-US" sz="6000" dirty="0" smtClean="0">
                <a:latin typeface="Calibri" pitchFamily="34" charset="0"/>
              </a:rPr>
              <a:t>, </a:t>
            </a:r>
            <a:r>
              <a:rPr lang="en-US" sz="6000" dirty="0" smtClean="0">
                <a:solidFill>
                  <a:srgbClr val="00A404"/>
                </a:solidFill>
                <a:latin typeface="Calibri" pitchFamily="34" charset="0"/>
              </a:rPr>
              <a:t>Types</a:t>
            </a:r>
            <a:endParaRPr kumimoji="0" lang="en-US" sz="4400" dirty="0">
              <a:solidFill>
                <a:srgbClr val="00A40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717653"/>
      </p:ext>
    </p:extLst>
  </p:cSld>
  <p:clrMapOvr>
    <a:masterClrMapping/>
  </p:clrMapOvr>
  <p:transition spd="slow" advTm="3328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14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solidFill>
                  <a:srgbClr val="291BDF"/>
                </a:solidFill>
                <a:latin typeface="Calibri" pitchFamily="34" charset="0"/>
              </a:rPr>
              <a:t>Expressions</a:t>
            </a:r>
            <a:endParaRPr kumimoji="0" lang="en-US" sz="4800" b="1" dirty="0">
              <a:solidFill>
                <a:srgbClr val="291BD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1461637"/>
      </p:ext>
    </p:extLst>
  </p:cSld>
  <p:clrMapOvr>
    <a:masterClrMapping/>
  </p:clrMapOvr>
  <p:transition spd="slow" advTm="3328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14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solidFill>
                  <a:srgbClr val="9B49B5"/>
                </a:solidFill>
                <a:latin typeface="Calibri" pitchFamily="34" charset="0"/>
              </a:rPr>
              <a:t>Values</a:t>
            </a:r>
            <a:endParaRPr kumimoji="0" lang="en-US" sz="4800" b="1" dirty="0">
              <a:solidFill>
                <a:srgbClr val="9B49B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265197"/>
      </p:ext>
    </p:extLst>
  </p:cSld>
  <p:clrMapOvr>
    <a:masterClrMapping/>
  </p:clrMapOvr>
  <p:transition spd="slow" advTm="3328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908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solidFill>
                  <a:srgbClr val="00A404"/>
                </a:solidFill>
                <a:latin typeface="Calibri" pitchFamily="34" charset="0"/>
              </a:rPr>
              <a:t>Types</a:t>
            </a:r>
            <a:endParaRPr kumimoji="0" lang="en-US" sz="4800" b="1" dirty="0">
              <a:solidFill>
                <a:srgbClr val="00A40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28697"/>
      </p:ext>
    </p:extLst>
  </p:cSld>
  <p:clrMapOvr>
    <a:masterClrMapping/>
  </p:clrMapOvr>
  <p:transition spd="slow" advTm="3328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6002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 smtClean="0">
                <a:solidFill>
                  <a:srgbClr val="291BDF"/>
                </a:solidFill>
                <a:latin typeface="Calibri" pitchFamily="34" charset="0"/>
              </a:rPr>
              <a:t>expression </a:t>
            </a:r>
            <a:r>
              <a:rPr lang="en-US" sz="6600" b="1" dirty="0" smtClean="0">
                <a:latin typeface="Calibri" pitchFamily="34" charset="0"/>
              </a:rPr>
              <a:t>::</a:t>
            </a:r>
            <a:r>
              <a:rPr lang="en-US" sz="6600" b="1" dirty="0" smtClean="0">
                <a:solidFill>
                  <a:srgbClr val="291BDF"/>
                </a:solidFill>
                <a:latin typeface="Calibri" pitchFamily="34" charset="0"/>
              </a:rPr>
              <a:t> </a:t>
            </a:r>
            <a:r>
              <a:rPr lang="en-US" sz="6600" b="1" dirty="0" smtClean="0">
                <a:solidFill>
                  <a:srgbClr val="00A404"/>
                </a:solidFill>
                <a:latin typeface="Calibri" pitchFamily="34" charset="0"/>
              </a:rPr>
              <a:t>Type </a:t>
            </a:r>
            <a:endParaRPr kumimoji="0" lang="en-US" sz="4800" b="1" dirty="0">
              <a:solidFill>
                <a:srgbClr val="00A404"/>
              </a:solidFill>
              <a:latin typeface="Calibri" pitchFamily="34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657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b="1" dirty="0">
                <a:solidFill>
                  <a:srgbClr val="9B49B5"/>
                </a:solidFill>
                <a:latin typeface="Calibri" pitchFamily="34" charset="0"/>
              </a:rPr>
              <a:t>v</a:t>
            </a:r>
            <a:r>
              <a:rPr lang="en-US" sz="6600" b="1" dirty="0" smtClean="0">
                <a:solidFill>
                  <a:srgbClr val="9B49B5"/>
                </a:solidFill>
                <a:latin typeface="Calibri" pitchFamily="34" charset="0"/>
              </a:rPr>
              <a:t>alue</a:t>
            </a:r>
            <a:r>
              <a:rPr lang="en-US" sz="6600" b="1" dirty="0" smtClean="0">
                <a:solidFill>
                  <a:srgbClr val="291BDF"/>
                </a:solidFill>
                <a:latin typeface="Calibri" pitchFamily="34" charset="0"/>
              </a:rPr>
              <a:t> </a:t>
            </a:r>
            <a:r>
              <a:rPr lang="en-US" sz="6600" b="1" dirty="0" smtClean="0">
                <a:latin typeface="Calibri" pitchFamily="34" charset="0"/>
              </a:rPr>
              <a:t>::</a:t>
            </a:r>
            <a:r>
              <a:rPr lang="en-US" sz="6600" b="1" dirty="0" smtClean="0">
                <a:solidFill>
                  <a:srgbClr val="291BDF"/>
                </a:solidFill>
                <a:latin typeface="Calibri" pitchFamily="34" charset="0"/>
              </a:rPr>
              <a:t> </a:t>
            </a:r>
            <a:r>
              <a:rPr lang="en-US" sz="6600" b="1" dirty="0" smtClean="0">
                <a:solidFill>
                  <a:srgbClr val="00A404"/>
                </a:solidFill>
                <a:latin typeface="Calibri" pitchFamily="34" charset="0"/>
              </a:rPr>
              <a:t>Type </a:t>
            </a:r>
            <a:endParaRPr kumimoji="0" lang="en-US" sz="4800" b="1" dirty="0">
              <a:solidFill>
                <a:srgbClr val="00A404"/>
              </a:solidFill>
              <a:latin typeface="Calibri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2895600"/>
            <a:ext cx="455297" cy="6354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5935343"/>
      </p:ext>
    </p:extLst>
  </p:cSld>
  <p:clrMapOvr>
    <a:masterClrMapping/>
  </p:clrMapOvr>
  <p:transition spd="slow"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The GHC System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5776" y="1746913"/>
            <a:ext cx="7924800" cy="183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Batch Compiler “</a:t>
            </a:r>
            <a:r>
              <a:rPr lang="en-US" sz="4800" b="1" dirty="0" err="1" smtClean="0">
                <a:latin typeface="Calibri" pitchFamily="34" charset="0"/>
              </a:rPr>
              <a:t>ghc</a:t>
            </a:r>
            <a:r>
              <a:rPr lang="en-US" sz="4800" b="1" dirty="0" smtClean="0">
                <a:latin typeface="Calibri" pitchFamily="34" charset="0"/>
              </a:rPr>
              <a:t>” </a:t>
            </a:r>
            <a:endParaRPr lang="en-US" sz="4800" b="1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Compile &amp; Run Large Programs</a:t>
            </a:r>
          </a:p>
        </p:txBody>
      </p:sp>
      <p:sp>
        <p:nvSpPr>
          <p:cNvPr id="1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027795"/>
            <a:ext cx="7924800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Interactive Shell “</a:t>
            </a:r>
            <a:r>
              <a:rPr lang="en-US" sz="4800" b="1" dirty="0" err="1" smtClean="0">
                <a:latin typeface="Calibri" pitchFamily="34" charset="0"/>
              </a:rPr>
              <a:t>ghci</a:t>
            </a:r>
            <a:r>
              <a:rPr lang="en-US" sz="4800" b="1" dirty="0" smtClean="0">
                <a:latin typeface="Calibri" pitchFamily="34" charset="0"/>
              </a:rPr>
              <a:t>”</a:t>
            </a:r>
            <a:endParaRPr lang="en-US" sz="4800" b="1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Tinker with Small Programs</a:t>
            </a:r>
          </a:p>
        </p:txBody>
      </p:sp>
    </p:spTree>
    <p:extLst>
      <p:ext uri="{BB962C8B-B14F-4D97-AF65-F5344CB8AC3E}">
        <p14:creationId xmlns="" xmlns:p14="http://schemas.microsoft.com/office/powerpoint/2010/main" val="3745793683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Interactive Shell: </a:t>
            </a:r>
            <a:r>
              <a:rPr lang="en-US" sz="6000" dirty="0" err="1" smtClean="0"/>
              <a:t>ghci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53574" y="1975513"/>
            <a:ext cx="55626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:load </a:t>
            </a:r>
            <a:r>
              <a:rPr lang="en-US" sz="4800" i="1" dirty="0" err="1" smtClean="0">
                <a:latin typeface="Calibri" pitchFamily="34" charset="0"/>
              </a:rPr>
              <a:t>foo.hs</a:t>
            </a:r>
            <a:r>
              <a:rPr lang="en-US" sz="4800" i="1" dirty="0" smtClean="0">
                <a:latin typeface="Calibri" pitchFamily="34" charset="0"/>
              </a:rPr>
              <a:t> </a:t>
            </a:r>
          </a:p>
        </p:txBody>
      </p:sp>
      <p:sp>
        <p:nvSpPr>
          <p:cNvPr id="12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53574" y="3276600"/>
            <a:ext cx="5562600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:type 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expression</a:t>
            </a:r>
            <a:endParaRPr lang="en-US" sz="4800" b="1" dirty="0"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53574" y="4561195"/>
            <a:ext cx="5562600" cy="9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:info 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variable</a:t>
            </a:r>
            <a:endParaRPr lang="en-US" sz="4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151186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Basic Types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6210698" y="1444426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Integer</a:t>
            </a:r>
            <a:endParaRPr lang="en-US" sz="1600" b="1" dirty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91" y="1438674"/>
            <a:ext cx="4919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</a:rPr>
              <a:t>31 * (42 + 56)</a:t>
            </a:r>
            <a:endParaRPr lang="en-US" sz="4800" dirty="0">
              <a:solidFill>
                <a:srgbClr val="291BD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4034" y="1295400"/>
            <a:ext cx="6078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prstClr val="black"/>
                </a:solidFill>
                <a:latin typeface="Calibri" pitchFamily="34" charset="0"/>
              </a:rPr>
              <a:t>::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235142" y="2578300"/>
            <a:ext cx="2214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1600" b="1" dirty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2572548"/>
            <a:ext cx="52581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</a:rPr>
              <a:t>3 * (4.2 + 5.6)</a:t>
            </a:r>
            <a:endParaRPr lang="en-US" sz="4800" dirty="0">
              <a:solidFill>
                <a:srgbClr val="291BD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4034" y="2429274"/>
            <a:ext cx="6078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prstClr val="black"/>
                </a:solidFill>
                <a:latin typeface="Calibri" pitchFamily="34" charset="0"/>
              </a:rPr>
              <a:t>::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09264" y="3687611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1600" b="1" dirty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1328" y="3681859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</a:rPr>
              <a:t>‘a’</a:t>
            </a:r>
            <a:endParaRPr lang="en-US" sz="4800" dirty="0">
              <a:solidFill>
                <a:srgbClr val="291BD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538585"/>
            <a:ext cx="6078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prstClr val="black"/>
                </a:solidFill>
                <a:latin typeface="Calibri" pitchFamily="34" charset="0"/>
              </a:rPr>
              <a:t>::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0" y="568993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Note: </a:t>
            </a:r>
            <a:r>
              <a:rPr lang="en-US" sz="6000" dirty="0" smtClean="0">
                <a:solidFill>
                  <a:srgbClr val="291BDF"/>
                </a:solidFill>
                <a:latin typeface="Consolas" pitchFamily="49" charset="0"/>
              </a:rPr>
              <a:t>+</a:t>
            </a: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6000" dirty="0" smtClean="0">
                <a:solidFill>
                  <a:prstClr val="black"/>
                </a:solidFill>
                <a:latin typeface="Calibri" pitchFamily="34" charset="0"/>
              </a:rPr>
              <a:t>and</a:t>
            </a: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6000" dirty="0" smtClean="0">
                <a:solidFill>
                  <a:srgbClr val="291BDF"/>
                </a:solidFill>
                <a:latin typeface="Consolas" pitchFamily="49" charset="0"/>
              </a:rPr>
              <a:t>*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6000" dirty="0" smtClean="0">
                <a:solidFill>
                  <a:prstClr val="black"/>
                </a:solidFill>
                <a:latin typeface="Calibri" pitchFamily="34" charset="0"/>
              </a:rPr>
              <a:t>overloaded </a:t>
            </a: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…</a:t>
            </a:r>
            <a:endParaRPr lang="en-US" sz="60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6174" y="4704589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sz="1600" b="1" dirty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2400" y="4698837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</a:rPr>
              <a:t>True</a:t>
            </a:r>
            <a:endParaRPr lang="en-US" sz="4800" dirty="0">
              <a:solidFill>
                <a:srgbClr val="291BD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9510" y="4555563"/>
            <a:ext cx="6078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prstClr val="black"/>
                </a:solidFill>
                <a:latin typeface="Calibri" pitchFamily="34" charset="0"/>
              </a:rPr>
              <a:t>::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78124891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Modifiable</a:t>
            </a:r>
            <a:endParaRPr lang="en-US" sz="115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4946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Function Types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31564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Function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 taking input of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, yielding output of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9561" y="1981200"/>
            <a:ext cx="23054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00A404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4800" b="1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5046822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</a:rPr>
              <a:t>pos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x = (x &gt; 0)</a:t>
            </a:r>
            <a:endParaRPr lang="en-US" sz="3200" dirty="0">
              <a:solidFill>
                <a:srgbClr val="291BD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3600" y="4361022"/>
            <a:ext cx="5157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</a:rPr>
              <a:t>pos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Integer 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Bool</a:t>
            </a:r>
            <a:endParaRPr lang="en-US" sz="32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790009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“Multi-Argument” Function Types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33922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Function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 taking </a:t>
            </a:r>
            <a:r>
              <a:rPr lang="en-US" sz="3600" dirty="0" err="1" smtClean="0">
                <a:solidFill>
                  <a:prstClr val="black"/>
                </a:solidFill>
                <a:latin typeface="Calibri" pitchFamily="34" charset="0"/>
              </a:rPr>
              <a:t>args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 of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A1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A2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A3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, giving out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1982" y="1988403"/>
            <a:ext cx="6885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A1 </a:t>
            </a:r>
            <a:r>
              <a:rPr lang="en-US" sz="4800" b="1" dirty="0" smtClean="0">
                <a:solidFill>
                  <a:srgbClr val="00A404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4800" b="1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A2</a:t>
            </a:r>
            <a:r>
              <a:rPr lang="en-US" sz="4800" b="1" dirty="0" smtClean="0">
                <a:solidFill>
                  <a:srgbClr val="00A40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>
                <a:solidFill>
                  <a:srgbClr val="00A404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4800" b="1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A3</a:t>
            </a:r>
            <a:r>
              <a:rPr lang="en-US" sz="4800" b="1" dirty="0" smtClean="0">
                <a:solidFill>
                  <a:srgbClr val="00A404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4800" b="1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0600" y="5511225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p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at x y z = x * (y + z)</a:t>
            </a:r>
            <a:endParaRPr lang="en-US" sz="3200" dirty="0">
              <a:solidFill>
                <a:srgbClr val="291BD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600" y="4825425"/>
            <a:ext cx="741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pat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Bool</a:t>
            </a:r>
            <a:endParaRPr lang="en-US" sz="32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324311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Tuples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28956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Bounded Sequence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of values of type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A1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,…,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An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9631" y="1524000"/>
            <a:ext cx="3228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(A1,…,An)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65382" y="4342347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(‘a’, 5)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(Char,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743" y="4918877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(‘a’, 5.2, 7)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(Char, Double,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652" y="5511225"/>
            <a:ext cx="447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((7, 5.2), True) </a:t>
            </a:r>
            <a:r>
              <a:rPr lang="en-US" sz="3200" dirty="0" smtClean="0">
                <a:latin typeface="Consolas" pitchFamily="49" charset="0"/>
              </a:rPr>
              <a:t>::</a:t>
            </a:r>
            <a:endParaRPr lang="en-US" sz="32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547020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7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Extracting Values From Tuples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2590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Pattern Matching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extracts values from tuple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524000"/>
            <a:ext cx="4243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(A1,A2,…,An)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434340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p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at x y z = x * (y + z)</a:t>
            </a:r>
            <a:endParaRPr lang="en-US" sz="3200" dirty="0">
              <a:solidFill>
                <a:srgbClr val="291BD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3657600"/>
            <a:ext cx="741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pat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Bool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5867400"/>
            <a:ext cx="6513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pat’ (x, y, z) = x * (y + z)</a:t>
            </a:r>
            <a:endParaRPr lang="en-US" sz="3200" dirty="0">
              <a:solidFill>
                <a:srgbClr val="291BD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181600"/>
            <a:ext cx="696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p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at’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,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,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)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</a:t>
            </a:r>
            <a:endParaRPr lang="en-US" sz="32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820246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Lists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27999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Unbounded Sequence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of values of types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1524000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[A]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68247" y="396240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[‘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</a:rPr>
              <a:t>a’,‘b’,‘c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’]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[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Char]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4278" y="4564808"/>
            <a:ext cx="5157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[1,3,5,7]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[Integer]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626" y="51571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[(1,True),(2,False)] </a:t>
            </a:r>
            <a:r>
              <a:rPr lang="en-US" sz="3200" dirty="0" smtClean="0">
                <a:latin typeface="Consolas" pitchFamily="49" charset="0"/>
              </a:rPr>
              <a:t>::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[(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</a:rPr>
              <a:t>Integer,Bool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)]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974" y="574845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[[1],[2,3],[4,5,6]] </a:t>
            </a:r>
            <a:r>
              <a:rPr lang="en-US" sz="3200" dirty="0" smtClean="0">
                <a:latin typeface="Consolas" pitchFamily="49" charset="0"/>
              </a:rPr>
              <a:t>::</a:t>
            </a:r>
            <a:r>
              <a:rPr lang="en-US" sz="32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[[Integer]]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0" y="3962400"/>
            <a:ext cx="1905000" cy="60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399" y="4579192"/>
            <a:ext cx="2135059" cy="60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5129844"/>
            <a:ext cx="3648974" cy="60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5696" y="5722192"/>
            <a:ext cx="3648974" cy="60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007430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7" grpId="0"/>
      <p:bldP spid="9" grpId="0"/>
      <p:bldP spid="10" grpId="0"/>
      <p:bldP spid="2" grpId="0" animBg="1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List’s Values Must Have Same Type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27999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Unbounded Sequence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of values of types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1524000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[A]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43200" y="3878759"/>
            <a:ext cx="36054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91BDF"/>
                </a:solidFill>
                <a:latin typeface="Consolas" pitchFamily="49" charset="0"/>
              </a:rPr>
              <a:t>[1, 2, ‘</a:t>
            </a:r>
            <a:r>
              <a:rPr lang="en-US" sz="4400" dirty="0">
                <a:solidFill>
                  <a:srgbClr val="291BDF"/>
                </a:solidFill>
                <a:latin typeface="Consolas" pitchFamily="49" charset="0"/>
              </a:rPr>
              <a:t>c</a:t>
            </a:r>
            <a:r>
              <a:rPr lang="en-US" sz="4400" dirty="0" smtClean="0">
                <a:solidFill>
                  <a:srgbClr val="291BDF"/>
                </a:solidFill>
                <a:latin typeface="Consolas" pitchFamily="49" charset="0"/>
              </a:rPr>
              <a:t>’]</a:t>
            </a:r>
            <a:endParaRPr lang="en-US" sz="4400" dirty="0">
              <a:solidFill>
                <a:srgbClr val="00A40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0292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What is </a:t>
            </a:r>
            <a:r>
              <a:rPr lang="en-US" sz="60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60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?</a:t>
            </a:r>
            <a:endParaRPr lang="en-US" sz="60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906519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List’s Values Must Have Same Type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0" y="27999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Unbounded Sequence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of values of types </a:t>
            </a:r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1524000"/>
            <a:ext cx="1199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[A]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43200" y="3878759"/>
            <a:ext cx="36054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91BDF"/>
                </a:solidFill>
                <a:latin typeface="Consolas" pitchFamily="49" charset="0"/>
              </a:rPr>
              <a:t>[1, 2, ‘</a:t>
            </a:r>
            <a:r>
              <a:rPr lang="en-US" sz="4400" dirty="0">
                <a:solidFill>
                  <a:srgbClr val="291BDF"/>
                </a:solidFill>
                <a:latin typeface="Consolas" pitchFamily="49" charset="0"/>
              </a:rPr>
              <a:t>c</a:t>
            </a:r>
            <a:r>
              <a:rPr lang="en-US" sz="4400" dirty="0" smtClean="0">
                <a:solidFill>
                  <a:srgbClr val="291BDF"/>
                </a:solidFill>
                <a:latin typeface="Consolas" pitchFamily="49" charset="0"/>
              </a:rPr>
              <a:t>’]</a:t>
            </a:r>
            <a:endParaRPr lang="en-US" sz="4400" dirty="0">
              <a:solidFill>
                <a:srgbClr val="00A40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01276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6000" b="1" dirty="0" smtClean="0">
                <a:solidFill>
                  <a:srgbClr val="FF0000"/>
                </a:solidFill>
                <a:latin typeface="Calibri" pitchFamily="34" charset="0"/>
              </a:rPr>
              <a:t>(Mysterious) Type Error!</a:t>
            </a:r>
            <a:endParaRPr lang="en-US" sz="6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877375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“</a:t>
            </a:r>
            <a:r>
              <a:rPr lang="en-US" sz="4800" dirty="0" err="1" smtClean="0"/>
              <a:t>Cons”tructing</a:t>
            </a:r>
            <a:r>
              <a:rPr lang="en-US" sz="4800" dirty="0" smtClean="0"/>
              <a:t> Lists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461515" y="2575072"/>
            <a:ext cx="822528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Input: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element (“head”) and list (“tail”)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Calibri" pitchFamily="34" charset="0"/>
              </a:rPr>
              <a:t>Output: </a:t>
            </a: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new list with head followed by tail </a:t>
            </a:r>
            <a:endParaRPr lang="en-US" sz="36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6878" y="143917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dirty="0">
              <a:solidFill>
                <a:srgbClr val="291BD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1566" y="4259997"/>
            <a:ext cx="6739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‘a’:[‘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</a:rPr>
              <a:t>b’,‘c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’] 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[‘</a:t>
            </a:r>
            <a:r>
              <a:rPr lang="en-US" sz="3200" dirty="0" err="1" smtClean="0">
                <a:solidFill>
                  <a:srgbClr val="9B49B5"/>
                </a:solidFill>
                <a:latin typeface="Consolas" pitchFamily="49" charset="0"/>
              </a:rPr>
              <a:t>a’,‘b’,‘c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’]</a:t>
            </a:r>
            <a:endParaRPr lang="en-US" sz="3200" dirty="0">
              <a:solidFill>
                <a:srgbClr val="9B49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4719" y="4862405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1:[] 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[1]</a:t>
            </a:r>
            <a:endParaRPr lang="en-US" sz="3200" dirty="0">
              <a:solidFill>
                <a:srgbClr val="9B49B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6119" y="5454753"/>
            <a:ext cx="190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[]:[] </a:t>
            </a:r>
            <a:r>
              <a:rPr lang="en-US" sz="3200" dirty="0">
                <a:latin typeface="Consolas" pitchFamily="49" charset="0"/>
              </a:rPr>
              <a:t> 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447800"/>
            <a:ext cx="76258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8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:)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[a] -&gt; [a]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4365333" y="4338720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4373959" y="4956946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4382585" y="5566546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5385509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8" grpId="1"/>
      <p:bldP spid="23" grpId="0"/>
      <p:bldP spid="7" grpId="0"/>
      <p:bldP spid="9" grpId="0"/>
      <p:bldP spid="14" grpId="0"/>
      <p:bldP spid="15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948"/>
            <a:ext cx="9144000" cy="905774"/>
          </a:xfrm>
        </p:spPr>
        <p:txBody>
          <a:bodyPr/>
          <a:lstStyle/>
          <a:p>
            <a:r>
              <a:rPr lang="en-US" sz="4800" dirty="0" smtClean="0"/>
              <a:t>“</a:t>
            </a:r>
            <a:r>
              <a:rPr lang="en-US" sz="4800" dirty="0" err="1" smtClean="0"/>
              <a:t>Cons”tructing</a:t>
            </a:r>
            <a:r>
              <a:rPr lang="en-US" sz="4800" dirty="0" smtClean="0"/>
              <a:t> Lists</a:t>
            </a:r>
            <a:endParaRPr lang="en-US" sz="4800" dirty="0"/>
          </a:p>
        </p:txBody>
      </p:sp>
      <p:sp>
        <p:nvSpPr>
          <p:cNvPr id="23" name="Rectangle 22"/>
          <p:cNvSpPr/>
          <p:nvPr/>
        </p:nvSpPr>
        <p:spPr>
          <a:xfrm>
            <a:off x="591314" y="4259997"/>
            <a:ext cx="8095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c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ons2 ‘a’ ‘b’ [‘c’]   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[‘</a:t>
            </a:r>
            <a:r>
              <a:rPr lang="en-US" sz="3200" dirty="0" err="1" smtClean="0">
                <a:solidFill>
                  <a:srgbClr val="9B49B5"/>
                </a:solidFill>
                <a:latin typeface="Consolas" pitchFamily="49" charset="0"/>
              </a:rPr>
              <a:t>a’,‘b’,‘c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’]</a:t>
            </a:r>
            <a:endParaRPr lang="en-US" sz="3200" dirty="0">
              <a:solidFill>
                <a:srgbClr val="9B49B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2225629"/>
            <a:ext cx="7287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cons2 x </a:t>
            </a:r>
            <a:r>
              <a:rPr lang="en-US" sz="4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y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zs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x:y:zs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1447800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cons2 </a:t>
            </a:r>
            <a:r>
              <a:rPr lang="en-US" sz="4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0974" y="5054025"/>
            <a:ext cx="8095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91BDF"/>
                </a:solidFill>
                <a:latin typeface="Consolas" pitchFamily="49" charset="0"/>
              </a:rPr>
              <a:t>c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</a:rPr>
              <a:t>ons2 1 2 [3,4,5,6]   </a:t>
            </a:r>
            <a:r>
              <a:rPr lang="en-US" sz="3200" dirty="0" smtClean="0">
                <a:solidFill>
                  <a:srgbClr val="9B49B5"/>
                </a:solidFill>
                <a:latin typeface="Consolas" pitchFamily="49" charset="0"/>
              </a:rPr>
              <a:t>[1,2,3,4,5,6]</a:t>
            </a:r>
            <a:endParaRPr lang="en-US" sz="3200" dirty="0">
              <a:solidFill>
                <a:srgbClr val="9B49B5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5153211" y="4347346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153211" y="5151042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268898"/>
      </p:ext>
    </p:extLst>
  </p:cSld>
  <p:clrMapOvr>
    <a:masterClrMapping/>
  </p:clrMapOvr>
  <p:transition spd="med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5774"/>
          </a:xfrm>
        </p:spPr>
        <p:txBody>
          <a:bodyPr/>
          <a:lstStyle/>
          <a:p>
            <a:r>
              <a:rPr lang="en-US" sz="6000" dirty="0" smtClean="0"/>
              <a:t>Syntactic Sugar</a:t>
            </a:r>
            <a:endParaRPr lang="en-US" sz="6000" dirty="0"/>
          </a:p>
        </p:txBody>
      </p:sp>
      <p:sp>
        <p:nvSpPr>
          <p:cNvPr id="14" name="Rectangle 13"/>
          <p:cNvSpPr/>
          <p:nvPr/>
        </p:nvSpPr>
        <p:spPr>
          <a:xfrm>
            <a:off x="2254913" y="1766248"/>
            <a:ext cx="47628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[x1,x2,…,</a:t>
            </a:r>
            <a:r>
              <a:rPr lang="en-US" sz="5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xn</a:t>
            </a:r>
            <a:r>
              <a:rPr lang="en-US" sz="5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3241344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Is actually a pretty way of writing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64156" y="4729118"/>
            <a:ext cx="51443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x1:x2:…:</a:t>
            </a:r>
            <a:r>
              <a:rPr lang="en-US" sz="5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xn</a:t>
            </a:r>
            <a:r>
              <a:rPr lang="en-US" sz="5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:[]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98433209"/>
      </p:ext>
    </p:extLst>
  </p:cSld>
  <p:clrMapOvr>
    <a:masterClrMapping/>
  </p:clrMapOvr>
  <p:transition spd="med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Predictable</a:t>
            </a:r>
            <a:endParaRPr lang="en-US" sz="115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430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360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</a:t>
            </a:r>
            <a:r>
              <a:rPr lang="en-US" sz="360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==0 </a:t>
            </a:r>
            <a:endParaRPr lang="en-US" sz="36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then [] </a:t>
            </a:r>
          </a:p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x:(clone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1000" y="491626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‘a’ </a:t>
            </a: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4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3778759" y="5011538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29752" y="4902621"/>
            <a:ext cx="4501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3600" dirty="0" err="1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a’,‘a’,‘a’,‘a</a:t>
            </a:r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’] </a:t>
            </a:r>
            <a:endParaRPr lang="en-US" sz="1200" dirty="0">
              <a:solidFill>
                <a:srgbClr val="9B49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67826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1.1 3 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3778759" y="5773538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22760" y="5664621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[1.1, 1.1,1.1] </a:t>
            </a:r>
            <a:endParaRPr lang="en-US" sz="1200" dirty="0">
              <a:solidFill>
                <a:srgbClr val="9B49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1820560"/>
      </p:ext>
    </p:extLst>
  </p:cSld>
  <p:clrMapOvr>
    <a:masterClrMapping/>
  </p:clrMapOvr>
  <p:transition spd="med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  <p:bldP spid="10" grpId="0" animBg="1"/>
      <p:bldP spid="11" grpId="0"/>
      <p:bldP spid="12" grpId="0"/>
      <p:bldP spid="13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0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" y="2667000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44840" y="2667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x:(clone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4145340"/>
            <a:ext cx="9144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Define with multiple equations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More Readable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459905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0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" y="2667000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44840" y="2667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x:(clone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81000" y="3733800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‘a’ 3 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605655" y="4452317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9656" y="4343400"/>
            <a:ext cx="470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‘a’:(clone ‘a’ 2)</a:t>
            </a:r>
            <a:endParaRPr lang="en-US" sz="1200" dirty="0">
              <a:solidFill>
                <a:srgbClr val="291BD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5344" y="5998192"/>
            <a:ext cx="364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[‘</a:t>
            </a:r>
            <a:r>
              <a:rPr lang="en-US" sz="3600" dirty="0" err="1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a’,‘a’,‘a</a:t>
            </a:r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’] </a:t>
            </a:r>
            <a:endParaRPr lang="en-US" sz="1200" dirty="0">
              <a:solidFill>
                <a:srgbClr val="9B49B5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605655" y="5022448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656" y="4913531"/>
            <a:ext cx="636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‘a’:(‘a’:(clone ‘a’ 1))</a:t>
            </a:r>
            <a:endParaRPr lang="en-US" sz="1200" dirty="0">
              <a:solidFill>
                <a:srgbClr val="291BDF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605655" y="5568021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9656" y="5459104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‘a’:(‘a’:(‘a’:(clone ‘a’ 0)))</a:t>
            </a:r>
            <a:endParaRPr lang="en-US" sz="1200" dirty="0">
              <a:solidFill>
                <a:srgbClr val="291BD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605655" y="6105634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9656" y="5996717"/>
            <a:ext cx="5451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‘a’:(‘a’:(‘a’:([])))</a:t>
            </a:r>
            <a:endParaRPr lang="en-US" sz="1200" dirty="0">
              <a:solidFill>
                <a:srgbClr val="291BD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123932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6" grpId="0"/>
      <p:bldP spid="18" grpId="0" animBg="1"/>
      <p:bldP spid="19" grpId="0"/>
      <p:bldP spid="20" grpId="0" animBg="1"/>
      <p:bldP spid="21" grpId="0"/>
      <p:bldP spid="2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>
            <p:custDataLst>
              <p:tags r:id="rId1"/>
            </p:custDataLst>
          </p:nvPr>
        </p:nvSpPr>
        <p:spPr>
          <a:xfrm>
            <a:off x="3429000" y="2590800"/>
            <a:ext cx="3962400" cy="838200"/>
          </a:xfrm>
          <a:prstGeom prst="roundRect">
            <a:avLst>
              <a:gd name="adj" fmla="val 5953"/>
            </a:avLst>
          </a:prstGeom>
          <a:gradFill flip="none" rotWithShape="1">
            <a:gsLst>
              <a:gs pos="0">
                <a:srgbClr val="FDF9BF"/>
              </a:gs>
              <a:gs pos="51000">
                <a:srgbClr val="FFFF9F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0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" y="2667000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44840" y="26670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x:(clone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0" y="4267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Ugly, Complex Expression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1497146569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0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" y="2667000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44840" y="26670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let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tl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</a:t>
            </a:r>
          </a:p>
          <a:p>
            <a:r>
              <a:rPr lang="en-US" sz="36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x:tl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0" y="4267200"/>
            <a:ext cx="9144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Define with local variables 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More Readable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17905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025134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0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371600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 -&gt;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[a]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44840" y="2025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[]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" y="2667000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lone x n =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44840" y="2667000"/>
            <a:ext cx="5799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x:tl</a:t>
            </a:r>
            <a:endParaRPr lang="en-US" sz="1200" dirty="0"/>
          </a:p>
          <a:p>
            <a:r>
              <a:rPr lang="en-US" sz="3600" b="1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tl</a:t>
            </a:r>
            <a:r>
              <a:rPr lang="en-US" sz="2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clone</a:t>
            </a:r>
            <a:r>
              <a:rPr lang="en-US" sz="1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(n-1)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267200"/>
            <a:ext cx="9144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Define with local variables 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More Readable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92531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2436674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range i </a:t>
            </a:r>
            <a:r>
              <a:rPr lang="en-US" sz="32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06128" y="1783140"/>
            <a:ext cx="6513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range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020704" y="2450322"/>
            <a:ext cx="5486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i&lt;=j </a:t>
            </a:r>
          </a:p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then [] </a:t>
            </a:r>
          </a:p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i:(range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(i+1)</a:t>
            </a:r>
            <a:r>
              <a:rPr lang="en-US" sz="1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j)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066800" y="4916269"/>
            <a:ext cx="2717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range 2 8 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3829171" y="5011538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80164" y="4902621"/>
            <a:ext cx="4036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[2,3,4,5,6,7,8]</a:t>
            </a:r>
            <a:endParaRPr lang="en-US" sz="1200" dirty="0">
              <a:solidFill>
                <a:srgbClr val="9B49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1359680"/>
      </p:ext>
    </p:extLst>
  </p:cSld>
  <p:clrMapOvr>
    <a:masterClrMapping/>
  </p:clrMapOvr>
  <p:transition spd="med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  <p:bldP spid="10" grpId="0" animBg="1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Generation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0" y="4145340"/>
            <a:ext cx="9144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Define with multiple guards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More Readable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301" y="2436674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range i j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20878" y="1783140"/>
            <a:ext cx="6513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range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[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2669168" y="2436674"/>
            <a:ext cx="6170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| i&lt;=j  = [] </a:t>
            </a:r>
          </a:p>
          <a:p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| True  = i:(range</a:t>
            </a:r>
            <a:r>
              <a:rPr lang="en-US" sz="1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(i+1)</a:t>
            </a:r>
            <a:r>
              <a:rPr lang="en-US" sz="1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j)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633541221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4592"/>
            <a:ext cx="9144000" cy="990600"/>
          </a:xfrm>
        </p:spPr>
        <p:txBody>
          <a:bodyPr/>
          <a:lstStyle/>
          <a:p>
            <a:r>
              <a:rPr lang="en-US" sz="4800" dirty="0" smtClean="0"/>
              <a:t>Function Practice : List Access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411562" y="4694872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listAdd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[]     =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06128" y="1563469"/>
            <a:ext cx="828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listAdd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[Integer] -&gt; Integer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24400" y="470852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44415" y="2362200"/>
            <a:ext cx="5101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listAdd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[2,3,4,5,6] </a:t>
            </a:r>
            <a:endParaRPr lang="en-US" sz="1200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5859970" y="2484765"/>
            <a:ext cx="304799" cy="4493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90728" y="2389496"/>
            <a:ext cx="835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B49B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20</a:t>
            </a:r>
            <a:endParaRPr lang="en-US" sz="1200" dirty="0">
              <a:solidFill>
                <a:srgbClr val="9B49B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4619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Calibri" pitchFamily="34" charset="0"/>
              </a:rPr>
              <a:t>Access elements By Pattern Matching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9904" y="54496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listAdd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x:xs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 =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724400" y="5449669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 + 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listAdd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079196020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22" grpId="0"/>
      <p:bldP spid="23" grpId="0" animBg="1"/>
      <p:bldP spid="24" grpId="0"/>
      <p:bldP spid="25" grpId="0"/>
      <p:bldP spid="26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650"/>
          </a:xfrm>
        </p:spPr>
        <p:txBody>
          <a:bodyPr/>
          <a:lstStyle/>
          <a:p>
            <a:r>
              <a:rPr lang="en-US" sz="6000" dirty="0" smtClean="0"/>
              <a:t>Recap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7497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Execution = Substitute Equals</a:t>
            </a: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1975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solidFill>
                  <a:srgbClr val="291BDF"/>
                </a:solidFill>
                <a:latin typeface="Calibri" pitchFamily="34" charset="0"/>
              </a:rPr>
              <a:t>Expressions</a:t>
            </a:r>
            <a:r>
              <a:rPr lang="en-US" sz="4800" b="1" dirty="0" smtClean="0">
                <a:latin typeface="Calibri" pitchFamily="34" charset="0"/>
              </a:rPr>
              <a:t>, </a:t>
            </a:r>
            <a:r>
              <a:rPr lang="en-US" sz="4800" b="1" dirty="0" smtClean="0">
                <a:solidFill>
                  <a:srgbClr val="9B49B5"/>
                </a:solidFill>
                <a:latin typeface="Calibri" pitchFamily="34" charset="0"/>
              </a:rPr>
              <a:t>Values</a:t>
            </a:r>
            <a:r>
              <a:rPr lang="en-US" sz="4800" b="1" dirty="0" smtClean="0">
                <a:latin typeface="Calibri" pitchFamily="34" charset="0"/>
              </a:rPr>
              <a:t>, </a:t>
            </a:r>
            <a:r>
              <a:rPr lang="en-US" sz="4800" b="1" dirty="0" smtClean="0">
                <a:solidFill>
                  <a:srgbClr val="00A404"/>
                </a:solidFill>
                <a:latin typeface="Calibri" pitchFamily="34" charset="0"/>
              </a:rPr>
              <a:t>Types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724400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Base </a:t>
            </a:r>
            <a:r>
              <a:rPr lang="en-US" sz="4800" b="1" dirty="0" err="1" smtClean="0">
                <a:latin typeface="Calibri" pitchFamily="34" charset="0"/>
              </a:rPr>
              <a:t>Vals</a:t>
            </a:r>
            <a:r>
              <a:rPr lang="en-US" sz="4800" b="1" dirty="0" smtClean="0">
                <a:latin typeface="Calibri" pitchFamily="34" charset="0"/>
              </a:rPr>
              <a:t>, Tuples, Lists, Functions</a:t>
            </a:r>
            <a:endParaRPr lang="en-US" sz="4800" b="1" dirty="0" smtClean="0">
              <a:solidFill>
                <a:srgbClr val="00A40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2432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Testable</a:t>
            </a:r>
            <a:endParaRPr lang="en-US" sz="115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24752"/>
            <a:ext cx="9144000" cy="22159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3800" b="1" i="1" dirty="0" smtClean="0">
                <a:solidFill>
                  <a:prstClr val="black"/>
                </a:solidFill>
                <a:latin typeface="Calibri" pitchFamily="34" charset="0"/>
              </a:rPr>
              <a:t>Check</a:t>
            </a:r>
            <a:r>
              <a:rPr lang="en-US" sz="13800" b="1" dirty="0" smtClean="0">
                <a:solidFill>
                  <a:prstClr val="black"/>
                </a:solidFill>
                <a:latin typeface="Calibri" pitchFamily="34" charset="0"/>
              </a:rPr>
              <a:t>able</a:t>
            </a:r>
            <a:endParaRPr lang="en-US" sz="115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1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4938"/>
    </mc:Choice>
    <mc:Fallback>
      <p:transition advTm="14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63504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Next: Creating Types</a:t>
            </a:r>
          </a:p>
        </p:txBody>
      </p:sp>
    </p:spTree>
    <p:extLst>
      <p:ext uri="{BB962C8B-B14F-4D97-AF65-F5344CB8AC3E}">
        <p14:creationId xmlns="" xmlns:p14="http://schemas.microsoft.com/office/powerpoint/2010/main" val="2513853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Type Synonyms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Names for Compound Types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574843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Not a new type,  just shorthand</a:t>
            </a:r>
            <a:endParaRPr lang="en-US" sz="4800" b="1" dirty="0" smtClean="0">
              <a:solidFill>
                <a:srgbClr val="00A404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20646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</a:rPr>
              <a:t> XY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</a:rPr>
              <a:t>=</a:t>
            </a:r>
            <a:r>
              <a:rPr lang="en-US" sz="24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</a:rPr>
              <a:t>(Double, Double)</a:t>
            </a:r>
            <a:endParaRPr lang="en-US" sz="48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4936758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build="p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Type Synonyms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87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Write types to represent: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33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Circle =</a:t>
            </a:r>
            <a:r>
              <a:rPr lang="en-US" sz="14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(Double, Double, Double)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0960" y="28194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Circle : 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x-</a:t>
            </a:r>
            <a:r>
              <a:rPr lang="en-US" sz="4800" dirty="0" err="1" smtClean="0">
                <a:solidFill>
                  <a:prstClr val="black"/>
                </a:solidFill>
                <a:latin typeface="Calibri" pitchFamily="34" charset="0"/>
              </a:rPr>
              <a:t>coord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, y-</a:t>
            </a:r>
            <a:r>
              <a:rPr lang="en-US" sz="4800" dirty="0" err="1" smtClean="0">
                <a:solidFill>
                  <a:prstClr val="black"/>
                </a:solidFill>
                <a:latin typeface="Calibri" pitchFamily="34" charset="0"/>
              </a:rPr>
              <a:t>coord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, radius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1696" y="4731603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Calibri" pitchFamily="34" charset="0"/>
              </a:rPr>
              <a:t>Square: 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x-</a:t>
            </a:r>
            <a:r>
              <a:rPr lang="en-US" sz="4800" dirty="0" err="1" smtClean="0">
                <a:solidFill>
                  <a:prstClr val="black"/>
                </a:solidFill>
                <a:latin typeface="Calibri" pitchFamily="34" charset="0"/>
              </a:rPr>
              <a:t>coord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, y-</a:t>
            </a:r>
            <a:r>
              <a:rPr lang="en-US" sz="4800" dirty="0" err="1" smtClean="0">
                <a:solidFill>
                  <a:prstClr val="black"/>
                </a:solidFill>
                <a:latin typeface="Calibri" pitchFamily="34" charset="0"/>
              </a:rPr>
              <a:t>coord</a:t>
            </a:r>
            <a:r>
              <a:rPr lang="en-US" sz="4800" dirty="0" smtClean="0">
                <a:solidFill>
                  <a:prstClr val="black"/>
                </a:solidFill>
                <a:latin typeface="Calibri" pitchFamily="34" charset="0"/>
              </a:rPr>
              <a:t>, side</a:t>
            </a:r>
            <a:endParaRPr lang="en-US" sz="48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5978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Square =</a:t>
            </a:r>
            <a:r>
              <a:rPr lang="en-US" sz="14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(Double, Double, Double)</a:t>
            </a:r>
            <a:endParaRPr lang="en-US" sz="3200" dirty="0">
              <a:solidFill>
                <a:srgbClr val="00A40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141750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/>
      <p:bldP spid="3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Type Synonyms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87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</a:rPr>
              <a:t>Bug Alarm!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338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Circle =</a:t>
            </a:r>
            <a:r>
              <a:rPr lang="en-US" sz="14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(Double, Double, Double)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59785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 Square =</a:t>
            </a:r>
            <a:r>
              <a:rPr lang="en-US" sz="14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</a:rPr>
              <a:t>(Double, Double, Double)</a:t>
            </a:r>
            <a:endParaRPr lang="en-US" sz="3200" dirty="0">
              <a:solidFill>
                <a:srgbClr val="00A40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306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areaCircle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(_,_,r) = pi * r * 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6172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(_,_,d) = d * d</a:t>
            </a:r>
            <a:endParaRPr lang="en-US" sz="1200" dirty="0"/>
          </a:p>
        </p:txBody>
      </p:sp>
      <p:sp>
        <p:nvSpPr>
          <p:cNvPr id="1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069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Calibri" pitchFamily="34" charset="0"/>
              </a:rPr>
              <a:t>Call </a:t>
            </a:r>
            <a:r>
              <a:rPr lang="en-US" sz="4400" dirty="0" err="1" smtClean="0">
                <a:latin typeface="Calibri" pitchFamily="34" charset="0"/>
              </a:rPr>
              <a:t>areaSquare</a:t>
            </a:r>
            <a:r>
              <a:rPr lang="en-US" sz="4400" dirty="0" smtClean="0">
                <a:latin typeface="Calibri" pitchFamily="34" charset="0"/>
              </a:rPr>
              <a:t> on circle, get back junk</a:t>
            </a:r>
          </a:p>
        </p:txBody>
      </p:sp>
    </p:spTree>
    <p:extLst>
      <p:ext uri="{BB962C8B-B14F-4D97-AF65-F5344CB8AC3E}">
        <p14:creationId xmlns="" xmlns:p14="http://schemas.microsoft.com/office/powerpoint/2010/main" val="3574662063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Solution: New Data Type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42248" y="167640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Circle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248" y="221998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Square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021278"/>
            <a:ext cx="9144000" cy="193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Creates New Types</a:t>
            </a:r>
          </a:p>
          <a:p>
            <a:pPr algn="ctr">
              <a:spcBef>
                <a:spcPct val="20000"/>
              </a:spcBef>
            </a:pPr>
            <a:r>
              <a:rPr lang="en-US" sz="40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r>
              <a:rPr lang="en-US" sz="40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sz="40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endParaRPr lang="en-US" sz="4000" dirty="0" smtClean="0">
              <a:solidFill>
                <a:srgbClr val="00A404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033633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Solution: New Data Type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42248" y="167640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Circle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248" y="221998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Square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020615"/>
            <a:ext cx="9144000" cy="281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Creates New Constructors</a:t>
            </a:r>
          </a:p>
          <a:p>
            <a:pPr algn="ctr">
              <a:spcBef>
                <a:spcPct val="20000"/>
              </a:spcBef>
            </a:pPr>
            <a:endParaRPr lang="en-US" sz="1200" dirty="0" smtClean="0">
              <a:solidFill>
                <a:srgbClr val="291BDF"/>
              </a:solidFill>
              <a:latin typeface="Consolas" pitchFamily="49" charset="0"/>
            </a:endParaRPr>
          </a:p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Circle </a:t>
            </a:r>
            <a:r>
              <a:rPr lang="en-US" sz="2800" dirty="0" smtClean="0">
                <a:latin typeface="Consolas" pitchFamily="49" charset="0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28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 -&gt;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endParaRPr lang="en-US" sz="2800" dirty="0" smtClean="0">
              <a:solidFill>
                <a:srgbClr val="00A404"/>
              </a:solidFill>
              <a:latin typeface="Consolas" pitchFamily="49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Square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28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) -&gt;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endParaRPr lang="en-US" sz="4000" dirty="0">
              <a:solidFill>
                <a:srgbClr val="291BDF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369830"/>
            <a:ext cx="9144000" cy="80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Only way to create values of new type</a:t>
            </a:r>
          </a:p>
        </p:txBody>
      </p:sp>
    </p:spTree>
    <p:extLst>
      <p:ext uri="{BB962C8B-B14F-4D97-AF65-F5344CB8AC3E}">
        <p14:creationId xmlns="" xmlns:p14="http://schemas.microsoft.com/office/powerpoint/2010/main" val="1822472813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Solution: New Data Type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42248" y="167640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Circle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248" y="2219980"/>
            <a:ext cx="8776648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Square (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2800" dirty="0">
              <a:solidFill>
                <a:srgbClr val="00A404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020615"/>
            <a:ext cx="9144000" cy="281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Creates New Constructors</a:t>
            </a:r>
          </a:p>
          <a:p>
            <a:pPr algn="ctr">
              <a:spcBef>
                <a:spcPct val="20000"/>
              </a:spcBef>
            </a:pPr>
            <a:endParaRPr lang="en-US" sz="1200" dirty="0" smtClean="0">
              <a:solidFill>
                <a:srgbClr val="291BDF"/>
              </a:solidFill>
              <a:latin typeface="Consolas" pitchFamily="49" charset="0"/>
            </a:endParaRPr>
          </a:p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Circle </a:t>
            </a:r>
            <a:r>
              <a:rPr lang="en-US" sz="2800" dirty="0" smtClean="0">
                <a:latin typeface="Consolas" pitchFamily="49" charset="0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28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</a:rPr>
              <a:t>) -&gt;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CircleT</a:t>
            </a:r>
            <a:endParaRPr lang="en-US" sz="2800" dirty="0" smtClean="0">
              <a:solidFill>
                <a:srgbClr val="00A404"/>
              </a:solidFill>
              <a:latin typeface="Consolas" pitchFamily="49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Square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28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</a:rPr>
              <a:t>) -&gt;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</a:rPr>
              <a:t>SquareT</a:t>
            </a:r>
            <a:endParaRPr lang="en-US" sz="4000" dirty="0">
              <a:solidFill>
                <a:srgbClr val="291BDF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181600"/>
            <a:ext cx="9144000" cy="80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How to access/deconstruct values?</a:t>
            </a:r>
          </a:p>
        </p:txBody>
      </p:sp>
    </p:spTree>
    <p:extLst>
      <p:ext uri="{BB962C8B-B14F-4D97-AF65-F5344CB8AC3E}">
        <p14:creationId xmlns="" xmlns:p14="http://schemas.microsoft.com/office/powerpoint/2010/main" val="761248388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Deconstructing Data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5181600"/>
            <a:ext cx="9144000" cy="80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How to access/deconstruct values?</a:t>
            </a:r>
          </a:p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Calibri" pitchFamily="34" charset="0"/>
              </a:rPr>
              <a:t>Pattern Match…!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9050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CircleT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-&gt;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endParaRPr lang="en-US" sz="28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areaCircle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(Circle(_,_,r)) = pi * r * r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09600" y="351538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SquareT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Double</a:t>
            </a:r>
          </a:p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(Square(_,_,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 = d * 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435676544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Deconstructing Data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5181600"/>
            <a:ext cx="9144000" cy="80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Call </a:t>
            </a:r>
            <a:r>
              <a:rPr lang="en-US" sz="4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areaSquare</a:t>
            </a:r>
            <a:r>
              <a:rPr lang="en-US" sz="4400" b="1" dirty="0" smtClean="0">
                <a:solidFill>
                  <a:srgbClr val="291BDF"/>
                </a:solidFill>
                <a:latin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</a:rPr>
              <a:t>on </a:t>
            </a:r>
            <a:r>
              <a:rPr lang="en-US" sz="44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CircleT</a:t>
            </a:r>
            <a:r>
              <a:rPr lang="en-US" sz="4400" b="1" dirty="0">
                <a:latin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</a:rPr>
              <a:t>?</a:t>
            </a:r>
            <a:endParaRPr lang="en-US" sz="4400" dirty="0" smtClean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Calibri" pitchFamily="34" charset="0"/>
              </a:rPr>
              <a:t>Different Types: GHC catches bug!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9050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CircleT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-&gt; 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endParaRPr lang="en-US" sz="28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areaCircle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(Circle(_,_,r)) = pi * r * r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09600" y="351538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SquareT</a:t>
            </a:r>
            <a:r>
              <a:rPr lang="en-US" sz="2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Double</a:t>
            </a:r>
          </a:p>
          <a:p>
            <a:r>
              <a:rPr lang="en-US" sz="2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areaSquare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(Square(_,_,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</a:t>
            </a:r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)) = d * </a:t>
            </a:r>
            <a:r>
              <a:rPr lang="en-US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925457431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90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b="1" dirty="0" smtClean="0">
                <a:latin typeface="Calibri" pitchFamily="34" charset="0"/>
              </a:rPr>
              <a:t>How to build a list with squares &amp; circles?  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339152"/>
            <a:ext cx="9144000" cy="69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dirty="0" smtClean="0">
                <a:latin typeface="Calibri" pitchFamily="34" charset="0"/>
              </a:rPr>
              <a:t>Restriction: List elements have same type!</a:t>
            </a:r>
          </a:p>
        </p:txBody>
      </p:sp>
    </p:spTree>
    <p:extLst>
      <p:ext uri="{BB962C8B-B14F-4D97-AF65-F5344CB8AC3E}">
        <p14:creationId xmlns="" xmlns:p14="http://schemas.microsoft.com/office/powerpoint/2010/main" val="2156939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2620104"/>
            <a:ext cx="9144000" cy="18620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11500" b="1" dirty="0">
                <a:solidFill>
                  <a:prstClr val="black"/>
                </a:solidFill>
                <a:latin typeface="Calibri" pitchFamily="34" charset="0"/>
              </a:rPr>
              <a:t>Yes, but how?</a:t>
            </a:r>
            <a:endParaRPr lang="en-US" sz="9600" b="1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889669"/>
      </p:ext>
    </p:extLst>
  </p:cSld>
  <p:clrMapOvr>
    <a:masterClrMapping/>
  </p:clrMapOvr>
  <p:transition spd="slow" advTm="14938">
    <p:wip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90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b="1" dirty="0" smtClean="0">
                <a:latin typeface="Calibri" pitchFamily="34" charset="0"/>
              </a:rPr>
              <a:t>How to build a list with squares &amp; circles?  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339152"/>
            <a:ext cx="9144000" cy="69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dirty="0" smtClean="0">
                <a:latin typeface="Calibri" pitchFamily="34" charset="0"/>
              </a:rPr>
              <a:t>Solution: Create a type to represent both! </a:t>
            </a:r>
          </a:p>
        </p:txBody>
      </p:sp>
    </p:spTree>
    <p:extLst>
      <p:ext uri="{BB962C8B-B14F-4D97-AF65-F5344CB8AC3E}">
        <p14:creationId xmlns="" xmlns:p14="http://schemas.microsoft.com/office/powerpoint/2010/main" val="1753113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Variant (aka Union) Types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87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Create a type to represent both!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296" y="2460008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CorS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Circle</a:t>
            </a:r>
            <a:r>
              <a:rPr lang="en-US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Square</a:t>
            </a:r>
            <a:r>
              <a:rPr lang="en-US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36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44625"/>
            <a:ext cx="929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[Circle(1,1,1),</a:t>
            </a:r>
            <a:r>
              <a:rPr lang="en-US" sz="10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Square(2,3,4)]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CorS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endParaRPr lang="en-US" sz="32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4896" y="4669808"/>
            <a:ext cx="5701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Circle(1,1,1)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CorS</a:t>
            </a:r>
            <a:endParaRPr lang="en-US" sz="32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1248" y="5358825"/>
            <a:ext cx="5701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Square(2,3,4) </a:t>
            </a:r>
            <a:r>
              <a:rPr lang="en-US" sz="3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CorS</a:t>
            </a:r>
            <a:endParaRPr lang="en-US" sz="32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200398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Variant (aka Union) Types</a:t>
            </a:r>
            <a:endParaRPr lang="en-US" sz="6000" dirty="0"/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8757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Access/Deconstruct by Pattern Match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296" y="2460008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CorS</a:t>
            </a:r>
            <a:r>
              <a:rPr lang="en-US" sz="1200" dirty="0" smtClean="0">
                <a:solidFill>
                  <a:srgbClr val="00A404"/>
                </a:solidFill>
                <a:latin typeface="Consolas" pitchFamily="49" charset="0"/>
              </a:rPr>
              <a:t> 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Circle</a:t>
            </a:r>
            <a:r>
              <a:rPr lang="en-US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Square</a:t>
            </a:r>
            <a:r>
              <a:rPr lang="en-US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(</a:t>
            </a:r>
            <a:r>
              <a:rPr lang="en-US" sz="3600" dirty="0" err="1">
                <a:solidFill>
                  <a:srgbClr val="00A404"/>
                </a:solidFill>
                <a:latin typeface="Consolas" pitchFamily="49" charset="0"/>
              </a:rPr>
              <a:t>Double,Double,Double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)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722674"/>
            <a:ext cx="7821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CorS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-&gt; Double</a:t>
            </a:r>
            <a:endParaRPr lang="en-US" sz="36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(Circle(_,_,r)) = pi*r*r</a:t>
            </a:r>
          </a:p>
          <a:p>
            <a:pPr lvl="0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(Square(_,_,d)) = d*d</a:t>
            </a:r>
            <a:endParaRPr lang="en-US" sz="36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667331"/>
      </p:ext>
    </p:extLst>
  </p:cSld>
  <p:clrMapOvr>
    <a:masterClrMapping/>
  </p:clrMapOvr>
  <p:transition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A Richer Shape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408296" y="18288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Shape 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Rectangle (Double, Double)</a:t>
            </a: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Ellipse   (Double, Double)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RtTriangle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(Double, Double)</a:t>
            </a:r>
          </a:p>
          <a:p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 | Polygon  [(Double, Double)]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953000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Lets drop the </a:t>
            </a:r>
            <a:r>
              <a:rPr lang="en-US" sz="4400" b="1" dirty="0" err="1" smtClean="0">
                <a:latin typeface="Calibri" pitchFamily="34" charset="0"/>
              </a:rPr>
              <a:t>parens</a:t>
            </a:r>
            <a:r>
              <a:rPr lang="en-US" sz="4400" b="1" dirty="0" smtClean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201715560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A Richer Shape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408296" y="18288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Shape 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Rectangle  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 smtClean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Ellipse    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RtTriangle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 smtClean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 | Polygon  [(Double, Double)]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953000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Lets drop the </a:t>
            </a:r>
            <a:r>
              <a:rPr lang="en-US" sz="4400" b="1" dirty="0" err="1" smtClean="0">
                <a:latin typeface="Calibri" pitchFamily="34" charset="0"/>
              </a:rPr>
              <a:t>parens</a:t>
            </a:r>
            <a:r>
              <a:rPr lang="en-US" sz="4400" b="1" dirty="0" smtClean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1506691888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A Richer Shape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408296" y="18288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Shape 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Rectangle  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 smtClean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Ellipse    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RtTriangle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Double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Double</a:t>
            </a:r>
            <a:endParaRPr lang="en-US" sz="3600" dirty="0" smtClean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 | Polygon  [(Double, Double)]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953000"/>
            <a:ext cx="91440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400" b="1" dirty="0" smtClean="0">
                <a:latin typeface="Calibri" pitchFamily="34" charset="0"/>
              </a:rPr>
              <a:t>Why can’t we drop last case’s </a:t>
            </a:r>
            <a:r>
              <a:rPr lang="en-US" sz="4400" b="1" dirty="0" err="1" smtClean="0">
                <a:latin typeface="Calibri" pitchFamily="34" charset="0"/>
              </a:rPr>
              <a:t>parens</a:t>
            </a:r>
            <a:r>
              <a:rPr lang="en-US" sz="4400" b="1" dirty="0" smtClean="0">
                <a:latin typeface="Calibri" pitchFamily="34" charset="0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895572949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Making Shape Readable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408296" y="18288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data</a:t>
            </a:r>
            <a:r>
              <a:rPr lang="en-US" sz="2400" b="1" dirty="0" smtClean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Shape =</a:t>
            </a:r>
            <a:endParaRPr lang="en-US" sz="1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Rectangle  Side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Side</a:t>
            </a:r>
            <a:endParaRPr lang="en-US" sz="3600" dirty="0" smtClean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Ellipse    Radius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Radius</a:t>
            </a:r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| </a:t>
            </a:r>
            <a:r>
              <a:rPr lang="en-US" sz="3600" dirty="0" err="1" smtClean="0">
                <a:solidFill>
                  <a:srgbClr val="00A404"/>
                </a:solidFill>
                <a:latin typeface="Consolas" pitchFamily="49" charset="0"/>
              </a:rPr>
              <a:t>RtTriangle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Side Side</a:t>
            </a:r>
          </a:p>
          <a:p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  | Polygon    [Vertex]</a:t>
            </a:r>
          </a:p>
          <a:p>
            <a:endParaRPr lang="en-US" sz="3600" dirty="0">
              <a:solidFill>
                <a:srgbClr val="00A404"/>
              </a:solidFill>
              <a:latin typeface="Consolas" pitchFamily="49" charset="0"/>
            </a:endParaRPr>
          </a:p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Side   = Double</a:t>
            </a:r>
          </a:p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Radius = Double</a:t>
            </a:r>
          </a:p>
          <a:p>
            <a:r>
              <a:rPr lang="en-US" sz="3600" b="1" dirty="0" smtClean="0">
                <a:solidFill>
                  <a:srgbClr val="00A404"/>
                </a:solidFill>
                <a:latin typeface="Consolas" pitchFamily="49" charset="0"/>
              </a:rPr>
              <a:t>type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</a:rPr>
              <a:t> Vertex = (Double, Double)</a:t>
            </a:r>
          </a:p>
        </p:txBody>
      </p:sp>
    </p:spTree>
    <p:extLst>
      <p:ext uri="{BB962C8B-B14F-4D97-AF65-F5344CB8AC3E}">
        <p14:creationId xmlns="" xmlns:p14="http://schemas.microsoft.com/office/powerpoint/2010/main" val="3898947788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Calculating The Area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81000" y="1671831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</a:t>
            </a:r>
            <a:r>
              <a:rPr lang="en-US" sz="3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Shape -&gt; Double</a:t>
            </a:r>
            <a:endParaRPr lang="en-US" sz="36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(Rectangle l b)  = l*b </a:t>
            </a:r>
          </a:p>
          <a:p>
            <a:pPr lvl="0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</a:t>
            </a:r>
            <a:r>
              <a:rPr lang="en-US" sz="36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RtTriangle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b h) = b*h/2</a:t>
            </a:r>
          </a:p>
          <a:p>
            <a:pPr lvl="0"/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(Ellipse r1 r2)  = pi*r1*r2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5026357"/>
            <a:ext cx="7543800" cy="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</a:rPr>
              <a:t>GHC warns about missing case!</a:t>
            </a:r>
          </a:p>
        </p:txBody>
      </p:sp>
    </p:spTree>
    <p:extLst>
      <p:ext uri="{BB962C8B-B14F-4D97-AF65-F5344CB8AC3E}">
        <p14:creationId xmlns="" xmlns:p14="http://schemas.microsoft.com/office/powerpoint/2010/main" val="481008186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Calculating Area of Polygon</a:t>
            </a:r>
            <a:endParaRPr lang="en-US" sz="6000" dirty="0"/>
          </a:p>
        </p:txBody>
      </p:sp>
      <p:sp>
        <p:nvSpPr>
          <p:cNvPr id="3" name="Freeform 2"/>
          <p:cNvSpPr/>
          <p:nvPr/>
        </p:nvSpPr>
        <p:spPr>
          <a:xfrm>
            <a:off x="1659228" y="1950436"/>
            <a:ext cx="2361063" cy="2183643"/>
          </a:xfrm>
          <a:custGeom>
            <a:avLst/>
            <a:gdLst>
              <a:gd name="connsiteX0" fmla="*/ 0 w 2361063"/>
              <a:gd name="connsiteY0" fmla="*/ 1337481 h 2169995"/>
              <a:gd name="connsiteX1" fmla="*/ 272955 w 2361063"/>
              <a:gd name="connsiteY1" fmla="*/ 68239 h 2169995"/>
              <a:gd name="connsiteX2" fmla="*/ 1869743 w 2361063"/>
              <a:gd name="connsiteY2" fmla="*/ 0 h 2169995"/>
              <a:gd name="connsiteX3" fmla="*/ 2361063 w 2361063"/>
              <a:gd name="connsiteY3" fmla="*/ 1269242 h 2169995"/>
              <a:gd name="connsiteX4" fmla="*/ 1310185 w 2361063"/>
              <a:gd name="connsiteY4" fmla="*/ 2169995 h 2169995"/>
              <a:gd name="connsiteX5" fmla="*/ 0 w 2361063"/>
              <a:gd name="connsiteY5" fmla="*/ 1337481 h 2169995"/>
              <a:gd name="connsiteX0" fmla="*/ 0 w 2361063"/>
              <a:gd name="connsiteY0" fmla="*/ 1378424 h 2210938"/>
              <a:gd name="connsiteX1" fmla="*/ 423081 w 2361063"/>
              <a:gd name="connsiteY1" fmla="*/ 0 h 2210938"/>
              <a:gd name="connsiteX2" fmla="*/ 1869743 w 2361063"/>
              <a:gd name="connsiteY2" fmla="*/ 40943 h 2210938"/>
              <a:gd name="connsiteX3" fmla="*/ 2361063 w 2361063"/>
              <a:gd name="connsiteY3" fmla="*/ 1310185 h 2210938"/>
              <a:gd name="connsiteX4" fmla="*/ 1310185 w 2361063"/>
              <a:gd name="connsiteY4" fmla="*/ 2210938 h 2210938"/>
              <a:gd name="connsiteX5" fmla="*/ 0 w 2361063"/>
              <a:gd name="connsiteY5" fmla="*/ 1378424 h 2210938"/>
              <a:gd name="connsiteX0" fmla="*/ 0 w 2361063"/>
              <a:gd name="connsiteY0" fmla="*/ 1351129 h 2183643"/>
              <a:gd name="connsiteX1" fmla="*/ 382137 w 2361063"/>
              <a:gd name="connsiteY1" fmla="*/ 0 h 2183643"/>
              <a:gd name="connsiteX2" fmla="*/ 1869743 w 2361063"/>
              <a:gd name="connsiteY2" fmla="*/ 13648 h 2183643"/>
              <a:gd name="connsiteX3" fmla="*/ 2361063 w 2361063"/>
              <a:gd name="connsiteY3" fmla="*/ 1282890 h 2183643"/>
              <a:gd name="connsiteX4" fmla="*/ 1310185 w 2361063"/>
              <a:gd name="connsiteY4" fmla="*/ 2183643 h 2183643"/>
              <a:gd name="connsiteX5" fmla="*/ 0 w 2361063"/>
              <a:gd name="connsiteY5" fmla="*/ 1351129 h 21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63" h="2183643">
                <a:moveTo>
                  <a:pt x="0" y="1351129"/>
                </a:moveTo>
                <a:lnTo>
                  <a:pt x="382137" y="0"/>
                </a:lnTo>
                <a:lnTo>
                  <a:pt x="1869743" y="13648"/>
                </a:lnTo>
                <a:lnTo>
                  <a:pt x="2361063" y="1282890"/>
                </a:lnTo>
                <a:lnTo>
                  <a:pt x="1310185" y="2183643"/>
                </a:lnTo>
                <a:lnTo>
                  <a:pt x="0" y="1351129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4691" y="314456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v1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612486" y="14579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486891" y="15341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v3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050886" y="291596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v4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679286" y="40487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v5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594635" y="2589565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cs typeface="Consolas" pitchFamily="49" charset="0"/>
                <a:sym typeface="Wingdings" pitchFamily="2" charset="2"/>
              </a:rPr>
              <a:t>=</a:t>
            </a:r>
            <a:endParaRPr lang="en-US" sz="2800" b="1" dirty="0"/>
          </a:p>
        </p:txBody>
      </p:sp>
      <p:sp>
        <p:nvSpPr>
          <p:cNvPr id="13" name="Freeform 12"/>
          <p:cNvSpPr/>
          <p:nvPr/>
        </p:nvSpPr>
        <p:spPr>
          <a:xfrm>
            <a:off x="5545428" y="1950436"/>
            <a:ext cx="1869743" cy="1351129"/>
          </a:xfrm>
          <a:custGeom>
            <a:avLst/>
            <a:gdLst>
              <a:gd name="connsiteX0" fmla="*/ 0 w 2361063"/>
              <a:gd name="connsiteY0" fmla="*/ 1337481 h 2169995"/>
              <a:gd name="connsiteX1" fmla="*/ 272955 w 2361063"/>
              <a:gd name="connsiteY1" fmla="*/ 68239 h 2169995"/>
              <a:gd name="connsiteX2" fmla="*/ 1869743 w 2361063"/>
              <a:gd name="connsiteY2" fmla="*/ 0 h 2169995"/>
              <a:gd name="connsiteX3" fmla="*/ 2361063 w 2361063"/>
              <a:gd name="connsiteY3" fmla="*/ 1269242 h 2169995"/>
              <a:gd name="connsiteX4" fmla="*/ 1310185 w 2361063"/>
              <a:gd name="connsiteY4" fmla="*/ 2169995 h 2169995"/>
              <a:gd name="connsiteX5" fmla="*/ 0 w 2361063"/>
              <a:gd name="connsiteY5" fmla="*/ 1337481 h 2169995"/>
              <a:gd name="connsiteX0" fmla="*/ 0 w 2361063"/>
              <a:gd name="connsiteY0" fmla="*/ 1378424 h 2210938"/>
              <a:gd name="connsiteX1" fmla="*/ 423081 w 2361063"/>
              <a:gd name="connsiteY1" fmla="*/ 0 h 2210938"/>
              <a:gd name="connsiteX2" fmla="*/ 1869743 w 2361063"/>
              <a:gd name="connsiteY2" fmla="*/ 40943 h 2210938"/>
              <a:gd name="connsiteX3" fmla="*/ 2361063 w 2361063"/>
              <a:gd name="connsiteY3" fmla="*/ 1310185 h 2210938"/>
              <a:gd name="connsiteX4" fmla="*/ 1310185 w 2361063"/>
              <a:gd name="connsiteY4" fmla="*/ 2210938 h 2210938"/>
              <a:gd name="connsiteX5" fmla="*/ 0 w 2361063"/>
              <a:gd name="connsiteY5" fmla="*/ 1378424 h 2210938"/>
              <a:gd name="connsiteX0" fmla="*/ 0 w 2361063"/>
              <a:gd name="connsiteY0" fmla="*/ 1351129 h 2183643"/>
              <a:gd name="connsiteX1" fmla="*/ 382137 w 2361063"/>
              <a:gd name="connsiteY1" fmla="*/ 0 h 2183643"/>
              <a:gd name="connsiteX2" fmla="*/ 1869743 w 2361063"/>
              <a:gd name="connsiteY2" fmla="*/ 13648 h 2183643"/>
              <a:gd name="connsiteX3" fmla="*/ 2361063 w 2361063"/>
              <a:gd name="connsiteY3" fmla="*/ 1282890 h 2183643"/>
              <a:gd name="connsiteX4" fmla="*/ 1310185 w 2361063"/>
              <a:gd name="connsiteY4" fmla="*/ 2183643 h 2183643"/>
              <a:gd name="connsiteX5" fmla="*/ 0 w 2361063"/>
              <a:gd name="connsiteY5" fmla="*/ 1351129 h 2183643"/>
              <a:gd name="connsiteX0" fmla="*/ 0 w 1869743"/>
              <a:gd name="connsiteY0" fmla="*/ 1351129 h 2183643"/>
              <a:gd name="connsiteX1" fmla="*/ 382137 w 1869743"/>
              <a:gd name="connsiteY1" fmla="*/ 0 h 2183643"/>
              <a:gd name="connsiteX2" fmla="*/ 1869743 w 1869743"/>
              <a:gd name="connsiteY2" fmla="*/ 13648 h 2183643"/>
              <a:gd name="connsiteX3" fmla="*/ 1310185 w 1869743"/>
              <a:gd name="connsiteY3" fmla="*/ 2183643 h 2183643"/>
              <a:gd name="connsiteX4" fmla="*/ 0 w 1869743"/>
              <a:gd name="connsiteY4" fmla="*/ 1351129 h 2183643"/>
              <a:gd name="connsiteX0" fmla="*/ 0 w 1869743"/>
              <a:gd name="connsiteY0" fmla="*/ 1351129 h 1351129"/>
              <a:gd name="connsiteX1" fmla="*/ 382137 w 1869743"/>
              <a:gd name="connsiteY1" fmla="*/ 0 h 1351129"/>
              <a:gd name="connsiteX2" fmla="*/ 1869743 w 1869743"/>
              <a:gd name="connsiteY2" fmla="*/ 13648 h 1351129"/>
              <a:gd name="connsiteX3" fmla="*/ 0 w 1869743"/>
              <a:gd name="connsiteY3" fmla="*/ 1351129 h 135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3" h="1351129">
                <a:moveTo>
                  <a:pt x="0" y="1351129"/>
                </a:moveTo>
                <a:lnTo>
                  <a:pt x="382137" y="0"/>
                </a:lnTo>
                <a:lnTo>
                  <a:pt x="1869743" y="13648"/>
                </a:lnTo>
                <a:lnTo>
                  <a:pt x="0" y="1351129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5995" y="33629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5498686" y="14579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v2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7558493" y="167640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v3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8123697" y="342900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v4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752097" y="4429780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v5</a:t>
            </a:r>
            <a:endParaRPr lang="en-US" sz="2800" dirty="0"/>
          </a:p>
        </p:txBody>
      </p:sp>
      <p:sp>
        <p:nvSpPr>
          <p:cNvPr id="19" name="Freeform 18"/>
          <p:cNvSpPr/>
          <p:nvPr/>
        </p:nvSpPr>
        <p:spPr>
          <a:xfrm>
            <a:off x="5795729" y="2272380"/>
            <a:ext cx="2361063" cy="2169995"/>
          </a:xfrm>
          <a:custGeom>
            <a:avLst/>
            <a:gdLst>
              <a:gd name="connsiteX0" fmla="*/ 0 w 2361063"/>
              <a:gd name="connsiteY0" fmla="*/ 1337481 h 2169995"/>
              <a:gd name="connsiteX1" fmla="*/ 272955 w 2361063"/>
              <a:gd name="connsiteY1" fmla="*/ 68239 h 2169995"/>
              <a:gd name="connsiteX2" fmla="*/ 1869743 w 2361063"/>
              <a:gd name="connsiteY2" fmla="*/ 0 h 2169995"/>
              <a:gd name="connsiteX3" fmla="*/ 2361063 w 2361063"/>
              <a:gd name="connsiteY3" fmla="*/ 1269242 h 2169995"/>
              <a:gd name="connsiteX4" fmla="*/ 1310185 w 2361063"/>
              <a:gd name="connsiteY4" fmla="*/ 2169995 h 2169995"/>
              <a:gd name="connsiteX5" fmla="*/ 0 w 2361063"/>
              <a:gd name="connsiteY5" fmla="*/ 1337481 h 2169995"/>
              <a:gd name="connsiteX0" fmla="*/ 0 w 2361063"/>
              <a:gd name="connsiteY0" fmla="*/ 1378424 h 2210938"/>
              <a:gd name="connsiteX1" fmla="*/ 423081 w 2361063"/>
              <a:gd name="connsiteY1" fmla="*/ 0 h 2210938"/>
              <a:gd name="connsiteX2" fmla="*/ 1869743 w 2361063"/>
              <a:gd name="connsiteY2" fmla="*/ 40943 h 2210938"/>
              <a:gd name="connsiteX3" fmla="*/ 2361063 w 2361063"/>
              <a:gd name="connsiteY3" fmla="*/ 1310185 h 2210938"/>
              <a:gd name="connsiteX4" fmla="*/ 1310185 w 2361063"/>
              <a:gd name="connsiteY4" fmla="*/ 2210938 h 2210938"/>
              <a:gd name="connsiteX5" fmla="*/ 0 w 2361063"/>
              <a:gd name="connsiteY5" fmla="*/ 1378424 h 2210938"/>
              <a:gd name="connsiteX0" fmla="*/ 0 w 2361063"/>
              <a:gd name="connsiteY0" fmla="*/ 1351129 h 2183643"/>
              <a:gd name="connsiteX1" fmla="*/ 382137 w 2361063"/>
              <a:gd name="connsiteY1" fmla="*/ 0 h 2183643"/>
              <a:gd name="connsiteX2" fmla="*/ 1869743 w 2361063"/>
              <a:gd name="connsiteY2" fmla="*/ 13648 h 2183643"/>
              <a:gd name="connsiteX3" fmla="*/ 2361063 w 2361063"/>
              <a:gd name="connsiteY3" fmla="*/ 1282890 h 2183643"/>
              <a:gd name="connsiteX4" fmla="*/ 1310185 w 2361063"/>
              <a:gd name="connsiteY4" fmla="*/ 2183643 h 2183643"/>
              <a:gd name="connsiteX5" fmla="*/ 0 w 2361063"/>
              <a:gd name="connsiteY5" fmla="*/ 1351129 h 2183643"/>
              <a:gd name="connsiteX0" fmla="*/ 0 w 2361063"/>
              <a:gd name="connsiteY0" fmla="*/ 1337481 h 2169995"/>
              <a:gd name="connsiteX1" fmla="*/ 1869743 w 2361063"/>
              <a:gd name="connsiteY1" fmla="*/ 0 h 2169995"/>
              <a:gd name="connsiteX2" fmla="*/ 2361063 w 2361063"/>
              <a:gd name="connsiteY2" fmla="*/ 1269242 h 2169995"/>
              <a:gd name="connsiteX3" fmla="*/ 1310185 w 2361063"/>
              <a:gd name="connsiteY3" fmla="*/ 2169995 h 2169995"/>
              <a:gd name="connsiteX4" fmla="*/ 0 w 2361063"/>
              <a:gd name="connsiteY4" fmla="*/ 1337481 h 216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2169995">
                <a:moveTo>
                  <a:pt x="0" y="1337481"/>
                </a:moveTo>
                <a:lnTo>
                  <a:pt x="1869743" y="0"/>
                </a:lnTo>
                <a:lnTo>
                  <a:pt x="2361063" y="1269242"/>
                </a:lnTo>
                <a:lnTo>
                  <a:pt x="1310185" y="2169995"/>
                </a:lnTo>
                <a:lnTo>
                  <a:pt x="0" y="1337481"/>
                </a:lnTo>
                <a:close/>
              </a:path>
            </a:pathLst>
          </a:cu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24600" y="2232443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cs typeface="Consolas" pitchFamily="49" charset="0"/>
                <a:sym typeface="Wingdings" pitchFamily="2" charset="2"/>
              </a:rPr>
              <a:t>+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381000" y="4916269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</a:t>
            </a:r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(Polygon (v1:v2:v3:vs)) </a:t>
            </a:r>
          </a:p>
          <a:p>
            <a:pPr lvl="0"/>
            <a:r>
              <a:rPr lang="en-US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n-US" sz="2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triArea</a:t>
            </a:r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v1 v2 v3 + area (Polygon (v1:v3:vs))</a:t>
            </a:r>
          </a:p>
          <a:p>
            <a:pPr lvl="0"/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area (Polygon _)</a:t>
            </a:r>
          </a:p>
          <a:p>
            <a:pPr lvl="0"/>
            <a:r>
              <a:rPr lang="en-US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= 0</a:t>
            </a:r>
            <a:endParaRPr lang="en-US" sz="2400" dirty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44850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9812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000" b="1" dirty="0" smtClean="0">
                <a:latin typeface="Calibri" pitchFamily="34" charset="0"/>
              </a:rPr>
              <a:t>“Hello World”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600" dirty="0" err="1" smtClean="0">
                <a:latin typeface="Calibri" pitchFamily="34" charset="0"/>
              </a:rPr>
              <a:t>Input/Output</a:t>
            </a:r>
            <a:r>
              <a:rPr lang="en-US" sz="6600" dirty="0" smtClean="0">
                <a:latin typeface="Calibri" pitchFamily="34" charset="0"/>
              </a:rPr>
              <a:t> in Haskell</a:t>
            </a:r>
          </a:p>
        </p:txBody>
      </p:sp>
    </p:spTree>
    <p:extLst>
      <p:ext uri="{BB962C8B-B14F-4D97-AF65-F5344CB8AC3E}">
        <p14:creationId xmlns="" xmlns:p14="http://schemas.microsoft.com/office/powerpoint/2010/main" val="2234563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2838"/>
            <a:ext cx="9144000" cy="1009650"/>
          </a:xfrm>
        </p:spPr>
        <p:txBody>
          <a:bodyPr/>
          <a:lstStyle/>
          <a:p>
            <a:r>
              <a:rPr lang="en-US" sz="4800" dirty="0" smtClean="0"/>
              <a:t>Goal: Obviously No Deficiencies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0" y="3048000"/>
            <a:ext cx="9144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Functional Programming(?)</a:t>
            </a:r>
          </a:p>
        </p:txBody>
      </p:sp>
    </p:spTree>
    <p:extLst>
      <p:ext uri="{BB962C8B-B14F-4D97-AF65-F5344CB8AC3E}">
        <p14:creationId xmlns="" xmlns:p14="http://schemas.microsoft.com/office/powerpoint/2010/main" val="1775489422"/>
      </p:ext>
    </p:extLst>
  </p:cSld>
  <p:clrMapOvr>
    <a:masterClrMapping/>
  </p:clrMapOvr>
  <p:transition spd="slow" advTm="14938">
    <p:wip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14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Programs Interact </a:t>
            </a:r>
            <a:r>
              <a:rPr lang="en-US" sz="4800" b="1" dirty="0">
                <a:latin typeface="Calibri" pitchFamily="34" charset="0"/>
              </a:rPr>
              <a:t>W</a:t>
            </a:r>
            <a:r>
              <a:rPr lang="en-US" sz="4800" b="1" dirty="0" smtClean="0">
                <a:latin typeface="Calibri" pitchFamily="34" charset="0"/>
              </a:rPr>
              <a:t>ith The World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(Don’t just compute values!)</a:t>
            </a:r>
          </a:p>
        </p:txBody>
      </p:sp>
    </p:spTree>
    <p:extLst>
      <p:ext uri="{BB962C8B-B14F-4D97-AF65-F5344CB8AC3E}">
        <p14:creationId xmlns="" xmlns:p14="http://schemas.microsoft.com/office/powerpoint/2010/main" val="575589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14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Programs Interact </a:t>
            </a:r>
            <a:r>
              <a:rPr lang="en-US" sz="4800" b="1" dirty="0">
                <a:latin typeface="Calibri" pitchFamily="34" charset="0"/>
              </a:rPr>
              <a:t>W</a:t>
            </a:r>
            <a:r>
              <a:rPr lang="en-US" sz="4800" b="1" dirty="0" smtClean="0">
                <a:latin typeface="Calibri" pitchFamily="34" charset="0"/>
              </a:rPr>
              <a:t>ith The World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Read files, 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Display graphics,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Broadcast packets, …</a:t>
            </a:r>
          </a:p>
        </p:txBody>
      </p:sp>
    </p:spTree>
    <p:extLst>
      <p:ext uri="{BB962C8B-B14F-4D97-AF65-F5344CB8AC3E}">
        <p14:creationId xmlns="" xmlns:p14="http://schemas.microsoft.com/office/powerpoint/2010/main" val="1665182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514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Programs Interact </a:t>
            </a:r>
            <a:r>
              <a:rPr lang="en-US" sz="4800" b="1" dirty="0">
                <a:latin typeface="Calibri" pitchFamily="34" charset="0"/>
              </a:rPr>
              <a:t>W</a:t>
            </a:r>
            <a:r>
              <a:rPr lang="en-US" sz="4800" b="1" dirty="0" smtClean="0">
                <a:latin typeface="Calibri" pitchFamily="34" charset="0"/>
              </a:rPr>
              <a:t>ith The World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How to fit w/ values &amp; calculation ?</a:t>
            </a:r>
          </a:p>
        </p:txBody>
      </p:sp>
    </p:spTree>
    <p:extLst>
      <p:ext uri="{BB962C8B-B14F-4D97-AF65-F5344CB8AC3E}">
        <p14:creationId xmlns="" xmlns:p14="http://schemas.microsoft.com/office/powerpoint/2010/main" val="3458040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I/O via an “Action” Value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6764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solidFill>
                  <a:srgbClr val="9B49B5"/>
                </a:solidFill>
                <a:latin typeface="Calibri" pitchFamily="34" charset="0"/>
              </a:rPr>
              <a:t>Action 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Value describing an effect on world</a:t>
            </a:r>
          </a:p>
          <a:p>
            <a:pPr>
              <a:spcBef>
                <a:spcPct val="20000"/>
              </a:spcBef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IO a</a:t>
            </a:r>
          </a:p>
          <a:p>
            <a:pPr algn="ctr"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Type of an action that returns an </a:t>
            </a: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  <a:endParaRPr lang="en-US" sz="4800" b="1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 </a:t>
            </a:r>
            <a:endParaRPr lang="en-US" sz="4800" dirty="0" smtClean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endParaRPr lang="en-US" sz="4800" b="1" dirty="0" smtClean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sz="48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309601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Output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Just do something,  return nothing </a:t>
            </a:r>
            <a:endParaRPr lang="en-US" sz="4800" dirty="0" smtClean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en-US" sz="1600" b="1" dirty="0" smtClean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sz="2000" dirty="0" smtClean="0">
              <a:solidFill>
                <a:srgbClr val="291BDF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algn="ctr">
              <a:spcBef>
                <a:spcPct val="20000"/>
              </a:spcBef>
            </a:pPr>
            <a:r>
              <a:rPr lang="en-US" sz="48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48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String -&gt; IO ()</a:t>
            </a:r>
          </a:p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Calibri" pitchFamily="34" charset="0"/>
              </a:rPr>
              <a:t>takes input string,  returns action </a:t>
            </a:r>
          </a:p>
          <a:p>
            <a:pPr algn="ctr">
              <a:spcBef>
                <a:spcPct val="20000"/>
              </a:spcBef>
            </a:pPr>
            <a:r>
              <a:rPr lang="en-US" sz="4400" dirty="0" smtClean="0">
                <a:latin typeface="Calibri" pitchFamily="34" charset="0"/>
              </a:rPr>
              <a:t>that writes string to </a:t>
            </a:r>
            <a:r>
              <a:rPr lang="en-US" sz="4400" dirty="0" err="1" smtClean="0">
                <a:latin typeface="Calibri" pitchFamily="34" charset="0"/>
              </a:rPr>
              <a:t>stdout</a:t>
            </a:r>
            <a:endParaRPr lang="en-US" sz="4400" b="1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127543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Output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Only one way to “execute” action</a:t>
            </a:r>
          </a:p>
          <a:p>
            <a:pPr algn="ctr">
              <a:spcBef>
                <a:spcPct val="20000"/>
              </a:spcBef>
            </a:pPr>
            <a:r>
              <a:rPr lang="en-US" sz="4800" dirty="0" smtClean="0">
                <a:latin typeface="Calibri" pitchFamily="34" charset="0"/>
              </a:rPr>
              <a:t>make it the value of name </a:t>
            </a:r>
            <a:r>
              <a:rPr lang="en-US" sz="4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</a:t>
            </a:r>
            <a:endParaRPr lang="en-US" sz="24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175272"/>
            <a:ext cx="8382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</a:t>
            </a:r>
            <a:r>
              <a:rPr lang="en-US" sz="3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IO ()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= </a:t>
            </a:r>
            <a:r>
              <a:rPr lang="en-US" sz="36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“Hello World! \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n”</a:t>
            </a:r>
            <a:endParaRPr lang="en-US" sz="36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482760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Output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Compile and Run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ghc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 -o hello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helloworld.hs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175272"/>
            <a:ext cx="8382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</a:t>
            </a:r>
            <a:r>
              <a:rPr lang="en-US" sz="3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IO ()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= </a:t>
            </a:r>
            <a:r>
              <a:rPr lang="en-US" sz="36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“Hello World! \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n”</a:t>
            </a:r>
            <a:endParaRPr lang="en-US" sz="36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817232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944"/>
            <a:ext cx="9144000" cy="1009650"/>
          </a:xfrm>
        </p:spPr>
        <p:txBody>
          <a:bodyPr/>
          <a:lstStyle/>
          <a:p>
            <a:r>
              <a:rPr lang="en-US" sz="6000" dirty="0" smtClean="0"/>
              <a:t>Example: Output Action</a:t>
            </a:r>
            <a:endParaRPr lang="en-US" sz="60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28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“Execute” in </a:t>
            </a:r>
            <a:r>
              <a:rPr lang="en-US" sz="4800" b="1" dirty="0" err="1" smtClean="0">
                <a:latin typeface="Calibri" pitchFamily="34" charset="0"/>
              </a:rPr>
              <a:t>ghci</a:t>
            </a:r>
            <a:endParaRPr lang="en-US" sz="4800" b="1" dirty="0" smtClean="0">
              <a:latin typeface="Calibri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:load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helloworld.hs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175272"/>
            <a:ext cx="8382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</a:t>
            </a:r>
            <a:r>
              <a:rPr lang="en-US" sz="3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6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IO ()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= </a:t>
            </a:r>
            <a:r>
              <a:rPr lang="en-US" sz="36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“Hello World! \</a:t>
            </a:r>
            <a:r>
              <a:rPr lang="en-US" sz="36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n”</a:t>
            </a:r>
            <a:endParaRPr lang="en-US" sz="3600" dirty="0">
              <a:solidFill>
                <a:srgbClr val="00A404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798994"/>
      </p:ext>
    </p:extLst>
  </p:cSld>
  <p:clrMapOvr>
    <a:masterClrMapping/>
  </p:clrMapOvr>
  <p:transition spd="slow" advTm="14938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8706"/>
          </a:xfrm>
        </p:spPr>
        <p:txBody>
          <a:bodyPr/>
          <a:lstStyle/>
          <a:p>
            <a:r>
              <a:rPr lang="en-US" sz="5400" dirty="0" smtClean="0"/>
              <a:t>Actions Just Describe Effects</a:t>
            </a:r>
            <a:endParaRPr lang="en-US" sz="5400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600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Writing does not trigger Execution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167694"/>
            <a:ext cx="89154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act2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(IO (), IO ())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act2 = (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“Hello”, </a:t>
            </a:r>
            <a:r>
              <a:rPr lang="en-US" sz="32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putStr</a:t>
            </a:r>
            <a:r>
              <a:rPr lang="en-US" sz="32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“World”)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105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4800" b="1" dirty="0" smtClean="0">
                <a:latin typeface="Calibri" pitchFamily="34" charset="0"/>
              </a:rPr>
              <a:t>Just creates a pair of actions…</a:t>
            </a:r>
            <a:endParaRPr lang="en-US" sz="4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9117848"/>
      </p:ext>
    </p:extLst>
  </p:cSld>
  <p:clrMapOvr>
    <a:masterClrMapping/>
  </p:clrMapOvr>
  <p:transition spd="slow" advTm="14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1336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6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main </a:t>
            </a:r>
            <a:r>
              <a:rPr lang="en-US" sz="66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::</a:t>
            </a:r>
            <a:r>
              <a:rPr lang="en-US" sz="66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IO </a:t>
            </a:r>
            <a:r>
              <a:rPr lang="en-US" sz="66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endParaRPr lang="en-US" sz="6600" b="1" dirty="0" smtClean="0">
              <a:latin typeface="Calibri" pitchFamily="34" charset="0"/>
            </a:endParaRP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6000" b="1" dirty="0" smtClean="0">
                <a:latin typeface="Calibri" pitchFamily="34" charset="0"/>
              </a:rPr>
              <a:t>How to do many actions?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2279619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NJIT20JHALA@YOWAIMVFUVWXY5LK" val="2703"/>
  <p:tag name="_INSTRUCTOR VIEW19C14C36-AC8E-43BC-9DB6-C2AAF774C7DC|PANE__TAG" val="_"/>
  <p:tag name="FIRSTRANJIT@ELDFBHZFUVWXY5K7" val="31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112479</TotalTime>
  <Words>2465</Words>
  <Application>Microsoft Office PowerPoint</Application>
  <PresentationFormat>On-screen Show (4:3)</PresentationFormat>
  <Paragraphs>518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Calibri</vt:lpstr>
      <vt:lpstr>Consolas</vt:lpstr>
      <vt:lpstr>Courier New</vt:lpstr>
      <vt:lpstr>Wingdings</vt:lpstr>
      <vt:lpstr>Office Theme</vt:lpstr>
      <vt:lpstr>Slide 1</vt:lpstr>
      <vt:lpstr>Slide 2</vt:lpstr>
      <vt:lpstr>Goal: Obviously No Deficiencies</vt:lpstr>
      <vt:lpstr>Goal: Obviously No Deficiencies</vt:lpstr>
      <vt:lpstr>Goal: Obviously No Deficiencies</vt:lpstr>
      <vt:lpstr>Goal: Obviously No Deficiencies</vt:lpstr>
      <vt:lpstr>Goal: Obviously No Deficiencies</vt:lpstr>
      <vt:lpstr>Goal: Obviously No Deficiencies</vt:lpstr>
      <vt:lpstr>Goal: Obviously No Deficiencies</vt:lpstr>
      <vt:lpstr>Functional Programming ?</vt:lpstr>
      <vt:lpstr>Functional Programming ?</vt:lpstr>
      <vt:lpstr>Functional Programming ?</vt:lpstr>
      <vt:lpstr>So, Who Uses FP ?</vt:lpstr>
      <vt:lpstr>Functional Programming ?</vt:lpstr>
      <vt:lpstr>So, Who Uses FP ?</vt:lpstr>
      <vt:lpstr>So, Who Uses FP ?</vt:lpstr>
      <vt:lpstr>So, Who Uses FP ?</vt:lpstr>
      <vt:lpstr>So, Who Uses FP ?</vt:lpstr>
      <vt:lpstr>So, Who Uses FP ?</vt:lpstr>
      <vt:lpstr>So, Who Uses FP ?</vt:lpstr>
      <vt:lpstr>CSE 230: Medium of Instruction</vt:lpstr>
      <vt:lpstr>Why Haskell ?</vt:lpstr>
      <vt:lpstr>Why Haskell ?</vt:lpstr>
      <vt:lpstr>Why Haskell ?</vt:lpstr>
      <vt:lpstr>Why Haskell ?</vt:lpstr>
      <vt:lpstr>Why Haskell ?</vt:lpstr>
      <vt:lpstr>Why Haskell ?</vt:lpstr>
      <vt:lpstr>CSE 230 : Outline</vt:lpstr>
      <vt:lpstr>CSE 230 : Personnel</vt:lpstr>
      <vt:lpstr>CSE 230 : Materials</vt:lpstr>
      <vt:lpstr>CSE 230 : Grading</vt:lpstr>
      <vt:lpstr>Slide 32</vt:lpstr>
      <vt:lpstr>Slide 33</vt:lpstr>
      <vt:lpstr>Slide 34</vt:lpstr>
      <vt:lpstr>Slide 35</vt:lpstr>
      <vt:lpstr>Slide 36</vt:lpstr>
      <vt:lpstr>Substituting Equals</vt:lpstr>
      <vt:lpstr>Slide 38</vt:lpstr>
      <vt:lpstr>Pattern Recognition</vt:lpstr>
      <vt:lpstr>Pattern Application: “Fun Call”</vt:lpstr>
      <vt:lpstr>Slide 41</vt:lpstr>
      <vt:lpstr>Slide 42</vt:lpstr>
      <vt:lpstr>Slide 43</vt:lpstr>
      <vt:lpstr>Slide 44</vt:lpstr>
      <vt:lpstr>Slide 45</vt:lpstr>
      <vt:lpstr>Slide 46</vt:lpstr>
      <vt:lpstr>The GHC System</vt:lpstr>
      <vt:lpstr>Interactive Shell: ghci</vt:lpstr>
      <vt:lpstr>Basic Types</vt:lpstr>
      <vt:lpstr>Function Types</vt:lpstr>
      <vt:lpstr>“Multi-Argument” Function Types</vt:lpstr>
      <vt:lpstr>Tuples</vt:lpstr>
      <vt:lpstr>Extracting Values From Tuples</vt:lpstr>
      <vt:lpstr>Lists</vt:lpstr>
      <vt:lpstr>List’s Values Must Have Same Type</vt:lpstr>
      <vt:lpstr>List’s Values Must Have Same Type</vt:lpstr>
      <vt:lpstr>“Cons”tructing Lists</vt:lpstr>
      <vt:lpstr>“Cons”tructing Lists</vt:lpstr>
      <vt:lpstr>Syntactic Sugar</vt:lpstr>
      <vt:lpstr>Function Practice : List Generation</vt:lpstr>
      <vt:lpstr>Function Practice : List Generation</vt:lpstr>
      <vt:lpstr>Function Practice : List Generation</vt:lpstr>
      <vt:lpstr>Function Practice : List Generation</vt:lpstr>
      <vt:lpstr>Function Practice : List Generation</vt:lpstr>
      <vt:lpstr>Function Practice : List Generation</vt:lpstr>
      <vt:lpstr>Function Practice : List Generation</vt:lpstr>
      <vt:lpstr>Function Practice : List Generation</vt:lpstr>
      <vt:lpstr>Function Practice : List Access</vt:lpstr>
      <vt:lpstr>Recap</vt:lpstr>
      <vt:lpstr>Slide 70</vt:lpstr>
      <vt:lpstr>Type Synonyms</vt:lpstr>
      <vt:lpstr>Type Synonyms</vt:lpstr>
      <vt:lpstr>Type Synonyms</vt:lpstr>
      <vt:lpstr>Solution: New Data Type</vt:lpstr>
      <vt:lpstr>Solution: New Data Type</vt:lpstr>
      <vt:lpstr>Solution: New Data Type</vt:lpstr>
      <vt:lpstr>Deconstructing Data</vt:lpstr>
      <vt:lpstr>Deconstructing Data</vt:lpstr>
      <vt:lpstr>Slide 79</vt:lpstr>
      <vt:lpstr>Slide 80</vt:lpstr>
      <vt:lpstr>Variant (aka Union) Types</vt:lpstr>
      <vt:lpstr>Variant (aka Union) Types</vt:lpstr>
      <vt:lpstr>A Richer Shape</vt:lpstr>
      <vt:lpstr>A Richer Shape</vt:lpstr>
      <vt:lpstr>A Richer Shape</vt:lpstr>
      <vt:lpstr>Making Shape Readable</vt:lpstr>
      <vt:lpstr>Calculating The Area</vt:lpstr>
      <vt:lpstr>Calculating Area of Polygon</vt:lpstr>
      <vt:lpstr>Slide 89</vt:lpstr>
      <vt:lpstr>Slide 90</vt:lpstr>
      <vt:lpstr>Slide 91</vt:lpstr>
      <vt:lpstr>Slide 92</vt:lpstr>
      <vt:lpstr>I/O via an “Action” Value</vt:lpstr>
      <vt:lpstr>Example: Output Action</vt:lpstr>
      <vt:lpstr>Example: Output Action</vt:lpstr>
      <vt:lpstr>Example: Output Action</vt:lpstr>
      <vt:lpstr>Example: Output Action</vt:lpstr>
      <vt:lpstr>Actions Just Describe Effects</vt:lpstr>
      <vt:lpstr>Slide 99</vt:lpstr>
      <vt:lpstr>Slide 100</vt:lpstr>
      <vt:lpstr>Just “do” it</vt:lpstr>
      <vt:lpstr>Just “do” it</vt:lpstr>
      <vt:lpstr>Just “do” it</vt:lpstr>
      <vt:lpstr>Example: Input Action</vt:lpstr>
      <vt:lpstr>Example: Input Action</vt:lpstr>
      <vt:lpstr>Example: Input Action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 Jhala</dc:creator>
  <cp:lastModifiedBy>Ranjit Jhala</cp:lastModifiedBy>
  <cp:revision>499</cp:revision>
  <dcterms:created xsi:type="dcterms:W3CDTF">2008-05-14T21:01:44Z</dcterms:created>
  <dcterms:modified xsi:type="dcterms:W3CDTF">2011-01-04T23:09:57Z</dcterms:modified>
</cp:coreProperties>
</file>