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9" r:id="rId3"/>
    <p:sldId id="298" r:id="rId4"/>
    <p:sldId id="312" r:id="rId5"/>
    <p:sldId id="299" r:id="rId6"/>
    <p:sldId id="300" r:id="rId7"/>
    <p:sldId id="301" r:id="rId8"/>
    <p:sldId id="295" r:id="rId9"/>
    <p:sldId id="317" r:id="rId10"/>
    <p:sldId id="328" r:id="rId11"/>
    <p:sldId id="314" r:id="rId12"/>
    <p:sldId id="329" r:id="rId13"/>
    <p:sldId id="297" r:id="rId14"/>
    <p:sldId id="296" r:id="rId15"/>
    <p:sldId id="332" r:id="rId16"/>
    <p:sldId id="302" r:id="rId17"/>
    <p:sldId id="303" r:id="rId18"/>
    <p:sldId id="304" r:id="rId19"/>
    <p:sldId id="305" r:id="rId20"/>
    <p:sldId id="30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80" autoAdjust="0"/>
  </p:normalViewPr>
  <p:slideViewPr>
    <p:cSldViewPr>
      <p:cViewPr varScale="1">
        <p:scale>
          <a:sx n="88" d="100"/>
          <a:sy n="88" d="100"/>
        </p:scale>
        <p:origin x="-16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79398-DFC3-4BD5-9954-6C8B3A902AAD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4C55-53AC-4CCE-B240-346A7A3736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http://www.unc.edu/courses/2007spring/biol/145/001/docs/lectures/Nov12.html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4C55-53AC-4CCE-B240-346A7A3736D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smtClean="0"/>
              <a:t>github.com/blue-yonder/tsfresh/blob/master/notebooks/robot_failure_example.ipynb</a:t>
            </a:r>
          </a:p>
          <a:p>
            <a:r>
              <a:rPr lang="en-US" altLang="zh-TW" dirty="0" smtClean="0"/>
              <a:t>Figure 3: Average pipeline runtime of time series classification concerning the nonlinear dynamics of a dissipative </a:t>
            </a:r>
            <a:r>
              <a:rPr lang="en-US" altLang="zh-TW" dirty="0" err="1" smtClean="0"/>
              <a:t>soliton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Liehr</a:t>
            </a:r>
            <a:r>
              <a:rPr lang="en-US" altLang="zh-TW" dirty="0" smtClean="0"/>
              <a:t>, 2013, p. 164]. The curves of all methods except DTW_NN lay on top of each other. </a:t>
            </a:r>
          </a:p>
          <a:p>
            <a:r>
              <a:rPr lang="en-US" altLang="zh-TW" dirty="0" smtClean="0"/>
              <a:t>Figure 4: Average feature extraction runtime during ten feature selection runs for 10,000 samples of different amounts of simulated feature mappings (the curves of FRESH and </a:t>
            </a:r>
            <a:r>
              <a:rPr lang="en-US" altLang="zh-TW" dirty="0" err="1" smtClean="0"/>
              <a:t>FRESH_PCAa</a:t>
            </a:r>
            <a:r>
              <a:rPr lang="en-US" altLang="zh-TW" dirty="0" smtClean="0"/>
              <a:t> are overlapping)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4C55-53AC-4CCE-B240-346A7A3736D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https://github.com/blue-yonder/tsfresh/blob/master/notebooks/robot_failure_example.ipynb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4C55-53AC-4CCE-B240-346A7A3736D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smtClean="0"/>
              <a:t>github.com/blue-yonder/tsfresh/blob/master/notebooks/robot_failure_example.ipynb</a:t>
            </a:r>
          </a:p>
          <a:p>
            <a:r>
              <a:rPr lang="en-US" altLang="zh-TW" dirty="0" smtClean="0"/>
              <a:t>https://github.com/blue-yonder/tsfresh/blob/master/notebooks/robot_failure_example.ipynb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4C55-53AC-4CCE-B240-346A7A3736D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TSFRESH – </a:t>
            </a:r>
            <a:br>
              <a:rPr lang="en-US" altLang="zh-TW" dirty="0" smtClean="0"/>
            </a:br>
            <a:r>
              <a:rPr lang="en-US" altLang="zh-TW" dirty="0" smtClean="0"/>
              <a:t>Time Series </a:t>
            </a:r>
            <a:r>
              <a:rPr lang="en-US" altLang="zh-TW" dirty="0" err="1" smtClean="0"/>
              <a:t>FeatuRe</a:t>
            </a:r>
            <a:r>
              <a:rPr lang="en-US" altLang="zh-TW" dirty="0" smtClean="0"/>
              <a:t> Extraction</a:t>
            </a:r>
            <a:br>
              <a:rPr lang="en-US" altLang="zh-TW" dirty="0" smtClean="0"/>
            </a:br>
            <a:r>
              <a:rPr lang="en-US" altLang="zh-TW" dirty="0" smtClean="0"/>
              <a:t>Scalable Hypothesis tests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678288"/>
            <a:ext cx="6400800" cy="622920"/>
          </a:xfrm>
        </p:spPr>
        <p:txBody>
          <a:bodyPr/>
          <a:lstStyle/>
          <a:p>
            <a:r>
              <a:rPr lang="en-US" altLang="zh-TW" dirty="0" smtClean="0"/>
              <a:t>Eason Chiang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C00000"/>
                </a:solidFill>
              </a:rPr>
              <a:t>TSFRESH </a:t>
            </a:r>
            <a:r>
              <a:rPr lang="en-US" altLang="zh-TW" sz="3600" dirty="0" smtClean="0">
                <a:solidFill>
                  <a:srgbClr val="C00000"/>
                </a:solidFill>
              </a:rPr>
              <a:t>validation result (2/2)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0"/>
            <a:ext cx="8496000" cy="2592288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t: </a:t>
            </a:r>
            <a:r>
              <a:rPr lang="en-US" altLang="zh-TW" sz="2000" dirty="0" smtClean="0"/>
              <a:t>Average </a:t>
            </a:r>
            <a:r>
              <a:rPr lang="en-US" altLang="zh-TW" sz="2000" dirty="0" smtClean="0"/>
              <a:t>pipeline runtime </a:t>
            </a:r>
            <a:r>
              <a:rPr lang="en-US" altLang="zh-TW" sz="2000" dirty="0" smtClean="0"/>
              <a:t>including feature </a:t>
            </a:r>
            <a:r>
              <a:rPr lang="en-US" altLang="zh-TW" sz="2000" dirty="0" smtClean="0"/>
              <a:t>extraction, training of a classifier and predicting.</a:t>
            </a:r>
            <a:endParaRPr lang="en-US" altLang="zh-TW" sz="2000" dirty="0" smtClean="0"/>
          </a:p>
          <a:p>
            <a:r>
              <a:rPr lang="en-US" altLang="zh-TW" sz="2000" b="1" dirty="0" smtClean="0"/>
              <a:t>a</a:t>
            </a:r>
            <a:r>
              <a:rPr lang="en-US" altLang="zh-TW" sz="2000" b="1" dirty="0" smtClean="0"/>
              <a:t>cc: </a:t>
            </a:r>
            <a:r>
              <a:rPr lang="en-US" altLang="zh-TW" sz="2000" dirty="0" smtClean="0"/>
              <a:t>Average accuracy from 31 UCR data sets</a:t>
            </a:r>
          </a:p>
          <a:p>
            <a:r>
              <a:rPr lang="en-US" altLang="zh-TW" sz="2000" b="1" dirty="0" err="1" smtClean="0"/>
              <a:t>n</a:t>
            </a:r>
            <a:r>
              <a:rPr lang="en-US" altLang="zh-TW" sz="2000" b="1" baseline="-25000" dirty="0" err="1" smtClean="0"/>
              <a:t>f</a:t>
            </a:r>
            <a:r>
              <a:rPr lang="en-US" altLang="zh-TW" sz="2000" dirty="0" smtClean="0"/>
              <a:t>: Number of features are extracted</a:t>
            </a:r>
          </a:p>
          <a:p>
            <a:r>
              <a:rPr lang="en-US" altLang="zh-TW" sz="2000" b="1" dirty="0" err="1" smtClean="0"/>
              <a:t>n</a:t>
            </a:r>
            <a:r>
              <a:rPr lang="en-US" altLang="zh-TW" sz="2000" b="1" baseline="-25000" dirty="0" err="1" smtClean="0"/>
              <a:t>best</a:t>
            </a:r>
            <a:r>
              <a:rPr lang="en-US" altLang="zh-TW" sz="2000" dirty="0" smtClean="0"/>
              <a:t>: Best classifier number count in total 155 combinations (31 * 5)</a:t>
            </a:r>
          </a:p>
          <a:p>
            <a:endParaRPr lang="en-US" altLang="zh-TW" sz="2000" b="1" dirty="0" smtClean="0">
              <a:solidFill>
                <a:srgbClr val="0000FF"/>
              </a:solidFill>
            </a:endParaRPr>
          </a:p>
          <a:p>
            <a:r>
              <a:rPr lang="en-US" altLang="zh-TW" sz="2000" b="1" dirty="0" smtClean="0">
                <a:solidFill>
                  <a:srgbClr val="0000FF"/>
                </a:solidFill>
              </a:rPr>
              <a:t>Conclusion</a:t>
            </a:r>
            <a:r>
              <a:rPr lang="en-US" altLang="zh-TW" sz="2000" dirty="0" smtClean="0"/>
              <a:t>: </a:t>
            </a:r>
            <a:r>
              <a:rPr lang="en-US" altLang="zh-TW" sz="2000" dirty="0" err="1" smtClean="0"/>
              <a:t>FRESH_PCAa</a:t>
            </a:r>
            <a:r>
              <a:rPr lang="en-US" altLang="zh-TW" sz="2000" dirty="0" smtClean="0"/>
              <a:t> has good result on either accuracy or performance.</a:t>
            </a:r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12976"/>
            <a:ext cx="7920000" cy="15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946988" y="3500975"/>
            <a:ext cx="1080000" cy="14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46988" y="4031984"/>
            <a:ext cx="1080000" cy="14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28488" y="3861152"/>
            <a:ext cx="936000" cy="9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100376" y="3933160"/>
            <a:ext cx="720000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No. 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00376" y="4257216"/>
            <a:ext cx="720000" cy="18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No. </a:t>
            </a:r>
            <a:r>
              <a:rPr lang="en-US" altLang="zh-TW" sz="1400" dirty="0" smtClean="0">
                <a:solidFill>
                  <a:schemeClr val="tx1"/>
                </a:solidFill>
              </a:rPr>
              <a:t>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00376" y="4545248"/>
            <a:ext cx="72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No. </a:t>
            </a:r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46988" y="4570321"/>
            <a:ext cx="10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111695" y="4570321"/>
            <a:ext cx="864000" cy="14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111695" y="3861015"/>
            <a:ext cx="864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032853" y="4031984"/>
            <a:ext cx="1008000" cy="14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032853" y="4565897"/>
            <a:ext cx="1008000" cy="14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032853" y="3500975"/>
            <a:ext cx="1008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111695" y="4031984"/>
            <a:ext cx="864000" cy="14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941168"/>
            <a:ext cx="4500000" cy="18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33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8504" y="4941168"/>
            <a:ext cx="4500000" cy="18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6480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C00000"/>
                </a:solidFill>
              </a:rPr>
              <a:t>TSFRESH python package trial run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324035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TSFRESH Robot Failure </a:t>
            </a:r>
            <a:r>
              <a:rPr lang="en-US" altLang="zh-TW" sz="2400" dirty="0" smtClean="0"/>
              <a:t>Example </a:t>
            </a:r>
            <a:r>
              <a:rPr lang="en-US" altLang="zh-TW" sz="1100" dirty="0" smtClean="0"/>
              <a:t>(</a:t>
            </a:r>
            <a:r>
              <a:rPr lang="en-US" altLang="zh-TW" sz="1100" dirty="0" smtClean="0"/>
              <a:t>http://archive.ics.uci.edu/ml/datasets/Robot+Execution+Failures</a:t>
            </a:r>
            <a:r>
              <a:rPr lang="en-US" altLang="zh-TW" sz="1100" dirty="0" smtClean="0"/>
              <a:t>)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This dataset contains </a:t>
            </a:r>
            <a:r>
              <a:rPr lang="en-US" altLang="zh-TW" sz="2000" dirty="0" smtClean="0"/>
              <a:t>force (</a:t>
            </a:r>
            <a:r>
              <a:rPr lang="zh-TW" altLang="en-US" sz="2000" dirty="0" smtClean="0"/>
              <a:t>力</a:t>
            </a:r>
            <a:r>
              <a:rPr lang="en-US" altLang="zh-TW" sz="2000" dirty="0" smtClean="0"/>
              <a:t>) </a:t>
            </a:r>
            <a:r>
              <a:rPr lang="en-US" altLang="zh-TW" sz="2000" dirty="0" smtClean="0"/>
              <a:t>and </a:t>
            </a:r>
            <a:r>
              <a:rPr lang="en-US" altLang="zh-TW" sz="2000" dirty="0" smtClean="0"/>
              <a:t>torque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扭矩</a:t>
            </a:r>
            <a:r>
              <a:rPr lang="en-US" altLang="zh-TW" sz="2000" dirty="0" smtClean="0"/>
              <a:t>) </a:t>
            </a:r>
            <a:r>
              <a:rPr lang="en-US" altLang="zh-TW" sz="2000" dirty="0" smtClean="0"/>
              <a:t>measurements on a robot after failure detection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Data contains </a:t>
            </a:r>
            <a:r>
              <a:rPr lang="en-US" altLang="zh-TW" sz="2000" b="1" dirty="0" smtClean="0"/>
              <a:t>88</a:t>
            </a:r>
            <a:r>
              <a:rPr lang="en-US" altLang="zh-TW" sz="2000" dirty="0" smtClean="0"/>
              <a:t> robots (id 1-88), each has </a:t>
            </a:r>
            <a:r>
              <a:rPr lang="en-US" altLang="zh-TW" sz="2000" b="1" dirty="0" smtClean="0"/>
              <a:t>6</a:t>
            </a:r>
            <a:r>
              <a:rPr lang="en-US" altLang="zh-TW" sz="2000" dirty="0" smtClean="0"/>
              <a:t> sensors (a-f) </a:t>
            </a:r>
          </a:p>
          <a:p>
            <a:pPr lvl="1"/>
            <a:r>
              <a:rPr lang="en-US" altLang="zh-TW" sz="2000" dirty="0" smtClean="0"/>
              <a:t>Each sensor collects </a:t>
            </a:r>
            <a:r>
              <a:rPr lang="en-US" altLang="zh-TW" sz="2000" b="1" dirty="0" smtClean="0"/>
              <a:t>14</a:t>
            </a:r>
            <a:r>
              <a:rPr lang="en-US" altLang="zh-TW" sz="2000" dirty="0" smtClean="0"/>
              <a:t> time points.</a:t>
            </a:r>
            <a:endParaRPr lang="en-US" altLang="zh-TW" sz="2000" dirty="0" smtClean="0"/>
          </a:p>
          <a:p>
            <a:r>
              <a:rPr lang="en-US" altLang="zh-TW" sz="2400" dirty="0" smtClean="0"/>
              <a:t>For this, 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tsfresh</a:t>
            </a:r>
            <a:r>
              <a:rPr lang="en-US" altLang="zh-TW" sz="2400" dirty="0" smtClean="0"/>
              <a:t> comes into place. It allows us to automatically extract over </a:t>
            </a:r>
            <a:r>
              <a:rPr lang="en-US" altLang="zh-TW" sz="2400" b="1" dirty="0" smtClean="0"/>
              <a:t>1200</a:t>
            </a:r>
            <a:r>
              <a:rPr lang="en-US" altLang="zh-TW" sz="2400" dirty="0" smtClean="0"/>
              <a:t> features from those 6 different time series.</a:t>
            </a:r>
          </a:p>
          <a:p>
            <a:r>
              <a:rPr lang="en-US" altLang="zh-TW" sz="2400" dirty="0" smtClean="0"/>
              <a:t>88 X 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6</a:t>
            </a:r>
            <a:r>
              <a:rPr lang="en-US" altLang="zh-TW" sz="2400" dirty="0" smtClean="0"/>
              <a:t> X 14) </a:t>
            </a:r>
            <a:r>
              <a:rPr lang="en-US" altLang="zh-TW" sz="2400" dirty="0" smtClean="0">
                <a:sym typeface="Wingdings" pitchFamily="2" charset="2"/>
              </a:rPr>
              <a:t>TSFRESH 88 X </a:t>
            </a:r>
            <a:r>
              <a:rPr lang="en-US" altLang="zh-TW" sz="2400" dirty="0" smtClean="0">
                <a:sym typeface="Wingdings" pitchFamily="2" charset="2"/>
              </a:rPr>
              <a:t>4764  88 X </a:t>
            </a:r>
            <a:r>
              <a:rPr lang="en-US" altLang="zh-TW" sz="2400" b="1" dirty="0" smtClean="0">
                <a:solidFill>
                  <a:srgbClr val="0070C0"/>
                </a:solidFill>
                <a:sym typeface="Wingdings" pitchFamily="2" charset="2"/>
              </a:rPr>
              <a:t>622</a:t>
            </a:r>
          </a:p>
          <a:p>
            <a:endParaRPr lang="en-US" altLang="zh-TW" sz="2000" dirty="0" smtClean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221241"/>
            <a:ext cx="4320000" cy="21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572000" y="4149232"/>
            <a:ext cx="2880000" cy="230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149320"/>
            <a:ext cx="2880000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5445344"/>
            <a:ext cx="2880000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直線單箭頭接點 7"/>
          <p:cNvCxnSpPr>
            <a:stCxn id="6" idx="2"/>
            <a:endCxn id="7" idx="0"/>
          </p:cNvCxnSpPr>
          <p:nvPr/>
        </p:nvCxnSpPr>
        <p:spPr>
          <a:xfrm>
            <a:off x="1547504" y="522932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68344" y="4221088"/>
          <a:ext cx="1138025" cy="208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3"/>
                <a:gridCol w="734482"/>
              </a:tblGrid>
              <a:tr h="314063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id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result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True</a:t>
                      </a:r>
                      <a:endParaRPr lang="zh-TW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True</a:t>
                      </a:r>
                      <a:endParaRPr lang="zh-TW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False</a:t>
                      </a:r>
                      <a:endParaRPr lang="zh-TW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False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5383" y="1556912"/>
            <a:ext cx="1437097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C00000"/>
                </a:solidFill>
              </a:rPr>
              <a:t>Difference between success and failure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11266" name="AutoShape 2" descr="data:image/png;base64,iVBORw0KGgoAAAANSUhEUgAAAssAAAGDCAYAAADd611HAAAABHNCSVQICAgIfAhkiAAAAAlwSFlz%0AAAALEgAACxIB0t1+/AAAIABJREFUeJzs3Xl4lNXd//H3yb7vIawh7IqoQVncKyCiFhS0WpdWRK0b%0AraK1rn2UauujP/e1al0A21q3CoJ1RbD1wQpEUWSHYNgSErJvk23O74+ZYIwZttzJzCSf13Xlmu2e%0Ac76TQPLJyfc+Y6y1iIiIiIjIj4X4uwARERERkUClsCwiIiIi4oPCsoiIiIiIDwrLIiIiIiI+KCyL%0AiIiIiPigsCwiIiIi4oPCsoiI7JMx5jJjzGfteP7VxpjHvNczjTFVxphQH8fONsb89RDnedgYc+2h%0A1iki0haFZREJKsaYk4wxy4wx5caYEmPM/xljRvu7LmmbMSYC+D3wIIC1dpu1Ns5a23QIYw03xqw0%0AxpR6Pz42xgxvcchDwB3eOUVEHKGwLCJBwxiTACwCngRSgD7AH4A6f9Yl+3QOsN5au9OBsXYBPwfS%0AvB/vAP9oftBamw+sB852YC4REUBhWUSCy1AAa+2r1toma22ttfZDa+038OM/4Rtjsowx1hgT5r2d%0AYox52Rizy7syOb/FsecYY1YZYyqMMVuMMWd47080xrxojMk3xuw0xvyxuYXAGDPYGPOpd5V7jzHm%0ANe/9xhjzqDGm0DveamPMiLZe0H7G/7Mx5q0Wxz5gjFnsHT/ZGLPIGFPkfS2LjDF9Wxy71DvWMm/b%0Aw0JjTKox5m/emlYYY7JaHG+NMdcbY3K9r+VBY0ybPyOMMYcZYz7yruxvMMZcsI+v2ZnAp/v4mgzw%0Afg4rjTEf4QnBbbLWlllrt3hXpQ3QBAxuddhS4Kf7qEdE5KAoLItIMNkINBlj5hpjzjTGJB/k818B%0AYoAjgB7AowDGmDHAPOB3QBJwCvCd9zlzgEY8oWwkcDpwpfexe4EPgWSgL54Vb7zHnIIn3CcCFwDF%0APmra1/i/BY709gyfDFwBTLfWWjzfv18G+gOZQC3wVKuxLwR+iWcFfhDwufc5KcA64O5Wx08DRgHH%0A4FkRvrx1scaYWOAj4O94PocXAs+0aodo6Uhgg4/H8I6Tgyck3wtM38exzTWUAS48n+/7Wj28Djh6%0Af2OIiBwohWURCRrW2grgJMACfwGKjDHvGGMy9vdcY0wvPKuc11hrS621Ddba5hXPK4CXrLUfWWvd%0A1tqd1tr13nHPAmZZa6uttYV4AvaF3uc14Amrva21LmvtZy3ujwcOA4y1dp23RaB1Tfsc31pbgyfs%0APgL8FfiNtXaH97Fia+1b1toaa20l8CfgJ62meNm7ElsOvAdssdZ+bK1tBN7AE85besBaW2Kt3QY8%0ABlzUxqdyMvCdtfZla22jtfYr4C3gfB+f+iSgsq0HjDGZwGjgf6y1ddbafwMLfYyzl7U2Cc8vIb8G%0Avmr1cKV3ThERRygsi0hQ8QbPy6y1fYERQG88wW5/+gEl1tpSH49taeP+/kA4kG+MKfOuaD6HZ0UV%0A4BY87QDLjTFrjDGXe2v8BM8q79NAoTHmeW+/9cGOj7X2CyDXO8/rzfcbY2KMMc8ZY/KMMRXAv4Ek%0A88NdJna3uF7bxu24VvVsb3E9D8/ntq2axzbX6635EqBnG8cClOL5xaEtvYFSa211q3n3y/ucZ4F5%0AxpgeLR6KB8oOZAwRkQOhsCwiQctaux5PG0NzP3A1njaLZi0D3HYgxRjT1qrjdjxtCm3dXwekWWuT%0AvB8J1tojvPMXWGt/Za3tDVyNpx1hsPexJ6y1xwLD8bRj/O5gxwcwxswEIvGc3HZLi+f+FhgGjLXW%0AJuBp+wBPqD5U/Vpcz/TO2VbNn7aoN8m7u4WvLdu+wdtr3oZ8INnb2tFy3gMVgufr3afFfYcDXx/E%0AGCIi+6SwLCJBw3ti2W+bT2QzxvTD0yrwX+8hq4BTjGcv30Tg9ubnetsg3sMTaJONMeHGmOaA+SIw%0AwxgzwRgTYozpY4w5zPucD4GHjTEJ3scGGWN+4p3//BYn1ZXiaQ9xG2NGG2PGGmPC8QR4F+Bu/XoO%0AYPyhwB+BX+Bpx7jFGJPtfXo8ntXhMmNMCj/uPz4Uv/N+bvoBNwCvtXHMImCoMeaX3s9huPf1Hu5j%0AzH/x4/YQAKy1ecBK4A/GmAhjzEnAFF/FGWMmGmNGGmNCvSv1j+D5vK9rcdhP8HydRUQcobAsIsGk%0AEhgLfGGMqcYTkr/Fs8qKtfYjPAHvGzwnjS1q9fxf4uknXg8UArO8z1sOzMDTL1yOZ/eG/t7nXApE%0AAGvxBLM3gV7ex0Z7a6nCs43ZDdbaXCABT091KZ62gmK8+wy3oc3xvbtF/BVPH/HX1tpNwB3AK8aY%0ASDytJ9HAHu/n4f0D+QTuxwI8n7dVwLt4fon4AW9/9Ol4+qp3AQXAA3hWv9uyEDjMGNNWSwfAxXi+%0ApiV4Av+8fdSXBLyK52u0Bc9fA86w1rpgb1/6cGC+zxFERA6S8ZxULSIi3ZkxxgJDrLWbO2Dsq4Dh%0A1tpZTo/dap6H8ZzE+ExHziMi3YvCsoiIdGhYFhEJZmrDEBERERHxQSvLIiIiIiI+aGVZRERERMQH%0AhWURERERER/C/F1AS2lpaTYrK8vfZYiIiIhIF5eTk7PHWpu+v+MCKixnZWWxcuVKf5chIiIiIl2c%0AMSbvQI5TG4aIiIiIiA/tDsvGmGHGmFUtPiqMMbOMMSnGmI+MMZu8l8lOFCwiIiIi0lnaHZattRus%0AtdnW2mzgWKAGeBu4DVhsrR0CLPbeFhEREREJGk63YUzA81ajecA5wFzv/XOBqQ7PJSIiIiLSoZwO%0AyxcCr3qvZ1hr873XC4AMh+cSEREREelQjoVlY0wEcDbwRuvHrOdtAtt8q0BjzFXGmJXGmJVFRUVO%0AlSMiIiIi0m5OriyfCXxprd3tvb3bGNMLwHtZ2NaTrLXPW2tHWWtHpafvd6s7EREREZFO42RYvojv%0AWzAA3gGme69PBxY4OJeIiIiISIdzJCwbY2KBicA/W9x9PzDRGLMJOM17W0REREQkaDjyDn7W2mog%0AtdV9xXh2xxARERERCUp6Bz8RERERER8UlkW8qhuq+XbPtzS4G/xdioiIiAQIR9owRIKdtZabP72Z%0Az3Z+Rlx4HKN7juaE3idwQu8T6BffD2OMv0sUERERP1BYFgEW5S7is52fcdFhF9HobmTZrmUs2b4E%0AgD5xfTih9wkc3/t4xvQcQ2Jkop+rFRERkc6isCzdXnFtMQ+seIDs9GxuHX0roSGhWGvZXrmdZbuW%0A8fmuz/nX1n/xxsY3CDEhjEgbsXfVeUTaCMJDwv39EkRERKSDGM+b6wWGUaNG2ZUrV/q7DOlmfvfp%0A71i8bTFvTnmTgUkD2zymwd3At3u+ZdmuZSzbtYxv93yL27rVsiEiIhKkjDE51tpR+ztOK8vSrS3Z%0AtoT3v3ufX2f/2mdQBggPCWdkj5GM7DGSmdkzKa8rZ3nBcj7f9blaNkRERLowrSxLt1VZX8nU+VNJ%0AikriHz/9B+Ghh9ZO0bJlY9muZSwvWE51Q7VaNkRERALYga4sKyxLt3XP5/fw1qa3+PtZf+eItCMc%0AG7fB3cDqotV8nv+5WjZEREQClNowRPZhRcEK3tj4BpcdcZmjQRk8LRvHZBzDMRnH/KBlo/lkQbVs%0AiEh3Za1ld81uNpZuJCEigaPTj9aigQQ8rSxLt+NqdHHeO+dhsbx19ltEh0V32txq2RCR7sLV6GJL%0A2RY2lG5gY+lGNpR4LivqK/YeMyJ1BNNHTOe0zNMIC9H6nXQutWGI+PBIziO8/O3LvHj6i4zpNcav%0AtTS3bDSvOn9brJYNEQkuLVeLN5Rs2BuO8yrycFs3ANFh0QxJHsLQ5KEMSx7GkOQhbCnbwry188ir%0AyKNPXB9+OfyXTBs8jZjwGD+/IukuFJZF2rBmzxou/tfFTBs8jdknzPZ3OT/SsmVj2c5l7KreBahl%0AQ0QCw4GsFveJ6+MJxSnD9objvvF9CTEhPxrPbd0s2b6EuWvm8lXhVyREJPDzYT/n4sMvJi06rTNf%0AmnRDCssirTS4G7hw0YWUukqZP3U+CREJ/i5pn6y1bKvctnfVua2WjdMyT2NYyjB/lyrSJa3Zs4b1%0AJetJjU4lNSrVcxmdSmRopL9L63CtV4s3lm5kQ+mGfa4WD00eypDkIcRHxB/SnKsKVzF3zVwWb1tM%0AWEgYUwZNYfrw6fvc1lN+qMHdwBf5X5Acmez4+ThdkcKySCt/+eYvPPHVEzw+7nHGZ473dzkHzVfL%0AxtDkoZw96GzOGnAW6THp/i5TJOjlVeTx+JeP81HeR20+Hh8eT2p0KilRKaRFp/0gTKdFpwVdsG5e%0ALW4OxM0B+VBXi9trW8U25q2dx/zN86lrquMnfX/C9COmMypjlNrR2mCtZW3JWhZuWch7W9+jxFVC%0AREgET45/khP6nODv8gKawrJIC7nlufzsnZ8xPnM8D/3kIX+X44gSVwnvb32fRbmLWL1nNSEmhON6%0AHcfkgZOZkDlBfX8iB6m4tpjnvnmONza8QXhoOJcdcRlTBk6hvL6c4tpi9tTuodhVTHFtMcUu723v%0A9cr6yjbH9BWsW4fszgjW/lgtbo8SVwmvrX+NV9e/SmldqU4GbCW/Kp93t77Lwi0LyS3PJTwknFP7%0AncqkrEm8sPoFcstyFZj3Q2FZxMtt3Vz2/mVsKdvCgqkLumQf3NbyrSzcspB3c99lV/UuosOiOS3z%0ANCYPmszYnmMJDQn1d4kiAaumoYZX1r7CS9++RF1THecNOY9rs689qO8VdU11lNSW7A3TLYN165C9%0Av2D9gxB9iMG6rdXijaUbKa8r33tMZ64Wt4er0cU7W97RyYBAVX0VH+V9xMLchawoWAHAyB4jmTxw%0AMpOyJu09n6XMVcaVH17J1vKtCsz7oLAs4vXq+le574v7+NNJf+LsQWf7u5wO5bZuvtz9JYtyF/Hh%0Adx9S2VBJj+genDXwLCYPnKz+ZpEWGt2NzN88n2dWPUNRbRETMidwwzE3MCBxQIfO2zJYt1ydbm+w%0Ajo+IZ1vFtoBeLW6PJncTS3csZc63c1hVtKrbnAzY6G5k2a5lLNqyiE+2f0JdUx2Z8ZlMHjSZyQMn%0A0y++X5vPU2DeP4VlETx/ppq6YCrZPbJ59rRnu1W/W11THUu3L2XRlkV8tvMzGm0jw5KHMWXQFPU3%0AS7dmreXTHZ/yaM6j5JbncnT60fx21G8Z2WOkv0v7kQMO1rXFVDZUBs1qcXt19ZMBm/uQF21ZxL+2%0A/osSVwmJkYmckXUGUwZN4ai0ow7o55kC874pLEu3Z63lusXXkbM7h7fPeZs+cX38XZLfqL9ZxOOb%0Aom94eOXDfFn4JVkJWcw6ZhbjM8d3iV+km9xN3a7lKq8ij1fWvtJlTgb01Yc8eeBkTu5zMuGhB/9m%0AVQrMviksS7e3cMtC7vjsDm4bcxuXHH6Jv8sJGOpvlu5oW8U2Hv/ycT7M+5CUqBRmZs9k2pBpeqfM%0ALiKYTwZs2Ye8smAlFttmH3J7KDC3TWG5i/q66Gtyy3KZOnhqUP7W3FmKa4s5Z8E5ZCVkMfeMuQqA%0AbfDV3/zTgT9l8qDJDE0e6u8SRdqtrR0uph8xndjwWH+XJh0gWE4GPNQ+5PZQYP4xheUu5rvy73j8%0Ay8f5eNvHAFx79LVcl32dn6sKXLd8egsfb/uYN6a8waCkQf4uJ+Cpv1m6mpqGGv667q+89O1LuBpd%0Ah7TDhQSvQDwZ0Kk+5PZQYP4hheUuYk/tHp79+lne3PgmkaGRzBgxg51VO5m/eT63j7mdiw+/2N8l%0ABpyl25fym09+w8zsmVxz9DX+LifoqL9Zglmju5EFmxfw9KqnO3WHCwlcrU8GPHvQ2Vw6/NJOOxmw%0AI/qQ20OB+XsKy0GupqGGuWvnMufbOdQ31XPe0PO45uhrSItOo9HdyE1Lb2Lp9qXcf/L9nDXwLH+X%0AGzAq6yuZumAqiZGJvPbT1zr9m1BX01Z/88T+E5k8cDJjeo5Re4sEjGDa4UL8o/XJgKf2PZXpR0zn%0A2IxjHV/Rbe5DXpS7iBUFKzqkD7k9FJg9FJaDVKO7kX9u+ifPrHqGYlcxE/tP5PqR15OVmPWD41yN%0ALq75+Bq+LvyapyY8xYl9TvRPwQHmns/v4a1Nb/G3s/7GiLQR/i6ny1B/swSyb4q+4ZGcR8jZndPl%0AdrgQ57V1MuBlIy5jQuaEdp0M6I8+5PZQYFZYDjrWWj7Z/gmP5TzGdxXfcUyPY7jx2BvJ7pHt8zmV%0A9ZVc/sHl5FXk8cLpL3BU+lGdWHHgWVGwgss/uJzpw6dz8+ib/V1Ol6X+ZgkU2uFC2qP5ZMC5a+ay%0ArXIbfeL6cOnwS5k6eOoBt5tZa1lXso6FWxb6rQ+5Pbp7YFZYDiKrClfxSM4jfFX4FVkJWdx47I2M%0A6zfugP6D7andw6XvXUpFfQVzz5jbbU9mczW6OO+d83BbN/88559Eh0X7u6RuwVd/85RBUxjfb7z6%0Am6VDaIcLcVKTu4ml25cyZ82BnwxYUF3AotxFLNqyiC3lW/zeh9we3TkwKywHgZY7XKRFp3Fd9nVM%0AGzztoP8MtL1yO5e+dymhJpRXznyFXnG9OqjiwPVIziO8/O3LvHj6i4zpNcbf5XRL6m+WjqYdLqSj%0ArSpcxZw1c/hk2yeEh4QzZdCUvScDBnofcnt018CssBzAWu9wcdmIy5g+fHq7VuE2lGxgxvszSI1O%0AZd6Z80iOSnaw4sC2pngNl7x7CVMHT2X2CbP9XU6356u/+bjexwX8mwM0MxhG9xzN+Mzx+itFANAO%0AF9LZ8irymLdmHgu2LKCuqY6j0o9iY8lGXE2ugO5Dbo/uGJgVlgPQvna4cELO7hyu/uhqhiQN4cVJ%0AL3aLP4E3uBu4aNFFlLhKmD91PgkRCf4uSVpo2d+8tmStv8s5YK5GFxX1FcSExXBa/9OYMmgKozNG%0Aa3W8kzXvcPFYzmNsKd+iHS6k0zWfDPjxto8Z2WNkUPQht0d3C8ydGpaNMUnAC8AIwAKXAxuA14As%0A4DvgAmtt6b7G6aphuXmHiz9//Wf21O7xucOFE5ZuX8qsJbMY03MMT014iojQCMfnCCR/+eYvPPHV%0AEzw27jEmZE7wdznSRbitm5zdOSzcspAP8z6kuqGaHjGe3T+mDJzCkOQh/i6xy9MOFyL+0Z0Cc2eH%0A5bnAf6y1LxhjIoAY4A6gxFp7vzHmNiDZWnvrvsbpamG5eYeLx798nK3lWxnZYyQ3HXvTPne4cMKC%0AzQv4/f/9nklZk3jg5Ae67GpYbnku579zPqf2O5WHT33Y3+VIF1XbWMvS7UtZuGUhy3Yto8k2cXjK%0A4UweOJmzBp6lflmHaYcLEf/rLoG508KyMSYRWAUMtC0GM8ZsAE611uYbY3oBS621w/Y1VlcKy+3Z%0A4cIJc76dw8M5D/PzYT/nzrF3drnVGLd1c9n7l7GlbAsLpi5QYJFOsad2D+9vfZ+FuQtZW7yWEBPC%0A8b2PZ8rAKepvbqcSVwnPff0cr294XTtciASA7hCYOzMsZwPPA2uBo4Ec4AZgp7U2yXuMAUqbb7d6%0A/lXAVQCZmZnH5uXltasef2u9w8W1R1/LuUPO9cuJTc07RFx79LVcl31dp8/fkV5d/yr3fXEffzzx%0Aj5wz+Bx/lyPdUG5ZLgtzF7IodxEF1QXEhMUwsf9ET39zz9GEmBB/lxgUahtreWXtK9rhQiQAdfXA%0A3JlheRTwX+BEa+0XxpjHgQrgNy3DsTGm1Fq7zy0agnlluSN2uGgvay13L7ubtze/ze1jbufiwy/2%0AWy1Oyq/KZ+qCqWT3yObZ057tcqvmElza6m/OiMnY2988OHmwv0sMSI3uRt7Z8g5Pf/U0hbWF2uFC%0AJEB15cDcmWG5J/Bfa22W9/bJwG3AYLpBG0bLHS7qmur42dCfObrDRXs1uhu5aelNLN2+lAdOeYAz%0AB5zp75LaxVrLdYuvI2d3Dm+f8zZ94vr4uySRvdTfvH/WWv694988mvOodrgQCRJdNTB39gl+/wGu%0AtNZuMMbMBpqbzIpbnOCXYq29ZV/jBFNYbr3DxWmZp3H9MdcH5KqIq9HFNR9fw9dFX/P0+KeD+h/5%0AotxF3P6f27ltzG1ccvgl/i5HxKfW/c2hJpTjeh/H2QPPZlzmuG7T39zkbmJb5TY2lG5gY8lGlhcs%0A5+uir7XDhUiQ6YqBubPDcjaereMigFxgBhACvA5kAnl4to4r2dc4wRCW/bXDRXtV1lcy4/0ZbKvc%0Axgunv8BR6Uf5u6SDVlxbzNQFU+mf0J+5Z8ztsrt8SNezpWyL590Nt75LQXUBseGxnJZ5Wpfrby6v%0AK2dT6SY2lG7wXJZsYHPZZlxNLgBCTSgDEgdw4bALOXfoudrhQiTIlLpK+dWHv+oygVlvStIB/L3D%0ARXvtqd3Dpe9dSkV9BfPOmMfApIH+Lumg3PLpLXy87WPemPIGg5IG+bsckYPmtm5WFqxkYe5CPsr7%0AKGj7m1uvFm8s9XzkV+fvPSYpMolhycMYmjLUc5k8lEFJg7r83u8iXV1XCswKyw5qucNFalQq12Vf%0A57cdLtpre+V2Ln3vUkJNKK+c+Qq94nr5u6QDsnT7Un7zyW+YmT2Ta46+xt/liLRbsPQ3H+hq8dDk%0AoQxNHsqwFE8wTo9OD5qFBBE5OF0lMCssO6DlDhcRoRHMGDHD7ztcOGFDyQZmvD+DtJg05p4xl+So%0AfW5S4neV9ZVMXTCVxMhEXvvpa4SH6k+30rW01d/cvH9zZ/U3a7VYRA5GVwjMCsvtEOg7XDghZ3cO%0AV390NUOTh/LC6S8E9C8A935+L29uepO/nfU3RqSN8Hc5Ih2qM/qbtVosIk4I9sCssHwIgmmHCycs%0A3b6UWUtmMabnGJ6a8FRArg6tKFjB5R9czvTh07l59M3+Lkek0/jqb548cDJTBk05oL79g10tHprs%0AWTEemDSQyNDIjnx5ItJFBHNgVlg+CNZalmxfwmNfPhZUO1w4Yf7m+fzP//0PZ2Sdwf0n3x9QO0y4%0AGl2c9855uK2bf57zz26z1ZZIa776m6cMmsKZA84kLTpNq8Ui4jfBGpgVlg9QqauUG5bcsHeHi1nH%0AzmJ8v+617+ecb+fwcM7D/HzYz7lz7J0B89ofzXmUl759iRdOf4Gxvcb6uxyRgLCndg/vbX2PhVsW%0Asq5kHaEmlNToVAprCvceo9ViEelswRiYFZYPkNu6uf6T6zml7ylBu8OFEx5Z+Qgvr3mZa4++luuy%0Ar/N3OawpXsMl717C1MFTmX3CbH+XIxKQmvubC2oKGJI0RKvFIuJXwRaYFZbloFhruWvZXczfPJ87%0Axt7BRYdd5LdaGtwNXLToIkpcJcyfOp+EiAS/1SIiIiIHLpgC84GG5a7xtlHSbsYY7j7+bk7tdyr/%0A+8X/8t7W9/xWy9w1c9lQuoE7j7tTQVlERCSIJEcl85fT/8KAxAH85pPfsGznMn+X1G4Ky7JXWEgY%0AD57yIMdkHMMdn93hl3/gW8u38udVf+b0/qczIXNCp88vIiIi7dPVArPCsvxAVFgUT45/kkGJg5i1%0AdBbfFH3TaXO7rZvZy2YTFRbF7WNv77R5RURExFldKTArLMuPxEfE8+zEZz1v7b34OnLLcjtl3tc3%0AvM6XhV9yy+hbutQbwIiIiHRHXSUwKyxLm9Ki03h+4vOEmTCu+ugq8qvy9/+kdsivyufRnEc5ofcJ%0AnD3o7A6dS0RERDpHVwjMCsviU7+Efjw38TmqG6q5+uOrKXWVdsg81lru+e89WCx3HX+XtrwSERHp%0AQoI9MCssyz4NSxnGk+OfZFfVLmYunklNQ43jc7y79V0+2/kZNxxzA33i+jg+voiIiPhXMAdmhWXZ%0Ar1E9R/HgKQ+ytngts5bMoqGpwbGxS1wlPLD8AY5KP4oLh13o2LgiIiISWII1MCssywEZlzmO2SfM%0A5vP8z7njsztocjc5Mu79y++nuqGae064h9CQUEfGFBERkcAUjIFZYVkO2NTBU7np2Jt4/7v3+d/l%0A/0t73/3x0+2f8t7W9/jVUb9iUNIgh6oUERGRQNY6MOfszvF3SfsU5u8CJLjMGDGDUlcpL695mdSo%0AVK7NvvaQxqmqr+Ke/97D4KTBXDniSoerFBERkUDWHJgfWvkQg5MG+7ucfVJYloN247E3UlpXyjNf%0AP0NyVDIXHnbwvcaP5jzKnto9PHbqY4SHhndAlSIiIhLIkqOS+dNJf/J3GfulsCwHzRjD3cffTVld%0AGfd9cR+JkYmcOeDMA37+ioIVvL7xdS4dfilHph/ZgZWKiIiItI96luWQhIWE8eApDzKyx0ju+OyO%0AA27QdzW6+MPnf6BvXF9mZs/s4CpFRERE2kdhWQ5ZVFgUT054kkGJg5i1dBbfFH2z3+f8+es/k1eR%0Ax+wTZhMTHtMJVYqIiIgcOoVlaZeEiASenfgsqVGpXLf4OnLLcn0eu7Z4LXPXzOXcIecyttfYTqxS%0ARERE5NAoLEu7pUWn8fzE5wkzYVz10VUUVBf86JgGdwN3L7ublKgUfjvqt36oUkREROTgKSyLI/ol%0A9OPZic9S3VDNVR9dRamr9AePz10zl/Ul67lz7J0kRCT4qUoRERGRg6OwLI45LOUwnhz/JDsrdzJz%0A8UxqGmoA2Fq+lT+v+jMT+09kQv8Jfq5SRERE5MApLIujRvUcxYM/eZA1xWuYtWQWdU11zF42m6iw%0AKO4Ye4e/yxMRERE5KArL4rjxmeOZffxsPs//nPMXns+XhV/yu9G/Iy06zd+liYiIiBwUvSmJdIhp%0AQ6ZRVlfGIzmPcHyv4zln0Dn+LklERETkoDkSlo0x3wGVQBPQaK0dZYxJAV4DsoDvgAustaW+xpCu%0AZ8aIGQxJHsKRaUdijPF3OSIiIiIHzck2jHHW2mxr7Sjv7duAxdbaIcBi723pZk7qcxKJkYn+LkNE%0ARETkkHRkz/I5wFzv9bnA1A6cS0RERETEcU6FZQt8bIzJMcZc5b0vw1qb771eAGQ4NJeIiIiISKdw%0A6gS/k6y1O40xPYCPjDHrWz5orbXGGNvWE73h+iqAzMxMh8oREREREWk/R1aWrbU7vZeFwNvAGGC3%0AMaYXgPf5HxXkAAAgAElEQVSy0Mdzn7fWjrLWjkpPT3eiHBERERERR7Q7LBtjYo0x8c3XgdOBb4F3%0AgOnew6YDC9o7l4iIiIhIZ3KiDSMDeNu7NVgY8Hdr7fvGmBXA68aYK4A84AIH5hIRERER6TTtDsvW%0A2lzg6DbuLwYmtHd8ERERERF/0dtdi4iIiIj4oLAsIiIiIuKDwrKIiIiIiA8KyyIiIiIiPigsi4iI%0AiIj4oLAsIiIiIuKDwrKIiIiIiA8KyyIiIiIiPigsi4iIiIj4oLAsIiIiIuKDwrKIiIiIiA8KyyIi%0AIiIiPigsi4iIiIj4oLAsIiIiIuKDwrKIiIiIiA8KyyIiIiIiPigsi4iIiIj4oLAsIiIiIuKDwrKI%0AiIiIiA8KyyIiIiIiPigsi4iIiIj4oLAsIiIiIuKDwrKIiIiIiA9h/i5ARERERAJHQ0MDO3bswOVy%0A+bsUR0RFRdG3b1/Cw8MP6fkKyyIiIiKy144dO4iPjycrKwtjjL/LaRdrLcXFxezYsYMBAwYc0hhq%0AwxARERGRvVwuF6mpqUEflAGMMaSmprZrlVxhWURERER+oCsE5WbtfS0KyyIiIiIiPqhnWUREREQC%0ASmhoKEceeeTe2/PnzycrK8svtSgsi4iIiEhAiY6OZtWqVf4uA1BYFhEREREf/rBwDWt3VTg65vDe%0ACdw95QhHxnr00UdZvXo1L730EqtXr+aiiy5i+fLlxMTEODI+ONizbIwJNcZ8ZYxZ5L2dYoz5yBiz%0AyXuZ7NRcIiIiItJ11dbWkp2dTXZ2NtOmTfN53A033MDmzZt5++23mTFjBs8995yjQRmcXVm+AVgH%0AJHhv3wYsttbeb4y5zXv7VgfnExEREZEO5NQK8ME60DaMkJAQ5syZw1FHHcXVV1/NiSee6Hgtjqws%0AG2P6Aj8FXmhx9znAXO/1ucBUJ+YSEREREWm2adMm4uLi2LVrV4eM71QbxmPALYC7xX0Z1tp87/UC%0AIKOtJxpjrjLGrDTGrCwqKnKoHBERERHp6srLy7n++uv597//TXFxMW+++abjc7Q7LBtjJgOF1toc%0AX8dYay1gfTz2vLV2lLV2VHp6envLEREREZFu4sYbb2TmzJkMHTqUF198kdtuu43CwkJH53CiZ/lE%0A4GxjzFlAFJBgjPkrsNsY08tam2+M6QU4W7mIiIiIdElVVVUHdNxLL72093q/fv3YvHmz47W0e2XZ%0AWnu7tbavtTYLuBD4xFr7C+AdYLr3sOnAgvbOJSIiIiLSmTpyn+X7gdeNMVcAecAFHTiXiIiIiHRR%0AH3zwAbfe+sNN1QYMGMDbb7/d4XM7GpattUuBpd7rxcAEJ8cXERERke5n0qRJTJo0yS9zO/amJCIi%0AIiIiXY3CsoiIiIiIDwrLIiIiIiI+KCyLiIiIiPjQkbthiIiIiIgctNDQUI488si9t+fPn09WVpZf%0AalFYFhEREZGAEh0dzapVq/xdBqCwLCIiIiK+vHcbFKx2dsyeR8KZ9zsy1CmnnMITTzxBdnY2ACed%0AdBJPP/00Rx99tCPjg3qWRURERCTA1NbWkp2dTXZ2NtOmTfN53BVXXMGcOXMA2LhxIy6Xy9GgDFpZ%0AFhERERFfHFoBPlgH2oZx/vnnc++99/Lggw/y0ksvcdlllzlei8KyiIiIiASlmJgYJk6cyIIFC3j9%0A9dfJyclxfA6FZREREREJWldeeSVTpkzh5JNPJjk52fHx1bMsIiIiIkHr2GOPJSEhgRkzZnTI+ArL%0AIiIiIhJQqqqqDvjYXbt24Xa7Of300zukFoVlEREREQlK8+bNY+zYsfzpT38iJKRjYq16lkVEREQk%0AoH3wwQfceuutP7hvwIABvP3221x66aUdOrfCsoiIiIgEtEmTJjFp0iS/zK02DBERERERHxSWRURE%0ARER8UFgWEREREfFBYVlERERExAed4CciIiIiASU0NJQjjzxy7+358+eTlZXll1oUlkVEREQkoERH%0AR7Nq1Sp/lwEoLIuIiIiIDw8sf4D1JesdHfOwlMO4dcyt+z/wAFx55ZWsXLkSgJ07d/LrX/+au+++%0A25Gxmyksi4iIiEhAqa2tJTs7G/j+zUfa8sILLwCQl5fHGWecwWWXXeZ4LQrLIiIiItImp1aAD9bB%0AtGG4XC7OP/98nnzySfr37+94LdoNQ0RERESC1jXXXMO5557Laaed1iHjKyyLiIiISFB6+umnqays%0A5LbbbuuwORSWRURERCQoPfTQQ6xevZrs7Gyys7N59tlnHZ9DPcsiIiIiElCqqqoO6LitW7d2cCVa%0AWRYRERER8andK8vGmCjg30Ckd7w3rbV3G2NSgNeALOA74AJrbWl75xMRERGR7uWDDz7g1lt/uDPH%0AvraUc5ITbRh1wHhrbZUxJhz4zBjzHnAusNhae78x5jbgNsA/+4+IiIiISNCaNGkSkyZN8svc7W7D%0AsB7NjSXh3g8LnAPM9d4/F5ja3rlERERERDqTIz3LxphQY8wqoBD4yFr7BZBhrc33HlIAZDgxl4iI%0AiIhIZ3EkLFtrm6y12UBfYIwxZkSrxy2e1eYfMcZcZYxZaYxZWVRU5EQ5IiIiIiKOcHQ3DGttGbAE%0AOAPYbYzpBeC9LPTxnOettaOstaPS09OdLEdEREREpF2c2A0jHWiw1pYZY6KBicADwDvAdOB+7+WC%0A9s4lIiIiIl1bcXExEyZMAKCgoIDQ0FCaF1SXL19OREREp9bjxG4YvYC5xphQPCvVr1trFxljPgde%0AN8ZcAeQBFzgwl4iIiIh0YampqaxatQqA2bNnExcXx8033+y3etodlq213wAj27i/GJjQ3vFFRERE%0AxD8K7ruPunXrHR0z8vDD6HnHHY6MtWLFCq644gqWL19OU1MTY8aM4bXXXmPEiBH7f/IB0ttdi4iI%0AiEhQGj16NGeffTa///3vqa2t5Re/+IWjQRkUlkVERETEB6dWgDvSXXfdxejRo4mKiuKJJ55wfHxH%0Ad8MQEREREelMxcXFVFVVUVlZicvlcnx8hWURERERCVpXX3019957L5dccgm33nqr4+OrDUNERERE%0AgtK8efMIDw/n4osvpqmpiRNOOIFPPvmE8ePHOzaH8by5XmAYNWqUXblypb/LEBEREem21q1bx+GH%0AH+7vMhzV1msyxuRYa0ft77lqwxARERER8UFtGCIiIiIS0Fq+q19LixcvJjU1tUPnVlgWERERkYDW%0A8l39OpvaMEREREREfFBYFhERERHxQWFZRERERMQHhWURERERER90gp+IiIiIBIyWO18UFBQQGhpK%0Aeno6AMuXLyciIqJT61FYFhEREZGA0XLni9mzZxMXF8fNN9/st3oUlkVERESkTf95fSN7tlc5OmZa%0AvzhOvmCoI2PdddddpKSkMGvWLADuvPNOevTowQ033ODI+KCeZREREREJUpdffjnz5s0DwO12849/%0A/INf/OIXjs6hlWURERERaZNTK8AdJSsri9TUVL766it2797NyJEjHX9HP4VlEREREQlaV155JXPm%0AzKGgoIDLL7/c8fHVhiEiIiIiQWvatGm8//77rFixgkmTJjk+vlaWRURERCRoRUREMG7cOJKSkggN%0ADXV8fIVlEREREQlIs2fP3u8xbreb//73v7zxxhsdUoPaMEREREQkKK1du5bBgwczYcIEhgwZ0iFz%0AaGVZRERERAJay3f1a2nx4sXk5uZ26NwKyyIiIiIS0Fq+q19nUxuGiIiIiIgPCssiIiIiIj4oLIuI%0AiIiI+KCeZREREREJGC1P5isoKCA0NJT09HQAli9fTkRERKfWo7AsIiIiIgGj5cl8s2fPJi4ujptv%0Avtlv9agNQ0RERESC0rPPPkt2djbZ2dkMGDCAcePGOT5Hu1eWjTH9gHlABmCB5621jxtjUoDXgCzg%0AO+ACa21pe+cTERERkc6xZM7zFOY5u49xj/4DGXfZVY6Mdc0113DNNdfQ0NDA+PHjuemmmxwZtyUn%0AVpYbgd9aa4cDxwEzjTHDgduAxdbaIcBi720REREREUfdcMMNjB8/nilTpjg+drtXlq21+UC+93ql%0AMWYd0Ac4BzjVe9hcYClwa3vnExEREZHO4dQKcEeaM2cOeXl5PPXUUx0yvqMn+BljsoCRwBdAhjdI%0AAxTgadNo6zlXAVcBZGZmOlmOiIiIiHRhOTk5PPTQQ/znP/8hJKRjTsVzbFRjTBzwFjDLWlvR8jFr%0ArcXTz/wj1trnrbWjrLWjmrcFERERERHZn6eeeoqSkhLGjRtHdnY2V155peNzOLKybIwJxxOU/2at%0A/af37t3GmF7W2nxjTC+g0Im5RERERKR7mD179j4ff/nllzu8hnavLBtjDPAisM5a+0iLh94Bpnuv%0ATwcWtHcuEREREZHO5MTK8onAL4HVxphV3vvuAO4HXjfGXAHkARc4MJeIiIiIdDMt39WvpcWLF5Oa%0AmtqhczuxG8ZngPHx8I9flYiIiIjIQWj5rn6dTe/gJyIiIiI/4NmboWto72tRWBYRERGRvaKioigu%0ALu4SgdlaS3FxMVFRUYc8hqP7LIuIiIhIcOvbty87duygqKjI36U4Iioqir59+x7y8xWWRURERGSv%0A8PBwBgwY4O8yAobaMEREREREfFBYFhERERHxQWFZRERERMQHhWURERERER8UlkVEREREfFBYFhER%0AERHxQWFZRERERMQHhWURERERER8UlkVEREREfFBYFhERERHxQWFZRERERMQHhWURERERER8UlkVE%0AREREfFBYFhERERHxQWFZRERERMQHhWURERERER8UlkVEREREfFBYFhERERHxQWFZRERERMQHhWUR%0AERERER8UlkVEREREfFBYFhERERHxQWFZRERERMQHhWURERERER8UlkVEREREfFBYFhERERHxwZGw%0AbIx5yRhTaIz5tsV9KcaYj4wxm7yXyU7MJSIiIiLSWZxaWZ4DnNHqvtuAxdbaIcBi720RERERkaDh%0ASFi21v4bKGl19znAXO/1ucBUJ+YSEREREeksHdmznGGtzfdeLwAyOnAuERERERHHdcoJftZaC9i2%0AHjPGXGWMWWmMWVlUVNQZ5YiIiIiIHJCODMu7jTG9ALyXhW0dZK193lo7ylo7Kj09vQPLERERERE5%0AOB0Zlt8BpnuvTwcWdOBcIiIiIiKOc2rruFeBz4FhxpgdxpgrgPuBicaYTcBp3tsiIiIiIkEjzIlB%0ArLUX+XhoghPji4iIiIj4g97BT0RERETEB4VlEREREREfFJZFRERERHxQWBYRERER8UFhWURERETE%0AB4VlEREREREfFJZFRERERHxQWBYRERER8UFhWURERETEB4VlEREREREfFJZFRERERHxQWBYRERER%0A8UFhWURERETEB4VlEREREREfFJZFRERERHxQWBYRERER8UFhWURERETEB4VlEREREREfFJZFRERE%0ARHxQWBYRERER8UFhWURERETEB4VlEZEg1lhcTN3mzf4uQ0Sky1JYFhEJUjVffknu2eeQO+VsCu79%0AI01V1f4uSUSky1FYFhEJQmVvvkne9MsIiYsl6ecXUPr3v5M7eTKVnyzxd2kiIl2KwrKISBCxjY0U%0A/PFP5P/+f4gdPZoBr79Or9mzyfrHq4QmJLDjuuvYMetGGouK/F2qiEiXoLAsIhIkGktL2farX1H6%0A17+SMn06/Z5/jtDERACijz6aAW+9SfqsWVR98glbfjqZ0jfewFrr56qlUzTUwvp/weaPoWA1VO4G%0Ad5O/qxLpEkwgfSMdNWqUXblypb/LEBEJOHWbNrH9upk0FhTQ8w9/IOncab6P3bqVgrtnU7N8OTGj%0AR9Pznj8QOWBAJ1Yrnaa6GFa8AMufh5o9rR40EJsGsT0gLt176f1ovi8uw3M9Ng1CQv3yEkT8xRiT%0AY60dtd/jFJZFRAJb5SdL2HXzzZjYGPo+8QQxI0fu9znWWsrfeovd/+9BrMtF2nXXknr55ZiIiE6o%0AWDpc8Rb47zPw1d+gsRaGTIKxV0N4DFQXQlUhVBdB1W6oKvLe573eWNvGgArW0v0oLIuIBDlrLcXP%0APU/R448TNXw4fZ9+ivCePQ9qjMaiIgruu4/K994ncsgQet17D9HZ2R1UsXS47cth2ROwbhGEhsNR%0AP4fjfw09Djuw51sL9VWeMF1VuI9g7f1QsJYuTGFZ/K+uEjYvhoQ+0HskhIb5u6Iuo7LERcGWchLS%0Ao0nPjCckxPi7pODW4PIGBG9gqC2FzOMgdZDfSnLX1pJ/551U/Os9EiZPptcf7yUkKuqQx6tcsoSC%0AP9xD4+7dJF98Mek33khoXKyDFXcd1lp2lNby5ard1FXWc2R2D4b0TSQs1E+n+bjdsOFfsOxJ2P5f%0AiEqC0VfAmKsg/uB+eTooLYP13jCtYC1dh8Ky+EdTI+Quga//Aevf/f6bZ1QiDPgJDBoPg8ZBcpZf%0Ayww2DXVN7NxYyvZ1JWxfW0JpQc3exyJjw+g7LIXM4Sn0G55CfMqhB6oupXUAbut68w/6uoq2x+gz%0ACo6+EI44F2JTO6/0/Hx2zPw1rnXrSL/pRlKvvBJj2v8LUVNVNUWPPUbp3/5GWEYGPe+6i/jx4xyo%0AOHhV1zWyvqCS9QUVrMuvYP2uClx51YyoMvRr8gQ3N5bdYZbq5DDi+seRNTSF4X0SObxXPEkxHdjW%0A0lALX78Ky56Cki2QlAnHzYSRv4DIuI6b91DsM1i3WsVWsJYAETBh2RhzBvA4EAq8YK2939exCstB%0AylrI/xq+eQ1Wv+n5hhiVBCPOhRHneb4xbvkEtiyBih2e56QM9Abn8ZB1MkQl+Pc1BBjrthRtr9wb%0AjvO3lONusoSGh9BnSBL9hqfQe0gSZYU1bF9Xyva1JVSX1QGQlBFDv+EpZB6eQu+hSUREdaEVfScC%0AcFRSGz98070/lL3XI2Jh4/vw9WtQuAZCwmDI6Z7gPPQMCIvssJdY8+WX7PjN9ViXi94PPUj8OOfD%0AbO2qVeT/z13UbdpE/Bln0PPOOwhLT3d8nkDSvFq8Nr+C9fmVnmBcUEFeSQ3WQqiFY93hjK4PJ6bO%0AEhIXRuZxGST1jmXT6j2Ub60ktKwBA9Rh2Rbu5ruwJqqTw+nbL57DeyV4P+LJSo1t3yp065P2emXD%0AidfD4ed0jb/QORWsY1I9/2cVrOUQBURYNsaEAhuBicAOYAVwkbV2bVvHKywHmfKdsPp1zypy0XoI%0ACYehkzyBYsjpPw4U1kLxZm9w/gS2/gcaqsGEQr8xMHCcJzx305aNyhIX29eVsGNdCdvXleKqbgAg%0ArV8c/Q73rBr3GpRIWPiPv+lbaynNr2H7uhK2rS1h18ZSGhvchIQYeg5K3Pv8gGzZ6KwAHNfDc3mw%0AQbdgteff+Oo3PDVFJcIR0+CoCz2tGg6s+DYre/NN8v9wD+G9e9HvmWeIHNRxbSC2vp7il15mzzPP%0AYKKi6PG7m0n62c8cWcH2tx+tFudXsr6gkqq6RsDzJctKjeXwXvEclhxLj8JGKleXUl/dQHpmPCMn%0AZjLomHRCWgVeV3UDO9aXsumbIravK6GhwvN/tDocNoc0sjW0iW1hbogIYWhGvGf8nt+H6P2uQrd1%0A0t6J10P/Ex39dxZUFKylAwVKWD4emG2tneS9fTuAtfZ/2zreX2F55ZM3QXwGJGV5TpgIII1uS3V9%0AE9WuRqpqG6gsrqXRBdFJSSSlp5LRN53Mgb3p3SeV0NBO+A9eVwlr34Fv/uEJu1joN9ZzkskR0yAm%0A5cDHaqyHHcs9K85bPoFdX3nG66SWjcaGBmrKS6kuK6WmvIzqsjLqazrv7YKbmizlRTWU7a6lbHcN%0AtZX1AIRHhZKUEUNSjxiSMmKIiDz4r6vbbanY46KssIay3TV7V53DIkJITI8hOSOGpJ4xREZ3zC8l%0ADQ311FaVU1dTQX11BU2uSsLdNSRH1JEcVkOyKSeJYqJchYTU+yEA++CqamDPjkrKCmvJyEogrV/c%0A9+GxqRG2LvWsNq9fBA01kNTf82//6Avb1d9sGxvZ/cD/o/SVV4g94QT6PPrI3v2TW6uqrmHHrkIK%0Adhexp3APZcWlNNbVEhsZRmxEGLGRocRGhhEZFsKBxKvGkhIqP/iQ+u3biOjXj/hJkwhLOYj/x35k%0AgfLaBnZXuCisqPNcVtZRWlO/95jI0BB6JETRIyGSHvFRZCREkh4fSZPLTf7GUnbnVeBusiT3jKX3%0A0CQS06MP6PNm8fx7KdtdQ+nuGiqKamlqdAPgjg6lIhx2NTVS2NRI84DxUeH0iI8kIyGSHglRZMRH%0AkhIbQUj5Dsj7D+xeByEhnpXk/id6/n0fDGOIjk8gNjGJmKRkYhKTiElIJKQzfjYEAoeCtTs6ldrI%0AntSEpVJtkqghFhfRREZFEBsTSUyM5zI6OiLwFh8CnNvtpra2geqaOmpq6vdeHn72FcT1P6LT6wmU%0AsPwz4Axr7ZXe278Exlprf93imKuAqwAyMzOPzcvL67B62uSq4JHpF2EP6NtjIAvFhkRjQ2OxYbGY%0AyDhCYuKJjE8iJjm5fcG6rT7k5AGekHDUBc6dBFVTArlL29Wy0VYA9lx6bre8XteJwVh8MGDCQiEi%0AEqJiMTGJhCakE5mSQUJ6BqlpKfTISKd3zx6kpSQQEuLMCVbuJjelu2so3llF8Y4q9uyopnhHJdXl%0A9T84LqV3LMPG9mTomAziklv0gtdVwbqFnl8acz8F7Pf9zSPOO6hfGpvKyth6wyzKv8yhZuIkdh8/%0AjrKycirLSqktL6WhqgJ3TQUhrmoiGqqIcDc48jmQbqJlgPZ+xHqDdGxScrcJ1m53E7UVFZ6fAeVl%0A1JSWUF1SSM2efGpKiqguK6GmspLqqlpqXQ0cWDSyxIQ2EBPWQExYPbGh3suwemJCGzyXYZ7L6NAG%0AumqudluobQqnujGCmkbv5d7bEVQ3hXsuG8OpbQqHNvLWz351Ef1Pu6TTaw+asNySv1aW68uLYfsX%0A8N2/PT/4ijZ4HohN84SzAT+Bgafs87f8usYmiqsbKK6so7i6juLqevZU1lFc3cCeqjqKq+rYU11P%0AcWUdld4/BbYWFxFG3+gIBrhDyXBBXHkToQ2er09ESgSpAxPpd1gyyRmRFOwopHBnIWWFxdSUllJf%0AWY67thJbX4VpqMa4qzHuWsDdxky+gnUiMckpnmDdJ42sxCp6FrxL6Jq3ftiHfNSFnraJjvyzYIuW%0AjcaNi6nZ/AXVrkZqmqKoThhKTexAqsN7UNMYTk1FxX4DcGRsLDGJyXt/YDT/sPBcTyI2MZmYpCQi%0AY+IcfVlVZXXs3FDKjvWl7NxQiqvG87VP7RNL32HJ9DksmZ4DEtpsrego1lrKCmrZsaGUbeuKKNhc%0ASVOTxRhLbEI1cbG7SYjYQqLZRHR9CXGNpSS6y4g3rjbHKyeG8pAkqsOScEWk0BCVBrHphMSlE5GY%0AQUxST+LTemEjEikoLqdodzHFxXuoKC6lpryUuspyGqsrMbWVhNVXEdlYSwg//r7UaEKpD4uhMTIO%0AEx1PWFwCUQmer19SaqrPYN28Wly8s3rvZcmu6r2rgCGhhuSesaT1jSO1bxxpfeJISI9i+9oSNnxR%0AQEFuBRjoMzSZw47rycCR6T/sA6/Y5WnR+PofULjW04405HRqhk1jW/TR5O8pp7jIswLcOgBH1JQT%0AU1eB28dP0bqQSOojYrFR8YTExhMRl0hMYhLxySkkpyWTnp5Or17pRMXEUlJd7/neU1Xv+Z5TXU9x%0AZT17quu834MaKK2pw93Gt/zIsBBSYyPJDHExbfk/GbJhJZU9+7HjlzOJGnEkafERpMZGkBoXSXxk%0AaIe2arjdll3lLtYXVLKhoIKNu6vYsLuS7SXfn9QaFxHG0J5xDOuZwNCMeIZlxDEkI56YiLb/H1m3%0AJW9NMd8s2UFBbgWR0aEcfmJvjjilD7EJHXOCnqu6kZ0bS9m5qZQd60qpKvX8dSc+NYLeKXvoVfkO%0A/ZuWUBuZwL+iJzOnciw7a7+vv2dCFMN6xjM0I45hGQkM7RlH/5SYffZCu91uXJWV3y8W7F0c+P52%0ATVkp1eVlNNbV/XiA/QTrH3zvDIBg/aMA7H1tP1gg8d5XW1GBtT/+eRgWHkFMUqvX2vrnREISUVFh%0A1FVVUF1eTk1FOTXl5XuvV5c33y6jpqKcxvr6HxdrDNFx8cQmJRKTkEhsouf/cmxCIjGJiZ7LJM/t%0A6ATnFgYOldvtpraiguqKcmrKyjyX5eXey7LvX3tZObVVlbT120VYRMQPX2ui57XHJCbuvR6bmEhs%0AYhLhccmYsM7/y36ghOWgaMP4kYp8yF1C06bFkLuE0NpiAMriB7M1YSzfRh9LDoezq9qwp6qOPZV1%0AVLjaDsDxkWGkx0eS9v/bu/PouO7y4OPf36yaRetIlixLXkhsyY4dJ7Gz2CaBQAshFJuS8padHlra%0AAg1lC6ctfSndOD0lDXmhQMtL+0JbToFCW5tAgYSEJbbjLCTETmx5iRfJ1r6MZl/u/N4/7tV4JM3Y%0AI2lGI42ezzk6M6ORRj/9NLr3uc997vPzu2muddHsd9Pid9Nsfa6pxokajhM6F+ZSzzhjl8xgz1Pr%0AzNaZdnY34WuY+2nmdDJNb98wfecGFhBY21A2D9rmIeOsg3yBdUcLaze0095RfMY6nUxa/3A5GeCc%0ADV0xGWC3LYXXaeCr9eMNtOJrvxbvqrWzAmBvXQOORVqIoVDXCm+9y/x7Wh/eMu2gAeKxCONDfUyO%0AXCI21k8yOIARGkRFhnHFh6lJjFGbHqMhM06timFoB/3JzfQmt9ObuIHhtHmmwKkiNHjOUusbwNcU%0AxtXox1a7CldDG76mdmqb22lsacdd4y3p+FPpNANDY/QPDDE8OMrY6CjB0bE5BdYZ7Gi7F7vyYlM+%0AlPKCzYfN5cfZUE/tqmZWrW9l/eYONmxqxekqXI4yMRTl5JEBeo4MEBwOYbPH8a9R2AIGMVuUcHDC%0ADIBDQVzRYbzxMVQ6RSqT/38hYXOTcvmpQbNmsA+nVozvfAWua7qmBcDtbS14akp7IaGR0YxFzGB6%0A6hg49OoAACAASURBVGM4lGAkbB7cD1uPO088wzuPfJNAbJLvvmwPX9t8FzGnmVl3OWzZbViL39qm%0ATW3j/G6a/S7zca2bWrfjioF1sbXF3W3mBXRTtx2NnqIC9nTKoOeJAZ57pJeJwSi1TTVsf3Unm/es%0AXtQLX7XWBM/30/vwD7lwfJyLsS5S2oNSmtb19XRuaaJjcxO2Zjc9Q2FO9FvzMRDi9FCYtHWE43bM%0AsxY6j2Q8ZgZBCwms/bUzEg8LD6ynBcA5YytJANzQmHMg0IivoRGXp7j3UrG01qTisZz5nDDnOThu%0A3U5YZz/N3ymdvMJBS4HgPfu7NDTiqa2b89xGJsanH1jkOdCIhSYLBMDu2fOZu7+1nvM1NOKsKe3c%0AlsNSCZYdmBf4vRq4iHmB39u01i/k+/pKBMspI8M//vQMI+FkdkeRGwArMmxWF7jddpTbbc9zs60H%0At0qTxMkJ11ZO193MQGAXRst1NNd5pu8s/G5qZmQMdUYzcjF8ucvB6SBGOoPdYWP1tZcvxGpe40fN%0AyDbpdJrI4SdInjuH95abcW/aVJo3YiJE+uh/M374vwmeP0swXceQfT0DtDOR9pCOReefsfb4sdnS%0AaCOKToXNerJ42LyoKx+XBzy14DGzh3hrrce10x7X2A3Whp9l3cQR1k48QV1iEIDxmk4uNN7K+Ybb%0A6KvfQdJR5vZKWsNECttgHDWYQI0kUBq0DXSLG91aQ6a1BuocC8rE2zMJvMkxvKkxfMkRvKkxPMkx%0A7NH8AXA+QXxM2BoJOxqJuwKkPOaFLjMD4BpPC0NnY/S+aL5Hp0oTprpsdG5uYk2Fu2xMZYuHeifp%0APTXAaO8QkZExdDqC1hG0jmLYYqSJYhhhSEdwGsVnrN3+OlLxaE4JRBhXKlKwBCJpZYAzVgbY7a+j%0AzRViffoUHdGj1KowroYWfDe9CeeOtzH67R8vaKGRxZAKhbl4/wPEvvUNjEAz/b91L2c33TQrsB4J%0AJxmL5M9YZwNrv4vNNWNssffSkbnIS4kGfh5q5fHxRgzMbWSt20H36qmg2AwCN7XW4nPP/X0WD6c4%0A9rM+nn+sj1joyhftFfz9h4aIHj6Mcrmofc1rUPPNoua5aM+47V4GM1vNTjbHxxg6N4nW4Kqxs6ar%0AMdsGsr7FSyJtcGYowvGcAPp4/ySjkcvZy9X1NWxeXcfGVj+eMpyl0qkExEIQDUEshI6Fso/N+2GI%0ATZq36TxZVRTUeKdvyz215jYx9/Vi1v4hX1xid5jf453xGtPu+8FbB073kg/SwAysmZrb2NTchq25%0Ancy5bz1v5Nv+KKjx5cyL35wLFMRyXiMWglgE8mwDsTtnzK31Gt66y/enPso0t7+xo4OOxtImXoqx%0AJIJlayB3Aw9ito77Z631Xxf62koEy1pruv70B7gdNitTkj8DnA2A3QY1F4+YNbxnHjVPu4J5kdFU%0AN4dr7pzWKD4STGSD497jY8RC5hu+qd2XbfG1emMDzjynELXWJE6cILj/AMHvPYQxPJJ9zt7SjG/X%0ALvx79uDbvXturZ+MtFkf/Pw3zJWg0jHzQrrr33LVOuR0Mk1v7zB954vMWCunldnzopQPZfOilZek%0AzUvc4SVq8xB2eJm01xCx24koiCpNxKaJKE1Cka/EKXeWeJnqzx7Q7LK9iE8lSGsbv9Ab+bmxjccz%0A23hevyy7Y14IfwbWp+ysT9tYl7bj1ebgBu1mK6lzjgwXHRmMq2xP3CRpJkizCtKizNvLjydoVpM0%0AYz5Xp6J5X6PYAHi+GeBKd9koprbYU+cySyjW+LO3jW1e7I7pQZGRNhgYHuVif07GemyM6MTsjLUr%0AHSdtc5Jy+cnU+M0SiNp6vHVmCURDYwPuuIfIxQwjL6XRGdsV6ptD5v/Y898gc/Kn9D/ZwOQFD3W3%0AdbH6gS9ha1pd8nkrpWLazBkZzXg0yXAowdj4GKn+F7APvYB3/ASNoZOsjp/Bo2e/h9PKRbT+Wuyr%0At+HtvB7Vtg3ats3tQuEcweEYv3zkAscP9ZNOZVi3NcANv7qWNZsarrqDz8TjRJ9+hsjBg0QOHiRx%0A8mT2OffGjay672P4br+9+EBh1kp7/wt23Zt3pb2pLhu9J8bofWGM0JiZTKhrrqFzS4DOzY10dDXi%0A9pqnqbXWDIcTHO8PFcxCV4ozk8JjRPEZUbxGDI91681zq9BE7V6ids+MW/N+zO4hYj1OKefK7QgC%0AoDVOncqZw9nz6cl5DGTnMzZrfqffLoW5/dbv7eKWDYt/YfGSCZbnolJlGIm0gdsxzyDKKtnIXpQW%0AHSGlXfR7X8cF+530TqxlbMR8E86ltCI1OMjkQw8R/O/9JE6dAqcT/yvuoH7vXmq2XEf0qafMjfqh%0AQxhjYwC4u7rw7dmDb89uvDt2zF7tS2sYeN68mv/ofyxKHXLGyBCPpohNpohOJomFkkQnk7PvTyaJ%0AhVJk8mzobQ6Fp9aFt86Ft9aFpy73vtO8X+fCU+vC7XWgMilzR3XmMfNvc+lZFBo9s8tGw7qifodU%0AwuDSqYnswc600oruJjq3NNLRbZVWpOOFV7iatqzsEKpAGzSd7QLRktMNYtXsThC+FpRzcRcgMVIZ%0A+s9MZDNiwxdCQGkWRplTbfFUYNzhL2tJS7HjPv3MICeeGGDwrFnf3NHVSNet0+ubU/399L3v94j3%0AnKJlVw2BzpdQdqfVv/k3y96/eSHMNnP/zMgXv3S5zdw996CCF2DwBRg4BoNHzftjZ8lmr9x10Hod%0AtG41b9u2mQfik5emf8/AMfP/Y0rt6unf03odBDYWbCk5eHaSZx8+z0vPDqNsik23tnHDr3QSaC98%0AZklrTaKnJxscR59+Bp1MopxOPDt24NuzG9/u3aQuXGDosw+SunAB7623supjH8OzbWv+F5210l49%0A3Pw7c1ppT2tNcCiWPUC92DNOKmGgFLRuqLP2IQFa19fOypIvpf25EHNVibMBEiwvomxpxQuj9D7f%0AS/+5BEbGhp0kq13H6aw5RucGaN52PeraV8Gq68z2QDNkIhEmH36YyQMHiBx+ArTGc8MN1O/bS+1d%0Ad+FobMzzszMkTpwgfPAgkYOHiD3zDDqVQrndeHfsMIPn7Rtxx55CPf8tGD5+9X7IFaIzmng0lQ2e%0Ao6Ek0eD0oLqYwNprBdYeK6D2ejN4Emfxho7iHXkCb/wUHtsE7kAb6to7Z3XZmLYgyHGzVCZjaOwO%0AWLMmQ2dbkM6mSzQ5LqAiuQHxMCSC+X+5K7VBm9bzs3Rt0BZDLJQ0s2FzKNkoOlu8xkegozZ7my9b%0AvNRMDEbpeXKAk0cGmByJ43Da2HBDC+ubI2Q+cx8qFjEXGnnlK83+zc9/c3b/5u1vNdsxLqUsWiIM%0AQ8dJPPdTBv7hv4ieGcPbmqZtxyjuOgNQZtea3OC2dau54lyxv0d4CAaP5QTfx8yLradKX+xuaOnK%0Avr5edR3nRtfx7M/M/1GXx8HWO9Zw/Z0dBRMRqaEhIocOWR+HMUbMM3Xujdfi270H38v34N25E5vH%0AM+37dDLJ+De/xcgXv4gxPk7d3XfT8uEP4erstF64fCvtGUaGwbOT2YP1K5VsCCHmRoLlMiuqtGKd%0AC2f/lUs29Po7iBw9S/DAAUKPPIKOxXB2dlK/dy/1e9+Aa11x2c8pmViM6NNPE/npY0R+8giJvmEA%0A7DUG/pfV4rv9FfjueR+OtRtLOh+LrSSBtTLw2sbxMIHbmMSlNGl7LUN0Ek+bO8tm53k6Xc/Q6XqO%0A1a4TOFROzViVBsDzdbWSjdpADWOXlke2eKG01gycCdJzZIBTh/tIpm240mE23bqaLa/tvnr/5sb1%0AVmvG3yxda8biBg4T56cHrIPHpmWLtauOicG1DP1sEp3WNL/j1wl84CMo/+yD+QVLJ2HkpDkeKwud%0AvnSCntHreC6ylwmjA79jlBs6j7N5G7g6t0zLQhcqrbA3NeHbvdtMJuzehbO1tajhGOEwo1/5CmNf%0A/RraMGh6868TuMmG48V/WbSV9rIlG9b+J7dko6O7ifoWz+UzcdZHTa0T+0JWFBTLgtaa8QFzGxyP%0ApMxkUf30M7LOMnezWW4kWC6xVNKg/9QEF6wNVG7Xio5u6/Tz5qt0rcgp2Yg/+ROCJxIEz3sw4nZs%0AXid1d9xC/Vvfg+eWXfN7M+epQ0451xFRNxPpdxJ55mjxJRtVJBtYj8eZPN3L5KleQr0jRIaCRIMJ%0A4oaTpKuWpKsOpTWNEz20cYYNG4O07lqLvbl9xQbAC5FbsnHhxVGik0kC7csvWzxfUwuNjP7bvxPe%0A/SZGtu/lQo+5AMaV65u/a7ahO/szQEPHzWbQPMf+zVeVjMDgi9NLIYZezFkl8crZ4vTwMAOf/jSh%0A//kB7o0bWf1Xf4ln+/bSjW+GWRfttcKNG3u5puYwtuGjMNyDNlIkJhxEhnxERhuIXjLQ6QzK4cBz%0A0w3473gFvt27cXd3oxbQmit14gjDn/5Tgk/1YnNoArevpukPP4lt052LekZgZsnGpVMTJGP5OzPV%0A+J3ZcrXcQNqTE1BJYL38xMJJ+qyyuN7jY9kWhSjyXsvncNlmvQ+yZ2FXYGAtwfICZUsrXrx8Kt5I%0AZ7A5FO3XNlyxa0Uh2Trk/QfMDIfDjn9bJ/UbEvhdR7GRNE81rtt1eRGOAiUblweaU4d87NvW6dwG%0A63TuW6adzi2qZOPle0rXZaOCjGCQ+IkeEj09xHtOkOg5SeLUKfRUCySHA/eGDbi7u6np7sK9qYua%0A7i50Mknwuw8RPHCA5EsvoVwu/HfeSf2+vfhf/nLUIrWgE8ubMTHBxY98hMihwzS9+12suu8+lMNR%0AdH0zYC0n/x9mqUZO/+Y51zcXkS2+XFtsBcRt26Clu6gSgtCjjzHwF39BenCQxre/nZYPfQi73zf3%0ASStg5kV7a68LcONrLl+0N9W1IvzznxM5+DjGuFkK5W5x4VsVx9c8jrclic2h51wLPcuMi/YSq+5m%0A6EiG8KGncbS10XLvvdS/cd/8O2eUQDKets6wpXLOuiWIhqzHkwnzzFsoRTph5H2NYgNrT62z6O4i%0AojSMdIaBM8Fs4m64NwQa3F5HNnHXsbkRf4ObWDhlvheC1vsg54xr7nVDsXBq7oF17uNlHFhLsDwP%0AVyut6NzcRHuBrhWF5K1D3r6d+jfum16HnIzC+UN5SjZWwcteObvLRr4d6abXmhmoTa8takeaLdl4%0A/CCRQwdJnDoNmF02/FOnKHftmluXjUWmDYPk+fMkTpwg3nPSvD15knR/f/Zr7E1N2YDY3d1FTVcX%0ArmuuwXaFwFdrTfzYCwQPHGDye9/DGBvD3tBA3etfT/2+vdRs27YsNwyi/BKnTtH7gT8g3d9P26c+%0ARcM9b8r7dYXqm7tua6Ozu/FyEKJ1gfrmN806IL6cLT52uf538IWis8XzZYQjDD/4IONf/zqOtjba%0APvm/qb3zznm/HhS4aO/VnTQGHHMrrZiqhR6Ymo8r10JnDxamsvhFXLQXefJJhj5zP/GjR+fXOaNC%0AZgXWOYH0tMeTSdLJPO1CFdT48gfWMwMrCaznJ1taYcUlF09NkE4Y2GyK1pfVWWe1A7Ssm39HooyR%0AIRaeUdY4I7CeCq4LBtZOG9765RdYS7BcpGQ8zZMPnaXv+BijF+dRWpGHNgwih58guH//9DrkN7zB%0ArENev/7qL5KnywZgZpq9TXDucbKnaLe/xdxxLvAUbWpwkMjBQ9kLYJZayYYRDBLv6SFxoof4SfO2%0AYLa4axPurm7cXZtwtLQs6B9Tp1KEH3+c4IEDhH/8KDqZxLV+PfX79lL3hr24OtaU6DcUy13o0ce4%0AdN99KI+Hjs9/Du+NN171e3Lrm08/M0QimsZb52LjLa103dpGc8eM+uZ8LR9bt5oHzSXKFs/XtDZz%0Ar7uLtj+Z3WbuSnRGc+7oCM8+fCF70d51d7TT1ZmAXz5B5OAhok8/fblrxc4d2daZcyqtyFMLXbAj%0Ax9hLRV20p7Um9IMfMPTAZ0n19uK97Tazc8bW64r+/Zey3MA6Opm4HESFUkSDiWnXi1wtsJ4KrusC%0ANQSs6xUaVnkkmLbEwkmzLv3F6aUVDa3e7FntSvW6zxtYW5nr+QbWnjqXeSDcVrozUsWSYLlIOqP5%0A2p8corHNO6/Silxxqx/y5EMPkR4exlZXR93rXkf9vr14brxx/gFbJmNmQ848an6Eh2DL3rJe/HPF%0Ako2dO7PBczlKNrLZ4p4es5SiRNniUjBCIUI//CHB/QeIPvUUAJ6dO6jfu5e6u+7CXldX1p8vliat%0ANaNf/r8MP/jgghYaMVIZzh0doefIAOePjc6ob27D35hz4J5b3zx5EVZtKWm2eL5mtplr/fh91N9z%0AzxW3EzNX2vPXO+laHaLt4s9JHn48p2vFRjN7XKBrxYLly0K7fHDr7xV90d6szhmvf73ZOaOjo7Rj%0AXcIKBtYzTv+HxxLZi6/tTpt5TcOay8vOBzr81PgWfwnkxXbl0orG7Mqvdc0lfr+X2azAOnuANTuw%0Afv0HttO6fvH3nxIsz0HGyMz7iHZWHXJOP2T/K19Z9uBtsWSiUaLPPFPyko1KZYtLIdl3kcmHvktw%0A/wGSZ8+a9c2vepX5t7/95Shn9W/khVnO1P+JP2Xy+9+n7u67Wf3Xf1WSIC4eTnHq6UF6jhRR37wE%0AJc6eZeCTf0b0qafw3nwzbX/x57g3bJj2NdmL9h7tIxZO0eCKsG7gZzQe/T42nZl314qlwAiFGP3K%0APzH2NatzxtveSuD3fz9vC9CVykhlGBuImC0ks60kw8TDl7sO+Rvd2exzc4f5Ub/KW5ZFkBbLtNKK%0AE2NcPFn60gpRHAmWy6joOuQqli3ZOHiQyOHDVy3ZmJUt7ukh3tMzPVvc2Ghlibtxd5kX3C1Gtnih%0AzPrmY+ZZhe99D2N8HHtjI3V33y31zVUu1d9P3wf+gPjx47R8+MME3vs7Zflbz6pvdtnYsL2F7tva%0A6Mitb15idCbDxHe+w9Bn7kfH4zS//30E3vMeghNpfvGd5zl5NIyRsREYf5G1539EY+Qc3vmWVixR%0AqcFBhj//eYL/+V/YfD4C730vTe96Z1V3IFoIrTXRyWQ2cB7pCzN6MczEQHRZZ6GvWFrR3WiVVjTi%0A8iztg+BqI8FyiWXrkA/sJ/TwPOuQq9SVSjY8N95IJhxeNtnihZL65pUj+otn6fvgB9GxmLnQyAIv%0AaCuG1pp+q775TE5985pNDSj70v3f0fEEsaPHSF26hFEXYMSzAaUztA0+xTW207Td0lW+0oolInHq%0AFEN/9wDhn/zE7JzxwQ9Sv29vRTtnLCdzyUJPBc+VzELnllb0HR9j6EJ1lFaUgtaa9NCQWWJpJc9W%0AffQjONcs/v5RguUSKVsdchWbVrLx1JPY6+uXXba4FKS+uXpNfOc79H/qz3G2r6bzC1/Afe21iz6G%0AdMrg/NFReo4MMHoxvOg/fz4ysTh6coL2mlG27l5Fy6tuW1alFaUQOfIkQ/dbnTM2bWLVxz66LDpn%0ALEUzs9CjF83bK2ahrZKOUmehtdZMDEa5MNW1YkZpxdQ1UavW1a2o0opMIkHi1OnpbVxPnMAIXl7t%0A1tneTvvf3V/UBdGlJsHyAqyUOmSxeKS+uTrodJrBv/1bxv/lX/Ht3sWaBx7A3tBQ6WGJZabaO2dU%0A2mJloQuVVtSv8rA227ViZZRW5MsWx3t6SJ47B4bZz1t5PLg3baQm58J8d1cX9traio1bguU5ykQi%0AhB55hOD+/Su2DlmUn9Q3L1+5C400vuudtH784yhH9e8ERflI54zFM6csdM4FhblZ6KnSiqnV8qaV%0AVnQ1ZtdjqPbSimKzxe5us8Sypstc/MvZ2bnkyo4kWC6SEQox8Jd/ebkOuaOD+r17V3wdsii/aqtv%0A1pkMxsQE6eERjNER0qOjpEdGSY8MY4yMolNJ7IFmHIEAjuYA9uZmHIFmHM0BHIHAkl4dMXH6NL3v%0A/wCp/n5Wf+rPaLjnnkoPSVQR6ZxROcVkoT2OJN5MiIlMAwZ2FJqWgGbNeg9rrwvQunUNjlp/1SU6%0Almu2eC4kWC6SzmQ4e89v4Ln+eqlDFhVjTE4y+cMfMrn/AFHrf2Ap1DdfLQA2H4+QHh3BGBvPbkBz%0AKacTe0szyunEGB0jE85fX2urrzcD6UAAR0vzkgmspy008rnP4b1p8evqxMowq3PG776XpndK54xy%0AMyYnSZw8mQ0IYz09hM4NELIHCPvXEPZ3EK9vpy7SR0P/czSOn8RhxKe9hnK7cTQ3Y28OmNuq7HbM%0Aetxifs7e3IzN51tycUY1ZYvnQoLlOdBaL7k3rli5yl3fXMoAeGqnYG8O4MgNaJutYLc5gK22dtr/%0AVyYeJz0ymvOzR0iPjEz72caI+VwlA+tZC438/edxrl49r9cSYi6kc0Z5aMMgeeFCNkOasILj1KVL%0A2a+x19dPCwjdXV24r71mWhtUY3zc2m5Z27GRnG1m9v6o2VI1T4w1K7BuNrdXixFYT8sWWwFx/GQP%0AybPnqiZbPBcSLAuxzM2lvrlkAXCzteHOEwDbAwEczS15A+BymRVYD+fskMoYWJdroREh5kI6Z8zf%0AzGxxvMda8CoWM7/AZsO1YUM2EKzp7sLd3Y1j1aqSzW/+wNoKrosNrGtqLm+P5xhYr9Rs8VxIsCxE%0AFdGpFOGfW/XNj5r1zc51a7F5vHMPgGducBc5AC6XKwbWUzukIgNrHY+T6u8v60IjQhRDOmdcWSmy%0AxUuBTqfNwNpKdMwOrKfuFxdYZyKRFZstngsJloWoUlP1zaGHH0bZ7AUCYPPxcg+Ay2VaYJ0n05MJ%0Ah2l85zsWZaERIYqhk0nGv/FNRr70pRXbOeOq2WK7HdeG9VZAaC16VeJs8VIwM7BOjwxjTN23AmtV%0A41mx2eK5kGBZCCGEqDIroXPG5WzxyWnlA1fNFm+8FpvbXcGRi+VGgmUhhBCiSlVL5wzJFotKkmBZ%0ACCGEqHLxkycZ/rsHCP/0p9hbmnG1L4/+7BqNMTwi2WJRURIsCyGEECtE5MiTjP/bv5KJxio9lKJN%0ABceSLRaVUmywLGu1CiGEEMuc79Zb8N16S6WHIURVslV6AEIIIYQQQixVEiwLIYQQQghRgATLQggh%0AhBBCFCDBshBCCCGEEAVIsCyEEEIIIUQBEiwLIYQQQghRwIKCZaXUm5VSLyilMkqpnTOe+2Ol1Gml%0AVI9S6rULG6YQQgghhBCLb6F9lo8BbwL+MfeTSqktwFuA64B24BGl1CattbHAnyeEEEIIIcSiWVBm%0AWWt9XGvdk+epfcA3tNYJrfVZ4DQg3dKFEEIIIcSyUq6a5TVAb87jPutzQgghhBBCLBtXLcNQSj0C%0AtOV56hNa6/0LHYBS6neB3wVYu3btQl9OCCGEEEKIkrlqsKy1/pV5vO5FoDPncYf1uXyv/2XgywA7%0Ad+7U8/hZQgghhBBClEW5yjAOAG9RSrmVUhuAjcCTZfpZQgghhBBClIXSev7JXKXUrwOfB1qACeA5%0ArfVrrec+AbwHSAMf0lr/TxGvNwycn/eAFqYZGKnQz652MrflI3NbPjK35SNzWz4yt+Ujc1selZzX%0AdVrrlqt90YKC5WqilHpaa73z6l8p5krmtnxkbstH5rZ8ZG7LR+a2fGRuy2M5zKus4CeEEEIIIUQB%0AEiwLIYQQQghRgATLl3250gOoYjK35SNzWz4yt+Ujc1s+MrflI3NbHkt+XqVmWQghhBBCiAIksyyE%0AEEIIIUQBKz5YVkrdpZTqUUqdVkr9UaXHUy2UUp1KqceUUi8qpV5QSv1hpcdUbZRSdqXUs0qphyo9%0AlmqilGpQSn1bKXVCKXVcKbWr0mOqFkqpD1vbg2NKqX9XStVUekzLlVLqn5VSQ0qpYzmfa1JKPayU%0AOmXdNlZyjMtVgbn9jLVNeF4p9V9KqYZKjnG5yje3Oc99VCmllVLNlRjblazoYFkpZQe+ALwO2AK8%0AVSm1pbKjqhpp4KNa6y3AbcAHZG5L7g+B45UeRBX6P8APtNbdwHZkjktCKbUG+CCwU2u9FbADb6ns%0AqJa1rwJ3zfjcHwE/1lpvBH5sPRZz91Vmz+3DwFat9fXASeCPF3tQVeKrzJ5blFKdwGuAC4s9oGKs%0A6GAZuAU4rbV+SWudBL4B7KvwmKqC1rpfa/0L634IM+BYU9lRVQ+lVAfweuArlR5LNVFK1QN3AP8E%0AoLVOaq0nKjuqquIAPEopB+AFLlV4PMuW1vpnwNiMT+8Dvmbd/xrwxkUdVJXIN7da6x9prdPWwyeA%0AjkUfWBUo8L4F+CzwcWBJXki30oPlNUBvzuM+JKArOaXUeuBG4EhlR1JVHsTcsGQqPZAqswEYBv6f%0AVeLyFaWUr9KDqgZa64vA/ZiZo34gqLX+UWVHVXVatdb91v0BoLWSg6li7wGuuiqxKI5Sah9wUWv9%0Ay0qPpZCVHiyLMlNK+YHvYC55Plnp8VQDpdSvAUNa62cqPZYq5ABuAr6ktb4RiCCnskvCqp/dh3lA%0A0g74lFLvqOyoqpc2W10tySzdcqaU+gRmmeHXKz2WaqCU8gJ/Anyy0mO5kpUeLF8EOnMed1ifEyWg%0AlHJiBspf11r/Z6XHU0X2AHuVUucwS4depZT6t8oOqWr0AX1a66mzIN/GDJ7Fwv0KcFZrPay1TgH/%0ACeyu8JiqzaBSajWAdTtU4fFUFaXUbwG/BrxdS9/dUrkG8wD6l9Y+rQP4hVKqraKjmmGlB8tPARuV%0AUhuUUi7Mi00OVHhMVUEppTDrPo9rrR+o9Hiqidb6j7XWHVrr9Zjv2Ue11pKhKwGt9QDQq5Tqsj71%0AauDFCg6pmlwAblNKea3tw6uRiydL7QDwbuv+u4H9FRxLVVFK3YVZ+rZXax2t9Hiqhdb6qNZ6ldZ6%0AvbVP6wNusrbFS8aKDpatYv0/AH6IudH+ltb6hcqOqmrsAd6JmfV8zvq4u9KDEqII9wJfV0o9D9wA%0AfLrC46kKVrb+28AvgKOY+58lv3LXUqWU+nfgMNCllOpTSv028DfAryqlTmFm8v+mkmNcrgrMcUrF%0AhwAAAdtJREFU7d8DtcDD1v7sHyo6yGWqwNwuebKCnxBCCCGEEAWs6MyyEEIIIYQQVyLBshBCCCGE%0AEAVIsCyEEEIIIUQBEiwLIYQQQghRgATLQgghhBBCFCDBshBCLEFKqQal1Put++1KqW9XekxCCLES%0ASes4IYRYgpRS64GHtNZbKzwUIYRY0RyVHoAQQoi8/ga4Rin1HHAK2Ky13motuftGwAdsBO4HXJiL%0AACWAu7XWY0qpa4AvAC1AFHiv1vrE4v8aQgixvEkZhhBCLE1/BJzRWt8A3Dfjua3Am4Cbgb8Golrr%0AGzFXxnqX9TVfBu7VWu8APgZ8cVFGLYQQVUYyy0IIsfw8prUOASGlVBD4rvX5o8D1Sik/sBv4D6XU%0A1Pe4F3+YQgix/EmwLIQQy08i534m53EGc7tuAyasrLQQQogFkDIMIYRYmkJA7Xy+UWs9CZxVSr0Z%0AQJm2l3JwQgixUkiwLIQQS5DWehQ4qJQ6BnxmHi/xduC3lVK/BF4A9pVyfEIIsVJI6zghhBBCCCEK%0AkMyyEEIIIYQQBUiwLIQQQgghRAESLAshhBBCCFGABMtCCCGEEEIUIMGyEEIIIYQQBUiwLIQQQggh%0ARAESLAshhBBCCFGABMtCCCGEEEIU8P8BNLW4gTwMnE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8424" y="1268760"/>
            <a:ext cx="5400000" cy="2615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8424" y="4077072"/>
            <a:ext cx="5400000" cy="259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32420" y="2564904"/>
            <a:ext cx="25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Success example (id=3)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32420" y="5157192"/>
            <a:ext cx="25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Failure example (id=20)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80"/>
            <a:ext cx="8229600" cy="504000"/>
          </a:xfrm>
        </p:spPr>
        <p:txBody>
          <a:bodyPr>
            <a:noAutofit/>
          </a:bodyPr>
          <a:lstStyle/>
          <a:p>
            <a:r>
              <a:rPr lang="en-US" altLang="zh-TW" sz="3600" dirty="0" err="1" smtClean="0"/>
              <a:t>ComprehensiveFCParameters</a:t>
            </a:r>
            <a:endParaRPr lang="zh-TW" altLang="en-US" sz="36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692696"/>
            <a:ext cx="4320000" cy="6048672"/>
          </a:xfrm>
        </p:spPr>
        <p:txBody>
          <a:bodyPr>
            <a:normAutofit/>
          </a:bodyPr>
          <a:lstStyle/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abs_energy</a:t>
            </a:r>
            <a:r>
              <a:rPr lang="en-US" altLang="zh-TW" sz="1000" dirty="0" smtClean="0"/>
              <a:t>‘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absolute_sum_of_changes</a:t>
            </a:r>
            <a:r>
              <a:rPr lang="en-US" altLang="zh-TW" sz="1000" dirty="0" smtClean="0"/>
              <a:t>': None</a:t>
            </a:r>
            <a:r>
              <a:rPr lang="en-US" altLang="zh-TW" sz="1000" dirty="0" smtClean="0"/>
              <a:t>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agg_autocorrelation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f_agg</a:t>
            </a:r>
            <a:r>
              <a:rPr lang="en-US" altLang="zh-TW" sz="1000" dirty="0" smtClean="0"/>
              <a:t>': 'mean</a:t>
            </a:r>
            <a:r>
              <a:rPr lang="en-US" altLang="zh-TW" sz="1000" dirty="0" smtClean="0"/>
              <a:t>'},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agg_linear_trend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attr</a:t>
            </a:r>
            <a:r>
              <a:rPr lang="en-US" altLang="zh-TW" sz="1000" dirty="0" smtClean="0"/>
              <a:t>': '</a:t>
            </a:r>
            <a:r>
              <a:rPr lang="en-US" altLang="zh-TW" sz="1000" dirty="0" err="1" smtClean="0"/>
              <a:t>rvalue</a:t>
            </a:r>
            <a:r>
              <a:rPr lang="en-US" altLang="zh-TW" sz="1000" dirty="0" smtClean="0"/>
              <a:t>', '</a:t>
            </a:r>
            <a:r>
              <a:rPr lang="en-US" altLang="zh-TW" sz="1000" dirty="0" err="1" smtClean="0"/>
              <a:t>chunk_len</a:t>
            </a:r>
            <a:r>
              <a:rPr lang="en-US" altLang="zh-TW" sz="1000" dirty="0" smtClean="0"/>
              <a:t>': 5, '</a:t>
            </a:r>
            <a:r>
              <a:rPr lang="en-US" altLang="zh-TW" sz="1000" dirty="0" err="1" smtClean="0"/>
              <a:t>f_agg</a:t>
            </a:r>
            <a:r>
              <a:rPr lang="en-US" altLang="zh-TW" sz="1000" dirty="0" smtClean="0"/>
              <a:t>': 'max</a:t>
            </a:r>
            <a:r>
              <a:rPr lang="en-US" altLang="zh-TW" sz="1000" dirty="0" smtClean="0"/>
              <a:t>'},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approximate_entropy</a:t>
            </a:r>
            <a:r>
              <a:rPr lang="en-US" altLang="zh-TW" sz="1000" dirty="0" smtClean="0"/>
              <a:t>': [{'m': 2, 'r': 0.1</a:t>
            </a:r>
            <a:r>
              <a:rPr lang="en-US" altLang="zh-TW" sz="1000" dirty="0" smtClean="0"/>
              <a:t>},</a:t>
            </a:r>
          </a:p>
          <a:p>
            <a:r>
              <a:rPr lang="pt-BR" altLang="zh-TW" sz="1000" dirty="0" smtClean="0"/>
              <a:t>'ar_coefficient': [{'coeff': 0, 'k': 10</a:t>
            </a:r>
            <a:r>
              <a:rPr lang="pt-BR" altLang="zh-TW" sz="1000" dirty="0" smtClean="0"/>
              <a:t>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augmented_dickey_fuller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attr</a:t>
            </a:r>
            <a:r>
              <a:rPr lang="en-US" altLang="zh-TW" sz="1000" dirty="0" smtClean="0"/>
              <a:t>': '</a:t>
            </a:r>
            <a:r>
              <a:rPr lang="en-US" altLang="zh-TW" sz="1000" dirty="0" err="1" smtClean="0"/>
              <a:t>teststat</a:t>
            </a:r>
            <a:r>
              <a:rPr lang="en-US" altLang="zh-TW" sz="1000" dirty="0" smtClean="0"/>
              <a:t>'},</a:t>
            </a:r>
          </a:p>
          <a:p>
            <a:r>
              <a:rPr lang="en-US" altLang="zh-TW" sz="1000" dirty="0" smtClean="0"/>
              <a:t>'autocorrelation': [{'lag': 0</a:t>
            </a:r>
            <a:r>
              <a:rPr lang="en-US" altLang="zh-TW" sz="1000" dirty="0" smtClean="0"/>
              <a:t>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binned_entropy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max_bins</a:t>
            </a:r>
            <a:r>
              <a:rPr lang="en-US" altLang="zh-TW" sz="1000" dirty="0" smtClean="0"/>
              <a:t>': 10</a:t>
            </a:r>
            <a:r>
              <a:rPr lang="en-US" altLang="zh-TW" sz="1000" dirty="0" smtClean="0"/>
              <a:t>}],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change_quantiles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f_agg</a:t>
            </a:r>
            <a:r>
              <a:rPr lang="en-US" altLang="zh-TW" sz="1000" dirty="0" smtClean="0"/>
              <a:t>': 'mean', '</a:t>
            </a:r>
            <a:r>
              <a:rPr lang="en-US" altLang="zh-TW" sz="1000" dirty="0" err="1" smtClean="0"/>
              <a:t>isabs</a:t>
            </a:r>
            <a:r>
              <a:rPr lang="en-US" altLang="zh-TW" sz="1000" dirty="0" smtClean="0"/>
              <a:t>': False, '</a:t>
            </a:r>
            <a:r>
              <a:rPr lang="en-US" altLang="zh-TW" sz="1000" dirty="0" err="1" smtClean="0"/>
              <a:t>qh</a:t>
            </a:r>
            <a:r>
              <a:rPr lang="en-US" altLang="zh-TW" sz="1000" dirty="0" smtClean="0"/>
              <a:t>': 0.2, '</a:t>
            </a:r>
            <a:r>
              <a:rPr lang="en-US" altLang="zh-TW" sz="1000" dirty="0" err="1" smtClean="0"/>
              <a:t>ql</a:t>
            </a:r>
            <a:r>
              <a:rPr lang="en-US" altLang="zh-TW" sz="1000" dirty="0" smtClean="0"/>
              <a:t>': 0.0</a:t>
            </a:r>
            <a:r>
              <a:rPr lang="en-US" altLang="zh-TW" sz="1000" dirty="0" smtClean="0"/>
              <a:t>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cid_ce</a:t>
            </a:r>
            <a:r>
              <a:rPr lang="en-US" altLang="zh-TW" sz="1000" dirty="0" smtClean="0"/>
              <a:t>': [{'normalize': True}, {'normalize': False</a:t>
            </a:r>
            <a:r>
              <a:rPr lang="en-US" altLang="zh-TW" sz="1000" dirty="0" smtClean="0"/>
              <a:t>}],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count_above_mean</a:t>
            </a:r>
            <a:r>
              <a:rPr lang="en-US" altLang="zh-TW" sz="1000" dirty="0" smtClean="0"/>
              <a:t>': None</a:t>
            </a:r>
            <a:r>
              <a:rPr lang="en-US" altLang="zh-TW" sz="1000" dirty="0" smtClean="0"/>
              <a:t>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count_below_mean</a:t>
            </a:r>
            <a:r>
              <a:rPr lang="en-US" altLang="zh-TW" sz="1000" dirty="0" smtClean="0"/>
              <a:t>': None</a:t>
            </a:r>
            <a:r>
              <a:rPr lang="en-US" altLang="zh-TW" sz="1000" dirty="0" smtClean="0"/>
              <a:t>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cwt_coefficients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coeff</a:t>
            </a:r>
            <a:r>
              <a:rPr lang="en-US" altLang="zh-TW" sz="1000" dirty="0" smtClean="0"/>
              <a:t>': 0, 'w': 2, 'widths': (2, 5, 10, 20</a:t>
            </a:r>
            <a:r>
              <a:rPr lang="en-US" altLang="zh-TW" sz="1000" dirty="0" smtClean="0"/>
              <a:t>)},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energy_ratio_by_chunks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num_segments</a:t>
            </a:r>
            <a:r>
              <a:rPr lang="en-US" altLang="zh-TW" sz="1000" dirty="0" smtClean="0"/>
              <a:t>': 10, '</a:t>
            </a:r>
            <a:r>
              <a:rPr lang="en-US" altLang="zh-TW" sz="1000" dirty="0" err="1" smtClean="0"/>
              <a:t>segment_focus</a:t>
            </a:r>
            <a:r>
              <a:rPr lang="en-US" altLang="zh-TW" sz="1000" dirty="0" smtClean="0"/>
              <a:t>': 0</a:t>
            </a:r>
            <a:r>
              <a:rPr lang="en-US" altLang="zh-TW" sz="1000" dirty="0" smtClean="0"/>
              <a:t>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fft_aggregated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aggtype</a:t>
            </a:r>
            <a:r>
              <a:rPr lang="en-US" altLang="zh-TW" sz="1000" dirty="0" smtClean="0"/>
              <a:t>': '</a:t>
            </a:r>
            <a:r>
              <a:rPr lang="en-US" altLang="zh-TW" sz="1000" dirty="0" err="1" smtClean="0"/>
              <a:t>centroid</a:t>
            </a:r>
            <a:r>
              <a:rPr lang="en-US" altLang="zh-TW" sz="1000" dirty="0" smtClean="0"/>
              <a:t>'},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fft_coefficient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attr</a:t>
            </a:r>
            <a:r>
              <a:rPr lang="en-US" altLang="zh-TW" sz="1000" dirty="0" smtClean="0"/>
              <a:t>': 'real', '</a:t>
            </a:r>
            <a:r>
              <a:rPr lang="en-US" altLang="zh-TW" sz="1000" dirty="0" err="1" smtClean="0"/>
              <a:t>coeff</a:t>
            </a:r>
            <a:r>
              <a:rPr lang="en-US" altLang="zh-TW" sz="1000" dirty="0" smtClean="0"/>
              <a:t>': 0</a:t>
            </a:r>
            <a:r>
              <a:rPr lang="en-US" altLang="zh-TW" sz="1000" dirty="0" smtClean="0"/>
              <a:t>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first_location_of_maximum</a:t>
            </a:r>
            <a:r>
              <a:rPr lang="en-US" altLang="zh-TW" sz="1000" dirty="0" smtClean="0"/>
              <a:t>': None</a:t>
            </a:r>
            <a:r>
              <a:rPr lang="en-US" altLang="zh-TW" sz="1000" dirty="0" smtClean="0"/>
              <a:t>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first_location_of_minimum</a:t>
            </a:r>
            <a:r>
              <a:rPr lang="en-US" altLang="zh-TW" sz="1000" dirty="0" smtClean="0"/>
              <a:t>': None</a:t>
            </a:r>
            <a:r>
              <a:rPr lang="en-US" altLang="zh-TW" sz="1000" dirty="0" smtClean="0"/>
              <a:t>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friedrich_coefficients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coeff</a:t>
            </a:r>
            <a:r>
              <a:rPr lang="en-US" altLang="zh-TW" sz="1000" dirty="0" smtClean="0"/>
              <a:t>': 0, 'm': 3, 'r': 30</a:t>
            </a:r>
            <a:r>
              <a:rPr lang="en-US" altLang="zh-TW" sz="1000" dirty="0" smtClean="0"/>
              <a:t>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has_duplicate</a:t>
            </a:r>
            <a:r>
              <a:rPr lang="en-US" altLang="zh-TW" sz="1000" dirty="0" smtClean="0"/>
              <a:t>': None,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has_duplicate_max</a:t>
            </a:r>
            <a:r>
              <a:rPr lang="en-US" altLang="zh-TW" sz="1000" dirty="0" smtClean="0"/>
              <a:t>': None,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has_duplicate_min</a:t>
            </a:r>
            <a:r>
              <a:rPr lang="en-US" altLang="zh-TW" sz="1000" dirty="0" smtClean="0"/>
              <a:t>': None,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index_mass_quantile</a:t>
            </a:r>
            <a:r>
              <a:rPr lang="en-US" altLang="zh-TW" sz="1000" dirty="0" smtClean="0"/>
              <a:t>': [{'q': 0.1</a:t>
            </a:r>
            <a:r>
              <a:rPr lang="en-US" altLang="zh-TW" sz="1000" dirty="0" smtClean="0"/>
              <a:t>},</a:t>
            </a:r>
          </a:p>
          <a:p>
            <a:r>
              <a:rPr lang="en-US" altLang="zh-TW" sz="1000" dirty="0" smtClean="0"/>
              <a:t>'kurtosis': None,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large_standard_deviation</a:t>
            </a:r>
            <a:r>
              <a:rPr lang="en-US" altLang="zh-TW" sz="1000" dirty="0" smtClean="0"/>
              <a:t>': [{'r': 0.05</a:t>
            </a:r>
            <a:r>
              <a:rPr lang="en-US" altLang="zh-TW" sz="1000" dirty="0" smtClean="0"/>
              <a:t>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last_location_of_maximum</a:t>
            </a:r>
            <a:r>
              <a:rPr lang="en-US" altLang="zh-TW" sz="1000" dirty="0" smtClean="0"/>
              <a:t>': None,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last_location_of_minimum</a:t>
            </a:r>
            <a:r>
              <a:rPr lang="en-US" altLang="zh-TW" sz="1000" dirty="0" smtClean="0"/>
              <a:t>': None,</a:t>
            </a:r>
          </a:p>
          <a:p>
            <a:r>
              <a:rPr lang="en-US" altLang="zh-TW" sz="1000" dirty="0" smtClean="0"/>
              <a:t>'length</a:t>
            </a:r>
            <a:r>
              <a:rPr lang="en-US" altLang="zh-TW" sz="1000" dirty="0" smtClean="0"/>
              <a:t>': None,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linear_trend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attr</a:t>
            </a:r>
            <a:r>
              <a:rPr lang="en-US" altLang="zh-TW" sz="1000" dirty="0" smtClean="0"/>
              <a:t>': '</a:t>
            </a:r>
            <a:r>
              <a:rPr lang="en-US" altLang="zh-TW" sz="1000" dirty="0" err="1" smtClean="0"/>
              <a:t>pvalue</a:t>
            </a:r>
            <a:r>
              <a:rPr lang="en-US" altLang="zh-TW" sz="1000" dirty="0" smtClean="0"/>
              <a:t>'},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longest_strike_above_mean</a:t>
            </a:r>
            <a:r>
              <a:rPr lang="en-US" altLang="zh-TW" sz="1000" dirty="0" smtClean="0"/>
              <a:t>': None,</a:t>
            </a:r>
          </a:p>
          <a:p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longest_strike_below_mean</a:t>
            </a:r>
            <a:r>
              <a:rPr lang="en-US" altLang="zh-TW" sz="1000" dirty="0" smtClean="0"/>
              <a:t>': None,</a:t>
            </a:r>
            <a:endParaRPr lang="zh-TW" altLang="en-US" sz="10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607496" y="692696"/>
            <a:ext cx="4320000" cy="60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max_langevin_fixed_point</a:t>
            </a:r>
            <a:r>
              <a:rPr lang="en-US" altLang="zh-TW" sz="1000" dirty="0" smtClean="0"/>
              <a:t>': [{'m': 3, 'r': 30}],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'maximum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'mean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mean_abs_change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mean_change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mean_second_derivative_central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'median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'minimum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number_crossing_m</a:t>
            </a:r>
            <a:r>
              <a:rPr lang="en-US" altLang="zh-TW" sz="1000" dirty="0" smtClean="0"/>
              <a:t>': [{'m': 0}, {'m': -1}, {'m': 1}],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number_cwt_peaks</a:t>
            </a:r>
            <a:r>
              <a:rPr lang="en-US" altLang="zh-TW" sz="1000" dirty="0" smtClean="0"/>
              <a:t>': [{'n': 1}, {'n': 5}],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number_peaks</a:t>
            </a:r>
            <a:r>
              <a:rPr lang="en-US" altLang="zh-TW" sz="1000" dirty="0" smtClean="0"/>
              <a:t>': [{'n': 1}, {'n': 3}, {'n': 5}, {'n': 10}, {'n': 50}],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partial_autocorrelation</a:t>
            </a:r>
            <a:r>
              <a:rPr lang="en-US" altLang="zh-TW" sz="1000" dirty="0" smtClean="0"/>
              <a:t>': [{'lag': 0</a:t>
            </a:r>
            <a:r>
              <a:rPr lang="en-US" altLang="zh-TW" sz="1000" dirty="0" smtClean="0"/>
              <a:t>},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percentage_of_reoccurring_datapoints_to_all_datapoints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percentage_of_reoccurring_values_to_all_values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quantile</a:t>
            </a:r>
            <a:r>
              <a:rPr lang="en-US" altLang="zh-TW" sz="1000" dirty="0" smtClean="0"/>
              <a:t>': [{'q': 0.1</a:t>
            </a:r>
            <a:r>
              <a:rPr lang="en-US" altLang="zh-TW" sz="1000" dirty="0" smtClean="0"/>
              <a:t>},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range_count</a:t>
            </a:r>
            <a:r>
              <a:rPr lang="en-US" altLang="zh-TW" sz="1000" dirty="0" smtClean="0"/>
              <a:t>': [{'max': 1, 'min': -1}],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ratio_beyond_r_sigma</a:t>
            </a:r>
            <a:r>
              <a:rPr lang="en-US" altLang="zh-TW" sz="1000" dirty="0" smtClean="0"/>
              <a:t>': [{'r': 0.5</a:t>
            </a:r>
            <a:r>
              <a:rPr lang="en-US" altLang="zh-TW" sz="1000" dirty="0" smtClean="0"/>
              <a:t>},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ratio_value_number_to_time_series_length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sample_entropy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skewness</a:t>
            </a:r>
            <a:r>
              <a:rPr lang="en-US" altLang="zh-TW" sz="1000" dirty="0" err="1" smtClean="0"/>
              <a:t>'</a:t>
            </a:r>
            <a:r>
              <a:rPr lang="en-US" altLang="zh-TW" sz="1000" dirty="0" smtClean="0"/>
              <a:t>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spkt_welch_density</a:t>
            </a:r>
            <a:r>
              <a:rPr lang="en-US" altLang="zh-TW" sz="1000" dirty="0" smtClean="0"/>
              <a:t>': [{'</a:t>
            </a:r>
            <a:r>
              <a:rPr lang="en-US" altLang="zh-TW" sz="1000" dirty="0" err="1" smtClean="0"/>
              <a:t>coeff</a:t>
            </a:r>
            <a:r>
              <a:rPr lang="en-US" altLang="zh-TW" sz="1000" dirty="0" smtClean="0"/>
              <a:t>': 2}, {'</a:t>
            </a:r>
            <a:r>
              <a:rPr lang="en-US" altLang="zh-TW" sz="1000" dirty="0" err="1" smtClean="0"/>
              <a:t>coeff</a:t>
            </a:r>
            <a:r>
              <a:rPr lang="en-US" altLang="zh-TW" sz="1000" dirty="0" smtClean="0"/>
              <a:t>': 5}, {'</a:t>
            </a:r>
            <a:r>
              <a:rPr lang="en-US" altLang="zh-TW" sz="1000" dirty="0" err="1" smtClean="0"/>
              <a:t>coeff</a:t>
            </a:r>
            <a:r>
              <a:rPr lang="en-US" altLang="zh-TW" sz="1000" dirty="0" smtClean="0"/>
              <a:t>': 8}],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standard_deviation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sum_of_reoccurring_data_points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sum_of_reoccurring_values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sum_values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symmetry_looking</a:t>
            </a:r>
            <a:r>
              <a:rPr lang="en-US" altLang="zh-TW" sz="1000" dirty="0" smtClean="0"/>
              <a:t>': [{'r': 0.0</a:t>
            </a:r>
            <a:r>
              <a:rPr lang="en-US" altLang="zh-TW" sz="1000" dirty="0" smtClean="0"/>
              <a:t>},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‘</a:t>
            </a:r>
            <a:r>
              <a:rPr lang="en-US" altLang="zh-TW" sz="1000" dirty="0" err="1" smtClean="0"/>
              <a:t>time_reversal_asymmetry_statistic</a:t>
            </a:r>
            <a:r>
              <a:rPr lang="en-US" altLang="zh-TW" sz="1000" dirty="0" smtClean="0"/>
              <a:t>': [{'lag': 1}, {'lag': 2}, {'lag': 3}],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value_count</a:t>
            </a:r>
            <a:r>
              <a:rPr lang="en-US" altLang="zh-TW" sz="1000" dirty="0" smtClean="0"/>
              <a:t>': [{'value': 0</a:t>
            </a:r>
            <a:r>
              <a:rPr lang="en-US" altLang="zh-TW" sz="1000" dirty="0" smtClean="0"/>
              <a:t>},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‘variance</a:t>
            </a:r>
            <a:r>
              <a:rPr lang="en-US" altLang="zh-TW" sz="1000" dirty="0" smtClean="0"/>
              <a:t>': None,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variance_larger_than_standard_deviation</a:t>
            </a:r>
            <a:r>
              <a:rPr lang="en-US" altLang="zh-TW" sz="1000" dirty="0" smtClean="0"/>
              <a:t>': None}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After </a:t>
            </a:r>
            <a:r>
              <a:rPr lang="en-US" altLang="zh-TW" dirty="0" err="1" smtClean="0">
                <a:solidFill>
                  <a:srgbClr val="C00000"/>
                </a:solidFill>
              </a:rPr>
              <a:t>extract_features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983829"/>
            <a:ext cx="8020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15616" y="5877272"/>
            <a:ext cx="1043936" cy="28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After </a:t>
            </a:r>
            <a:r>
              <a:rPr lang="en-US" altLang="zh-TW" dirty="0" err="1" smtClean="0">
                <a:solidFill>
                  <a:srgbClr val="C00000"/>
                </a:solidFill>
              </a:rPr>
              <a:t>extract_relevant_features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08880"/>
            <a:ext cx="5200324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66960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151800" y="6021320"/>
            <a:ext cx="1512000" cy="28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7808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Backup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多重檢定問題 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計算在虛無假設（</a:t>
            </a:r>
            <a:r>
              <a:rPr lang="en-US" altLang="zh-TW" sz="2400" dirty="0" smtClean="0"/>
              <a:t>null hypothesis</a:t>
            </a:r>
            <a:r>
              <a:rPr lang="zh-TW" altLang="en-US" sz="2400" dirty="0" smtClean="0"/>
              <a:t>）下檢定統計量出現與</a:t>
            </a:r>
            <a:r>
              <a:rPr lang="zh-TW" altLang="en-US" sz="2400" dirty="0" smtClean="0"/>
              <a:t>觀察值</a:t>
            </a:r>
            <a:r>
              <a:rPr lang="zh-TW" altLang="en-US" sz="2400" dirty="0" smtClean="0"/>
              <a:t>相同或更極端之值的機率，稱為 </a:t>
            </a:r>
            <a:r>
              <a:rPr lang="en-US" altLang="zh-TW" sz="2400" dirty="0" smtClean="0"/>
              <a:t>p </a:t>
            </a:r>
            <a:r>
              <a:rPr lang="zh-TW" altLang="en-US" sz="2400" dirty="0" smtClean="0"/>
              <a:t>值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smtClean="0"/>
              <a:t>p </a:t>
            </a:r>
            <a:r>
              <a:rPr lang="zh-TW" altLang="en-US" sz="2400" dirty="0" smtClean="0"/>
              <a:t>值越小，我們越傾向於否定虛無假設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當 </a:t>
            </a:r>
            <a:r>
              <a:rPr lang="en-US" altLang="zh-TW" sz="2400" dirty="0" smtClean="0"/>
              <a:t>p </a:t>
            </a:r>
            <a:r>
              <a:rPr lang="zh-TW" altLang="en-US" sz="2400" dirty="0" smtClean="0"/>
              <a:t>值小於給定的門檻 </a:t>
            </a:r>
            <a:r>
              <a:rPr lang="en-US" altLang="zh-TW" sz="2400" dirty="0" smtClean="0"/>
              <a:t>α </a:t>
            </a:r>
            <a:r>
              <a:rPr lang="zh-TW" altLang="en-US" sz="2400" dirty="0" smtClean="0"/>
              <a:t>，稱為顯著水準（</a:t>
            </a:r>
            <a:r>
              <a:rPr lang="en-US" altLang="zh-TW" sz="2400" dirty="0" smtClean="0"/>
              <a:t>significance level</a:t>
            </a:r>
            <a:r>
              <a:rPr lang="zh-TW" altLang="en-US" sz="2400" dirty="0" smtClean="0"/>
              <a:t>），</a:t>
            </a:r>
            <a:r>
              <a:rPr lang="zh-TW" altLang="en-US" sz="2400" dirty="0" smtClean="0"/>
              <a:t>我們</a:t>
            </a:r>
            <a:r>
              <a:rPr lang="zh-TW" altLang="en-US" sz="2400" dirty="0" smtClean="0"/>
              <a:t>拒絕虛無假設，並稱 檢定結果顯著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當</a:t>
            </a:r>
            <a:r>
              <a:rPr lang="zh-TW" altLang="en-US" sz="2400" dirty="0" smtClean="0"/>
              <a:t>虛無假設為真時，仍有可能因所得 </a:t>
            </a:r>
            <a:r>
              <a:rPr lang="en-US" altLang="zh-TW" sz="2400" dirty="0" smtClean="0"/>
              <a:t>p </a:t>
            </a:r>
            <a:r>
              <a:rPr lang="zh-TW" altLang="en-US" sz="2400" dirty="0" smtClean="0"/>
              <a:t>值小於給定的 </a:t>
            </a:r>
            <a:r>
              <a:rPr lang="en-US" altLang="zh-TW" sz="2400" dirty="0" smtClean="0"/>
              <a:t>α </a:t>
            </a:r>
            <a:r>
              <a:rPr lang="zh-TW" altLang="en-US" sz="2400" dirty="0" smtClean="0"/>
              <a:t>，而</a:t>
            </a:r>
            <a:r>
              <a:rPr lang="zh-TW" altLang="en-US" sz="2400" dirty="0" smtClean="0"/>
              <a:t>獲致 拒絕虛無假設 的 錯誤</a:t>
            </a:r>
            <a:r>
              <a:rPr lang="zh-TW" altLang="en-US" sz="2400" dirty="0" smtClean="0"/>
              <a:t>結論，這種錯誤稱為型一錯誤（</a:t>
            </a:r>
            <a:r>
              <a:rPr lang="en-US" altLang="zh-TW" sz="2400" dirty="0" smtClean="0"/>
              <a:t>type I </a:t>
            </a:r>
            <a:r>
              <a:rPr lang="en-US" altLang="zh-TW" sz="2400" dirty="0" smtClean="0"/>
              <a:t>error</a:t>
            </a:r>
            <a:r>
              <a:rPr lang="zh-TW" altLang="en-US" sz="2400" dirty="0" smtClean="0"/>
              <a:t>）。</a:t>
            </a:r>
            <a:endParaRPr lang="en-US" altLang="zh-TW" sz="2400" dirty="0" smtClean="0"/>
          </a:p>
          <a:p>
            <a:r>
              <a:rPr lang="zh-TW" altLang="en-US" sz="2400" dirty="0" smtClean="0"/>
              <a:t>單一</a:t>
            </a:r>
            <a:r>
              <a:rPr lang="zh-TW" altLang="en-US" sz="2400" dirty="0" smtClean="0"/>
              <a:t>檢定時，</a:t>
            </a:r>
            <a:r>
              <a:rPr lang="zh-TW" altLang="en-US" sz="2400" dirty="0" smtClean="0"/>
              <a:t>犯 型一錯誤 的</a:t>
            </a:r>
            <a:r>
              <a:rPr lang="zh-TW" altLang="en-US" sz="2400" dirty="0" smtClean="0"/>
              <a:t>機率等於給定的顯著水準 </a:t>
            </a:r>
            <a:r>
              <a:rPr lang="en-US" altLang="zh-TW" sz="2400" dirty="0" smtClean="0"/>
              <a:t>α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5085184"/>
            <a:ext cx="360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下箭號 7"/>
          <p:cNvSpPr/>
          <p:nvPr/>
        </p:nvSpPr>
        <p:spPr>
          <a:xfrm>
            <a:off x="3564088" y="5589080"/>
            <a:ext cx="216000" cy="43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51920" y="5625080"/>
            <a:ext cx="180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不犯錯機率 </a:t>
            </a:r>
            <a:r>
              <a:rPr lang="en-US" altLang="zh-TW" sz="1600" dirty="0" smtClean="0"/>
              <a:t>= 0.95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多重檢定問題 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259228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當同時進行多個檢定時，犯型一錯誤之機率會增加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以</a:t>
            </a:r>
            <a:r>
              <a:rPr lang="zh-TW" altLang="en-US" sz="2000" dirty="0" smtClean="0"/>
              <a:t>同時進行兩個檢定為例，</a:t>
            </a:r>
            <a:r>
              <a:rPr lang="zh-TW" altLang="en-US" sz="2000" dirty="0" smtClean="0"/>
              <a:t>當兩</a:t>
            </a:r>
            <a:r>
              <a:rPr lang="zh-TW" altLang="en-US" sz="2000" dirty="0" smtClean="0"/>
              <a:t>個虛無假設為真且 </a:t>
            </a:r>
            <a:r>
              <a:rPr lang="en-US" altLang="zh-TW" sz="2000" dirty="0" smtClean="0"/>
              <a:t>α</a:t>
            </a:r>
            <a:r>
              <a:rPr lang="zh-TW" altLang="en-US" sz="2000" dirty="0" smtClean="0"/>
              <a:t>＝</a:t>
            </a:r>
            <a:r>
              <a:rPr lang="en-US" altLang="zh-TW" sz="2000" dirty="0" smtClean="0"/>
              <a:t>0.05 </a:t>
            </a:r>
            <a:r>
              <a:rPr lang="zh-TW" altLang="en-US" sz="2000" dirty="0" smtClean="0"/>
              <a:t>時，個別</a:t>
            </a:r>
            <a:r>
              <a:rPr lang="zh-TW" altLang="en-US" sz="2000" dirty="0" smtClean="0"/>
              <a:t>檢定 不犯</a:t>
            </a:r>
            <a:r>
              <a:rPr lang="zh-TW" altLang="en-US" sz="2000" dirty="0" smtClean="0"/>
              <a:t>型一錯誤的機率為 </a:t>
            </a:r>
            <a:r>
              <a:rPr lang="en-US" altLang="zh-TW" sz="2000" dirty="0" smtClean="0"/>
              <a:t>0.95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若</a:t>
            </a:r>
            <a:r>
              <a:rPr lang="zh-TW" altLang="en-US" sz="2000" dirty="0" smtClean="0"/>
              <a:t>兩個</a:t>
            </a:r>
            <a:r>
              <a:rPr lang="zh-TW" altLang="en-US" sz="2000" dirty="0" smtClean="0"/>
              <a:t>檢定獨立</a:t>
            </a:r>
            <a:r>
              <a:rPr lang="zh-TW" altLang="en-US" sz="2000" dirty="0" smtClean="0"/>
              <a:t>，則同時不犯型一錯誤之機率為 </a:t>
            </a:r>
            <a:r>
              <a:rPr lang="en-US" altLang="zh-TW" sz="2000" dirty="0" smtClean="0"/>
              <a:t>0.95</a:t>
            </a:r>
            <a:r>
              <a:rPr lang="en-US" altLang="zh-TW" sz="2000" baseline="30000" dirty="0" smtClean="0"/>
              <a:t>2</a:t>
            </a:r>
            <a:r>
              <a:rPr lang="en-US" altLang="zh-TW" sz="2000" dirty="0" smtClean="0"/>
              <a:t> = 0.9025 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因此</a:t>
            </a:r>
            <a:r>
              <a:rPr lang="zh-TW" altLang="en-US" sz="2000" dirty="0" smtClean="0"/>
              <a:t>，至少一個檢定犯型一</a:t>
            </a:r>
            <a:r>
              <a:rPr lang="zh-TW" altLang="en-US" sz="2000" dirty="0" smtClean="0"/>
              <a:t>錯誤</a:t>
            </a:r>
            <a:r>
              <a:rPr lang="zh-TW" altLang="en-US" sz="2000" dirty="0" smtClean="0"/>
              <a:t>的機率為 </a:t>
            </a:r>
            <a:r>
              <a:rPr lang="en-US" altLang="zh-TW" sz="2000" dirty="0" smtClean="0"/>
              <a:t>1 − 0.9025 = 0.0975 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檢定</a:t>
            </a:r>
            <a:r>
              <a:rPr lang="zh-TW" altLang="en-US" sz="2000" dirty="0" smtClean="0"/>
              <a:t>個數越多，犯型一錯誤之機率就越高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這個</a:t>
            </a:r>
            <a:r>
              <a:rPr lang="zh-TW" altLang="en-US" sz="2000" dirty="0" smtClean="0"/>
              <a:t>現 象被稱為多重檢定問題（</a:t>
            </a:r>
            <a:r>
              <a:rPr lang="en-US" altLang="zh-TW" sz="2000" dirty="0" smtClean="0"/>
              <a:t>multiple testing problem</a:t>
            </a:r>
            <a:r>
              <a:rPr lang="zh-TW" altLang="en-US" sz="2000" dirty="0" smtClean="0"/>
              <a:t>）。</a:t>
            </a:r>
            <a:endParaRPr lang="zh-TW" altLang="en-US" sz="2000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3789200"/>
            <a:ext cx="360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5301368"/>
            <a:ext cx="360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下箭號 5"/>
          <p:cNvSpPr/>
          <p:nvPr/>
        </p:nvSpPr>
        <p:spPr>
          <a:xfrm>
            <a:off x="3528120" y="4293144"/>
            <a:ext cx="216000" cy="43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3564088" y="5805264"/>
            <a:ext cx="216000" cy="43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4329144"/>
            <a:ext cx="180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不犯錯機率 </a:t>
            </a:r>
            <a:r>
              <a:rPr lang="en-US" altLang="zh-TW" sz="1600" dirty="0" smtClean="0"/>
              <a:t>= 0.95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851920" y="5841264"/>
            <a:ext cx="180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不犯錯機率 </a:t>
            </a:r>
            <a:r>
              <a:rPr lang="en-US" altLang="zh-TW" sz="1600" dirty="0" smtClean="0"/>
              <a:t>= 0.95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156176" y="4653136"/>
            <a:ext cx="2700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TW" altLang="en-US" sz="1600" dirty="0" smtClean="0">
                <a:latin typeface="Calibri" pitchFamily="34" charset="0"/>
                <a:ea typeface="微軟正黑體" pitchFamily="34" charset="-120"/>
              </a:rPr>
              <a:t>同時都不犯</a:t>
            </a:r>
            <a:r>
              <a:rPr lang="zh-TW" altLang="en-US" sz="1600" dirty="0" smtClean="0">
                <a:latin typeface="Calibri" pitchFamily="34" charset="0"/>
                <a:ea typeface="微軟正黑體" pitchFamily="34" charset="-120"/>
              </a:rPr>
              <a:t>錯 </a:t>
            </a:r>
            <a:r>
              <a:rPr lang="en-US" altLang="zh-TW" sz="1600" dirty="0" smtClean="0">
                <a:latin typeface="Calibri" pitchFamily="34" charset="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Calibri" pitchFamily="34" charset="0"/>
                <a:ea typeface="微軟正黑體" pitchFamily="34" charset="-120"/>
              </a:rPr>
              <a:t>0.95</a:t>
            </a:r>
            <a:r>
              <a:rPr lang="en-US" altLang="zh-TW" sz="1600" baseline="30000" dirty="0" smtClean="0">
                <a:latin typeface="Calibri" pitchFamily="34" charset="0"/>
                <a:ea typeface="微軟正黑體" pitchFamily="34" charset="-120"/>
              </a:rPr>
              <a:t>2</a:t>
            </a:r>
            <a:r>
              <a:rPr lang="zh-TW" altLang="en-US" sz="1600" dirty="0" smtClean="0">
                <a:latin typeface="Calibri" pitchFamily="34" charset="0"/>
                <a:ea typeface="微軟正黑體" pitchFamily="34" charset="-120"/>
              </a:rPr>
              <a:t> </a:t>
            </a:r>
            <a:endParaRPr lang="en-US" altLang="zh-TW" sz="1600" dirty="0" smtClean="0">
              <a:latin typeface="Calibri" pitchFamily="34" charset="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600" dirty="0" smtClean="0">
                <a:latin typeface="Calibri" pitchFamily="34" charset="0"/>
                <a:ea typeface="微軟正黑體" pitchFamily="34" charset="-120"/>
              </a:rPr>
              <a:t>至少一個犯錯 </a:t>
            </a:r>
            <a:r>
              <a:rPr lang="en-US" altLang="zh-TW" sz="1600" dirty="0" smtClean="0">
                <a:latin typeface="Calibri" pitchFamily="34" charset="0"/>
                <a:ea typeface="微軟正黑體" pitchFamily="34" charset="-120"/>
              </a:rPr>
              <a:t>=</a:t>
            </a:r>
            <a:r>
              <a:rPr lang="zh-TW" altLang="en-US" sz="1600" dirty="0" smtClean="0">
                <a:latin typeface="Calibri" pitchFamily="34" charset="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Calibri" pitchFamily="34" charset="0"/>
                <a:ea typeface="微軟正黑體" pitchFamily="34" charset="-120"/>
              </a:rPr>
              <a:t>1-</a:t>
            </a:r>
            <a:r>
              <a:rPr lang="zh-TW" altLang="en-US" sz="1600" dirty="0" smtClean="0">
                <a:latin typeface="Calibri" pitchFamily="34" charset="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Calibri" pitchFamily="34" charset="0"/>
                <a:ea typeface="微軟正黑體" pitchFamily="34" charset="-120"/>
              </a:rPr>
              <a:t>0.95</a:t>
            </a:r>
            <a:r>
              <a:rPr lang="en-US" altLang="zh-TW" sz="1600" baseline="30000" dirty="0" smtClean="0">
                <a:latin typeface="Calibri" pitchFamily="34" charset="0"/>
                <a:ea typeface="微軟正黑體" pitchFamily="34" charset="-120"/>
              </a:rPr>
              <a:t>2</a:t>
            </a:r>
            <a:endParaRPr lang="en-US" altLang="zh-TW" sz="1600" dirty="0" smtClean="0">
              <a:latin typeface="Calibri" pitchFamily="34" charset="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600" dirty="0" smtClean="0">
                <a:latin typeface="Calibri" pitchFamily="34" charset="0"/>
                <a:ea typeface="微軟正黑體" pitchFamily="34" charset="-120"/>
              </a:rPr>
              <a:t> 越多就越容易犯型一錯誤</a:t>
            </a:r>
            <a:endParaRPr lang="zh-TW" altLang="en-US" sz="1600" baseline="30000" dirty="0">
              <a:latin typeface="Calibri" pitchFamily="34" charset="0"/>
              <a:ea typeface="微軟正黑體" pitchFamily="34" charset="-120"/>
            </a:endParaRPr>
          </a:p>
        </p:txBody>
      </p:sp>
      <p:cxnSp>
        <p:nvCxnSpPr>
          <p:cNvPr id="14" name="肘形接點 13"/>
          <p:cNvCxnSpPr>
            <a:stCxn id="8" idx="3"/>
            <a:endCxn id="12" idx="1"/>
          </p:cNvCxnSpPr>
          <p:nvPr/>
        </p:nvCxnSpPr>
        <p:spPr>
          <a:xfrm>
            <a:off x="5651920" y="4509144"/>
            <a:ext cx="504256" cy="6839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9" idx="3"/>
            <a:endCxn id="12" idx="1"/>
          </p:cNvCxnSpPr>
          <p:nvPr/>
        </p:nvCxnSpPr>
        <p:spPr>
          <a:xfrm flipV="1">
            <a:off x="5651920" y="5193136"/>
            <a:ext cx="504256" cy="828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多重檢定問題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52839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一種度量 型</a:t>
            </a:r>
            <a:r>
              <a:rPr lang="zh-TW" altLang="en-US" sz="2000" dirty="0" smtClean="0"/>
              <a:t>一</a:t>
            </a:r>
            <a:r>
              <a:rPr lang="zh-TW" altLang="en-US" sz="2000" dirty="0" smtClean="0"/>
              <a:t>錯誤 程度</a:t>
            </a:r>
            <a:r>
              <a:rPr lang="zh-TW" altLang="en-US" sz="2000" dirty="0" smtClean="0"/>
              <a:t>的方法，是考慮顯著結果中型一錯誤的</a:t>
            </a:r>
            <a:r>
              <a:rPr lang="zh-TW" altLang="en-US" sz="2000" dirty="0" smtClean="0"/>
              <a:t>比例，</a:t>
            </a:r>
            <a:r>
              <a:rPr lang="en-US" altLang="zh-TW" sz="2000" dirty="0" smtClean="0"/>
              <a:t>FDR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(False Discovery Rate) </a:t>
            </a:r>
            <a:r>
              <a:rPr lang="zh-TW" altLang="en-US" sz="2000" dirty="0" smtClean="0"/>
              <a:t>是以      之期望值做為度量：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令 𝑝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𝑝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… , </a:t>
            </a:r>
            <a:r>
              <a:rPr lang="zh-TW" altLang="en-US" sz="2000" dirty="0" smtClean="0"/>
              <a:t>𝑝</a:t>
            </a:r>
            <a:r>
              <a:rPr lang="zh-TW" altLang="en-US" sz="2000" baseline="-25000" dirty="0" smtClean="0"/>
              <a:t>𝑚 </a:t>
            </a:r>
            <a:r>
              <a:rPr lang="zh-TW" altLang="en-US" sz="2000" dirty="0" smtClean="0"/>
              <a:t>為 𝑚 個檢定所得之 </a:t>
            </a:r>
            <a:r>
              <a:rPr lang="en-US" altLang="zh-TW" sz="2000" dirty="0" smtClean="0"/>
              <a:t>p </a:t>
            </a:r>
            <a:r>
              <a:rPr lang="zh-TW" altLang="en-US" sz="2000" dirty="0" smtClean="0"/>
              <a:t>值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給</a:t>
            </a:r>
            <a:r>
              <a:rPr lang="zh-TW" altLang="en-US" sz="2000" dirty="0" smtClean="0"/>
              <a:t>定一個門檻 </a:t>
            </a:r>
            <a:r>
              <a:rPr lang="zh-TW" altLang="en-US" sz="2000" dirty="0" smtClean="0"/>
              <a:t>𝑞</a:t>
            </a:r>
            <a:r>
              <a:rPr lang="zh-TW" altLang="en-US" sz="2000" baseline="30000" dirty="0" smtClean="0"/>
              <a:t>∗</a:t>
            </a:r>
            <a:r>
              <a:rPr lang="zh-TW" altLang="en-US" sz="2000" dirty="0" smtClean="0"/>
              <a:t> ，執行</a:t>
            </a:r>
            <a:r>
              <a:rPr lang="zh-TW" altLang="en-US" sz="2000" dirty="0" smtClean="0"/>
              <a:t>以下程序可使 </a:t>
            </a:r>
            <a:r>
              <a:rPr lang="en-US" altLang="zh-TW" sz="2000" dirty="0" smtClean="0"/>
              <a:t>FDR </a:t>
            </a:r>
            <a:r>
              <a:rPr lang="en-US" altLang="zh-TW" sz="2000" dirty="0" smtClean="0"/>
              <a:t>≤ </a:t>
            </a:r>
            <a:r>
              <a:rPr lang="zh-TW" altLang="en-US" sz="2000" dirty="0" smtClean="0"/>
              <a:t>𝑞 ∗：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193376"/>
            <a:ext cx="5713784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000" y="1934157"/>
            <a:ext cx="2112000" cy="57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5433" y="1934157"/>
            <a:ext cx="1387271" cy="57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242" y="1484784"/>
            <a:ext cx="285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573176"/>
            <a:ext cx="5536308" cy="144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416" y="3861208"/>
            <a:ext cx="1440000" cy="72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TSFRESH introduction (Feature Extraction)</a:t>
            </a:r>
          </a:p>
          <a:p>
            <a:r>
              <a:rPr lang="en-US" altLang="zh-TW" dirty="0" smtClean="0"/>
              <a:t>TSFRESH </a:t>
            </a:r>
            <a:r>
              <a:rPr lang="en-US" altLang="zh-TW" dirty="0" smtClean="0"/>
              <a:t>validation result in paper</a:t>
            </a:r>
          </a:p>
          <a:p>
            <a:pPr lvl="1"/>
            <a:r>
              <a:rPr lang="en-US" altLang="zh-TW" dirty="0" smtClean="0"/>
              <a:t>UCR Time Series Classification Archive: </a:t>
            </a:r>
          </a:p>
          <a:p>
            <a:pPr lvl="2"/>
            <a:r>
              <a:rPr lang="en-US" altLang="zh-TW" dirty="0" smtClean="0"/>
              <a:t>85 train/ test data sets for different subjects</a:t>
            </a:r>
          </a:p>
          <a:p>
            <a:pPr lvl="1"/>
            <a:r>
              <a:rPr lang="en-US" altLang="zh-TW" dirty="0" err="1" smtClean="0"/>
              <a:t>iPRODICT</a:t>
            </a:r>
            <a:r>
              <a:rPr lang="en-US" altLang="zh-TW" dirty="0" smtClean="0"/>
              <a:t>: </a:t>
            </a:r>
            <a:r>
              <a:rPr lang="en-US" altLang="zh-TW" dirty="0" smtClean="0"/>
              <a:t>production data </a:t>
            </a:r>
            <a:r>
              <a:rPr lang="en-US" altLang="zh-TW" dirty="0" smtClean="0"/>
              <a:t>of steel </a:t>
            </a:r>
            <a:r>
              <a:rPr lang="en-US" altLang="zh-TW" dirty="0" smtClean="0"/>
              <a:t>billets industry</a:t>
            </a:r>
          </a:p>
          <a:p>
            <a:r>
              <a:rPr lang="en-US" altLang="zh-TW" dirty="0" smtClean="0"/>
              <a:t>TSFRESH python package trial run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UCR Time Series Classification Archive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58641"/>
            <a:ext cx="18573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740" y="3058641"/>
            <a:ext cx="12096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0790" y="4210769"/>
            <a:ext cx="1171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4866" y="1828800"/>
            <a:ext cx="5076733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TSFRESH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696000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動作按鈕: 下一項 6">
            <a:hlinkClick r:id="rId3" action="ppaction://hlinksldjump" highlightClick="1"/>
          </p:cNvPr>
          <p:cNvSpPr/>
          <p:nvPr/>
        </p:nvSpPr>
        <p:spPr>
          <a:xfrm>
            <a:off x="7884368" y="4221088"/>
            <a:ext cx="288000" cy="288000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動作按鈕: 下一項 7">
            <a:hlinkClick r:id="" action="ppaction://hlinkshowjump?jump=nextslide" highlightClick="1"/>
          </p:cNvPr>
          <p:cNvSpPr/>
          <p:nvPr/>
        </p:nvSpPr>
        <p:spPr>
          <a:xfrm>
            <a:off x="7884368" y="5157192"/>
            <a:ext cx="288000" cy="288000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動作按鈕: 下一項 8">
            <a:hlinkClick r:id="" action="ppaction://hlinkshowjump?jump=nextslide" highlightClick="1"/>
          </p:cNvPr>
          <p:cNvSpPr/>
          <p:nvPr/>
        </p:nvSpPr>
        <p:spPr>
          <a:xfrm>
            <a:off x="7884368" y="6021288"/>
            <a:ext cx="288000" cy="288000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764703"/>
            <a:ext cx="8229600" cy="900000"/>
          </a:xfrm>
        </p:spPr>
        <p:txBody>
          <a:bodyPr>
            <a:noAutofit/>
          </a:bodyPr>
          <a:lstStyle/>
          <a:p>
            <a:r>
              <a:rPr lang="en-US" altLang="zh-TW" sz="2800" b="1" dirty="0" smtClean="0"/>
              <a:t>T</a:t>
            </a:r>
            <a:r>
              <a:rPr lang="en-US" altLang="zh-TW" sz="2800" dirty="0" smtClean="0"/>
              <a:t>ime </a:t>
            </a:r>
            <a:r>
              <a:rPr lang="en-US" altLang="zh-TW" sz="2800" b="1" dirty="0" smtClean="0"/>
              <a:t>S</a:t>
            </a:r>
            <a:r>
              <a:rPr lang="en-US" altLang="zh-TW" sz="2800" dirty="0" smtClean="0"/>
              <a:t>eries </a:t>
            </a:r>
            <a:r>
              <a:rPr lang="en-US" altLang="zh-TW" sz="2800" b="1" dirty="0" err="1" smtClean="0"/>
              <a:t>F</a:t>
            </a:r>
            <a:r>
              <a:rPr lang="en-US" altLang="zh-TW" sz="2800" dirty="0" err="1" smtClean="0"/>
              <a:t>eatu</a:t>
            </a:r>
            <a:r>
              <a:rPr lang="en-US" altLang="zh-TW" sz="2800" b="1" dirty="0" err="1" smtClean="0"/>
              <a:t>R</a:t>
            </a:r>
            <a:r>
              <a:rPr lang="en-US" altLang="zh-TW" sz="2800" dirty="0" err="1" smtClean="0"/>
              <a:t>e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E</a:t>
            </a:r>
            <a:r>
              <a:rPr lang="en-US" altLang="zh-TW" sz="2800" dirty="0" smtClean="0"/>
              <a:t>xtraction based on </a:t>
            </a:r>
            <a:r>
              <a:rPr lang="en-US" altLang="zh-TW" sz="2800" b="1" dirty="0" smtClean="0"/>
              <a:t>S</a:t>
            </a:r>
            <a:r>
              <a:rPr lang="en-US" altLang="zh-TW" sz="2800" dirty="0" smtClean="0"/>
              <a:t>calable </a:t>
            </a:r>
            <a:r>
              <a:rPr lang="en-US" altLang="zh-TW" sz="2800" b="1" dirty="0" smtClean="0"/>
              <a:t>H</a:t>
            </a:r>
            <a:r>
              <a:rPr lang="en-US" altLang="zh-TW" sz="2800" dirty="0" smtClean="0"/>
              <a:t>ypothesis </a:t>
            </a:r>
            <a:r>
              <a:rPr lang="en-US" altLang="zh-TW" sz="2800" dirty="0" smtClean="0"/>
              <a:t>tests</a:t>
            </a:r>
            <a:endParaRPr lang="en-US" altLang="zh-TW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Aggregation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367240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Temporally annotated data</a:t>
            </a:r>
          </a:p>
          <a:p>
            <a:pPr lvl="1"/>
            <a:r>
              <a:rPr lang="en-US" altLang="zh-TW" sz="1800" dirty="0" smtClean="0"/>
              <a:t>Temporally </a:t>
            </a:r>
            <a:r>
              <a:rPr lang="en-US" altLang="zh-TW" sz="1800" b="1" dirty="0" smtClean="0"/>
              <a:t>invariant</a:t>
            </a:r>
            <a:r>
              <a:rPr lang="en-US" altLang="zh-TW" sz="1800" dirty="0" smtClean="0"/>
              <a:t> information (e.g. the manufacturer of a device)</a:t>
            </a:r>
          </a:p>
          <a:p>
            <a:pPr lvl="1"/>
            <a:r>
              <a:rPr lang="en-US" altLang="zh-TW" sz="1800" dirty="0" smtClean="0"/>
              <a:t>Temporally </a:t>
            </a:r>
            <a:r>
              <a:rPr lang="en-US" altLang="zh-TW" sz="1800" b="1" dirty="0" smtClean="0"/>
              <a:t>variant</a:t>
            </a:r>
            <a:r>
              <a:rPr lang="en-US" altLang="zh-TW" sz="1800" dirty="0" smtClean="0"/>
              <a:t> information, which change </a:t>
            </a:r>
            <a:r>
              <a:rPr lang="en-US" altLang="zh-TW" sz="1800" b="1" dirty="0" smtClean="0"/>
              <a:t>irregularly</a:t>
            </a:r>
            <a:r>
              <a:rPr lang="en-US" altLang="zh-TW" sz="1800" dirty="0" smtClean="0"/>
              <a:t> (e.g. process states)</a:t>
            </a:r>
          </a:p>
          <a:p>
            <a:pPr lvl="1"/>
            <a:r>
              <a:rPr lang="en-US" altLang="zh-TW" sz="1800" dirty="0" smtClean="0"/>
              <a:t>Temporally </a:t>
            </a:r>
            <a:r>
              <a:rPr lang="en-US" altLang="zh-TW" sz="1800" b="1" dirty="0" smtClean="0"/>
              <a:t>variant</a:t>
            </a:r>
            <a:r>
              <a:rPr lang="en-US" altLang="zh-TW" sz="1800" dirty="0" smtClean="0"/>
              <a:t> information with </a:t>
            </a:r>
            <a:r>
              <a:rPr lang="en-US" altLang="zh-TW" sz="1800" b="1" dirty="0" smtClean="0"/>
              <a:t>regularly</a:t>
            </a:r>
            <a:r>
              <a:rPr lang="en-US" altLang="zh-TW" sz="1800" dirty="0" smtClean="0"/>
              <a:t> updated values (e.g. sensor measurements)</a:t>
            </a:r>
          </a:p>
          <a:p>
            <a:r>
              <a:rPr lang="en-US" altLang="zh-TW" sz="2000" dirty="0" smtClean="0"/>
              <a:t>This paper only </a:t>
            </a:r>
            <a:r>
              <a:rPr lang="en-US" altLang="zh-TW" sz="2000" dirty="0" smtClean="0"/>
              <a:t>exemplified some measurable characteristics of </a:t>
            </a:r>
            <a:r>
              <a:rPr lang="en-US" altLang="zh-TW" sz="2000" dirty="0" smtClean="0"/>
              <a:t>time series to be the features such as Max, Min, Mean, Median, and so on.</a:t>
            </a:r>
            <a:endParaRPr lang="en-US" altLang="zh-TW" sz="2000" dirty="0" smtClean="0"/>
          </a:p>
          <a:p>
            <a:r>
              <a:rPr lang="en-US" altLang="zh-TW" sz="2000" dirty="0" smtClean="0"/>
              <a:t>Comprehensive </a:t>
            </a:r>
            <a:r>
              <a:rPr lang="en-US" altLang="zh-TW" sz="2000" dirty="0" smtClean="0"/>
              <a:t>collections of time series feature mappings are discussed by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Fulcher</a:t>
            </a:r>
            <a:r>
              <a:rPr lang="en-US" altLang="zh-TW" sz="2000" dirty="0" smtClean="0">
                <a:solidFill>
                  <a:srgbClr val="0070C0"/>
                </a:solidFill>
              </a:rPr>
              <a:t> and Jones </a:t>
            </a:r>
            <a:r>
              <a:rPr lang="en-US" altLang="zh-TW" sz="2000" dirty="0" smtClean="0"/>
              <a:t>[</a:t>
            </a:r>
            <a:r>
              <a:rPr lang="en-US" altLang="zh-TW" sz="2000" dirty="0" smtClean="0">
                <a:solidFill>
                  <a:srgbClr val="0070C0"/>
                </a:solidFill>
              </a:rPr>
              <a:t>2014</a:t>
            </a:r>
            <a:r>
              <a:rPr lang="en-US" altLang="zh-TW" sz="2000" dirty="0" smtClean="0"/>
              <a:t>] and </a:t>
            </a:r>
            <a:r>
              <a:rPr lang="en-US" altLang="zh-TW" sz="2000" dirty="0" smtClean="0">
                <a:solidFill>
                  <a:srgbClr val="0070C0"/>
                </a:solidFill>
              </a:rPr>
              <a:t>Nun et al. </a:t>
            </a:r>
            <a:r>
              <a:rPr lang="en-US" altLang="zh-TW" sz="2000" dirty="0" smtClean="0"/>
              <a:t>[</a:t>
            </a:r>
            <a:r>
              <a:rPr lang="en-US" altLang="zh-TW" sz="2000" dirty="0" smtClean="0">
                <a:solidFill>
                  <a:srgbClr val="0070C0"/>
                </a:solidFill>
              </a:rPr>
              <a:t>2015</a:t>
            </a:r>
            <a:r>
              <a:rPr lang="en-US" altLang="zh-TW" sz="2000" dirty="0" smtClean="0"/>
              <a:t>].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Fulcher</a:t>
            </a:r>
            <a:r>
              <a:rPr lang="en-US" altLang="zh-TW" sz="2000" dirty="0" smtClean="0">
                <a:solidFill>
                  <a:srgbClr val="0070C0"/>
                </a:solidFill>
              </a:rPr>
              <a:t> and Jones</a:t>
            </a:r>
            <a:r>
              <a:rPr lang="en-US" altLang="zh-TW" sz="2000" dirty="0" smtClean="0"/>
              <a:t> [</a:t>
            </a:r>
            <a:r>
              <a:rPr lang="en-US" altLang="zh-TW" sz="2000" dirty="0" smtClean="0">
                <a:solidFill>
                  <a:srgbClr val="0070C0"/>
                </a:solidFill>
              </a:rPr>
              <a:t>2014</a:t>
            </a:r>
            <a:r>
              <a:rPr lang="en-US" altLang="zh-TW" sz="2000" dirty="0" smtClean="0"/>
              <a:t>]. Propose </a:t>
            </a:r>
            <a:r>
              <a:rPr lang="en-US" altLang="zh-TW" sz="2000" dirty="0" smtClean="0"/>
              <a:t>to use more than 9000 features from 1000 different feature generating algorithms</a:t>
            </a:r>
            <a:r>
              <a:rPr lang="en-US" altLang="zh-TW" sz="2000" dirty="0" smtClean="0"/>
              <a:t>.</a:t>
            </a:r>
            <a:endParaRPr lang="en-US" altLang="zh-TW" sz="2000" i="1" dirty="0" smtClean="0"/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97152"/>
            <a:ext cx="360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797152"/>
            <a:ext cx="360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直線單箭頭接點 7"/>
          <p:cNvCxnSpPr>
            <a:stCxn id="6" idx="3"/>
            <a:endCxn id="7" idx="1"/>
          </p:cNvCxnSpPr>
          <p:nvPr/>
        </p:nvCxnSpPr>
        <p:spPr>
          <a:xfrm>
            <a:off x="4355576" y="5517152"/>
            <a:ext cx="360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動作按鈕: 首頁 11">
            <a:hlinkClick r:id="rId4" action="ppaction://hlinksldjump" highlightClick="1"/>
          </p:cNvPr>
          <p:cNvSpPr/>
          <p:nvPr/>
        </p:nvSpPr>
        <p:spPr>
          <a:xfrm>
            <a:off x="8676496" y="6381368"/>
            <a:ext cx="360000" cy="360000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Feature significance test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88843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Singular statistical test checking the hypotheses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result of each hypothesis test </a:t>
            </a:r>
            <a:r>
              <a:rPr lang="en-US" altLang="zh-TW" sz="2400" i="1" dirty="0" smtClean="0"/>
              <a:t>H</a:t>
            </a:r>
            <a:r>
              <a:rPr lang="en-US" altLang="zh-TW" sz="2400" i="1" baseline="30000" dirty="0" smtClean="0"/>
              <a:t>φ</a:t>
            </a:r>
            <a:r>
              <a:rPr lang="en-US" altLang="zh-TW" sz="2400" i="1" baseline="-25000" dirty="0" smtClean="0"/>
              <a:t>0</a:t>
            </a:r>
            <a:r>
              <a:rPr lang="en-US" altLang="zh-TW" sz="2400" dirty="0" smtClean="0"/>
              <a:t> is a so-called p-value </a:t>
            </a:r>
            <a:r>
              <a:rPr lang="en-US" altLang="zh-TW" sz="2400" i="1" dirty="0" err="1" smtClean="0"/>
              <a:t>p</a:t>
            </a:r>
            <a:r>
              <a:rPr lang="en-US" altLang="zh-TW" sz="2400" i="1" baseline="-25000" dirty="0" err="1" smtClean="0"/>
              <a:t>φ</a:t>
            </a:r>
            <a:r>
              <a:rPr lang="en-US" altLang="zh-TW" sz="2400" dirty="0" smtClean="0"/>
              <a:t>,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which quantifies the probability that feature 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-25000" dirty="0" err="1" smtClean="0"/>
              <a:t>φ</a:t>
            </a:r>
            <a:r>
              <a:rPr lang="en-US" altLang="zh-TW" sz="2400" dirty="0" smtClean="0"/>
              <a:t> is not relevant for predicting </a:t>
            </a:r>
            <a:r>
              <a:rPr lang="en-US" altLang="zh-TW" sz="2400" i="1" dirty="0" smtClean="0"/>
              <a:t>Y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(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X</a:t>
            </a:r>
            <a:r>
              <a:rPr lang="en-US" altLang="zh-TW" sz="2400" b="1" i="1" baseline="-25000" dirty="0" err="1" smtClean="0">
                <a:solidFill>
                  <a:srgbClr val="0070C0"/>
                </a:solidFill>
              </a:rPr>
              <a:t>φ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vs.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Y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)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Based </a:t>
            </a:r>
            <a:r>
              <a:rPr lang="en-US" altLang="zh-TW" sz="2400" dirty="0" smtClean="0"/>
              <a:t>on the vector </a:t>
            </a:r>
            <a:r>
              <a:rPr lang="en-US" altLang="zh-TW" sz="2400" i="1" dirty="0" smtClean="0"/>
              <a:t>(p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, . . . , </a:t>
            </a:r>
            <a:r>
              <a:rPr lang="en-US" altLang="zh-TW" sz="2400" i="1" dirty="0" err="1" smtClean="0"/>
              <a:t>p</a:t>
            </a:r>
            <a:r>
              <a:rPr lang="en-US" altLang="zh-TW" sz="2400" i="1" baseline="-25000" dirty="0" err="1" smtClean="0"/>
              <a:t>n</a:t>
            </a:r>
            <a:r>
              <a:rPr lang="en-US" altLang="zh-TW" sz="2400" i="1" baseline="-40000" dirty="0" err="1" smtClean="0"/>
              <a:t>φ</a:t>
            </a:r>
            <a:r>
              <a:rPr lang="en-US" altLang="zh-TW" sz="2400" i="1" dirty="0" smtClean="0"/>
              <a:t> )</a:t>
            </a:r>
            <a:r>
              <a:rPr lang="en-US" altLang="zh-TW" sz="2400" i="1" baseline="30000" dirty="0" smtClean="0"/>
              <a:t>T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of all hypothesis tests, a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multiple testing approach </a:t>
            </a:r>
            <a:r>
              <a:rPr lang="en-US" altLang="zh-TW" sz="2400" dirty="0" smtClean="0"/>
              <a:t>will select the relevant features</a:t>
            </a:r>
          </a:p>
          <a:p>
            <a:r>
              <a:rPr lang="en-US" altLang="zh-TW" sz="2400" dirty="0" smtClean="0"/>
              <a:t>Different statistical test ↔ </a:t>
            </a:r>
            <a:r>
              <a:rPr lang="en-US" altLang="zh-TW" sz="2400" dirty="0" err="1" smtClean="0"/>
              <a:t>codomains</a:t>
            </a:r>
            <a:r>
              <a:rPr lang="en-US" altLang="zh-TW" sz="2400" dirty="0" smtClean="0"/>
              <a:t> of target / feature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76772"/>
            <a:ext cx="4381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47664" y="5301208"/>
            <a:ext cx="624792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 smtClean="0"/>
              <a:t>檢定</a:t>
            </a:r>
            <a:r>
              <a:rPr lang="zh-TW" altLang="en-US" sz="2400" dirty="0" smtClean="0"/>
              <a:t>兩</a:t>
            </a:r>
            <a:r>
              <a:rPr lang="zh-TW" altLang="en-US" sz="2400" dirty="0" smtClean="0"/>
              <a:t>個變數間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(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X</a:t>
            </a:r>
            <a:r>
              <a:rPr lang="en-US" altLang="zh-TW" sz="2400" b="1" i="1" baseline="-25000" dirty="0" err="1" smtClean="0">
                <a:solidFill>
                  <a:srgbClr val="0070C0"/>
                </a:solidFill>
              </a:rPr>
              <a:t>φ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vs.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Y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)</a:t>
            </a:r>
            <a:r>
              <a:rPr lang="zh-TW" altLang="en-US" sz="2400" dirty="0" smtClean="0"/>
              <a:t> 是否</a:t>
            </a:r>
            <a:r>
              <a:rPr lang="zh-TW" altLang="en-US" sz="2400" dirty="0" smtClean="0"/>
              <a:t>存在關聯</a:t>
            </a:r>
            <a:r>
              <a:rPr lang="zh-TW" altLang="en-US" sz="2400" dirty="0" smtClean="0"/>
              <a:t>性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得到每一組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P-value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Feature significance test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Based on 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nonparametric hypothesis tests</a:t>
            </a:r>
            <a:r>
              <a:rPr lang="en-US" altLang="zh-TW" sz="2400" dirty="0" smtClean="0"/>
              <a:t>, do not make any assumptions about the distribution of the variables, which ensures robustness of the procedure.</a:t>
            </a:r>
          </a:p>
          <a:p>
            <a:r>
              <a:rPr lang="en-US" altLang="zh-TW" sz="2400" b="1" dirty="0" smtClean="0"/>
              <a:t>Fisher’s Exact test</a:t>
            </a:r>
            <a:r>
              <a:rPr lang="en-US" altLang="zh-TW" sz="2400" dirty="0" smtClean="0"/>
              <a:t>: both the target and </a:t>
            </a:r>
            <a:r>
              <a:rPr lang="en-US" altLang="zh-TW" sz="2400" dirty="0" smtClean="0"/>
              <a:t>feature </a:t>
            </a:r>
            <a:r>
              <a:rPr lang="en-US" altLang="zh-TW" sz="2400" dirty="0" smtClean="0"/>
              <a:t>are binary</a:t>
            </a:r>
          </a:p>
          <a:p>
            <a:r>
              <a:rPr lang="en-US" altLang="zh-TW" sz="2400" b="1" dirty="0" err="1" smtClean="0"/>
              <a:t>Kolmogorov</a:t>
            </a:r>
            <a:r>
              <a:rPr lang="en-US" altLang="zh-TW" sz="2400" b="1" dirty="0" smtClean="0"/>
              <a:t>-Smirnov test (binary feature):</a:t>
            </a:r>
          </a:p>
          <a:p>
            <a:r>
              <a:rPr lang="en-US" altLang="zh-TW" sz="2400" b="1" dirty="0" err="1" smtClean="0"/>
              <a:t>Kolmogorov</a:t>
            </a:r>
            <a:r>
              <a:rPr lang="en-US" altLang="zh-TW" sz="2400" b="1" dirty="0" smtClean="0"/>
              <a:t>-Smirnov test (binary target):</a:t>
            </a:r>
          </a:p>
          <a:p>
            <a:r>
              <a:rPr lang="en-US" altLang="zh-TW" sz="2400" b="1" dirty="0" smtClean="0"/>
              <a:t>Kendal rank test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4384000"/>
          <a:ext cx="8532691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6911"/>
                <a:gridCol w="3022890"/>
                <a:gridCol w="302289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 – </a:t>
                      </a:r>
                      <a:r>
                        <a:rPr lang="en-US" altLang="zh-TW" b="1" dirty="0" smtClean="0"/>
                        <a:t>Binary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 – 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="1" dirty="0" smtClean="0"/>
                        <a:t>Non-Binary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– </a:t>
                      </a:r>
                      <a:r>
                        <a:rPr lang="en-US" altLang="zh-TW" b="1" dirty="0" smtClean="0"/>
                        <a:t>Binary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Fisher’s Exact test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err="1" smtClean="0"/>
                        <a:t>Kolmogorov</a:t>
                      </a:r>
                      <a:r>
                        <a:rPr lang="en-US" altLang="zh-TW" sz="1800" b="1" dirty="0" smtClean="0"/>
                        <a:t>-Smirnov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/>
                        <a:t>(Binary Feature/ C</a:t>
                      </a:r>
                      <a:r>
                        <a:rPr lang="en-US" altLang="zh-TW" dirty="0" smtClean="0"/>
                        <a:t>ontinuous Feature</a:t>
                      </a:r>
                      <a:r>
                        <a:rPr lang="en-US" altLang="zh-TW" sz="1800" b="0" dirty="0" smtClean="0"/>
                        <a:t>)</a:t>
                      </a:r>
                      <a:endParaRPr lang="zh-TW" altLang="en-US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–  </a:t>
                      </a:r>
                      <a:r>
                        <a:rPr lang="en-US" altLang="zh-TW" b="1" dirty="0" smtClean="0"/>
                        <a:t>Non-Binary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err="1" smtClean="0"/>
                        <a:t>Kolmogorov</a:t>
                      </a:r>
                      <a:r>
                        <a:rPr lang="en-US" altLang="zh-TW" sz="1800" b="1" dirty="0" smtClean="0"/>
                        <a:t>-Smirnov test</a:t>
                      </a:r>
                    </a:p>
                    <a:p>
                      <a:r>
                        <a:rPr lang="en-US" altLang="zh-TW" sz="1800" b="0" dirty="0" smtClean="0"/>
                        <a:t>(Binary Target)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Kendal rank test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動作按鈕: 首頁 5">
            <a:hlinkClick r:id="rId2" action="ppaction://hlinksldjump" highlightClick="1"/>
          </p:cNvPr>
          <p:cNvSpPr/>
          <p:nvPr/>
        </p:nvSpPr>
        <p:spPr>
          <a:xfrm>
            <a:off x="8676496" y="6381368"/>
            <a:ext cx="360000" cy="360000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103256"/>
            <a:ext cx="252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Benjamini-Yekutieli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Procedure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836712"/>
            <a:ext cx="7422171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0896" y="5033169"/>
            <a:ext cx="2895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群組 9"/>
          <p:cNvGrpSpPr/>
          <p:nvPr/>
        </p:nvGrpSpPr>
        <p:grpSpPr>
          <a:xfrm>
            <a:off x="2930252" y="5048796"/>
            <a:ext cx="3009900" cy="1368921"/>
            <a:chOff x="3067050" y="2952750"/>
            <a:chExt cx="3009900" cy="13689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67050" y="2952750"/>
              <a:ext cx="300990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67150" y="3816846"/>
              <a:ext cx="140970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內容版面配置區 2"/>
          <p:cNvSpPr txBox="1">
            <a:spLocks/>
          </p:cNvSpPr>
          <p:nvPr/>
        </p:nvSpPr>
        <p:spPr>
          <a:xfrm>
            <a:off x="287524" y="3429001"/>
            <a:ext cx="8280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n</a:t>
            </a:r>
            <a:r>
              <a:rPr kumimoji="0" lang="en-US" altLang="zh-TW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φ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 is the number of all null hypotheses and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q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 is the FDR level</a:t>
            </a:r>
            <a:r>
              <a:rPr kumimoji="0" lang="zh-TW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the procedure controls.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It will reject all hypotheses belonging to p-values that have a lower value than the p-value at the intersection, see the left side of Fig. </a:t>
            </a:r>
            <a:r>
              <a:rPr kumimoji="0" lang="en-US" altLang="zh-TW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2(b)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+mn-cs"/>
              </a:rPr>
              <a:t>.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微軟正黑體" pitchFamily="34" charset="-120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3356992"/>
            <a:ext cx="1847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動作按鈕: 下一項 13">
            <a:hlinkClick r:id="" action="ppaction://hlinkshowjump?jump=nextslide" highlightClick="1"/>
          </p:cNvPr>
          <p:cNvSpPr/>
          <p:nvPr/>
        </p:nvSpPr>
        <p:spPr>
          <a:xfrm>
            <a:off x="8604448" y="4509120"/>
            <a:ext cx="288000" cy="288000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動作按鈕: 首頁 14">
            <a:hlinkClick r:id="rId9" action="ppaction://hlinksldjump" highlightClick="1"/>
          </p:cNvPr>
          <p:cNvSpPr/>
          <p:nvPr/>
        </p:nvSpPr>
        <p:spPr>
          <a:xfrm>
            <a:off x="8676496" y="6381368"/>
            <a:ext cx="360000" cy="360000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Proposed Feature Extraction Algorithm: FRESH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052736"/>
            <a:ext cx="8424000" cy="3528391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FRESH</a:t>
            </a:r>
            <a:r>
              <a:rPr lang="en-US" altLang="zh-TW" sz="2400" dirty="0" smtClean="0"/>
              <a:t>: </a:t>
            </a:r>
            <a:r>
              <a:rPr lang="en-US" altLang="zh-TW" sz="2400" b="1" dirty="0" err="1" smtClean="0"/>
              <a:t>F</a:t>
            </a:r>
            <a:r>
              <a:rPr lang="en-US" altLang="zh-TW" sz="2400" dirty="0" err="1" smtClean="0"/>
              <a:t>eatu</a:t>
            </a:r>
            <a:r>
              <a:rPr lang="en-US" altLang="zh-TW" sz="2400" b="1" dirty="0" err="1" smtClean="0"/>
              <a:t>R</a:t>
            </a:r>
            <a:r>
              <a:rPr lang="en-US" altLang="zh-TW" sz="2400" dirty="0" err="1" smtClean="0"/>
              <a:t>e</a:t>
            </a:r>
            <a:r>
              <a:rPr lang="en-US" altLang="zh-TW" sz="2400" dirty="0" smtClean="0"/>
              <a:t> </a:t>
            </a:r>
            <a:r>
              <a:rPr lang="en-US" altLang="zh-TW" sz="2400" b="1" dirty="0" err="1" smtClean="0"/>
              <a:t>E</a:t>
            </a:r>
            <a:r>
              <a:rPr lang="en-US" altLang="zh-TW" sz="2400" dirty="0" err="1" smtClean="0"/>
              <a:t>xtration</a:t>
            </a:r>
            <a:r>
              <a:rPr lang="en-US" altLang="zh-TW" sz="2400" dirty="0" smtClean="0"/>
              <a:t> based on </a:t>
            </a:r>
            <a:r>
              <a:rPr lang="en-US" altLang="zh-TW" sz="2400" b="1" dirty="0" smtClean="0"/>
              <a:t>S</a:t>
            </a:r>
            <a:r>
              <a:rPr lang="en-US" altLang="zh-TW" sz="2400" dirty="0" smtClean="0"/>
              <a:t>calable </a:t>
            </a:r>
            <a:r>
              <a:rPr lang="en-US" altLang="zh-TW" sz="2400" b="1" dirty="0" smtClean="0"/>
              <a:t>H</a:t>
            </a:r>
            <a:r>
              <a:rPr lang="en-US" altLang="zh-TW" sz="2400" dirty="0" smtClean="0"/>
              <a:t>ypothesis tests for parameter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556792"/>
            <a:ext cx="819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8001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C00000"/>
                </a:solidFill>
              </a:rPr>
              <a:t>TSFRESH </a:t>
            </a:r>
            <a:r>
              <a:rPr lang="en-US" altLang="zh-TW" sz="3600" dirty="0" smtClean="0">
                <a:solidFill>
                  <a:srgbClr val="C00000"/>
                </a:solidFill>
              </a:rPr>
              <a:t>evaluation result (1/2)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3456000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Use </a:t>
            </a:r>
            <a:r>
              <a:rPr lang="en-US" altLang="zh-TW" sz="2000" b="1" dirty="0" smtClean="0"/>
              <a:t>UCR</a:t>
            </a:r>
            <a:r>
              <a:rPr lang="en-US" altLang="zh-TW" sz="2000" dirty="0" smtClean="0"/>
              <a:t> data sets (31 two-class data) and </a:t>
            </a:r>
            <a:r>
              <a:rPr lang="en-US" altLang="zh-TW" sz="2000" b="1" dirty="0" err="1" smtClean="0"/>
              <a:t>iPRODICT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data (steel billets).</a:t>
            </a:r>
            <a:endParaRPr lang="en-US" altLang="zh-TW" sz="2000" dirty="0" smtClean="0"/>
          </a:p>
          <a:p>
            <a:r>
              <a:rPr lang="en-US" altLang="zh-TW" sz="2000" dirty="0" smtClean="0"/>
              <a:t>Adopt several </a:t>
            </a:r>
            <a:r>
              <a:rPr lang="en-US" altLang="zh-TW" sz="2000" b="1" dirty="0" smtClean="0"/>
              <a:t>Feature Extraction </a:t>
            </a:r>
            <a:r>
              <a:rPr lang="en-US" altLang="zh-TW" sz="2000" dirty="0" smtClean="0"/>
              <a:t>algorithms (FULL_X, FRESH, LDA, </a:t>
            </a:r>
            <a:r>
              <a:rPr lang="en-US" altLang="zh-TW" sz="2000" dirty="0" err="1" smtClean="0"/>
              <a:t>Boruta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FRESH_PCAa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FRESH_PCAb</a:t>
            </a:r>
            <a:r>
              <a:rPr lang="en-US" altLang="zh-TW" sz="2000" dirty="0" smtClean="0"/>
              <a:t>) to evaluate </a:t>
            </a:r>
            <a:r>
              <a:rPr lang="en-US" altLang="zh-TW" sz="2000" b="1" dirty="0" smtClean="0"/>
              <a:t>classifiers</a:t>
            </a:r>
            <a:r>
              <a:rPr lang="en-US" altLang="zh-TW" sz="2000" dirty="0" smtClean="0"/>
              <a:t> performance.</a:t>
            </a:r>
          </a:p>
          <a:p>
            <a:r>
              <a:rPr lang="en-US" altLang="zh-TW" sz="2000" dirty="0" smtClean="0"/>
              <a:t>Time Series Feature Extraction Algorithms:</a:t>
            </a:r>
          </a:p>
          <a:p>
            <a:pPr lvl="1"/>
            <a:r>
              <a:rPr lang="en-US" altLang="zh-TW" sz="1600" b="1" dirty="0" smtClean="0"/>
              <a:t>DTW_NN:</a:t>
            </a:r>
            <a:r>
              <a:rPr lang="en-US" altLang="zh-TW" sz="1600" dirty="0" smtClean="0"/>
              <a:t> a nearest neighbor search under the Dynamic Time Warping, is reported to reach the highest accuracy rates among other time series </a:t>
            </a:r>
            <a:r>
              <a:rPr lang="en-US" altLang="zh-TW" sz="1600" dirty="0" smtClean="0"/>
              <a:t>classifiers</a:t>
            </a:r>
            <a:endParaRPr lang="en-US" altLang="zh-TW" sz="1600" b="1" dirty="0" smtClean="0"/>
          </a:p>
          <a:p>
            <a:pPr lvl="1"/>
            <a:r>
              <a:rPr lang="en-US" altLang="zh-TW" sz="1600" b="1" dirty="0" err="1" smtClean="0"/>
              <a:t>FRESH_PCAa</a:t>
            </a:r>
            <a:r>
              <a:rPr lang="en-US" altLang="zh-TW" sz="1600" dirty="0" smtClean="0"/>
              <a:t>: (PCA after) features are found relevant by FRESH, and then use PCA to process (step3+ use PCA</a:t>
            </a:r>
            <a:r>
              <a:rPr lang="en-US" altLang="zh-TW" sz="1600" dirty="0" smtClean="0"/>
              <a:t>)</a:t>
            </a:r>
            <a:endParaRPr lang="en-US" altLang="zh-TW" sz="1600" b="1" dirty="0" smtClean="0"/>
          </a:p>
          <a:p>
            <a:pPr lvl="1"/>
            <a:r>
              <a:rPr lang="en-US" altLang="zh-TW" sz="1600" b="1" dirty="0" err="1" smtClean="0"/>
              <a:t>FRESH_PCAb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(PCA before) </a:t>
            </a:r>
            <a:r>
              <a:rPr lang="en-US" altLang="zh-TW" sz="1600" dirty="0" smtClean="0"/>
              <a:t>take principal components instead of the original features as input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(step2 use PCA)</a:t>
            </a:r>
            <a:endParaRPr lang="en-US" altLang="zh-TW" sz="1600" b="1" dirty="0" smtClean="0"/>
          </a:p>
          <a:p>
            <a:pPr lvl="1"/>
            <a:r>
              <a:rPr lang="en-US" altLang="zh-TW" sz="1600" b="1" dirty="0" smtClean="0"/>
              <a:t>LDA</a:t>
            </a:r>
            <a:r>
              <a:rPr lang="en-US" altLang="zh-TW" sz="1600" dirty="0" smtClean="0"/>
              <a:t>: the 1</a:t>
            </a:r>
            <a:r>
              <a:rPr lang="en-US" altLang="zh-TW" sz="1600" baseline="30000" dirty="0" smtClean="0"/>
              <a:t>st</a:t>
            </a:r>
            <a:r>
              <a:rPr lang="en-US" altLang="zh-TW" sz="1600" dirty="0" smtClean="0"/>
              <a:t> proposed automatically extract features from time series</a:t>
            </a:r>
            <a:r>
              <a:rPr lang="en-US" altLang="zh-TW" sz="1600" dirty="0" smtClean="0"/>
              <a:t>.</a:t>
            </a:r>
            <a:endParaRPr lang="en-US" altLang="zh-TW" sz="1600" b="1" dirty="0" smtClean="0"/>
          </a:p>
          <a:p>
            <a:pPr lvl="1"/>
            <a:r>
              <a:rPr lang="en-US" altLang="zh-TW" sz="1600" b="1" dirty="0" err="1" smtClean="0"/>
              <a:t>Boruta</a:t>
            </a:r>
            <a:r>
              <a:rPr lang="en-US" altLang="zh-TW" sz="1600" dirty="0" smtClean="0"/>
              <a:t>:</a:t>
            </a:r>
            <a:r>
              <a:rPr lang="en-US" altLang="zh-TW" sz="1600" dirty="0" smtClean="0"/>
              <a:t> considers interactions between features.</a:t>
            </a:r>
          </a:p>
        </p:txBody>
      </p:sp>
      <p:sp>
        <p:nvSpPr>
          <p:cNvPr id="27" name="矩形 26"/>
          <p:cNvSpPr/>
          <p:nvPr/>
        </p:nvSpPr>
        <p:spPr>
          <a:xfrm>
            <a:off x="323688" y="5085312"/>
            <a:ext cx="14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UCR Data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b="1" dirty="0" smtClean="0"/>
              <a:t>31</a:t>
            </a:r>
            <a:r>
              <a:rPr lang="en-US" altLang="zh-TW" dirty="0" smtClean="0"/>
              <a:t> data sets)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95736" y="5085312"/>
            <a:ext cx="14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27" idx="3"/>
            <a:endCxn id="28" idx="1"/>
          </p:cNvCxnSpPr>
          <p:nvPr/>
        </p:nvCxnSpPr>
        <p:spPr>
          <a:xfrm>
            <a:off x="1763688" y="53553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195736" y="5661376"/>
            <a:ext cx="144016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200" b="1" dirty="0" err="1" smtClean="0"/>
              <a:t>FRESH_PCAa</a:t>
            </a:r>
            <a:endParaRPr lang="en-US" altLang="zh-TW" sz="1200" b="1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200" b="1" dirty="0" err="1" smtClean="0"/>
              <a:t>FRESH_PCAb</a:t>
            </a:r>
            <a:endParaRPr lang="en-US" altLang="zh-TW" sz="1200" b="1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FRESH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LDA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FULL_X</a:t>
            </a:r>
            <a:endParaRPr lang="en-US" altLang="zh-TW" sz="1200" b="1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200" b="1" dirty="0" err="1" smtClean="0"/>
              <a:t>Boruta</a:t>
            </a:r>
            <a:endParaRPr lang="zh-TW" altLang="en-US" sz="1200" b="1" dirty="0"/>
          </a:p>
        </p:txBody>
      </p:sp>
      <p:sp>
        <p:nvSpPr>
          <p:cNvPr id="34" name="矩形 33"/>
          <p:cNvSpPr/>
          <p:nvPr/>
        </p:nvSpPr>
        <p:spPr>
          <a:xfrm>
            <a:off x="4139952" y="5085312"/>
            <a:ext cx="14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Evaluation Classifiers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39952" y="5661376"/>
            <a:ext cx="255600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NN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SVM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RFC</a:t>
            </a:r>
            <a:r>
              <a:rPr lang="en-US" altLang="zh-TW" sz="1200" dirty="0" smtClean="0"/>
              <a:t> (Random Forest Classifier)</a:t>
            </a:r>
            <a:endParaRPr lang="en-US" altLang="zh-TW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ABC</a:t>
            </a:r>
            <a:r>
              <a:rPr lang="en-US" altLang="zh-TW" sz="1200" dirty="0" smtClean="0"/>
              <a:t> (</a:t>
            </a:r>
            <a:r>
              <a:rPr lang="en-US" altLang="zh-TW" sz="1200" dirty="0" err="1" smtClean="0"/>
              <a:t>AdaBoost</a:t>
            </a:r>
            <a:r>
              <a:rPr lang="en-US" altLang="zh-TW" sz="1200" dirty="0" smtClean="0"/>
              <a:t> Classifier)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200" b="1" dirty="0" smtClean="0"/>
              <a:t>LR</a:t>
            </a:r>
            <a:r>
              <a:rPr lang="en-US" altLang="zh-TW" sz="1200" dirty="0" smtClean="0"/>
              <a:t> (Logistic Regression)</a:t>
            </a:r>
          </a:p>
        </p:txBody>
      </p:sp>
      <p:cxnSp>
        <p:nvCxnSpPr>
          <p:cNvPr id="36" name="直線單箭頭接點 35"/>
          <p:cNvCxnSpPr>
            <a:stCxn id="28" idx="3"/>
            <a:endCxn id="34" idx="1"/>
          </p:cNvCxnSpPr>
          <p:nvPr/>
        </p:nvCxnSpPr>
        <p:spPr>
          <a:xfrm>
            <a:off x="3635736" y="5355312"/>
            <a:ext cx="50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76256" y="4581256"/>
            <a:ext cx="180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Average Accuracy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876256" y="5625432"/>
            <a:ext cx="180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Highest Accuracy Classifier # </a:t>
            </a:r>
            <a:r>
              <a:rPr lang="en-US" altLang="zh-TW" sz="1400" dirty="0" smtClean="0"/>
              <a:t>(xx/155)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stCxn id="34" idx="3"/>
            <a:endCxn id="39" idx="1"/>
          </p:cNvCxnSpPr>
          <p:nvPr/>
        </p:nvCxnSpPr>
        <p:spPr>
          <a:xfrm flipV="1">
            <a:off x="5579952" y="4851256"/>
            <a:ext cx="129630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0"/>
          <p:cNvCxnSpPr>
            <a:stCxn id="34" idx="3"/>
            <a:endCxn id="40" idx="1"/>
          </p:cNvCxnSpPr>
          <p:nvPr/>
        </p:nvCxnSpPr>
        <p:spPr>
          <a:xfrm>
            <a:off x="5579952" y="5355312"/>
            <a:ext cx="1296304" cy="54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23528" y="4293096"/>
            <a:ext cx="1440160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195736" y="4293096"/>
            <a:ext cx="1440160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FRESH</a:t>
            </a:r>
            <a:endParaRPr lang="zh-TW" altLang="en-US" dirty="0"/>
          </a:p>
        </p:txBody>
      </p:sp>
      <p:cxnSp>
        <p:nvCxnSpPr>
          <p:cNvPr id="50" name="直線單箭頭接點 49"/>
          <p:cNvCxnSpPr>
            <a:stCxn id="47" idx="3"/>
            <a:endCxn id="48" idx="1"/>
          </p:cNvCxnSpPr>
          <p:nvPr/>
        </p:nvCxnSpPr>
        <p:spPr>
          <a:xfrm>
            <a:off x="1763688" y="44731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497360" y="4509120"/>
            <a:ext cx="9144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70C0"/>
                </a:solidFill>
              </a:rPr>
              <a:t>PCAb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cxnSp>
        <p:nvCxnSpPr>
          <p:cNvPr id="54" name="直線單箭頭接點 53"/>
          <p:cNvCxnSpPr>
            <a:stCxn id="48" idx="3"/>
          </p:cNvCxnSpPr>
          <p:nvPr/>
        </p:nvCxnSpPr>
        <p:spPr>
          <a:xfrm>
            <a:off x="3635896" y="4473116"/>
            <a:ext cx="50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419872" y="4509120"/>
            <a:ext cx="9144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70C0"/>
                </a:solidFill>
              </a:rPr>
              <a:t>PCAa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1687</Words>
  <Application>Microsoft Office PowerPoint</Application>
  <PresentationFormat>如螢幕大小 (4:3)</PresentationFormat>
  <Paragraphs>215</Paragraphs>
  <Slides>20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TSFRESH –  Time Series FeatuRe Extraction Scalable Hypothesis tests </vt:lpstr>
      <vt:lpstr>Agenda</vt:lpstr>
      <vt:lpstr>TSFRESH</vt:lpstr>
      <vt:lpstr>Aggregation Features</vt:lpstr>
      <vt:lpstr>Feature significance test (1/2)</vt:lpstr>
      <vt:lpstr>Feature significance test (2/2)</vt:lpstr>
      <vt:lpstr>Benjamini-Yekutieli Procedure</vt:lpstr>
      <vt:lpstr>Proposed Feature Extraction Algorithm: FRESH</vt:lpstr>
      <vt:lpstr>TSFRESH evaluation result (1/2)</vt:lpstr>
      <vt:lpstr>TSFRESH validation result (2/2)</vt:lpstr>
      <vt:lpstr>TSFRESH python package trial run</vt:lpstr>
      <vt:lpstr>Difference between success and failure</vt:lpstr>
      <vt:lpstr>ComprehensiveFCParameters</vt:lpstr>
      <vt:lpstr>After extract_features</vt:lpstr>
      <vt:lpstr>After extract_relevant_features</vt:lpstr>
      <vt:lpstr>Backup</vt:lpstr>
      <vt:lpstr>多重檢定問題 (1/3)</vt:lpstr>
      <vt:lpstr>多重檢定問題 (2/3)</vt:lpstr>
      <vt:lpstr>多重檢定問題 (3/3)</vt:lpstr>
      <vt:lpstr>UCR Time Series Classification Archive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aloha</dc:creator>
  <cp:lastModifiedBy>aloha</cp:lastModifiedBy>
  <cp:revision>273</cp:revision>
  <dcterms:created xsi:type="dcterms:W3CDTF">2018-02-28T15:54:33Z</dcterms:created>
  <dcterms:modified xsi:type="dcterms:W3CDTF">2018-03-04T15:11:36Z</dcterms:modified>
</cp:coreProperties>
</file>