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C0ED1AC-992E-411C-9EA5-9E7DDD6E885D}">
  <a:tblStyle styleId="{4C0ED1AC-992E-411C-9EA5-9E7DDD6E885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061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Model pretnji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>
                <a:solidFill>
                  <a:schemeClr val="dk2"/>
                </a:solidFill>
              </a:rPr>
              <a:t>BSEP 2016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10450" y="3650750"/>
            <a:ext cx="75696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300">
                <a:solidFill>
                  <a:schemeClr val="dk2"/>
                </a:solidFill>
              </a:rPr>
              <a:t>Branislav Čogić, Milan Mitrić, Radomir Marinković, Nebojša Popović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Dekomponovanje aplikacije - resursi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3758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23825"/>
                <a:gridCol w="1421775"/>
                <a:gridCol w="4654075"/>
                <a:gridCol w="1909175"/>
              </a:tblGrid>
              <a:tr h="396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chemeClr val="lt1"/>
                          </a:solidFill>
                        </a:rPr>
                        <a:t>Resursi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Opis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Nivo poverenja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4.4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Mogućnost da izvršava SQL upite kao korisnik koji čita (piše u) bazu podataka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Ova opcija omogućava izvršavanje XQUERY SELECT,INSERT,UPDATE,DELETE upita nad bazom podataka da bi se dobili/ubacili/azurirali podaci unutar baze podataka Gradske Skupštine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baze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baze podataka sa privilegijama čitanja i pisanja baze podataka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5.1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Sesija ulogovanog korisnika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Sesija ulogovanog korisnika na sajt Gradske Skupštine. Taj korisnik može biti građanin, odbornik, predsednik skupštine.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validnim korisničkim imenom i šifrom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5.2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Pristup serveru baze podataka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Pristup serveru baze podataka omogućava pristup svim podacima vezanim za svakog korisnika pojedinačno i svim podacima vezanim za bazu podataka.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baze podataka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Dekomponovanje aplikacije - resursi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3758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23825"/>
                <a:gridCol w="1421775"/>
                <a:gridCol w="4654075"/>
                <a:gridCol w="1909175"/>
              </a:tblGrid>
              <a:tr h="396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chemeClr val="lt1"/>
                          </a:solidFill>
                        </a:rPr>
                        <a:t>Resursi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Opis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Nivo poverenja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5.3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Mogućnost kreiranja korisnika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Ova opcija omogućava odredjenoj osobi da kreira nove korisnike na sistemu.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web sajta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Shape 126"/>
          <p:cNvGraphicFramePr/>
          <p:nvPr/>
        </p:nvGraphicFramePr>
        <p:xfrm>
          <a:off x="311700" y="4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35275"/>
                <a:gridCol w="2530850"/>
                <a:gridCol w="5301575"/>
              </a:tblGrid>
              <a:tr h="375450">
                <a:tc gridSpan="3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rgbClr val="FFFFFF"/>
                          </a:solidFill>
                        </a:rPr>
                        <a:t>Nivo poverljivosti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 hMerge="1"/>
              </a:tr>
              <a:tr h="3663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Opis</a:t>
                      </a:r>
                    </a:p>
                  </a:txBody>
                  <a:tcPr marT="91425" marB="91425" marR="91425" marL="91425"/>
                </a:tc>
              </a:tr>
              <a:tr h="379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Anonimni web korisnik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Korisnik koji je pristupio sajtu ali nije ulogovan.</a:t>
                      </a:r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Korisnik sa validnim korisničkim imenom i šifrom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Korisnik koji se ulogova uz pomoć validnog korisničkog imena i šifre.</a:t>
                      </a:r>
                    </a:p>
                  </a:txBody>
                  <a:tcPr marT="91425" marB="91425" marR="91425" marL="91425" anchor="ctr"/>
                </a:tc>
              </a:tr>
              <a:tr h="575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Korisnik sa nevalidnim korisničkim imenom i šifrom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Korisnik koji je pristupio sajtu i pokušava da se uloguje sa nevalidnim korisničkim imenom i šifrom.</a:t>
                      </a:r>
                    </a:p>
                  </a:txBody>
                  <a:tcPr marT="91425" marB="91425" marR="91425" marL="91425" anchor="ctr"/>
                </a:tc>
              </a:tr>
              <a:tr h="575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Administrator baze podataka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Administrator koji ima potpun pristup podacima i ima pravo čitanja,izmene i brisanja podataka od značaja.</a:t>
                      </a:r>
                    </a:p>
                  </a:txBody>
                  <a:tcPr marT="91425" marB="91425" marR="91425" marL="91425"/>
                </a:tc>
              </a:tr>
              <a:tr h="3754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Administrator web sajta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Ima mogućnost uređivanja web sajta Gradske Skupštine.</a:t>
                      </a:r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Korisnik sa pravom čitanja podataka iz baze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Korisnik koji ima mogućnost da čita podatke iz baze.</a:t>
                      </a:r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Korisnik sa pravom čitanja/(pisanja) u bazi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Korisnik koji pristupa bazi sa pravom čitanja/pisanja.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Shape 1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Dekomponovanje aplikacije - permisije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Dekomponovanje aplikacije (Data-flow diagram)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50" y="663075"/>
            <a:ext cx="7939698" cy="40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Dekomponovanje aplikacije (Data-flow diagram)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97750" y="572700"/>
            <a:ext cx="8434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sr" sz="1300"/>
              <a:t>Dijagram logovanja korisnika u informacioni sistem GSNS.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130050"/>
            <a:ext cx="8801100" cy="341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Dekomponovanje aplikacije (Data-flow diagram)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97750" y="572700"/>
            <a:ext cx="8434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r" sz="1300"/>
              <a:t>Flow d</a:t>
            </a:r>
            <a:r>
              <a:rPr b="1" lang="sr" sz="1300"/>
              <a:t>ijagram podnošenja novog akta/amandmana  u informacionom sistemu SGNS.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412250"/>
            <a:ext cx="8896350" cy="3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Dekomponovanje aplikacije (Data-flow diagram)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1322449"/>
            <a:ext cx="8888900" cy="35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11700" y="572700"/>
            <a:ext cx="8346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sr" sz="1300"/>
              <a:t>Flow dijagram pretrage  u informacionom sistemu SGNS.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r"/>
              <a:t>Modeli pretnji - STRIDE klasifikacija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1295000" y="98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1941825"/>
                <a:gridCol w="4345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/>
                        <a:t>Klasa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/>
                        <a:t>Definicija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Spoofing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Korišćenje lažnog identiteta za pristup sistemu.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Tampering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Neautorizovana izmena podataka.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Repudiation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Poricanje izvršenih akcija.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Information disclosure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Omogućen pristup podacima od strane neautorizovanih lica.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Denial of service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Degradacija ili kompletno onemogućavanje rada servera.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Elevation of priviledge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Dobavljanje permisija zaobilaženjem procesa autorizacije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70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r"/>
              <a:t>Modeli pretnji - STRIDE klasifikacija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Dekomponovanje aplikacije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311700" y="67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2198425"/>
                <a:gridCol w="6406700"/>
              </a:tblGrid>
              <a:tr h="41582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rgbClr val="FFFFFF"/>
                          </a:solidFill>
                        </a:rPr>
                        <a:t>Model pretnji - Osnovne informacije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</a:tr>
              <a:tr h="482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Verzija aplikacije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1.0</a:t>
                      </a:r>
                    </a:p>
                  </a:txBody>
                  <a:tcPr marT="91425" marB="91425" marR="91425" marL="91425"/>
                </a:tc>
              </a:tr>
              <a:tr h="1393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Opis aplikacije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Aplikacija treba da podrzi interne (predlaganje akata i amandmana na predloge akata, povlačenje predloga, usvajanje predloga i rukovođenje sednicom) i eksterne poslovne procese (kao što su pronalaženje i pregledanje akata).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Uloge korisnika su: 1. Građanin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                                2. Odbornik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                                3. Predsednik skupštine.</a:t>
                      </a:r>
                    </a:p>
                  </a:txBody>
                  <a:tcPr marT="91425" marB="91425" marR="91425" marL="91425"/>
                </a:tc>
              </a:tr>
              <a:tr h="587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Vlasnik dokumenta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Gradska Skupština Novi Sad</a:t>
                      </a:r>
                    </a:p>
                  </a:txBody>
                  <a:tcPr marT="91425" marB="91425" marR="91425" marL="91425"/>
                </a:tc>
              </a:tr>
              <a:tr h="587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Saradnici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U izradi: Branislav Čogić, Milan Mitrić, Radomir Marinković, Nebojša Popović</a:t>
                      </a:r>
                    </a:p>
                  </a:txBody>
                  <a:tcPr marT="91425" marB="91425" marR="91425" marL="91425"/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Recenzent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Goran Sladić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Dekomponovanje aplikacije - spoljašnje zavisnosti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311700" y="82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61150"/>
                <a:gridCol w="8114675"/>
              </a:tblGrid>
              <a:tr h="379325"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rgbClr val="FFFFFF"/>
                          </a:solidFill>
                        </a:rPr>
                        <a:t>Spoljašnje zavisnosti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</a:tr>
              <a:tr h="3701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Opis</a:t>
                      </a:r>
                    </a:p>
                  </a:txBody>
                  <a:tcPr marT="91425" marB="91425" marR="91425" marL="91425"/>
                </a:tc>
              </a:tr>
              <a:tr h="11435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Web site koji podržava informacioni sistem Gradske Skupštine Novog Sada biće implementiran po REST principima. Obezbeđena je portabilnost na najvećem nivou (konkretno, server može biti pokrenut u bilo kom operativno sistemskom okruženju pod uslovom da se serverska strana izvršava uz pomoć Apache). Performanse aplikacije će biti bolje ukolko se klijentski i serverski dio aplikacije izvršavaju na računarima sa boljim hardverskim predispozicijama (veća radna memorija, bolji procesor...) </a:t>
                      </a:r>
                    </a:p>
                  </a:txBody>
                  <a:tcPr marT="91425" marB="91425" marR="91425" marL="91425"/>
                </a:tc>
              </a:tr>
              <a:tr h="3701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Baza podataka će biti Mark Logic : Enterprise NoSQL Database.</a:t>
                      </a:r>
                    </a:p>
                  </a:txBody>
                  <a:tcPr marT="91425" marB="91425" marR="91425" marL="91425"/>
                </a:tc>
              </a:tr>
              <a:tr h="6087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Konekcija između serverskog dela aplikacije i servera baze biće ostvarena uz pomoć HTTP protokola, konekcija između klijenta i servera biće ostvarena uz pomoć HTTPS protokola (SLL).</a:t>
                      </a:r>
                    </a:p>
                  </a:txBody>
                  <a:tcPr marT="91425" marB="91425" marR="91425" marL="91425"/>
                </a:tc>
              </a:tr>
              <a:tr h="608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/>
                        <a:t>Web server je iza “FireWall”-a i komunikacija je jedino moguća posredstvom TLS sloja.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Dekomponovanje aplikacije - ulazne i izlazne tačke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3848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80025"/>
                <a:gridCol w="1311125"/>
                <a:gridCol w="3991950"/>
                <a:gridCol w="2491200"/>
              </a:tblGrid>
              <a:tr h="383675">
                <a:tc gridSpan="4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rgbClr val="FFFFFF"/>
                          </a:solidFill>
                        </a:rPr>
                        <a:t>Ulazne tačke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3836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/>
                        <a:t>Opis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/>
                        <a:t>Nivo poverenja</a:t>
                      </a:r>
                    </a:p>
                  </a:txBody>
                  <a:tcPr marT="91425" marB="91425" marR="91425" marL="91425"/>
                </a:tc>
              </a:tr>
              <a:tr h="1352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HTTPS Port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Sajt Gradske Skupstine biće dostupan jedino preko TLS sloja. Do svih stranica na sajtu jedino je moguće doći preko ovog sloja.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anonimus</a:t>
                      </a:r>
                    </a:p>
                    <a:p>
                      <a:pPr indent="-3111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validnim  login   kredencijalima</a:t>
                      </a:r>
                    </a:p>
                    <a:p>
                      <a:pPr indent="-3111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nevalidnim login kredencijalima</a:t>
                      </a:r>
                    </a:p>
                    <a:p>
                      <a:pPr indent="-3111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Predsednik skupštine</a:t>
                      </a:r>
                    </a:p>
                  </a:txBody>
                  <a:tcPr marT="91425" marB="91425" marR="91425" marL="91425"/>
                </a:tc>
              </a:tr>
              <a:tr h="1352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Početna strana sajta Gradske skupštine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Početna strana je dostupna svim korisnicima i to je ulazna tačka za sve korisnike.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anonimus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validnim  login   kredencijalima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nevalidnim login kredencijalima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Predsednik skupštine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Dekomponovanje aplikacije - ulazne i izlazne tačke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3848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80025"/>
                <a:gridCol w="1311125"/>
                <a:gridCol w="3991950"/>
                <a:gridCol w="2491200"/>
              </a:tblGrid>
              <a:tr h="38197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rgbClr val="FFFFFF"/>
                          </a:solidFill>
                        </a:rPr>
                        <a:t>Ulazne tačke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381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/>
                        <a:t>Opis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/>
                        <a:t>Nivo poverenja</a:t>
                      </a:r>
                    </a:p>
                  </a:txBody>
                  <a:tcPr marT="91425" marB="91425" marR="91425" marL="91425"/>
                </a:tc>
              </a:tr>
              <a:tr h="956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Stranica za logovanje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Korisnik (Građanin) i predsednik skupštine moraju da izvrše potvrdu identiteta na ovoj stranici(logovanje) kako bi im bile dostupne sve njihove funkcionalnosti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anonimus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validnim  login   kredencijalima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nevalidnim login kredencijalima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Predsednik skupštine</a:t>
                      </a:r>
                    </a:p>
                  </a:txBody>
                  <a:tcPr marT="91425" marB="91425" marR="91425" marL="91425"/>
                </a:tc>
              </a:tr>
              <a:tr h="956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Funkcionalnost  logovanja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Data funkcionalnost uzima kredencijale i poredi ih sa kredencijalima u bazi, ukoliko su jednaki identitet može biti potvrđen (korisnik može biti ulogovan)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validnim  login   kredencijalima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nevalidnim login kredencijalima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Predsednik skupštine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Dekomponovanje aplikacije - resursi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3758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23825"/>
                <a:gridCol w="1421775"/>
                <a:gridCol w="4654075"/>
                <a:gridCol w="1909175"/>
              </a:tblGrid>
              <a:tr h="396200">
                <a:tc gridSpan="4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chemeClr val="lt1"/>
                          </a:solidFill>
                        </a:rPr>
                        <a:t>Resursi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Opis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Nivo poverenja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Detalji za prijavljivanje na sistem (logovanje) građanina (odbornika)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Korisničko ime i šifra koju koristi građanin (odbornik) da bi potvrdio svoj identitet i dobio pravo da pristupa ostalim resursima sajta.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sa validnim  login   kredencijalima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Predsednik skupštine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baze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koji ima pravo čitanja baze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koji ima pravo čitanja/pisanja u bazi podataka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Dekomponovanje aplikacije - resursi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3758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23825"/>
                <a:gridCol w="1421775"/>
                <a:gridCol w="4654075"/>
                <a:gridCol w="1909175"/>
              </a:tblGrid>
              <a:tr h="396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chemeClr val="lt1"/>
                          </a:solidFill>
                        </a:rPr>
                        <a:t>Resursi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Opis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Nivo poverenja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Detalji za prijavljivanje na sistem predsednika skupštine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Korisničko ime i šifra koju koristi predsednik skupštine da bi potvrdio svoj identitet i dobio pravo da pristupa ostalim resursima sajta.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Predsednik skupštine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baze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koji ima pravo čitanja baze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koji ima pravo čitanja/pisanja u bazi podataka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Dekomponovanje aplikacije - resursi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3758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23825"/>
                <a:gridCol w="1421775"/>
                <a:gridCol w="4654075"/>
                <a:gridCol w="1909175"/>
              </a:tblGrid>
              <a:tr h="396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chemeClr val="lt1"/>
                          </a:solidFill>
                        </a:rPr>
                        <a:t>Resursi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Opis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Nivo poverenja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Personalne informacije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Aplikacija za podršku internih i eksternih poslovnih procesa unutar Gradske Skupštine Novog Sada će skladištiti informacije koje se odnose na odbornike, građanine i predsednika skupštine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Predsednik skupštine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baze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veb sajta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koji ima pravo čitanja baze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koji ima pravo čitanja/pisanja u bazi podataka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Dekomponovanje aplikacije - resursi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3758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{4C0ED1AC-992E-411C-9EA5-9E7DDD6E885D}</a:tableStyleId>
              </a:tblPr>
              <a:tblGrid>
                <a:gridCol w="523825"/>
                <a:gridCol w="1421775"/>
                <a:gridCol w="4654075"/>
                <a:gridCol w="1909175"/>
              </a:tblGrid>
              <a:tr h="396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>
                          <a:solidFill>
                            <a:schemeClr val="lt1"/>
                          </a:solidFill>
                        </a:rPr>
                        <a:t>Resursi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Opis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Nivo poverenja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4.1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Dostupnost sajta Gradske skupstine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Sajt će biti dostupan 24 časa i moći će pristupiti svi građani, odbornici i predsednik skupštine.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baze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web sajta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4.2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Mogućnost da izvršava kod kao web server korisnik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Mogućnost da izvršava kod na web  serveru kao web server korisnik.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web sajta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sr" sz="1300"/>
                        <a:t>4.3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Mogućnost da izvršava SQL upite kao korisnik koji čita bazu podataka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r" sz="1300"/>
                        <a:t>Ova opcija omogućava izvršavanje SQL  SELECT upita nad bazom podataka da bi se dobili podaci unutar baze podataka Gradske Skupštine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Administrator baze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koji čita bazu podataka</a:t>
                      </a:r>
                    </a:p>
                    <a:p>
                      <a:pPr indent="-3111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sr" sz="1300"/>
                        <a:t>Korisnik koji čita (piše u)  bazu podataka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