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1" r:id="rId4"/>
    <p:sldId id="272" r:id="rId5"/>
    <p:sldId id="258" r:id="rId6"/>
    <p:sldId id="259" r:id="rId7"/>
    <p:sldId id="27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4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D28F5F-3A34-4251-BA1A-94B8E89424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B2E6BC2D-3E73-4246-B07C-1851E22AAC6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rgbClr val="0070C0"/>
              </a:solidFill>
            </a:rPr>
            <a:t>Analyse alimentée par IA</a:t>
          </a:r>
          <a:endParaRPr lang="fr-FR" dirty="0">
            <a:solidFill>
              <a:srgbClr val="0070C0"/>
            </a:solidFill>
          </a:endParaRPr>
        </a:p>
      </dgm:t>
    </dgm:pt>
    <dgm:pt modelId="{1D8F5FEE-734B-44B2-986C-0B286217BF67}" type="parTrans" cxnId="{89582BA1-4C94-4BDF-8976-6C8962D450A0}">
      <dgm:prSet/>
      <dgm:spPr/>
      <dgm:t>
        <a:bodyPr/>
        <a:lstStyle/>
        <a:p>
          <a:endParaRPr lang="fr-FR"/>
        </a:p>
      </dgm:t>
    </dgm:pt>
    <dgm:pt modelId="{1D36B09C-249A-49DE-ABB1-EA1AEF5E4514}" type="sibTrans" cxnId="{89582BA1-4C94-4BDF-8976-6C8962D450A0}">
      <dgm:prSet/>
      <dgm:spPr/>
      <dgm:t>
        <a:bodyPr/>
        <a:lstStyle/>
        <a:p>
          <a:endParaRPr lang="fr-FR"/>
        </a:p>
      </dgm:t>
    </dgm:pt>
    <dgm:pt modelId="{6AA450F7-0FF7-451D-8E9B-BFDB2382F76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rgbClr val="0070C0"/>
              </a:solidFill>
            </a:rPr>
            <a:t>Support </a:t>
          </a:r>
          <a:r>
            <a:rPr lang="fr-FR" b="1" i="0" dirty="0" err="1">
              <a:solidFill>
                <a:srgbClr val="0070C0"/>
              </a:solidFill>
            </a:rPr>
            <a:t>multi-fournisseurs</a:t>
          </a:r>
          <a:r>
            <a:rPr lang="fr-FR" b="1" i="0" dirty="0">
              <a:solidFill>
                <a:srgbClr val="0070C0"/>
              </a:solidFill>
            </a:rPr>
            <a:t> d’IA</a:t>
          </a:r>
          <a:endParaRPr lang="fr-FR" dirty="0">
            <a:solidFill>
              <a:srgbClr val="0070C0"/>
            </a:solidFill>
          </a:endParaRPr>
        </a:p>
      </dgm:t>
    </dgm:pt>
    <dgm:pt modelId="{062709F7-B4A9-45E9-830D-4A33AAA4E42D}" type="parTrans" cxnId="{E5494A1F-3725-42B9-9A80-EE33C3442672}">
      <dgm:prSet/>
      <dgm:spPr/>
      <dgm:t>
        <a:bodyPr/>
        <a:lstStyle/>
        <a:p>
          <a:endParaRPr lang="fr-FR"/>
        </a:p>
      </dgm:t>
    </dgm:pt>
    <dgm:pt modelId="{DB8EA850-E8F6-4947-B030-A79D214A6FFD}" type="sibTrans" cxnId="{E5494A1F-3725-42B9-9A80-EE33C3442672}">
      <dgm:prSet/>
      <dgm:spPr/>
      <dgm:t>
        <a:bodyPr/>
        <a:lstStyle/>
        <a:p>
          <a:endParaRPr lang="fr-FR"/>
        </a:p>
      </dgm:t>
    </dgm:pt>
    <dgm:pt modelId="{93754353-B50D-42B3-99AA-D67B0D8F7A8C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rgbClr val="0070C0"/>
              </a:solidFill>
            </a:rPr>
            <a:t>Modes de fonctionnement</a:t>
          </a:r>
          <a:endParaRPr lang="fr-FR" dirty="0">
            <a:solidFill>
              <a:srgbClr val="0070C0"/>
            </a:solidFill>
          </a:endParaRPr>
        </a:p>
      </dgm:t>
    </dgm:pt>
    <dgm:pt modelId="{CB1BB2C6-564D-4ECD-A97A-AAD0EF33FDF3}" type="parTrans" cxnId="{3EDBB6C8-F53C-456B-B6B8-5C37482F8495}">
      <dgm:prSet/>
      <dgm:spPr/>
      <dgm:t>
        <a:bodyPr/>
        <a:lstStyle/>
        <a:p>
          <a:endParaRPr lang="fr-FR"/>
        </a:p>
      </dgm:t>
    </dgm:pt>
    <dgm:pt modelId="{CD190559-73AE-4F3C-9C47-9A52A0F5F5FC}" type="sibTrans" cxnId="{3EDBB6C8-F53C-456B-B6B8-5C37482F8495}">
      <dgm:prSet/>
      <dgm:spPr/>
      <dgm:t>
        <a:bodyPr/>
        <a:lstStyle/>
        <a:p>
          <a:endParaRPr lang="fr-FR"/>
        </a:p>
      </dgm:t>
    </dgm:pt>
    <dgm:pt modelId="{6F91E5B8-AC50-4768-ACB4-8FEE92811D5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rgbClr val="0070C0"/>
              </a:solidFill>
            </a:rPr>
            <a:t>Anonymisation des données</a:t>
          </a:r>
          <a:endParaRPr lang="fr-FR" dirty="0">
            <a:solidFill>
              <a:srgbClr val="0070C0"/>
            </a:solidFill>
          </a:endParaRPr>
        </a:p>
      </dgm:t>
    </dgm:pt>
    <dgm:pt modelId="{44E88F6E-F950-4F2C-9F0C-FCE8ACED076F}" type="parTrans" cxnId="{1EF1139C-6629-4DF2-B7DD-9A756916DC3A}">
      <dgm:prSet/>
      <dgm:spPr/>
      <dgm:t>
        <a:bodyPr/>
        <a:lstStyle/>
        <a:p>
          <a:endParaRPr lang="fr-FR"/>
        </a:p>
      </dgm:t>
    </dgm:pt>
    <dgm:pt modelId="{0AC1EBCF-F8A4-4EC3-A626-0FAABD02948D}" type="sibTrans" cxnId="{1EF1139C-6629-4DF2-B7DD-9A756916DC3A}">
      <dgm:prSet/>
      <dgm:spPr/>
      <dgm:t>
        <a:bodyPr/>
        <a:lstStyle/>
        <a:p>
          <a:endParaRPr lang="fr-FR"/>
        </a:p>
      </dgm:t>
    </dgm:pt>
    <dgm:pt modelId="{888F5C89-95F2-47DC-B302-DE9850CC68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rgbClr val="0070C0"/>
              </a:solidFill>
            </a:rPr>
            <a:t>Intégrations et extensibilité</a:t>
          </a:r>
          <a:endParaRPr lang="fr-FR" dirty="0">
            <a:solidFill>
              <a:srgbClr val="0070C0"/>
            </a:solidFill>
          </a:endParaRPr>
        </a:p>
      </dgm:t>
    </dgm:pt>
    <dgm:pt modelId="{8FF60D9A-E57A-4F75-BF4F-1492CF620C7E}" type="parTrans" cxnId="{4292C24B-9283-4294-B293-BADBFBB03BF1}">
      <dgm:prSet/>
      <dgm:spPr/>
      <dgm:t>
        <a:bodyPr/>
        <a:lstStyle/>
        <a:p>
          <a:endParaRPr lang="fr-FR"/>
        </a:p>
      </dgm:t>
    </dgm:pt>
    <dgm:pt modelId="{5FF7BA8E-4493-4B99-9616-79E8DFEFD90C}" type="sibTrans" cxnId="{4292C24B-9283-4294-B293-BADBFBB03BF1}">
      <dgm:prSet/>
      <dgm:spPr/>
      <dgm:t>
        <a:bodyPr/>
        <a:lstStyle/>
        <a:p>
          <a:endParaRPr lang="fr-FR"/>
        </a:p>
      </dgm:t>
    </dgm:pt>
    <dgm:pt modelId="{ABF91809-C872-4E9C-9CA7-6FA4B69AFF0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dirty="0"/>
            <a:t>k8sGPT détecte automatiquement les anomalies dans les clusters </a:t>
          </a:r>
          <a:r>
            <a:rPr lang="fr-FR" b="0" i="0" dirty="0" err="1"/>
            <a:t>Kubernetes</a:t>
          </a:r>
          <a:r>
            <a:rPr lang="fr-FR" b="0" i="0" dirty="0"/>
            <a:t> et fournit des explications contextualisées ainsi que des suggestions de correction. L’analyse est enrichie par l’IA, qui contextualise les erreurs et propose des solutions adaptées.</a:t>
          </a:r>
          <a:endParaRPr lang="fr-FR" dirty="0"/>
        </a:p>
      </dgm:t>
    </dgm:pt>
    <dgm:pt modelId="{83746627-ADDF-4F4F-AEDE-2E8DCB5963A0}" type="parTrans" cxnId="{9E89F89C-C508-4321-BAC2-19BAF9711D0F}">
      <dgm:prSet/>
      <dgm:spPr/>
      <dgm:t>
        <a:bodyPr/>
        <a:lstStyle/>
        <a:p>
          <a:endParaRPr lang="fr-FR"/>
        </a:p>
      </dgm:t>
    </dgm:pt>
    <dgm:pt modelId="{2B679C07-BA24-473E-B577-7F49CA370BBB}" type="sibTrans" cxnId="{9E89F89C-C508-4321-BAC2-19BAF9711D0F}">
      <dgm:prSet/>
      <dgm:spPr/>
      <dgm:t>
        <a:bodyPr/>
        <a:lstStyle/>
        <a:p>
          <a:endParaRPr lang="fr-FR"/>
        </a:p>
      </dgm:t>
    </dgm:pt>
    <dgm:pt modelId="{FCE4ED6E-268F-41FB-8981-AEC4D46626AB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L’outil </a:t>
          </a:r>
          <a:r>
            <a:rPr lang="fr-FR" b="0" i="0" dirty="0"/>
            <a:t>peut s’appuyer sur plusieurs fournisseurs d’IA, avec un focus particulier sur Azure </a:t>
          </a:r>
          <a:r>
            <a:rPr lang="fr-FR" b="0" i="0" dirty="0" err="1"/>
            <a:t>OpenAI</a:t>
          </a:r>
          <a:r>
            <a:rPr lang="fr-FR" b="0" i="0" dirty="0"/>
            <a:t> pour les environnements Azure. Cette intégration native permet de bénéficier des modèles optimisés pour </a:t>
          </a:r>
          <a:r>
            <a:rPr lang="fr-FR" b="0" i="0" dirty="0" err="1"/>
            <a:t>Kubernetes</a:t>
          </a:r>
          <a:r>
            <a:rPr lang="fr-FR" b="0" i="0" dirty="0"/>
            <a:t>, de la conformité entreprise, et d’une gestion sécurisée des données.</a:t>
          </a:r>
          <a:endParaRPr lang="fr-FR" dirty="0"/>
        </a:p>
      </dgm:t>
    </dgm:pt>
    <dgm:pt modelId="{98883030-0B4E-4FD2-8F05-1BA27E61EC59}" type="parTrans" cxnId="{897C3A50-58AD-42D3-9DB9-95BBC39FE91D}">
      <dgm:prSet/>
      <dgm:spPr/>
      <dgm:t>
        <a:bodyPr/>
        <a:lstStyle/>
        <a:p>
          <a:endParaRPr lang="fr-FR"/>
        </a:p>
      </dgm:t>
    </dgm:pt>
    <dgm:pt modelId="{9A7235AE-9135-49D6-9FF4-1C98B3B56187}" type="sibTrans" cxnId="{897C3A50-58AD-42D3-9DB9-95BBC39FE91D}">
      <dgm:prSet/>
      <dgm:spPr/>
      <dgm:t>
        <a:bodyPr/>
        <a:lstStyle/>
        <a:p>
          <a:endParaRPr lang="fr-FR"/>
        </a:p>
      </dgm:t>
    </dgm:pt>
    <dgm:pt modelId="{1B288225-F45D-48B8-B00F-595AA035081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k8sGPT </a:t>
          </a:r>
          <a:r>
            <a:rPr lang="fr-FR" b="0" i="0" dirty="0"/>
            <a:t>peut être utilisé en ligne de commande (CLI) pour des analyses ponctuelles, ou déployé en tant qu’opérateur </a:t>
          </a:r>
          <a:r>
            <a:rPr lang="fr-FR" b="0" i="0" dirty="0" err="1"/>
            <a:t>Kubernetes</a:t>
          </a:r>
          <a:r>
            <a:rPr lang="fr-FR" b="0" i="0" dirty="0"/>
            <a:t> pour une surveillance continue et une intégration dans les pipelines CI/CD.</a:t>
          </a:r>
          <a:endParaRPr lang="fr-FR" dirty="0"/>
        </a:p>
      </dgm:t>
    </dgm:pt>
    <dgm:pt modelId="{1172C3F1-F270-45B0-BC66-A51A118B2274}" type="parTrans" cxnId="{0EF603D3-B6BB-442A-AC73-8FC577554033}">
      <dgm:prSet/>
      <dgm:spPr/>
      <dgm:t>
        <a:bodyPr/>
        <a:lstStyle/>
        <a:p>
          <a:endParaRPr lang="fr-FR"/>
        </a:p>
      </dgm:t>
    </dgm:pt>
    <dgm:pt modelId="{79BD3727-5EDC-4AC4-9EE4-26B3301E1DE6}" type="sibTrans" cxnId="{0EF603D3-B6BB-442A-AC73-8FC577554033}">
      <dgm:prSet/>
      <dgm:spPr/>
      <dgm:t>
        <a:bodyPr/>
        <a:lstStyle/>
        <a:p>
          <a:endParaRPr lang="fr-FR"/>
        </a:p>
      </dgm:t>
    </dgm:pt>
    <dgm:pt modelId="{2D71815A-D760-45C6-9A03-361341201ED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Pour </a:t>
          </a:r>
          <a:r>
            <a:rPr lang="fr-FR" b="0" i="0" dirty="0"/>
            <a:t>garantir la confidentialité, k8sGPT anonymise les noms des </a:t>
          </a:r>
          <a:r>
            <a:rPr lang="fr-FR" b="0" i="0" dirty="0" err="1"/>
            <a:t>pods</a:t>
          </a:r>
          <a:r>
            <a:rPr lang="fr-FR" b="0" i="0" dirty="0"/>
            <a:t>, déploiements et autres ressources sensibles avant d’envoyer les données aux fournisseurs d’IA. Cela évite la fuite d’informations sensibles tout en permettant une analyse efficace.</a:t>
          </a:r>
          <a:endParaRPr lang="fr-FR" dirty="0"/>
        </a:p>
      </dgm:t>
    </dgm:pt>
    <dgm:pt modelId="{53E0B9C6-61DD-4212-9B06-61F160DCE37C}" type="parTrans" cxnId="{F3F4936B-F1EA-481F-8C32-309B09BF0846}">
      <dgm:prSet/>
      <dgm:spPr/>
      <dgm:t>
        <a:bodyPr/>
        <a:lstStyle/>
        <a:p>
          <a:endParaRPr lang="fr-FR"/>
        </a:p>
      </dgm:t>
    </dgm:pt>
    <dgm:pt modelId="{AF9B4F36-DC55-4399-A433-37BAA65F7D6D}" type="sibTrans" cxnId="{F3F4936B-F1EA-481F-8C32-309B09BF0846}">
      <dgm:prSet/>
      <dgm:spPr/>
      <dgm:t>
        <a:bodyPr/>
        <a:lstStyle/>
        <a:p>
          <a:endParaRPr lang="fr-FR"/>
        </a:p>
      </dgm:t>
    </dgm:pt>
    <dgm:pt modelId="{458A5316-72F4-47BA-BEE5-4ED206447E4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k8sGPT </a:t>
          </a:r>
          <a:r>
            <a:rPr lang="fr-FR" b="0" i="0" dirty="0"/>
            <a:t>peut s’intégrer avec des outils de monitoring comme </a:t>
          </a:r>
          <a:r>
            <a:rPr lang="fr-FR" b="0" i="0" dirty="0" err="1"/>
            <a:t>Prometheus</a:t>
          </a:r>
          <a:r>
            <a:rPr lang="fr-FR" b="0" i="0" dirty="0"/>
            <a:t> et </a:t>
          </a:r>
          <a:r>
            <a:rPr lang="fr-FR" b="0" i="0" dirty="0" err="1"/>
            <a:t>Grafana</a:t>
          </a:r>
          <a:r>
            <a:rPr lang="fr-FR" b="0" i="0" dirty="0"/>
            <a:t>. Il permet également la création d’analyseurs personnalisés pour répondre à des besoins spécifiques.</a:t>
          </a:r>
          <a:endParaRPr lang="fr-FR" dirty="0"/>
        </a:p>
      </dgm:t>
    </dgm:pt>
    <dgm:pt modelId="{6FEB063B-4F54-4093-944B-B3EB5E4A0328}" type="parTrans" cxnId="{A2120224-8F36-45CE-905D-32B6AF2FE5C9}">
      <dgm:prSet/>
      <dgm:spPr/>
      <dgm:t>
        <a:bodyPr/>
        <a:lstStyle/>
        <a:p>
          <a:endParaRPr lang="fr-FR"/>
        </a:p>
      </dgm:t>
    </dgm:pt>
    <dgm:pt modelId="{CEF8CC06-BE62-4133-80CD-B39ED1168C3B}" type="sibTrans" cxnId="{A2120224-8F36-45CE-905D-32B6AF2FE5C9}">
      <dgm:prSet/>
      <dgm:spPr/>
      <dgm:t>
        <a:bodyPr/>
        <a:lstStyle/>
        <a:p>
          <a:endParaRPr lang="fr-FR"/>
        </a:p>
      </dgm:t>
    </dgm:pt>
    <dgm:pt modelId="{9AB346A8-F51B-4A26-A0E5-D01583274454}" type="pres">
      <dgm:prSet presAssocID="{58D28F5F-3A34-4251-BA1A-94B8E8942476}" presName="root" presStyleCnt="0">
        <dgm:presLayoutVars>
          <dgm:dir/>
          <dgm:resizeHandles val="exact"/>
        </dgm:presLayoutVars>
      </dgm:prSet>
      <dgm:spPr/>
    </dgm:pt>
    <dgm:pt modelId="{EC71D031-2B16-4F25-A7E0-5335815C9C03}" type="pres">
      <dgm:prSet presAssocID="{B2E6BC2D-3E73-4246-B07C-1851E22AAC6D}" presName="compNode" presStyleCnt="0"/>
      <dgm:spPr/>
    </dgm:pt>
    <dgm:pt modelId="{1EDD8672-725A-41E3-A83B-57923406484E}" type="pres">
      <dgm:prSet presAssocID="{B2E6BC2D-3E73-4246-B07C-1851E22AAC6D}" presName="bgRect" presStyleLbl="bgShp" presStyleIdx="0" presStyleCnt="5"/>
      <dgm:spPr>
        <a:solidFill>
          <a:schemeClr val="bg1">
            <a:lumMod val="95000"/>
          </a:schemeClr>
        </a:solidFill>
      </dgm:spPr>
    </dgm:pt>
    <dgm:pt modelId="{619A4ED4-2124-45C2-B9EF-EB2D138A383B}" type="pres">
      <dgm:prSet presAssocID="{B2E6BC2D-3E73-4246-B07C-1851E22AAC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5BBEA8AA-5518-443A-8CA7-67D5F13EB2C8}" type="pres">
      <dgm:prSet presAssocID="{B2E6BC2D-3E73-4246-B07C-1851E22AAC6D}" presName="spaceRect" presStyleCnt="0"/>
      <dgm:spPr/>
    </dgm:pt>
    <dgm:pt modelId="{54B36904-6C97-4CA0-8CAA-ADDE0DAA1627}" type="pres">
      <dgm:prSet presAssocID="{B2E6BC2D-3E73-4246-B07C-1851E22AAC6D}" presName="parTx" presStyleLbl="revTx" presStyleIdx="0" presStyleCnt="10">
        <dgm:presLayoutVars>
          <dgm:chMax val="0"/>
          <dgm:chPref val="0"/>
        </dgm:presLayoutVars>
      </dgm:prSet>
      <dgm:spPr/>
    </dgm:pt>
    <dgm:pt modelId="{DD06CEC9-550F-42BC-9E72-BEF0A4DF5E5F}" type="pres">
      <dgm:prSet presAssocID="{B2E6BC2D-3E73-4246-B07C-1851E22AAC6D}" presName="desTx" presStyleLbl="revTx" presStyleIdx="1" presStyleCnt="10">
        <dgm:presLayoutVars/>
      </dgm:prSet>
      <dgm:spPr/>
    </dgm:pt>
    <dgm:pt modelId="{9F544ED2-F3E5-4804-8192-019F1BD5422A}" type="pres">
      <dgm:prSet presAssocID="{1D36B09C-249A-49DE-ABB1-EA1AEF5E4514}" presName="sibTrans" presStyleCnt="0"/>
      <dgm:spPr/>
    </dgm:pt>
    <dgm:pt modelId="{402FF9A4-176A-4035-9CFC-927CC6616D33}" type="pres">
      <dgm:prSet presAssocID="{6AA450F7-0FF7-451D-8E9B-BFDB2382F762}" presName="compNode" presStyleCnt="0"/>
      <dgm:spPr/>
    </dgm:pt>
    <dgm:pt modelId="{64A573F5-5320-4E5E-AF3B-8853B28BDD84}" type="pres">
      <dgm:prSet presAssocID="{6AA450F7-0FF7-451D-8E9B-BFDB2382F762}" presName="bgRect" presStyleLbl="bgShp" presStyleIdx="1" presStyleCnt="5"/>
      <dgm:spPr>
        <a:solidFill>
          <a:schemeClr val="bg1">
            <a:lumMod val="95000"/>
          </a:schemeClr>
        </a:solidFill>
      </dgm:spPr>
    </dgm:pt>
    <dgm:pt modelId="{9D0033C1-F3B0-4DD5-8A07-65B4964866B4}" type="pres">
      <dgm:prSet presAssocID="{6AA450F7-0FF7-451D-8E9B-BFDB2382F76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4F3C1848-2453-47F4-9CDA-7A2F5461B232}" type="pres">
      <dgm:prSet presAssocID="{6AA450F7-0FF7-451D-8E9B-BFDB2382F762}" presName="spaceRect" presStyleCnt="0"/>
      <dgm:spPr/>
    </dgm:pt>
    <dgm:pt modelId="{41C85EC2-0ED0-4CC9-BE93-D3C46F61C121}" type="pres">
      <dgm:prSet presAssocID="{6AA450F7-0FF7-451D-8E9B-BFDB2382F762}" presName="parTx" presStyleLbl="revTx" presStyleIdx="2" presStyleCnt="10">
        <dgm:presLayoutVars>
          <dgm:chMax val="0"/>
          <dgm:chPref val="0"/>
        </dgm:presLayoutVars>
      </dgm:prSet>
      <dgm:spPr/>
    </dgm:pt>
    <dgm:pt modelId="{E55DD130-2F18-4B1F-8126-17C77AFEE5AE}" type="pres">
      <dgm:prSet presAssocID="{6AA450F7-0FF7-451D-8E9B-BFDB2382F762}" presName="desTx" presStyleLbl="revTx" presStyleIdx="3" presStyleCnt="10">
        <dgm:presLayoutVars/>
      </dgm:prSet>
      <dgm:spPr/>
    </dgm:pt>
    <dgm:pt modelId="{3DB99730-EBF9-4562-B28F-BAA34D287704}" type="pres">
      <dgm:prSet presAssocID="{DB8EA850-E8F6-4947-B030-A79D214A6FFD}" presName="sibTrans" presStyleCnt="0"/>
      <dgm:spPr/>
    </dgm:pt>
    <dgm:pt modelId="{BCF7A788-EEBB-4172-BE9C-C747A4A43210}" type="pres">
      <dgm:prSet presAssocID="{93754353-B50D-42B3-99AA-D67B0D8F7A8C}" presName="compNode" presStyleCnt="0"/>
      <dgm:spPr/>
    </dgm:pt>
    <dgm:pt modelId="{3F1D6F63-41DD-487F-8D12-1767F4E4A51C}" type="pres">
      <dgm:prSet presAssocID="{93754353-B50D-42B3-99AA-D67B0D8F7A8C}" presName="bgRect" presStyleLbl="bgShp" presStyleIdx="2" presStyleCnt="5"/>
      <dgm:spPr>
        <a:solidFill>
          <a:schemeClr val="bg1">
            <a:lumMod val="95000"/>
          </a:schemeClr>
        </a:solidFill>
      </dgm:spPr>
    </dgm:pt>
    <dgm:pt modelId="{4E5CBEC7-1BC5-47A2-862F-20EAD866E8FB}" type="pres">
      <dgm:prSet presAssocID="{93754353-B50D-42B3-99AA-D67B0D8F7A8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B904086D-8A89-4C68-B212-CD215EF01480}" type="pres">
      <dgm:prSet presAssocID="{93754353-B50D-42B3-99AA-D67B0D8F7A8C}" presName="spaceRect" presStyleCnt="0"/>
      <dgm:spPr/>
    </dgm:pt>
    <dgm:pt modelId="{AD0C0EA3-AFF4-48D4-8D64-0AD4D80A6353}" type="pres">
      <dgm:prSet presAssocID="{93754353-B50D-42B3-99AA-D67B0D8F7A8C}" presName="parTx" presStyleLbl="revTx" presStyleIdx="4" presStyleCnt="10">
        <dgm:presLayoutVars>
          <dgm:chMax val="0"/>
          <dgm:chPref val="0"/>
        </dgm:presLayoutVars>
      </dgm:prSet>
      <dgm:spPr/>
    </dgm:pt>
    <dgm:pt modelId="{D63AD67E-9D3C-4A8C-8B12-D7B9E7B3C940}" type="pres">
      <dgm:prSet presAssocID="{93754353-B50D-42B3-99AA-D67B0D8F7A8C}" presName="desTx" presStyleLbl="revTx" presStyleIdx="5" presStyleCnt="10">
        <dgm:presLayoutVars/>
      </dgm:prSet>
      <dgm:spPr/>
    </dgm:pt>
    <dgm:pt modelId="{1567C71F-C4DF-4D26-ADA2-38E01DA22E24}" type="pres">
      <dgm:prSet presAssocID="{CD190559-73AE-4F3C-9C47-9A52A0F5F5FC}" presName="sibTrans" presStyleCnt="0"/>
      <dgm:spPr/>
    </dgm:pt>
    <dgm:pt modelId="{F92DFDD6-9E28-4925-AD45-7FD7D8CA10BB}" type="pres">
      <dgm:prSet presAssocID="{6F91E5B8-AC50-4768-ACB4-8FEE92811D55}" presName="compNode" presStyleCnt="0"/>
      <dgm:spPr/>
    </dgm:pt>
    <dgm:pt modelId="{C90A31EF-EB9E-4334-91B9-DF09C6DA3BFC}" type="pres">
      <dgm:prSet presAssocID="{6F91E5B8-AC50-4768-ACB4-8FEE92811D55}" presName="bgRect" presStyleLbl="bgShp" presStyleIdx="3" presStyleCnt="5"/>
      <dgm:spPr>
        <a:solidFill>
          <a:schemeClr val="bg1">
            <a:lumMod val="95000"/>
          </a:schemeClr>
        </a:solidFill>
      </dgm:spPr>
    </dgm:pt>
    <dgm:pt modelId="{6D87F130-D7DC-4C42-BD3A-77AFC90C352F}" type="pres">
      <dgm:prSet presAssocID="{6F91E5B8-AC50-4768-ACB4-8FEE92811D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</dgm:pt>
    <dgm:pt modelId="{F12F1831-ADE1-49C6-8CA9-2181AEB6C064}" type="pres">
      <dgm:prSet presAssocID="{6F91E5B8-AC50-4768-ACB4-8FEE92811D55}" presName="spaceRect" presStyleCnt="0"/>
      <dgm:spPr/>
    </dgm:pt>
    <dgm:pt modelId="{F8C5E624-1D88-4A13-BB51-4B3D7373D4BE}" type="pres">
      <dgm:prSet presAssocID="{6F91E5B8-AC50-4768-ACB4-8FEE92811D55}" presName="parTx" presStyleLbl="revTx" presStyleIdx="6" presStyleCnt="10">
        <dgm:presLayoutVars>
          <dgm:chMax val="0"/>
          <dgm:chPref val="0"/>
        </dgm:presLayoutVars>
      </dgm:prSet>
      <dgm:spPr/>
    </dgm:pt>
    <dgm:pt modelId="{1B1514E0-054B-41E6-A28D-786AF8E62C48}" type="pres">
      <dgm:prSet presAssocID="{6F91E5B8-AC50-4768-ACB4-8FEE92811D55}" presName="desTx" presStyleLbl="revTx" presStyleIdx="7" presStyleCnt="10">
        <dgm:presLayoutVars/>
      </dgm:prSet>
      <dgm:spPr/>
    </dgm:pt>
    <dgm:pt modelId="{38D0163F-4BF8-4621-9931-156E7595029D}" type="pres">
      <dgm:prSet presAssocID="{0AC1EBCF-F8A4-4EC3-A626-0FAABD02948D}" presName="sibTrans" presStyleCnt="0"/>
      <dgm:spPr/>
    </dgm:pt>
    <dgm:pt modelId="{8473E47F-272E-46C4-98C7-D6DF05D0E1FB}" type="pres">
      <dgm:prSet presAssocID="{888F5C89-95F2-47DC-B302-DE9850CC68D9}" presName="compNode" presStyleCnt="0"/>
      <dgm:spPr/>
    </dgm:pt>
    <dgm:pt modelId="{E89AB32A-0B57-4638-BA00-4D488A7EDED0}" type="pres">
      <dgm:prSet presAssocID="{888F5C89-95F2-47DC-B302-DE9850CC68D9}" presName="bgRect" presStyleLbl="bgShp" presStyleIdx="4" presStyleCnt="5"/>
      <dgm:spPr>
        <a:solidFill>
          <a:schemeClr val="bg1">
            <a:lumMod val="95000"/>
          </a:schemeClr>
        </a:solidFill>
      </dgm:spPr>
    </dgm:pt>
    <dgm:pt modelId="{F64177EA-0CB4-49B9-9FD7-9CC2AE0DB08F}" type="pres">
      <dgm:prSet presAssocID="{888F5C89-95F2-47DC-B302-DE9850CC68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</dgm:pt>
    <dgm:pt modelId="{6F08A31A-B6C0-41C0-A813-8756E685D482}" type="pres">
      <dgm:prSet presAssocID="{888F5C89-95F2-47DC-B302-DE9850CC68D9}" presName="spaceRect" presStyleCnt="0"/>
      <dgm:spPr/>
    </dgm:pt>
    <dgm:pt modelId="{9BE93046-7668-4567-902A-8840EBF0F387}" type="pres">
      <dgm:prSet presAssocID="{888F5C89-95F2-47DC-B302-DE9850CC68D9}" presName="parTx" presStyleLbl="revTx" presStyleIdx="8" presStyleCnt="10">
        <dgm:presLayoutVars>
          <dgm:chMax val="0"/>
          <dgm:chPref val="0"/>
        </dgm:presLayoutVars>
      </dgm:prSet>
      <dgm:spPr/>
    </dgm:pt>
    <dgm:pt modelId="{9F4B1E94-202E-4D29-8FFD-03B0A89BB01B}" type="pres">
      <dgm:prSet presAssocID="{888F5C89-95F2-47DC-B302-DE9850CC68D9}" presName="desTx" presStyleLbl="revTx" presStyleIdx="9" presStyleCnt="10">
        <dgm:presLayoutVars/>
      </dgm:prSet>
      <dgm:spPr/>
    </dgm:pt>
  </dgm:ptLst>
  <dgm:cxnLst>
    <dgm:cxn modelId="{33B5F814-D1B4-4753-90A7-C68D9DCA04E4}" type="presOf" srcId="{93754353-B50D-42B3-99AA-D67B0D8F7A8C}" destId="{AD0C0EA3-AFF4-48D4-8D64-0AD4D80A6353}" srcOrd="0" destOrd="0" presId="urn:microsoft.com/office/officeart/2018/2/layout/IconVerticalSolidList"/>
    <dgm:cxn modelId="{F23C0A15-F39E-45C9-8F69-CECD031F6F60}" type="presOf" srcId="{FCE4ED6E-268F-41FB-8981-AEC4D46626AB}" destId="{E55DD130-2F18-4B1F-8126-17C77AFEE5AE}" srcOrd="0" destOrd="0" presId="urn:microsoft.com/office/officeart/2018/2/layout/IconVerticalSolidList"/>
    <dgm:cxn modelId="{E5494A1F-3725-42B9-9A80-EE33C3442672}" srcId="{58D28F5F-3A34-4251-BA1A-94B8E8942476}" destId="{6AA450F7-0FF7-451D-8E9B-BFDB2382F762}" srcOrd="1" destOrd="0" parTransId="{062709F7-B4A9-45E9-830D-4A33AAA4E42D}" sibTransId="{DB8EA850-E8F6-4947-B030-A79D214A6FFD}"/>
    <dgm:cxn modelId="{A2120224-8F36-45CE-905D-32B6AF2FE5C9}" srcId="{888F5C89-95F2-47DC-B302-DE9850CC68D9}" destId="{458A5316-72F4-47BA-BEE5-4ED206447E44}" srcOrd="0" destOrd="0" parTransId="{6FEB063B-4F54-4093-944B-B3EB5E4A0328}" sibTransId="{CEF8CC06-BE62-4133-80CD-B39ED1168C3B}"/>
    <dgm:cxn modelId="{F3F4936B-F1EA-481F-8C32-309B09BF0846}" srcId="{6F91E5B8-AC50-4768-ACB4-8FEE92811D55}" destId="{2D71815A-D760-45C6-9A03-361341201ED8}" srcOrd="0" destOrd="0" parTransId="{53E0B9C6-61DD-4212-9B06-61F160DCE37C}" sibTransId="{AF9B4F36-DC55-4399-A433-37BAA65F7D6D}"/>
    <dgm:cxn modelId="{4292C24B-9283-4294-B293-BADBFBB03BF1}" srcId="{58D28F5F-3A34-4251-BA1A-94B8E8942476}" destId="{888F5C89-95F2-47DC-B302-DE9850CC68D9}" srcOrd="4" destOrd="0" parTransId="{8FF60D9A-E57A-4F75-BF4F-1492CF620C7E}" sibTransId="{5FF7BA8E-4493-4B99-9616-79E8DFEFD90C}"/>
    <dgm:cxn modelId="{897C3A50-58AD-42D3-9DB9-95BBC39FE91D}" srcId="{6AA450F7-0FF7-451D-8E9B-BFDB2382F762}" destId="{FCE4ED6E-268F-41FB-8981-AEC4D46626AB}" srcOrd="0" destOrd="0" parTransId="{98883030-0B4E-4FD2-8F05-1BA27E61EC59}" sibTransId="{9A7235AE-9135-49D6-9FF4-1C98B3B56187}"/>
    <dgm:cxn modelId="{1EF1139C-6629-4DF2-B7DD-9A756916DC3A}" srcId="{58D28F5F-3A34-4251-BA1A-94B8E8942476}" destId="{6F91E5B8-AC50-4768-ACB4-8FEE92811D55}" srcOrd="3" destOrd="0" parTransId="{44E88F6E-F950-4F2C-9F0C-FCE8ACED076F}" sibTransId="{0AC1EBCF-F8A4-4EC3-A626-0FAABD02948D}"/>
    <dgm:cxn modelId="{9E89F89C-C508-4321-BAC2-19BAF9711D0F}" srcId="{B2E6BC2D-3E73-4246-B07C-1851E22AAC6D}" destId="{ABF91809-C872-4E9C-9CA7-6FA4B69AFF08}" srcOrd="0" destOrd="0" parTransId="{83746627-ADDF-4F4F-AEDE-2E8DCB5963A0}" sibTransId="{2B679C07-BA24-473E-B577-7F49CA370BBB}"/>
    <dgm:cxn modelId="{89582BA1-4C94-4BDF-8976-6C8962D450A0}" srcId="{58D28F5F-3A34-4251-BA1A-94B8E8942476}" destId="{B2E6BC2D-3E73-4246-B07C-1851E22AAC6D}" srcOrd="0" destOrd="0" parTransId="{1D8F5FEE-734B-44B2-986C-0B286217BF67}" sibTransId="{1D36B09C-249A-49DE-ABB1-EA1AEF5E4514}"/>
    <dgm:cxn modelId="{92452BB9-E972-407E-B8A4-8C75960286D3}" type="presOf" srcId="{ABF91809-C872-4E9C-9CA7-6FA4B69AFF08}" destId="{DD06CEC9-550F-42BC-9E72-BEF0A4DF5E5F}" srcOrd="0" destOrd="0" presId="urn:microsoft.com/office/officeart/2018/2/layout/IconVerticalSolidList"/>
    <dgm:cxn modelId="{E5885BBA-C732-4EBC-9E5A-2857DCF21B66}" type="presOf" srcId="{458A5316-72F4-47BA-BEE5-4ED206447E44}" destId="{9F4B1E94-202E-4D29-8FFD-03B0A89BB01B}" srcOrd="0" destOrd="0" presId="urn:microsoft.com/office/officeart/2018/2/layout/IconVerticalSolidList"/>
    <dgm:cxn modelId="{E1F72EBF-F09A-4B6F-B428-D710D3A3D3A0}" type="presOf" srcId="{888F5C89-95F2-47DC-B302-DE9850CC68D9}" destId="{9BE93046-7668-4567-902A-8840EBF0F387}" srcOrd="0" destOrd="0" presId="urn:microsoft.com/office/officeart/2018/2/layout/IconVerticalSolidList"/>
    <dgm:cxn modelId="{3EDBB6C8-F53C-456B-B6B8-5C37482F8495}" srcId="{58D28F5F-3A34-4251-BA1A-94B8E8942476}" destId="{93754353-B50D-42B3-99AA-D67B0D8F7A8C}" srcOrd="2" destOrd="0" parTransId="{CB1BB2C6-564D-4ECD-A97A-AAD0EF33FDF3}" sibTransId="{CD190559-73AE-4F3C-9C47-9A52A0F5F5FC}"/>
    <dgm:cxn modelId="{B32195C9-FF01-4F2F-94E8-6663A348B81A}" type="presOf" srcId="{6F91E5B8-AC50-4768-ACB4-8FEE92811D55}" destId="{F8C5E624-1D88-4A13-BB51-4B3D7373D4BE}" srcOrd="0" destOrd="0" presId="urn:microsoft.com/office/officeart/2018/2/layout/IconVerticalSolidList"/>
    <dgm:cxn modelId="{0F264CCA-A592-423A-9BE6-8F5D3086AF05}" type="presOf" srcId="{B2E6BC2D-3E73-4246-B07C-1851E22AAC6D}" destId="{54B36904-6C97-4CA0-8CAA-ADDE0DAA1627}" srcOrd="0" destOrd="0" presId="urn:microsoft.com/office/officeart/2018/2/layout/IconVerticalSolidList"/>
    <dgm:cxn modelId="{0EF603D3-B6BB-442A-AC73-8FC577554033}" srcId="{93754353-B50D-42B3-99AA-D67B0D8F7A8C}" destId="{1B288225-F45D-48B8-B00F-595AA035081A}" srcOrd="0" destOrd="0" parTransId="{1172C3F1-F270-45B0-BC66-A51A118B2274}" sibTransId="{79BD3727-5EDC-4AC4-9EE4-26B3301E1DE6}"/>
    <dgm:cxn modelId="{B30D52E4-DD14-48E0-A882-FB98252E8DB5}" type="presOf" srcId="{58D28F5F-3A34-4251-BA1A-94B8E8942476}" destId="{9AB346A8-F51B-4A26-A0E5-D01583274454}" srcOrd="0" destOrd="0" presId="urn:microsoft.com/office/officeart/2018/2/layout/IconVerticalSolidList"/>
    <dgm:cxn modelId="{19DA93F0-839E-42A8-B4FA-C7B00BB48666}" type="presOf" srcId="{6AA450F7-0FF7-451D-8E9B-BFDB2382F762}" destId="{41C85EC2-0ED0-4CC9-BE93-D3C46F61C121}" srcOrd="0" destOrd="0" presId="urn:microsoft.com/office/officeart/2018/2/layout/IconVerticalSolidList"/>
    <dgm:cxn modelId="{258FC4F3-E4BA-43A7-90F7-DA72634B4A3B}" type="presOf" srcId="{1B288225-F45D-48B8-B00F-595AA035081A}" destId="{D63AD67E-9D3C-4A8C-8B12-D7B9E7B3C940}" srcOrd="0" destOrd="0" presId="urn:microsoft.com/office/officeart/2018/2/layout/IconVerticalSolidList"/>
    <dgm:cxn modelId="{43B4D4F5-74F4-4B7B-9B1D-F6984D6D8A39}" type="presOf" srcId="{2D71815A-D760-45C6-9A03-361341201ED8}" destId="{1B1514E0-054B-41E6-A28D-786AF8E62C48}" srcOrd="0" destOrd="0" presId="urn:microsoft.com/office/officeart/2018/2/layout/IconVerticalSolidList"/>
    <dgm:cxn modelId="{0E2A7F14-E350-45B3-AEC9-2CDD6F10F2D6}" type="presParOf" srcId="{9AB346A8-F51B-4A26-A0E5-D01583274454}" destId="{EC71D031-2B16-4F25-A7E0-5335815C9C03}" srcOrd="0" destOrd="0" presId="urn:microsoft.com/office/officeart/2018/2/layout/IconVerticalSolidList"/>
    <dgm:cxn modelId="{11239F5F-0922-40F2-9B4C-1350BFB1C314}" type="presParOf" srcId="{EC71D031-2B16-4F25-A7E0-5335815C9C03}" destId="{1EDD8672-725A-41E3-A83B-57923406484E}" srcOrd="0" destOrd="0" presId="urn:microsoft.com/office/officeart/2018/2/layout/IconVerticalSolidList"/>
    <dgm:cxn modelId="{11A993D4-A11F-4411-9094-0F817D872F2E}" type="presParOf" srcId="{EC71D031-2B16-4F25-A7E0-5335815C9C03}" destId="{619A4ED4-2124-45C2-B9EF-EB2D138A383B}" srcOrd="1" destOrd="0" presId="urn:microsoft.com/office/officeart/2018/2/layout/IconVerticalSolidList"/>
    <dgm:cxn modelId="{635B56D1-5115-48DD-925A-E61AAAF27121}" type="presParOf" srcId="{EC71D031-2B16-4F25-A7E0-5335815C9C03}" destId="{5BBEA8AA-5518-443A-8CA7-67D5F13EB2C8}" srcOrd="2" destOrd="0" presId="urn:microsoft.com/office/officeart/2018/2/layout/IconVerticalSolidList"/>
    <dgm:cxn modelId="{C6A6817F-0DC9-4DB5-A183-9744A3FF1D38}" type="presParOf" srcId="{EC71D031-2B16-4F25-A7E0-5335815C9C03}" destId="{54B36904-6C97-4CA0-8CAA-ADDE0DAA1627}" srcOrd="3" destOrd="0" presId="urn:microsoft.com/office/officeart/2018/2/layout/IconVerticalSolidList"/>
    <dgm:cxn modelId="{9B784591-0971-45D8-8692-47B66CA82C7B}" type="presParOf" srcId="{EC71D031-2B16-4F25-A7E0-5335815C9C03}" destId="{DD06CEC9-550F-42BC-9E72-BEF0A4DF5E5F}" srcOrd="4" destOrd="0" presId="urn:microsoft.com/office/officeart/2018/2/layout/IconVerticalSolidList"/>
    <dgm:cxn modelId="{6EBCAA61-C4D2-4650-8C75-8F6B1A4845B7}" type="presParOf" srcId="{9AB346A8-F51B-4A26-A0E5-D01583274454}" destId="{9F544ED2-F3E5-4804-8192-019F1BD5422A}" srcOrd="1" destOrd="0" presId="urn:microsoft.com/office/officeart/2018/2/layout/IconVerticalSolidList"/>
    <dgm:cxn modelId="{7FA87282-78A3-45F0-867F-228D73685BF1}" type="presParOf" srcId="{9AB346A8-F51B-4A26-A0E5-D01583274454}" destId="{402FF9A4-176A-4035-9CFC-927CC6616D33}" srcOrd="2" destOrd="0" presId="urn:microsoft.com/office/officeart/2018/2/layout/IconVerticalSolidList"/>
    <dgm:cxn modelId="{15C29F54-98AF-42A9-AC62-06E3317A5A11}" type="presParOf" srcId="{402FF9A4-176A-4035-9CFC-927CC6616D33}" destId="{64A573F5-5320-4E5E-AF3B-8853B28BDD84}" srcOrd="0" destOrd="0" presId="urn:microsoft.com/office/officeart/2018/2/layout/IconVerticalSolidList"/>
    <dgm:cxn modelId="{FE23DE1F-412B-4F96-B1D2-1D06C767112C}" type="presParOf" srcId="{402FF9A4-176A-4035-9CFC-927CC6616D33}" destId="{9D0033C1-F3B0-4DD5-8A07-65B4964866B4}" srcOrd="1" destOrd="0" presId="urn:microsoft.com/office/officeart/2018/2/layout/IconVerticalSolidList"/>
    <dgm:cxn modelId="{B7D0B11F-D068-4084-8743-0AB037EA340B}" type="presParOf" srcId="{402FF9A4-176A-4035-9CFC-927CC6616D33}" destId="{4F3C1848-2453-47F4-9CDA-7A2F5461B232}" srcOrd="2" destOrd="0" presId="urn:microsoft.com/office/officeart/2018/2/layout/IconVerticalSolidList"/>
    <dgm:cxn modelId="{A99214A5-721B-41B5-AABB-255C77CE9F6D}" type="presParOf" srcId="{402FF9A4-176A-4035-9CFC-927CC6616D33}" destId="{41C85EC2-0ED0-4CC9-BE93-D3C46F61C121}" srcOrd="3" destOrd="0" presId="urn:microsoft.com/office/officeart/2018/2/layout/IconVerticalSolidList"/>
    <dgm:cxn modelId="{FE935BDB-4B50-4572-8559-5560BEF696F3}" type="presParOf" srcId="{402FF9A4-176A-4035-9CFC-927CC6616D33}" destId="{E55DD130-2F18-4B1F-8126-17C77AFEE5AE}" srcOrd="4" destOrd="0" presId="urn:microsoft.com/office/officeart/2018/2/layout/IconVerticalSolidList"/>
    <dgm:cxn modelId="{C383551B-2C8B-476B-A5A2-3BB103FC7F21}" type="presParOf" srcId="{9AB346A8-F51B-4A26-A0E5-D01583274454}" destId="{3DB99730-EBF9-4562-B28F-BAA34D287704}" srcOrd="3" destOrd="0" presId="urn:microsoft.com/office/officeart/2018/2/layout/IconVerticalSolidList"/>
    <dgm:cxn modelId="{4410B06F-5E34-47B3-AC5C-7D56A6874DFD}" type="presParOf" srcId="{9AB346A8-F51B-4A26-A0E5-D01583274454}" destId="{BCF7A788-EEBB-4172-BE9C-C747A4A43210}" srcOrd="4" destOrd="0" presId="urn:microsoft.com/office/officeart/2018/2/layout/IconVerticalSolidList"/>
    <dgm:cxn modelId="{6A97D49A-2E4F-4B45-999E-DCB8233D8647}" type="presParOf" srcId="{BCF7A788-EEBB-4172-BE9C-C747A4A43210}" destId="{3F1D6F63-41DD-487F-8D12-1767F4E4A51C}" srcOrd="0" destOrd="0" presId="urn:microsoft.com/office/officeart/2018/2/layout/IconVerticalSolidList"/>
    <dgm:cxn modelId="{702BA6FA-6474-4098-B6DC-F90A95375E91}" type="presParOf" srcId="{BCF7A788-EEBB-4172-BE9C-C747A4A43210}" destId="{4E5CBEC7-1BC5-47A2-862F-20EAD866E8FB}" srcOrd="1" destOrd="0" presId="urn:microsoft.com/office/officeart/2018/2/layout/IconVerticalSolidList"/>
    <dgm:cxn modelId="{F53A1C03-9FD8-4579-993B-AA209F60EF29}" type="presParOf" srcId="{BCF7A788-EEBB-4172-BE9C-C747A4A43210}" destId="{B904086D-8A89-4C68-B212-CD215EF01480}" srcOrd="2" destOrd="0" presId="urn:microsoft.com/office/officeart/2018/2/layout/IconVerticalSolidList"/>
    <dgm:cxn modelId="{67B3E2F9-D299-49D4-8CA0-FB95C6C7E890}" type="presParOf" srcId="{BCF7A788-EEBB-4172-BE9C-C747A4A43210}" destId="{AD0C0EA3-AFF4-48D4-8D64-0AD4D80A6353}" srcOrd="3" destOrd="0" presId="urn:microsoft.com/office/officeart/2018/2/layout/IconVerticalSolidList"/>
    <dgm:cxn modelId="{48A88F5E-9EF1-48C3-8C20-5AFD26684DA1}" type="presParOf" srcId="{BCF7A788-EEBB-4172-BE9C-C747A4A43210}" destId="{D63AD67E-9D3C-4A8C-8B12-D7B9E7B3C940}" srcOrd="4" destOrd="0" presId="urn:microsoft.com/office/officeart/2018/2/layout/IconVerticalSolidList"/>
    <dgm:cxn modelId="{75E15B5A-96CA-4291-98CF-9C416341B901}" type="presParOf" srcId="{9AB346A8-F51B-4A26-A0E5-D01583274454}" destId="{1567C71F-C4DF-4D26-ADA2-38E01DA22E24}" srcOrd="5" destOrd="0" presId="urn:microsoft.com/office/officeart/2018/2/layout/IconVerticalSolidList"/>
    <dgm:cxn modelId="{3254D262-3A1D-4A6C-963E-3563B2852B92}" type="presParOf" srcId="{9AB346A8-F51B-4A26-A0E5-D01583274454}" destId="{F92DFDD6-9E28-4925-AD45-7FD7D8CA10BB}" srcOrd="6" destOrd="0" presId="urn:microsoft.com/office/officeart/2018/2/layout/IconVerticalSolidList"/>
    <dgm:cxn modelId="{D83CFF20-025D-42CD-9E5B-100BC6C6E75B}" type="presParOf" srcId="{F92DFDD6-9E28-4925-AD45-7FD7D8CA10BB}" destId="{C90A31EF-EB9E-4334-91B9-DF09C6DA3BFC}" srcOrd="0" destOrd="0" presId="urn:microsoft.com/office/officeart/2018/2/layout/IconVerticalSolidList"/>
    <dgm:cxn modelId="{4A5D474C-1A9C-4BE6-805B-21DC6588E8E0}" type="presParOf" srcId="{F92DFDD6-9E28-4925-AD45-7FD7D8CA10BB}" destId="{6D87F130-D7DC-4C42-BD3A-77AFC90C352F}" srcOrd="1" destOrd="0" presId="urn:microsoft.com/office/officeart/2018/2/layout/IconVerticalSolidList"/>
    <dgm:cxn modelId="{AA235A48-45B7-4BFA-9206-D072797A111B}" type="presParOf" srcId="{F92DFDD6-9E28-4925-AD45-7FD7D8CA10BB}" destId="{F12F1831-ADE1-49C6-8CA9-2181AEB6C064}" srcOrd="2" destOrd="0" presId="urn:microsoft.com/office/officeart/2018/2/layout/IconVerticalSolidList"/>
    <dgm:cxn modelId="{C1C07937-1F34-4371-B401-A377244623D4}" type="presParOf" srcId="{F92DFDD6-9E28-4925-AD45-7FD7D8CA10BB}" destId="{F8C5E624-1D88-4A13-BB51-4B3D7373D4BE}" srcOrd="3" destOrd="0" presId="urn:microsoft.com/office/officeart/2018/2/layout/IconVerticalSolidList"/>
    <dgm:cxn modelId="{DF9EB564-65FC-48BF-9F14-E8891B56CDB2}" type="presParOf" srcId="{F92DFDD6-9E28-4925-AD45-7FD7D8CA10BB}" destId="{1B1514E0-054B-41E6-A28D-786AF8E62C48}" srcOrd="4" destOrd="0" presId="urn:microsoft.com/office/officeart/2018/2/layout/IconVerticalSolidList"/>
    <dgm:cxn modelId="{CE1EFADD-A8BC-469D-8F47-404DB7B46A94}" type="presParOf" srcId="{9AB346A8-F51B-4A26-A0E5-D01583274454}" destId="{38D0163F-4BF8-4621-9931-156E7595029D}" srcOrd="7" destOrd="0" presId="urn:microsoft.com/office/officeart/2018/2/layout/IconVerticalSolidList"/>
    <dgm:cxn modelId="{25452212-C504-4EB0-AF6F-1EC5CDB30371}" type="presParOf" srcId="{9AB346A8-F51B-4A26-A0E5-D01583274454}" destId="{8473E47F-272E-46C4-98C7-D6DF05D0E1FB}" srcOrd="8" destOrd="0" presId="urn:microsoft.com/office/officeart/2018/2/layout/IconVerticalSolidList"/>
    <dgm:cxn modelId="{FEC8FA4F-2BE0-462D-AF5D-817F5B4AED4B}" type="presParOf" srcId="{8473E47F-272E-46C4-98C7-D6DF05D0E1FB}" destId="{E89AB32A-0B57-4638-BA00-4D488A7EDED0}" srcOrd="0" destOrd="0" presId="urn:microsoft.com/office/officeart/2018/2/layout/IconVerticalSolidList"/>
    <dgm:cxn modelId="{5C2AA151-3EB6-4E7C-844D-7E71FE0462F1}" type="presParOf" srcId="{8473E47F-272E-46C4-98C7-D6DF05D0E1FB}" destId="{F64177EA-0CB4-49B9-9FD7-9CC2AE0DB08F}" srcOrd="1" destOrd="0" presId="urn:microsoft.com/office/officeart/2018/2/layout/IconVerticalSolidList"/>
    <dgm:cxn modelId="{0377AD18-6A2E-44CE-82A6-9683C5FCD65B}" type="presParOf" srcId="{8473E47F-272E-46C4-98C7-D6DF05D0E1FB}" destId="{6F08A31A-B6C0-41C0-A813-8756E685D482}" srcOrd="2" destOrd="0" presId="urn:microsoft.com/office/officeart/2018/2/layout/IconVerticalSolidList"/>
    <dgm:cxn modelId="{96FF94B8-9BDE-493A-8263-2279B98ADD1F}" type="presParOf" srcId="{8473E47F-272E-46C4-98C7-D6DF05D0E1FB}" destId="{9BE93046-7668-4567-902A-8840EBF0F387}" srcOrd="3" destOrd="0" presId="urn:microsoft.com/office/officeart/2018/2/layout/IconVerticalSolidList"/>
    <dgm:cxn modelId="{65D8EA6E-B760-4CD0-84CE-D4D404B5AE1D}" type="presParOf" srcId="{8473E47F-272E-46C4-98C7-D6DF05D0E1FB}" destId="{9F4B1E94-202E-4D29-8FFD-03B0A89BB01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3C902A-373C-4F6C-B162-48C4413C8A99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5CA98DF-97A2-462A-8EDA-6CB8CD82CCAA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Gestion des coûts</a:t>
          </a:r>
        </a:p>
      </dgm:t>
    </dgm:pt>
    <dgm:pt modelId="{D3C959B1-34AA-41D1-977D-EDA40BE46DCE}" type="parTrans" cxnId="{82E81DFC-2ABA-47B6-A414-F3C845FC3E3B}">
      <dgm:prSet/>
      <dgm:spPr/>
      <dgm:t>
        <a:bodyPr/>
        <a:lstStyle/>
        <a:p>
          <a:endParaRPr lang="fr-FR"/>
        </a:p>
      </dgm:t>
    </dgm:pt>
    <dgm:pt modelId="{E7BFA8A9-672D-4BCD-BCFD-497AE639728E}" type="sibTrans" cxnId="{82E81DFC-2ABA-47B6-A414-F3C845FC3E3B}">
      <dgm:prSet/>
      <dgm:spPr/>
      <dgm:t>
        <a:bodyPr/>
        <a:lstStyle/>
        <a:p>
          <a:endParaRPr lang="fr-FR"/>
        </a:p>
      </dgm:t>
    </dgm:pt>
    <dgm:pt modelId="{E185395E-33B7-4E1E-82F4-79DC30F120F6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Choisir un modèle GPT en fonction de vos besoins et des coûts associés</a:t>
          </a:r>
        </a:p>
      </dgm:t>
    </dgm:pt>
    <dgm:pt modelId="{27C570B9-4BBA-47B7-81CB-0074B422A9CC}" type="parTrans" cxnId="{76710D1D-0D81-4366-B0CE-2D5FCF9D6B2F}">
      <dgm:prSet/>
      <dgm:spPr/>
      <dgm:t>
        <a:bodyPr/>
        <a:lstStyle/>
        <a:p>
          <a:endParaRPr lang="fr-FR"/>
        </a:p>
      </dgm:t>
    </dgm:pt>
    <dgm:pt modelId="{913F40B3-20F1-466D-8F0D-F80F51C69D14}" type="sibTrans" cxnId="{76710D1D-0D81-4366-B0CE-2D5FCF9D6B2F}">
      <dgm:prSet/>
      <dgm:spPr/>
      <dgm:t>
        <a:bodyPr/>
        <a:lstStyle/>
        <a:p>
          <a:endParaRPr lang="fr-FR"/>
        </a:p>
      </dgm:t>
    </dgm:pt>
    <dgm:pt modelId="{BAFC693A-17CC-4A66-974D-A7124DFE985C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Configurer l’intervalle des analyses en fonction de vos SLA</a:t>
          </a:r>
        </a:p>
      </dgm:t>
    </dgm:pt>
    <dgm:pt modelId="{736BAA89-9F14-4C56-B403-4F44289B5BBD}" type="parTrans" cxnId="{14DE11E3-1BAD-4A55-98EF-5AB1DCFFE7BF}">
      <dgm:prSet/>
      <dgm:spPr/>
      <dgm:t>
        <a:bodyPr/>
        <a:lstStyle/>
        <a:p>
          <a:endParaRPr lang="fr-FR"/>
        </a:p>
      </dgm:t>
    </dgm:pt>
    <dgm:pt modelId="{D5ABD9B5-1BAA-40DE-A92E-C36DEA654D6B}" type="sibTrans" cxnId="{14DE11E3-1BAD-4A55-98EF-5AB1DCFFE7BF}">
      <dgm:prSet/>
      <dgm:spPr/>
      <dgm:t>
        <a:bodyPr/>
        <a:lstStyle/>
        <a:p>
          <a:endParaRPr lang="fr-FR"/>
        </a:p>
      </dgm:t>
    </dgm:pt>
    <dgm:pt modelId="{4EC3BDD4-9213-4739-B530-80D813C6949F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Utiliser une IA locale intégrée à votre cluster</a:t>
          </a:r>
        </a:p>
      </dgm:t>
    </dgm:pt>
    <dgm:pt modelId="{F552290A-315A-4EE9-A205-8B3C0EB635F6}" type="parTrans" cxnId="{8695BB76-94A7-4B20-8188-4A51633AB145}">
      <dgm:prSet/>
      <dgm:spPr/>
      <dgm:t>
        <a:bodyPr/>
        <a:lstStyle/>
        <a:p>
          <a:endParaRPr lang="fr-FR"/>
        </a:p>
      </dgm:t>
    </dgm:pt>
    <dgm:pt modelId="{353A4321-16DF-4769-9D62-4FC135209CB7}" type="sibTrans" cxnId="{8695BB76-94A7-4B20-8188-4A51633AB145}">
      <dgm:prSet/>
      <dgm:spPr/>
      <dgm:t>
        <a:bodyPr/>
        <a:lstStyle/>
        <a:p>
          <a:endParaRPr lang="fr-FR"/>
        </a:p>
      </dgm:t>
    </dgm:pt>
    <dgm:pt modelId="{39A3B95E-4803-4748-9902-446330EE8CE7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Améliorer le suivi de vos coûts via l’outil </a:t>
          </a:r>
          <a:r>
            <a:rPr lang="fr-FR" dirty="0" err="1"/>
            <a:t>Kubecost</a:t>
          </a:r>
          <a:endParaRPr lang="fr-FR" dirty="0"/>
        </a:p>
      </dgm:t>
    </dgm:pt>
    <dgm:pt modelId="{1849E59A-9A17-4940-9394-F76F94422C0E}" type="parTrans" cxnId="{33ACA1BB-30DB-4941-B36D-46E5F8BB2920}">
      <dgm:prSet/>
      <dgm:spPr/>
      <dgm:t>
        <a:bodyPr/>
        <a:lstStyle/>
        <a:p>
          <a:endParaRPr lang="fr-FR"/>
        </a:p>
      </dgm:t>
    </dgm:pt>
    <dgm:pt modelId="{D459978A-DB05-484F-8F40-AA6C76D279A1}" type="sibTrans" cxnId="{33ACA1BB-30DB-4941-B36D-46E5F8BB2920}">
      <dgm:prSet/>
      <dgm:spPr/>
      <dgm:t>
        <a:bodyPr/>
        <a:lstStyle/>
        <a:p>
          <a:endParaRPr lang="fr-FR"/>
        </a:p>
      </dgm:t>
    </dgm:pt>
    <dgm:pt modelId="{B80AD935-A265-4691-AAFD-CA686449E379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Mettre en place le système de  cache</a:t>
          </a:r>
        </a:p>
      </dgm:t>
    </dgm:pt>
    <dgm:pt modelId="{2B7E01F9-63E8-4AB6-8497-616189E94A61}" type="parTrans" cxnId="{4A1624E8-15B6-46C2-BC64-B5B256CD1D18}">
      <dgm:prSet/>
      <dgm:spPr/>
      <dgm:t>
        <a:bodyPr/>
        <a:lstStyle/>
        <a:p>
          <a:endParaRPr lang="fr-FR"/>
        </a:p>
      </dgm:t>
    </dgm:pt>
    <dgm:pt modelId="{43DD030C-D3AA-498C-8288-F85E0449BE18}" type="sibTrans" cxnId="{4A1624E8-15B6-46C2-BC64-B5B256CD1D18}">
      <dgm:prSet/>
      <dgm:spPr/>
      <dgm:t>
        <a:bodyPr/>
        <a:lstStyle/>
        <a:p>
          <a:endParaRPr lang="fr-FR"/>
        </a:p>
      </dgm:t>
    </dgm:pt>
    <dgm:pt modelId="{8707CB85-D809-40A6-BCFA-7366B96CBA58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GPT-OSS-20b</a:t>
          </a:r>
        </a:p>
      </dgm:t>
    </dgm:pt>
    <dgm:pt modelId="{72FF2E39-3EDD-4C35-9CEA-85C3473D66E5}" type="parTrans" cxnId="{574F363E-8A3B-45D5-A9F9-DB452FADCFD1}">
      <dgm:prSet/>
      <dgm:spPr/>
      <dgm:t>
        <a:bodyPr/>
        <a:lstStyle/>
        <a:p>
          <a:endParaRPr lang="fr-FR"/>
        </a:p>
      </dgm:t>
    </dgm:pt>
    <dgm:pt modelId="{027F9B0E-1092-4149-A60E-E3692C8DBE2D}" type="sibTrans" cxnId="{574F363E-8A3B-45D5-A9F9-DB452FADCFD1}">
      <dgm:prSet/>
      <dgm:spPr/>
      <dgm:t>
        <a:bodyPr/>
        <a:lstStyle/>
        <a:p>
          <a:endParaRPr lang="fr-FR"/>
        </a:p>
      </dgm:t>
    </dgm:pt>
    <dgm:pt modelId="{9347DB2D-D8B5-4291-9ABA-0E30800A585F}">
      <dgm:prSet/>
      <dgm:spPr>
        <a:solidFill>
          <a:srgbClr val="0070C0"/>
        </a:solidFill>
      </dgm:spPr>
      <dgm:t>
        <a:bodyPr/>
        <a:lstStyle/>
        <a:p>
          <a:r>
            <a:rPr lang="fr-FR" dirty="0" err="1"/>
            <a:t>Ollama</a:t>
          </a:r>
          <a:endParaRPr lang="fr-FR" dirty="0"/>
        </a:p>
      </dgm:t>
    </dgm:pt>
    <dgm:pt modelId="{BE7550DF-11E3-4552-8139-A8B029F1D16C}" type="parTrans" cxnId="{F4D18BCB-6BED-4DA3-A36A-C3D21255FAD7}">
      <dgm:prSet/>
      <dgm:spPr/>
      <dgm:t>
        <a:bodyPr/>
        <a:lstStyle/>
        <a:p>
          <a:endParaRPr lang="fr-FR"/>
        </a:p>
      </dgm:t>
    </dgm:pt>
    <dgm:pt modelId="{68332367-368A-4A60-9BF7-A6DC305EC9C6}" type="sibTrans" cxnId="{F4D18BCB-6BED-4DA3-A36A-C3D21255FAD7}">
      <dgm:prSet/>
      <dgm:spPr/>
      <dgm:t>
        <a:bodyPr/>
        <a:lstStyle/>
        <a:p>
          <a:endParaRPr lang="fr-FR"/>
        </a:p>
      </dgm:t>
    </dgm:pt>
    <dgm:pt modelId="{5D8DD32D-0F97-4E93-A90F-E6037D427F4C}">
      <dgm:prSet/>
      <dgm:spPr>
        <a:solidFill>
          <a:srgbClr val="0070C0"/>
        </a:solidFill>
      </dgm:spPr>
      <dgm:t>
        <a:bodyPr/>
        <a:lstStyle/>
        <a:p>
          <a:r>
            <a:rPr lang="fr-FR" dirty="0"/>
            <a:t>Local IA</a:t>
          </a:r>
        </a:p>
      </dgm:t>
    </dgm:pt>
    <dgm:pt modelId="{F94076AA-B50E-4993-A3B0-C3FABDDE38D8}" type="parTrans" cxnId="{0A297731-B5B7-4012-B5BB-9CFEBF24531A}">
      <dgm:prSet/>
      <dgm:spPr/>
      <dgm:t>
        <a:bodyPr/>
        <a:lstStyle/>
        <a:p>
          <a:endParaRPr lang="fr-FR"/>
        </a:p>
      </dgm:t>
    </dgm:pt>
    <dgm:pt modelId="{AAE16F18-37F3-48D6-9145-8547655ADCE7}" type="sibTrans" cxnId="{0A297731-B5B7-4012-B5BB-9CFEBF24531A}">
      <dgm:prSet/>
      <dgm:spPr/>
      <dgm:t>
        <a:bodyPr/>
        <a:lstStyle/>
        <a:p>
          <a:endParaRPr lang="fr-FR"/>
        </a:p>
      </dgm:t>
    </dgm:pt>
    <dgm:pt modelId="{A1A03713-F78C-4A1F-AF81-97A61C2756B3}" type="pres">
      <dgm:prSet presAssocID="{173C902A-373C-4F6C-B162-48C4413C8A9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812E918-9F0E-4130-B27B-6177BB8B9B35}" type="pres">
      <dgm:prSet presAssocID="{D5CA98DF-97A2-462A-8EDA-6CB8CD82CCAA}" presName="centerShape" presStyleLbl="node0" presStyleIdx="0" presStyleCnt="1"/>
      <dgm:spPr/>
    </dgm:pt>
    <dgm:pt modelId="{E23E172D-985F-4730-981C-FE0248239B93}" type="pres">
      <dgm:prSet presAssocID="{2B7E01F9-63E8-4AB6-8497-616189E94A61}" presName="parTrans" presStyleLbl="bgSibTrans2D1" presStyleIdx="0" presStyleCnt="5"/>
      <dgm:spPr/>
    </dgm:pt>
    <dgm:pt modelId="{60464A93-34DC-48F5-ADF9-CB07B5FE84A1}" type="pres">
      <dgm:prSet presAssocID="{B80AD935-A265-4691-AAFD-CA686449E379}" presName="node" presStyleLbl="node1" presStyleIdx="0" presStyleCnt="5">
        <dgm:presLayoutVars>
          <dgm:bulletEnabled val="1"/>
        </dgm:presLayoutVars>
      </dgm:prSet>
      <dgm:spPr/>
    </dgm:pt>
    <dgm:pt modelId="{D344E9E2-A5FE-4591-A80A-1852882F9F16}" type="pres">
      <dgm:prSet presAssocID="{27C570B9-4BBA-47B7-81CB-0074B422A9CC}" presName="parTrans" presStyleLbl="bgSibTrans2D1" presStyleIdx="1" presStyleCnt="5"/>
      <dgm:spPr/>
    </dgm:pt>
    <dgm:pt modelId="{367DDB69-C61E-4494-A58E-9F0B7C008BC7}" type="pres">
      <dgm:prSet presAssocID="{E185395E-33B7-4E1E-82F4-79DC30F120F6}" presName="node" presStyleLbl="node1" presStyleIdx="1" presStyleCnt="5">
        <dgm:presLayoutVars>
          <dgm:bulletEnabled val="1"/>
        </dgm:presLayoutVars>
      </dgm:prSet>
      <dgm:spPr/>
    </dgm:pt>
    <dgm:pt modelId="{8FCC50FD-9976-47EE-9663-0706C3A18845}" type="pres">
      <dgm:prSet presAssocID="{736BAA89-9F14-4C56-B403-4F44289B5BBD}" presName="parTrans" presStyleLbl="bgSibTrans2D1" presStyleIdx="2" presStyleCnt="5"/>
      <dgm:spPr/>
    </dgm:pt>
    <dgm:pt modelId="{7B2FF0C0-3039-49BD-91CC-6F1BEF814BB4}" type="pres">
      <dgm:prSet presAssocID="{BAFC693A-17CC-4A66-974D-A7124DFE985C}" presName="node" presStyleLbl="node1" presStyleIdx="2" presStyleCnt="5">
        <dgm:presLayoutVars>
          <dgm:bulletEnabled val="1"/>
        </dgm:presLayoutVars>
      </dgm:prSet>
      <dgm:spPr/>
    </dgm:pt>
    <dgm:pt modelId="{746AA064-C593-44C9-BF64-EA8BF0CF77A2}" type="pres">
      <dgm:prSet presAssocID="{F552290A-315A-4EE9-A205-8B3C0EB635F6}" presName="parTrans" presStyleLbl="bgSibTrans2D1" presStyleIdx="3" presStyleCnt="5"/>
      <dgm:spPr/>
    </dgm:pt>
    <dgm:pt modelId="{D39AEB19-CF1F-4CC2-8F73-36109686C0D4}" type="pres">
      <dgm:prSet presAssocID="{4EC3BDD4-9213-4739-B530-80D813C6949F}" presName="node" presStyleLbl="node1" presStyleIdx="3" presStyleCnt="5">
        <dgm:presLayoutVars>
          <dgm:bulletEnabled val="1"/>
        </dgm:presLayoutVars>
      </dgm:prSet>
      <dgm:spPr/>
    </dgm:pt>
    <dgm:pt modelId="{BAA8116F-5AEE-4C71-9603-E605F8910FCB}" type="pres">
      <dgm:prSet presAssocID="{1849E59A-9A17-4940-9394-F76F94422C0E}" presName="parTrans" presStyleLbl="bgSibTrans2D1" presStyleIdx="4" presStyleCnt="5"/>
      <dgm:spPr/>
    </dgm:pt>
    <dgm:pt modelId="{D0D42E7C-6F9E-41E2-8D55-1718EFDFC15A}" type="pres">
      <dgm:prSet presAssocID="{39A3B95E-4803-4748-9902-446330EE8CE7}" presName="node" presStyleLbl="node1" presStyleIdx="4" presStyleCnt="5">
        <dgm:presLayoutVars>
          <dgm:bulletEnabled val="1"/>
        </dgm:presLayoutVars>
      </dgm:prSet>
      <dgm:spPr/>
    </dgm:pt>
  </dgm:ptLst>
  <dgm:cxnLst>
    <dgm:cxn modelId="{ED0BB705-DE2F-4D94-8D0D-053DE1CD0119}" type="presOf" srcId="{27C570B9-4BBA-47B7-81CB-0074B422A9CC}" destId="{D344E9E2-A5FE-4591-A80A-1852882F9F16}" srcOrd="0" destOrd="0" presId="urn:microsoft.com/office/officeart/2005/8/layout/radial4"/>
    <dgm:cxn modelId="{85B58D09-8072-43C6-B75A-93146EFB3BB7}" type="presOf" srcId="{173C902A-373C-4F6C-B162-48C4413C8A99}" destId="{A1A03713-F78C-4A1F-AF81-97A61C2756B3}" srcOrd="0" destOrd="0" presId="urn:microsoft.com/office/officeart/2005/8/layout/radial4"/>
    <dgm:cxn modelId="{76710D1D-0D81-4366-B0CE-2D5FCF9D6B2F}" srcId="{D5CA98DF-97A2-462A-8EDA-6CB8CD82CCAA}" destId="{E185395E-33B7-4E1E-82F4-79DC30F120F6}" srcOrd="1" destOrd="0" parTransId="{27C570B9-4BBA-47B7-81CB-0074B422A9CC}" sibTransId="{913F40B3-20F1-466D-8F0D-F80F51C69D14}"/>
    <dgm:cxn modelId="{CDD3091E-1144-4AAD-86A6-56721A8E3141}" type="presOf" srcId="{9347DB2D-D8B5-4291-9ABA-0E30800A585F}" destId="{D39AEB19-CF1F-4CC2-8F73-36109686C0D4}" srcOrd="0" destOrd="2" presId="urn:microsoft.com/office/officeart/2005/8/layout/radial4"/>
    <dgm:cxn modelId="{1B8F212B-D89F-43E8-A689-785CF642D7BE}" type="presOf" srcId="{39A3B95E-4803-4748-9902-446330EE8CE7}" destId="{D0D42E7C-6F9E-41E2-8D55-1718EFDFC15A}" srcOrd="0" destOrd="0" presId="urn:microsoft.com/office/officeart/2005/8/layout/radial4"/>
    <dgm:cxn modelId="{0A297731-B5B7-4012-B5BB-9CFEBF24531A}" srcId="{4EC3BDD4-9213-4739-B530-80D813C6949F}" destId="{5D8DD32D-0F97-4E93-A90F-E6037D427F4C}" srcOrd="2" destOrd="0" parTransId="{F94076AA-B50E-4993-A3B0-C3FABDDE38D8}" sibTransId="{AAE16F18-37F3-48D6-9145-8547655ADCE7}"/>
    <dgm:cxn modelId="{BF989231-E122-4313-BFC6-FADB1A3E2FCC}" type="presOf" srcId="{D5CA98DF-97A2-462A-8EDA-6CB8CD82CCAA}" destId="{E812E918-9F0E-4130-B27B-6177BB8B9B35}" srcOrd="0" destOrd="0" presId="urn:microsoft.com/office/officeart/2005/8/layout/radial4"/>
    <dgm:cxn modelId="{EEFFC536-1835-4751-89CA-88B4EC498141}" type="presOf" srcId="{2B7E01F9-63E8-4AB6-8497-616189E94A61}" destId="{E23E172D-985F-4730-981C-FE0248239B93}" srcOrd="0" destOrd="0" presId="urn:microsoft.com/office/officeart/2005/8/layout/radial4"/>
    <dgm:cxn modelId="{E192D53D-52C6-413A-A3F2-5B17CB68B856}" type="presOf" srcId="{1849E59A-9A17-4940-9394-F76F94422C0E}" destId="{BAA8116F-5AEE-4C71-9603-E605F8910FCB}" srcOrd="0" destOrd="0" presId="urn:microsoft.com/office/officeart/2005/8/layout/radial4"/>
    <dgm:cxn modelId="{574F363E-8A3B-45D5-A9F9-DB452FADCFD1}" srcId="{4EC3BDD4-9213-4739-B530-80D813C6949F}" destId="{8707CB85-D809-40A6-BCFA-7366B96CBA58}" srcOrd="0" destOrd="0" parTransId="{72FF2E39-3EDD-4C35-9CEA-85C3473D66E5}" sibTransId="{027F9B0E-1092-4149-A60E-E3692C8DBE2D}"/>
    <dgm:cxn modelId="{5EF2D35E-6E5B-469C-8E59-CE53CAF6BF12}" type="presOf" srcId="{B80AD935-A265-4691-AAFD-CA686449E379}" destId="{60464A93-34DC-48F5-ADF9-CB07B5FE84A1}" srcOrd="0" destOrd="0" presId="urn:microsoft.com/office/officeart/2005/8/layout/radial4"/>
    <dgm:cxn modelId="{2A6C6452-CC49-42C7-961D-73C1AA265F82}" type="presOf" srcId="{5D8DD32D-0F97-4E93-A90F-E6037D427F4C}" destId="{D39AEB19-CF1F-4CC2-8F73-36109686C0D4}" srcOrd="0" destOrd="3" presId="urn:microsoft.com/office/officeart/2005/8/layout/radial4"/>
    <dgm:cxn modelId="{8695BB76-94A7-4B20-8188-4A51633AB145}" srcId="{D5CA98DF-97A2-462A-8EDA-6CB8CD82CCAA}" destId="{4EC3BDD4-9213-4739-B530-80D813C6949F}" srcOrd="3" destOrd="0" parTransId="{F552290A-315A-4EE9-A205-8B3C0EB635F6}" sibTransId="{353A4321-16DF-4769-9D62-4FC135209CB7}"/>
    <dgm:cxn modelId="{1D4AD78B-7C07-4B2C-9318-739D72E7E92B}" type="presOf" srcId="{E185395E-33B7-4E1E-82F4-79DC30F120F6}" destId="{367DDB69-C61E-4494-A58E-9F0B7C008BC7}" srcOrd="0" destOrd="0" presId="urn:microsoft.com/office/officeart/2005/8/layout/radial4"/>
    <dgm:cxn modelId="{973F179E-404A-4DA8-A7EC-CC1F91B00435}" type="presOf" srcId="{F552290A-315A-4EE9-A205-8B3C0EB635F6}" destId="{746AA064-C593-44C9-BF64-EA8BF0CF77A2}" srcOrd="0" destOrd="0" presId="urn:microsoft.com/office/officeart/2005/8/layout/radial4"/>
    <dgm:cxn modelId="{5CEE40A2-C979-4F84-81D0-68538E33BCE4}" type="presOf" srcId="{736BAA89-9F14-4C56-B403-4F44289B5BBD}" destId="{8FCC50FD-9976-47EE-9663-0706C3A18845}" srcOrd="0" destOrd="0" presId="urn:microsoft.com/office/officeart/2005/8/layout/radial4"/>
    <dgm:cxn modelId="{33ACA1BB-30DB-4941-B36D-46E5F8BB2920}" srcId="{D5CA98DF-97A2-462A-8EDA-6CB8CD82CCAA}" destId="{39A3B95E-4803-4748-9902-446330EE8CE7}" srcOrd="4" destOrd="0" parTransId="{1849E59A-9A17-4940-9394-F76F94422C0E}" sibTransId="{D459978A-DB05-484F-8F40-AA6C76D279A1}"/>
    <dgm:cxn modelId="{67A426C7-53F9-435E-9D99-64832D297EE4}" type="presOf" srcId="{8707CB85-D809-40A6-BCFA-7366B96CBA58}" destId="{D39AEB19-CF1F-4CC2-8F73-36109686C0D4}" srcOrd="0" destOrd="1" presId="urn:microsoft.com/office/officeart/2005/8/layout/radial4"/>
    <dgm:cxn modelId="{F4D18BCB-6BED-4DA3-A36A-C3D21255FAD7}" srcId="{4EC3BDD4-9213-4739-B530-80D813C6949F}" destId="{9347DB2D-D8B5-4291-9ABA-0E30800A585F}" srcOrd="1" destOrd="0" parTransId="{BE7550DF-11E3-4552-8139-A8B029F1D16C}" sibTransId="{68332367-368A-4A60-9BF7-A6DC305EC9C6}"/>
    <dgm:cxn modelId="{758F3FDF-3431-4D2B-8166-48C9E6A40437}" type="presOf" srcId="{BAFC693A-17CC-4A66-974D-A7124DFE985C}" destId="{7B2FF0C0-3039-49BD-91CC-6F1BEF814BB4}" srcOrd="0" destOrd="0" presId="urn:microsoft.com/office/officeart/2005/8/layout/radial4"/>
    <dgm:cxn modelId="{14DE11E3-1BAD-4A55-98EF-5AB1DCFFE7BF}" srcId="{D5CA98DF-97A2-462A-8EDA-6CB8CD82CCAA}" destId="{BAFC693A-17CC-4A66-974D-A7124DFE985C}" srcOrd="2" destOrd="0" parTransId="{736BAA89-9F14-4C56-B403-4F44289B5BBD}" sibTransId="{D5ABD9B5-1BAA-40DE-A92E-C36DEA654D6B}"/>
    <dgm:cxn modelId="{4A1624E8-15B6-46C2-BC64-B5B256CD1D18}" srcId="{D5CA98DF-97A2-462A-8EDA-6CB8CD82CCAA}" destId="{B80AD935-A265-4691-AAFD-CA686449E379}" srcOrd="0" destOrd="0" parTransId="{2B7E01F9-63E8-4AB6-8497-616189E94A61}" sibTransId="{43DD030C-D3AA-498C-8288-F85E0449BE18}"/>
    <dgm:cxn modelId="{9A60B5FB-8886-4706-8B66-5AB0155A63F4}" type="presOf" srcId="{4EC3BDD4-9213-4739-B530-80D813C6949F}" destId="{D39AEB19-CF1F-4CC2-8F73-36109686C0D4}" srcOrd="0" destOrd="0" presId="urn:microsoft.com/office/officeart/2005/8/layout/radial4"/>
    <dgm:cxn modelId="{82E81DFC-2ABA-47B6-A414-F3C845FC3E3B}" srcId="{173C902A-373C-4F6C-B162-48C4413C8A99}" destId="{D5CA98DF-97A2-462A-8EDA-6CB8CD82CCAA}" srcOrd="0" destOrd="0" parTransId="{D3C959B1-34AA-41D1-977D-EDA40BE46DCE}" sibTransId="{E7BFA8A9-672D-4BCD-BCFD-497AE639728E}"/>
    <dgm:cxn modelId="{CD342388-62F4-488A-9676-7007D69921BB}" type="presParOf" srcId="{A1A03713-F78C-4A1F-AF81-97A61C2756B3}" destId="{E812E918-9F0E-4130-B27B-6177BB8B9B35}" srcOrd="0" destOrd="0" presId="urn:microsoft.com/office/officeart/2005/8/layout/radial4"/>
    <dgm:cxn modelId="{F3247052-D257-4CF5-8721-5247247C73DA}" type="presParOf" srcId="{A1A03713-F78C-4A1F-AF81-97A61C2756B3}" destId="{E23E172D-985F-4730-981C-FE0248239B93}" srcOrd="1" destOrd="0" presId="urn:microsoft.com/office/officeart/2005/8/layout/radial4"/>
    <dgm:cxn modelId="{DF94F9D6-041C-4A0C-81DB-AD334680C7F4}" type="presParOf" srcId="{A1A03713-F78C-4A1F-AF81-97A61C2756B3}" destId="{60464A93-34DC-48F5-ADF9-CB07B5FE84A1}" srcOrd="2" destOrd="0" presId="urn:microsoft.com/office/officeart/2005/8/layout/radial4"/>
    <dgm:cxn modelId="{0864E5B5-661B-414D-8E1F-F30218970638}" type="presParOf" srcId="{A1A03713-F78C-4A1F-AF81-97A61C2756B3}" destId="{D344E9E2-A5FE-4591-A80A-1852882F9F16}" srcOrd="3" destOrd="0" presId="urn:microsoft.com/office/officeart/2005/8/layout/radial4"/>
    <dgm:cxn modelId="{8CD04011-33AE-4B9E-8A55-C2B33985CB2E}" type="presParOf" srcId="{A1A03713-F78C-4A1F-AF81-97A61C2756B3}" destId="{367DDB69-C61E-4494-A58E-9F0B7C008BC7}" srcOrd="4" destOrd="0" presId="urn:microsoft.com/office/officeart/2005/8/layout/radial4"/>
    <dgm:cxn modelId="{C26D140D-61C5-4081-BC00-ABCFFA02D115}" type="presParOf" srcId="{A1A03713-F78C-4A1F-AF81-97A61C2756B3}" destId="{8FCC50FD-9976-47EE-9663-0706C3A18845}" srcOrd="5" destOrd="0" presId="urn:microsoft.com/office/officeart/2005/8/layout/radial4"/>
    <dgm:cxn modelId="{747D731E-39B1-45C5-8FAE-33D27A8C54B8}" type="presParOf" srcId="{A1A03713-F78C-4A1F-AF81-97A61C2756B3}" destId="{7B2FF0C0-3039-49BD-91CC-6F1BEF814BB4}" srcOrd="6" destOrd="0" presId="urn:microsoft.com/office/officeart/2005/8/layout/radial4"/>
    <dgm:cxn modelId="{70ED075A-F3A9-4454-9696-A00125E4982B}" type="presParOf" srcId="{A1A03713-F78C-4A1F-AF81-97A61C2756B3}" destId="{746AA064-C593-44C9-BF64-EA8BF0CF77A2}" srcOrd="7" destOrd="0" presId="urn:microsoft.com/office/officeart/2005/8/layout/radial4"/>
    <dgm:cxn modelId="{D7871172-469E-4C7E-94CB-D4F01A032D8A}" type="presParOf" srcId="{A1A03713-F78C-4A1F-AF81-97A61C2756B3}" destId="{D39AEB19-CF1F-4CC2-8F73-36109686C0D4}" srcOrd="8" destOrd="0" presId="urn:microsoft.com/office/officeart/2005/8/layout/radial4"/>
    <dgm:cxn modelId="{2B30AA49-FD53-42D6-803C-A4A7B7924D72}" type="presParOf" srcId="{A1A03713-F78C-4A1F-AF81-97A61C2756B3}" destId="{BAA8116F-5AEE-4C71-9603-E605F8910FCB}" srcOrd="9" destOrd="0" presId="urn:microsoft.com/office/officeart/2005/8/layout/radial4"/>
    <dgm:cxn modelId="{EA991240-ED12-48FA-8DD0-FA0143ABCC58}" type="presParOf" srcId="{A1A03713-F78C-4A1F-AF81-97A61C2756B3}" destId="{D0D42E7C-6F9E-41E2-8D55-1718EFDFC15A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D8672-725A-41E3-A83B-57923406484E}">
      <dsp:nvSpPr>
        <dsp:cNvPr id="0" name=""/>
        <dsp:cNvSpPr/>
      </dsp:nvSpPr>
      <dsp:spPr>
        <a:xfrm>
          <a:off x="0" y="5790"/>
          <a:ext cx="10515600" cy="75874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9A4ED4-2124-45C2-B9EF-EB2D138A383B}">
      <dsp:nvSpPr>
        <dsp:cNvPr id="0" name=""/>
        <dsp:cNvSpPr/>
      </dsp:nvSpPr>
      <dsp:spPr>
        <a:xfrm>
          <a:off x="229520" y="176508"/>
          <a:ext cx="417310" cy="417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36904-6C97-4CA0-8CAA-ADDE0DAA1627}">
      <dsp:nvSpPr>
        <dsp:cNvPr id="0" name=""/>
        <dsp:cNvSpPr/>
      </dsp:nvSpPr>
      <dsp:spPr>
        <a:xfrm>
          <a:off x="876352" y="5790"/>
          <a:ext cx="473202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dirty="0">
              <a:solidFill>
                <a:srgbClr val="0070C0"/>
              </a:solidFill>
            </a:rPr>
            <a:t>Analyse alimentée par IA</a:t>
          </a:r>
          <a:endParaRPr lang="fr-FR" sz="1900" kern="1200" dirty="0">
            <a:solidFill>
              <a:srgbClr val="0070C0"/>
            </a:solidFill>
          </a:endParaRPr>
        </a:p>
      </dsp:txBody>
      <dsp:txXfrm>
        <a:off x="876352" y="5790"/>
        <a:ext cx="4732020" cy="758746"/>
      </dsp:txXfrm>
    </dsp:sp>
    <dsp:sp modelId="{DD06CEC9-550F-42BC-9E72-BEF0A4DF5E5F}">
      <dsp:nvSpPr>
        <dsp:cNvPr id="0" name=""/>
        <dsp:cNvSpPr/>
      </dsp:nvSpPr>
      <dsp:spPr>
        <a:xfrm>
          <a:off x="5608372" y="5790"/>
          <a:ext cx="490637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 dirty="0"/>
            <a:t>k8sGPT détecte automatiquement les anomalies dans les clusters </a:t>
          </a:r>
          <a:r>
            <a:rPr lang="fr-FR" sz="1100" b="0" i="0" kern="1200" dirty="0" err="1"/>
            <a:t>Kubernetes</a:t>
          </a:r>
          <a:r>
            <a:rPr lang="fr-FR" sz="1100" b="0" i="0" kern="1200" dirty="0"/>
            <a:t> et fournit des explications contextualisées ainsi que des suggestions de correction. L’analyse est enrichie par l’IA, qui contextualise les erreurs et propose des solutions adaptées.</a:t>
          </a:r>
          <a:endParaRPr lang="fr-FR" sz="1100" kern="1200" dirty="0"/>
        </a:p>
      </dsp:txBody>
      <dsp:txXfrm>
        <a:off x="5608372" y="5790"/>
        <a:ext cx="4906370" cy="758746"/>
      </dsp:txXfrm>
    </dsp:sp>
    <dsp:sp modelId="{64A573F5-5320-4E5E-AF3B-8853B28BDD84}">
      <dsp:nvSpPr>
        <dsp:cNvPr id="0" name=""/>
        <dsp:cNvSpPr/>
      </dsp:nvSpPr>
      <dsp:spPr>
        <a:xfrm>
          <a:off x="0" y="954224"/>
          <a:ext cx="10515600" cy="75874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033C1-F3B0-4DD5-8A07-65B4964866B4}">
      <dsp:nvSpPr>
        <dsp:cNvPr id="0" name=""/>
        <dsp:cNvSpPr/>
      </dsp:nvSpPr>
      <dsp:spPr>
        <a:xfrm>
          <a:off x="229520" y="1124942"/>
          <a:ext cx="417310" cy="417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85EC2-0ED0-4CC9-BE93-D3C46F61C121}">
      <dsp:nvSpPr>
        <dsp:cNvPr id="0" name=""/>
        <dsp:cNvSpPr/>
      </dsp:nvSpPr>
      <dsp:spPr>
        <a:xfrm>
          <a:off x="876352" y="954224"/>
          <a:ext cx="473202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dirty="0">
              <a:solidFill>
                <a:srgbClr val="0070C0"/>
              </a:solidFill>
            </a:rPr>
            <a:t>Support </a:t>
          </a:r>
          <a:r>
            <a:rPr lang="fr-FR" sz="1900" b="1" i="0" kern="1200" dirty="0" err="1">
              <a:solidFill>
                <a:srgbClr val="0070C0"/>
              </a:solidFill>
            </a:rPr>
            <a:t>multi-fournisseurs</a:t>
          </a:r>
          <a:r>
            <a:rPr lang="fr-FR" sz="1900" b="1" i="0" kern="1200" dirty="0">
              <a:solidFill>
                <a:srgbClr val="0070C0"/>
              </a:solidFill>
            </a:rPr>
            <a:t> d’IA</a:t>
          </a:r>
          <a:endParaRPr lang="fr-FR" sz="1900" kern="1200" dirty="0">
            <a:solidFill>
              <a:srgbClr val="0070C0"/>
            </a:solidFill>
          </a:endParaRPr>
        </a:p>
      </dsp:txBody>
      <dsp:txXfrm>
        <a:off x="876352" y="954224"/>
        <a:ext cx="4732020" cy="758746"/>
      </dsp:txXfrm>
    </dsp:sp>
    <dsp:sp modelId="{E55DD130-2F18-4B1F-8126-17C77AFEE5AE}">
      <dsp:nvSpPr>
        <dsp:cNvPr id="0" name=""/>
        <dsp:cNvSpPr/>
      </dsp:nvSpPr>
      <dsp:spPr>
        <a:xfrm>
          <a:off x="5608372" y="954224"/>
          <a:ext cx="490637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L’outil </a:t>
          </a:r>
          <a:r>
            <a:rPr lang="fr-FR" sz="1100" b="0" i="0" kern="1200" dirty="0"/>
            <a:t>peut s’appuyer sur plusieurs fournisseurs d’IA, avec un focus particulier sur Azure </a:t>
          </a:r>
          <a:r>
            <a:rPr lang="fr-FR" sz="1100" b="0" i="0" kern="1200" dirty="0" err="1"/>
            <a:t>OpenAI</a:t>
          </a:r>
          <a:r>
            <a:rPr lang="fr-FR" sz="1100" b="0" i="0" kern="1200" dirty="0"/>
            <a:t> pour les environnements Azure. Cette intégration native permet de bénéficier des modèles optimisés pour </a:t>
          </a:r>
          <a:r>
            <a:rPr lang="fr-FR" sz="1100" b="0" i="0" kern="1200" dirty="0" err="1"/>
            <a:t>Kubernetes</a:t>
          </a:r>
          <a:r>
            <a:rPr lang="fr-FR" sz="1100" b="0" i="0" kern="1200" dirty="0"/>
            <a:t>, de la conformité entreprise, et d’une gestion sécurisée des données.</a:t>
          </a:r>
          <a:endParaRPr lang="fr-FR" sz="1100" kern="1200" dirty="0"/>
        </a:p>
      </dsp:txBody>
      <dsp:txXfrm>
        <a:off x="5608372" y="954224"/>
        <a:ext cx="4906370" cy="758746"/>
      </dsp:txXfrm>
    </dsp:sp>
    <dsp:sp modelId="{3F1D6F63-41DD-487F-8D12-1767F4E4A51C}">
      <dsp:nvSpPr>
        <dsp:cNvPr id="0" name=""/>
        <dsp:cNvSpPr/>
      </dsp:nvSpPr>
      <dsp:spPr>
        <a:xfrm>
          <a:off x="0" y="1902658"/>
          <a:ext cx="10515600" cy="75874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CBEC7-1BC5-47A2-862F-20EAD866E8FB}">
      <dsp:nvSpPr>
        <dsp:cNvPr id="0" name=""/>
        <dsp:cNvSpPr/>
      </dsp:nvSpPr>
      <dsp:spPr>
        <a:xfrm>
          <a:off x="229520" y="2073376"/>
          <a:ext cx="417310" cy="417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C0EA3-AFF4-48D4-8D64-0AD4D80A6353}">
      <dsp:nvSpPr>
        <dsp:cNvPr id="0" name=""/>
        <dsp:cNvSpPr/>
      </dsp:nvSpPr>
      <dsp:spPr>
        <a:xfrm>
          <a:off x="876352" y="1902658"/>
          <a:ext cx="473202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dirty="0">
              <a:solidFill>
                <a:srgbClr val="0070C0"/>
              </a:solidFill>
            </a:rPr>
            <a:t>Modes de fonctionnement</a:t>
          </a:r>
          <a:endParaRPr lang="fr-FR" sz="1900" kern="1200" dirty="0">
            <a:solidFill>
              <a:srgbClr val="0070C0"/>
            </a:solidFill>
          </a:endParaRPr>
        </a:p>
      </dsp:txBody>
      <dsp:txXfrm>
        <a:off x="876352" y="1902658"/>
        <a:ext cx="4732020" cy="758746"/>
      </dsp:txXfrm>
    </dsp:sp>
    <dsp:sp modelId="{D63AD67E-9D3C-4A8C-8B12-D7B9E7B3C940}">
      <dsp:nvSpPr>
        <dsp:cNvPr id="0" name=""/>
        <dsp:cNvSpPr/>
      </dsp:nvSpPr>
      <dsp:spPr>
        <a:xfrm>
          <a:off x="5608372" y="1902658"/>
          <a:ext cx="490637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k8sGPT </a:t>
          </a:r>
          <a:r>
            <a:rPr lang="fr-FR" sz="1100" b="0" i="0" kern="1200" dirty="0"/>
            <a:t>peut être utilisé en ligne de commande (CLI) pour des analyses ponctuelles, ou déployé en tant qu’opérateur </a:t>
          </a:r>
          <a:r>
            <a:rPr lang="fr-FR" sz="1100" b="0" i="0" kern="1200" dirty="0" err="1"/>
            <a:t>Kubernetes</a:t>
          </a:r>
          <a:r>
            <a:rPr lang="fr-FR" sz="1100" b="0" i="0" kern="1200" dirty="0"/>
            <a:t> pour une surveillance continue et une intégration dans les pipelines CI/CD.</a:t>
          </a:r>
          <a:endParaRPr lang="fr-FR" sz="1100" kern="1200" dirty="0"/>
        </a:p>
      </dsp:txBody>
      <dsp:txXfrm>
        <a:off x="5608372" y="1902658"/>
        <a:ext cx="4906370" cy="758746"/>
      </dsp:txXfrm>
    </dsp:sp>
    <dsp:sp modelId="{C90A31EF-EB9E-4334-91B9-DF09C6DA3BFC}">
      <dsp:nvSpPr>
        <dsp:cNvPr id="0" name=""/>
        <dsp:cNvSpPr/>
      </dsp:nvSpPr>
      <dsp:spPr>
        <a:xfrm>
          <a:off x="0" y="2851091"/>
          <a:ext cx="10515600" cy="75874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7F130-D7DC-4C42-BD3A-77AFC90C352F}">
      <dsp:nvSpPr>
        <dsp:cNvPr id="0" name=""/>
        <dsp:cNvSpPr/>
      </dsp:nvSpPr>
      <dsp:spPr>
        <a:xfrm>
          <a:off x="229520" y="3021809"/>
          <a:ext cx="417310" cy="417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5E624-1D88-4A13-BB51-4B3D7373D4BE}">
      <dsp:nvSpPr>
        <dsp:cNvPr id="0" name=""/>
        <dsp:cNvSpPr/>
      </dsp:nvSpPr>
      <dsp:spPr>
        <a:xfrm>
          <a:off x="876352" y="2851091"/>
          <a:ext cx="473202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dirty="0">
              <a:solidFill>
                <a:srgbClr val="0070C0"/>
              </a:solidFill>
            </a:rPr>
            <a:t>Anonymisation des données</a:t>
          </a:r>
          <a:endParaRPr lang="fr-FR" sz="1900" kern="1200" dirty="0">
            <a:solidFill>
              <a:srgbClr val="0070C0"/>
            </a:solidFill>
          </a:endParaRPr>
        </a:p>
      </dsp:txBody>
      <dsp:txXfrm>
        <a:off x="876352" y="2851091"/>
        <a:ext cx="4732020" cy="758746"/>
      </dsp:txXfrm>
    </dsp:sp>
    <dsp:sp modelId="{1B1514E0-054B-41E6-A28D-786AF8E62C48}">
      <dsp:nvSpPr>
        <dsp:cNvPr id="0" name=""/>
        <dsp:cNvSpPr/>
      </dsp:nvSpPr>
      <dsp:spPr>
        <a:xfrm>
          <a:off x="5608372" y="2851091"/>
          <a:ext cx="490637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Pour </a:t>
          </a:r>
          <a:r>
            <a:rPr lang="fr-FR" sz="1100" b="0" i="0" kern="1200" dirty="0"/>
            <a:t>garantir la confidentialité, k8sGPT anonymise les noms des </a:t>
          </a:r>
          <a:r>
            <a:rPr lang="fr-FR" sz="1100" b="0" i="0" kern="1200" dirty="0" err="1"/>
            <a:t>pods</a:t>
          </a:r>
          <a:r>
            <a:rPr lang="fr-FR" sz="1100" b="0" i="0" kern="1200" dirty="0"/>
            <a:t>, déploiements et autres ressources sensibles avant d’envoyer les données aux fournisseurs d’IA. Cela évite la fuite d’informations sensibles tout en permettant une analyse efficace.</a:t>
          </a:r>
          <a:endParaRPr lang="fr-FR" sz="1100" kern="1200" dirty="0"/>
        </a:p>
      </dsp:txBody>
      <dsp:txXfrm>
        <a:off x="5608372" y="2851091"/>
        <a:ext cx="4906370" cy="758746"/>
      </dsp:txXfrm>
    </dsp:sp>
    <dsp:sp modelId="{E89AB32A-0B57-4638-BA00-4D488A7EDED0}">
      <dsp:nvSpPr>
        <dsp:cNvPr id="0" name=""/>
        <dsp:cNvSpPr/>
      </dsp:nvSpPr>
      <dsp:spPr>
        <a:xfrm>
          <a:off x="0" y="3799525"/>
          <a:ext cx="10515600" cy="758746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177EA-0CB4-49B9-9FD7-9CC2AE0DB08F}">
      <dsp:nvSpPr>
        <dsp:cNvPr id="0" name=""/>
        <dsp:cNvSpPr/>
      </dsp:nvSpPr>
      <dsp:spPr>
        <a:xfrm>
          <a:off x="229520" y="3970243"/>
          <a:ext cx="417310" cy="4173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93046-7668-4567-902A-8840EBF0F387}">
      <dsp:nvSpPr>
        <dsp:cNvPr id="0" name=""/>
        <dsp:cNvSpPr/>
      </dsp:nvSpPr>
      <dsp:spPr>
        <a:xfrm>
          <a:off x="876352" y="3799525"/>
          <a:ext cx="473202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i="0" kern="1200" dirty="0">
              <a:solidFill>
                <a:srgbClr val="0070C0"/>
              </a:solidFill>
            </a:rPr>
            <a:t>Intégrations et extensibilité</a:t>
          </a:r>
          <a:endParaRPr lang="fr-FR" sz="1900" kern="1200" dirty="0">
            <a:solidFill>
              <a:srgbClr val="0070C0"/>
            </a:solidFill>
          </a:endParaRPr>
        </a:p>
      </dsp:txBody>
      <dsp:txXfrm>
        <a:off x="876352" y="3799525"/>
        <a:ext cx="4732020" cy="758746"/>
      </dsp:txXfrm>
    </dsp:sp>
    <dsp:sp modelId="{9F4B1E94-202E-4D29-8FFD-03B0A89BB01B}">
      <dsp:nvSpPr>
        <dsp:cNvPr id="0" name=""/>
        <dsp:cNvSpPr/>
      </dsp:nvSpPr>
      <dsp:spPr>
        <a:xfrm>
          <a:off x="5608372" y="3799525"/>
          <a:ext cx="4906370" cy="758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01" tIns="80301" rIns="80301" bIns="80301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b="0" i="0" kern="1200"/>
            <a:t>k8sGPT </a:t>
          </a:r>
          <a:r>
            <a:rPr lang="fr-FR" sz="1100" b="0" i="0" kern="1200" dirty="0"/>
            <a:t>peut s’intégrer avec des outils de monitoring comme </a:t>
          </a:r>
          <a:r>
            <a:rPr lang="fr-FR" sz="1100" b="0" i="0" kern="1200" dirty="0" err="1"/>
            <a:t>Prometheus</a:t>
          </a:r>
          <a:r>
            <a:rPr lang="fr-FR" sz="1100" b="0" i="0" kern="1200" dirty="0"/>
            <a:t> et </a:t>
          </a:r>
          <a:r>
            <a:rPr lang="fr-FR" sz="1100" b="0" i="0" kern="1200" dirty="0" err="1"/>
            <a:t>Grafana</a:t>
          </a:r>
          <a:r>
            <a:rPr lang="fr-FR" sz="1100" b="0" i="0" kern="1200" dirty="0"/>
            <a:t>. Il permet également la création d’analyseurs personnalisés pour répondre à des besoins spécifiques.</a:t>
          </a:r>
          <a:endParaRPr lang="fr-FR" sz="1100" kern="1200" dirty="0"/>
        </a:p>
      </dsp:txBody>
      <dsp:txXfrm>
        <a:off x="5608372" y="3799525"/>
        <a:ext cx="4906370" cy="758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2E918-9F0E-4130-B27B-6177BB8B9B35}">
      <dsp:nvSpPr>
        <dsp:cNvPr id="0" name=""/>
        <dsp:cNvSpPr/>
      </dsp:nvSpPr>
      <dsp:spPr>
        <a:xfrm>
          <a:off x="4202799" y="2849767"/>
          <a:ext cx="2110000" cy="2110000"/>
        </a:xfrm>
        <a:prstGeom prst="ellipse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/>
            <a:t>Gestion des coûts</a:t>
          </a:r>
        </a:p>
      </dsp:txBody>
      <dsp:txXfrm>
        <a:off x="4511801" y="3158769"/>
        <a:ext cx="1491996" cy="1491996"/>
      </dsp:txXfrm>
    </dsp:sp>
    <dsp:sp modelId="{E23E172D-985F-4730-981C-FE0248239B93}">
      <dsp:nvSpPr>
        <dsp:cNvPr id="0" name=""/>
        <dsp:cNvSpPr/>
      </dsp:nvSpPr>
      <dsp:spPr>
        <a:xfrm rot="10800000">
          <a:off x="2155615" y="3604092"/>
          <a:ext cx="1934589" cy="6013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64A93-34DC-48F5-ADF9-CB07B5FE84A1}">
      <dsp:nvSpPr>
        <dsp:cNvPr id="0" name=""/>
        <dsp:cNvSpPr/>
      </dsp:nvSpPr>
      <dsp:spPr>
        <a:xfrm>
          <a:off x="1153365" y="3102967"/>
          <a:ext cx="2004500" cy="160360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Mettre en place le système de  cache</a:t>
          </a:r>
        </a:p>
      </dsp:txBody>
      <dsp:txXfrm>
        <a:off x="1200333" y="3149935"/>
        <a:ext cx="1910564" cy="1509664"/>
      </dsp:txXfrm>
    </dsp:sp>
    <dsp:sp modelId="{D344E9E2-A5FE-4591-A80A-1852882F9F16}">
      <dsp:nvSpPr>
        <dsp:cNvPr id="0" name=""/>
        <dsp:cNvSpPr/>
      </dsp:nvSpPr>
      <dsp:spPr>
        <a:xfrm rot="13500000">
          <a:off x="2780910" y="2094497"/>
          <a:ext cx="1934589" cy="6013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DDB69-C61E-4494-A58E-9F0B7C008BC7}">
      <dsp:nvSpPr>
        <dsp:cNvPr id="0" name=""/>
        <dsp:cNvSpPr/>
      </dsp:nvSpPr>
      <dsp:spPr>
        <a:xfrm>
          <a:off x="2061974" y="909391"/>
          <a:ext cx="2004500" cy="160360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Choisir un modèle GPT en fonction de vos besoins et des coûts associés</a:t>
          </a:r>
        </a:p>
      </dsp:txBody>
      <dsp:txXfrm>
        <a:off x="2108942" y="956359"/>
        <a:ext cx="1910564" cy="1509664"/>
      </dsp:txXfrm>
    </dsp:sp>
    <dsp:sp modelId="{8FCC50FD-9976-47EE-9663-0706C3A18845}">
      <dsp:nvSpPr>
        <dsp:cNvPr id="0" name=""/>
        <dsp:cNvSpPr/>
      </dsp:nvSpPr>
      <dsp:spPr>
        <a:xfrm rot="16200000">
          <a:off x="4290505" y="1469202"/>
          <a:ext cx="1934589" cy="6013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FF0C0-3039-49BD-91CC-6F1BEF814BB4}">
      <dsp:nvSpPr>
        <dsp:cNvPr id="0" name=""/>
        <dsp:cNvSpPr/>
      </dsp:nvSpPr>
      <dsp:spPr>
        <a:xfrm>
          <a:off x="4255549" y="782"/>
          <a:ext cx="2004500" cy="160360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Configurer l’intervalle des analyses en fonction de vos SLA</a:t>
          </a:r>
        </a:p>
      </dsp:txBody>
      <dsp:txXfrm>
        <a:off x="4302517" y="47750"/>
        <a:ext cx="1910564" cy="1509664"/>
      </dsp:txXfrm>
    </dsp:sp>
    <dsp:sp modelId="{746AA064-C593-44C9-BF64-EA8BF0CF77A2}">
      <dsp:nvSpPr>
        <dsp:cNvPr id="0" name=""/>
        <dsp:cNvSpPr/>
      </dsp:nvSpPr>
      <dsp:spPr>
        <a:xfrm rot="18900000">
          <a:off x="5800100" y="2094497"/>
          <a:ext cx="1934589" cy="6013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AEB19-CF1F-4CC2-8F73-36109686C0D4}">
      <dsp:nvSpPr>
        <dsp:cNvPr id="0" name=""/>
        <dsp:cNvSpPr/>
      </dsp:nvSpPr>
      <dsp:spPr>
        <a:xfrm>
          <a:off x="6449125" y="909391"/>
          <a:ext cx="2004500" cy="160360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Utiliser une IA locale intégrée à votre cluster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GPT-OSS-20b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 err="1"/>
            <a:t>Ollama</a:t>
          </a:r>
          <a:endParaRPr lang="fr-F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Local IA</a:t>
          </a:r>
        </a:p>
      </dsp:txBody>
      <dsp:txXfrm>
        <a:off x="6496093" y="956359"/>
        <a:ext cx="1910564" cy="1509664"/>
      </dsp:txXfrm>
    </dsp:sp>
    <dsp:sp modelId="{BAA8116F-5AEE-4C71-9603-E605F8910FCB}">
      <dsp:nvSpPr>
        <dsp:cNvPr id="0" name=""/>
        <dsp:cNvSpPr/>
      </dsp:nvSpPr>
      <dsp:spPr>
        <a:xfrm>
          <a:off x="6425395" y="3604092"/>
          <a:ext cx="1934589" cy="60135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42E7C-6F9E-41E2-8D55-1718EFDFC15A}">
      <dsp:nvSpPr>
        <dsp:cNvPr id="0" name=""/>
        <dsp:cNvSpPr/>
      </dsp:nvSpPr>
      <dsp:spPr>
        <a:xfrm>
          <a:off x="7357734" y="3102967"/>
          <a:ext cx="2004500" cy="1603600"/>
        </a:xfrm>
        <a:prstGeom prst="roundRect">
          <a:avLst>
            <a:gd name="adj" fmla="val 1000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Améliorer le suivi de vos coûts via l’outil </a:t>
          </a:r>
          <a:r>
            <a:rPr lang="fr-FR" sz="1800" kern="1200" dirty="0" err="1"/>
            <a:t>Kubecost</a:t>
          </a:r>
          <a:endParaRPr lang="fr-FR" sz="1800" kern="1200" dirty="0"/>
        </a:p>
      </dsp:txBody>
      <dsp:txXfrm>
        <a:off x="7404702" y="3149935"/>
        <a:ext cx="1910564" cy="150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730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BA12141-9900-EDB8-C030-1E87DBABD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B6432397-F079-4394-8FA8-7D97E6577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D57864AC-BF1B-C0D9-2992-47968AE471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41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FAC7DBA7-4AC6-2CA8-5407-A3BC0B48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82830F91-9AC6-35ED-FBBC-AEDA7162B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014B77AF-9BEB-B090-FD92-62850E9AD3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1592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84A0E050-E036-B40B-9C97-426E688E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>
            <a:extLst>
              <a:ext uri="{FF2B5EF4-FFF2-40B4-BE49-F238E27FC236}">
                <a16:creationId xmlns:a16="http://schemas.microsoft.com/office/drawing/2014/main" id="{2A43CDF7-FB47-7F8A-C187-D9DD678D0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>
            <a:extLst>
              <a:ext uri="{FF2B5EF4-FFF2-40B4-BE49-F238E27FC236}">
                <a16:creationId xmlns:a16="http://schemas.microsoft.com/office/drawing/2014/main" id="{97E1D274-41E8-A3C9-EF7E-6EE6A4763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36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314324" y="1240516"/>
            <a:ext cx="10801350" cy="139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25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AzuReX</a:t>
            </a:r>
            <a:r>
              <a:rPr lang="en-US" sz="825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 #27</a:t>
            </a: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571499" y="3257309"/>
            <a:ext cx="10287000" cy="54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Simplifier la gestion de vos cluster K8S avec l'IA</a:t>
            </a:r>
            <a:endParaRPr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503FE1C-E0CD-9318-5037-9AA91693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959" y="4417715"/>
            <a:ext cx="4374081" cy="1968336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9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3125" y="1762125"/>
            <a:ext cx="49053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/>
        </p:nvSpPr>
        <p:spPr>
          <a:xfrm>
            <a:off x="571500" y="1762125"/>
            <a:ext cx="515064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Flux de diagnostic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571500" y="2352675"/>
            <a:ext cx="49053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1. Scan continu :</a:t>
            </a: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L'opérateur s'exécute en arrière-plan et détecte automatiquement un nouveau Pod en `CrashLoopBackOff`.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571500" y="3400425"/>
            <a:ext cx="490537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2. Création CRD :</a:t>
            </a: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Il crée une ressource `Result` (CRD) contenant l'analyse de l'IA.</a:t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571500" y="4162425"/>
            <a:ext cx="490537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3. Consultation :</a:t>
            </a: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L'équipe SRE (ou Grafana) consulte cette ressource pour le diagnostic :</a:t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571500" y="4924425"/>
            <a:ext cx="4905375" cy="476250"/>
          </a:xfrm>
          <a:prstGeom prst="roundRect">
            <a:avLst>
              <a:gd name="adj" fmla="val 10000"/>
            </a:avLst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666750" y="5019675"/>
            <a:ext cx="47148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Courier New"/>
                <a:ea typeface="Courier New"/>
                <a:cs typeface="Courier New"/>
                <a:sym typeface="Courier New"/>
              </a:rPr>
              <a:t>$ kubectl get result -o yaml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Démo</a:t>
            </a:r>
            <a:r>
              <a:rPr lang="en-US" sz="420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Opérateur</a:t>
            </a:r>
            <a:r>
              <a:rPr lang="en-US" sz="420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 (Continu)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93D78B-6182-F62C-623E-A55B3C43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675"/>
            <a:ext cx="4587875" cy="302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909762"/>
            <a:ext cx="3174950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27450" y="1909762"/>
            <a:ext cx="3174950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 descr="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83400" y="1909762"/>
            <a:ext cx="3174950" cy="4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1608832" y="2919412"/>
            <a:ext cx="1100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Analyze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866775" y="3652837"/>
            <a:ext cx="2584400" cy="20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Analyse les ressources K8s (Pods, Services, Ingress...) à la recherche de problèmes courants (ex: CrashLoopBackOff, ImagePullErr, Service sans Endpoints).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5214788" y="2919412"/>
            <a:ext cx="10001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Explain</a:t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4422725" y="3652837"/>
            <a:ext cx="258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Utilise l'IA pour fournir une explication détaillée en langage naturel d'une ressource ou d'un problème spécifique, incluant une solution potentielle.</a:t>
            </a:r>
            <a:endParaRPr/>
          </a:p>
        </p:txBody>
      </p:sp>
      <p:sp>
        <p:nvSpPr>
          <p:cNvPr id="183" name="Google Shape;183;p20"/>
          <p:cNvSpPr txBox="1"/>
          <p:nvPr/>
        </p:nvSpPr>
        <p:spPr>
          <a:xfrm>
            <a:off x="8930759" y="2919412"/>
            <a:ext cx="68008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Filter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7978675" y="3652837"/>
            <a:ext cx="258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Permet de gérer les analyseurs actifs pour réduire le "bruit" et se concentrer sur les problèmes et les namespaces pertinents pour votre contexte.</a:t>
            </a:r>
            <a:endParaRPr/>
          </a:p>
        </p:txBody>
      </p:sp>
      <p:pic>
        <p:nvPicPr>
          <p:cNvPr id="185" name="Google Shape;185;p20" descr="imag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30300" y="222408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 descr="imag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486251" y="2224087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 descr="ima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042201" y="222408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/>
        </p:nvSpPr>
        <p:spPr>
          <a:xfrm>
            <a:off x="488950" y="558582"/>
            <a:ext cx="108013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Fonctionnalités</a:t>
            </a:r>
            <a:r>
              <a:rPr lang="en-US" sz="420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Clés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1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3125" y="2038350"/>
            <a:ext cx="4905375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1"/>
          <p:cNvSpPr txBox="1"/>
          <p:nvPr/>
        </p:nvSpPr>
        <p:spPr>
          <a:xfrm>
            <a:off x="571500" y="2038350"/>
            <a:ext cx="515064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Monitoring et Métriques</a:t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571500" y="2628900"/>
            <a:ext cx="490537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Lorsque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l'observabilité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est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activée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l'opérateur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k8sGPT expose des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métriques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au format Prometheus.</a:t>
            </a:r>
            <a:endParaRPr dirty="0"/>
          </a:p>
        </p:txBody>
      </p:sp>
      <p:sp>
        <p:nvSpPr>
          <p:cNvPr id="197" name="Google Shape;197;p21"/>
          <p:cNvSpPr txBox="1"/>
          <p:nvPr/>
        </p:nvSpPr>
        <p:spPr>
          <a:xfrm>
            <a:off x="571500" y="3390900"/>
            <a:ext cx="4905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Le </a:t>
            </a:r>
            <a:r>
              <a:rPr lang="fr-FR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dashboard</a:t>
            </a:r>
            <a:r>
              <a:rPr lang="fr-FR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-FR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Grafana</a:t>
            </a:r>
            <a:r>
              <a:rPr lang="fr-FR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officiel permet de visualiser :</a:t>
            </a:r>
            <a:endParaRPr lang="fr-FR" dirty="0"/>
          </a:p>
        </p:txBody>
      </p:sp>
      <p:sp>
        <p:nvSpPr>
          <p:cNvPr id="198" name="Google Shape;198;p21"/>
          <p:cNvSpPr txBox="1"/>
          <p:nvPr/>
        </p:nvSpPr>
        <p:spPr>
          <a:xfrm>
            <a:off x="666750" y="3867150"/>
            <a:ext cx="9525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endParaRPr/>
          </a:p>
        </p:txBody>
      </p:sp>
      <p:sp>
        <p:nvSpPr>
          <p:cNvPr id="199" name="Google Shape;199;p21"/>
          <p:cNvSpPr txBox="1"/>
          <p:nvPr/>
        </p:nvSpPr>
        <p:spPr>
          <a:xfrm>
            <a:off x="857250" y="3867150"/>
            <a:ext cx="4619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nombre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total de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problèmes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détectés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200" name="Google Shape;200;p21"/>
          <p:cNvSpPr txBox="1"/>
          <p:nvPr/>
        </p:nvSpPr>
        <p:spPr>
          <a:xfrm>
            <a:off x="666750" y="4295775"/>
            <a:ext cx="9525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857250" y="4295775"/>
            <a:ext cx="4619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La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répartition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problèmes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par type (Kind).</a:t>
            </a:r>
            <a:endParaRPr dirty="0"/>
          </a:p>
        </p:txBody>
      </p:sp>
      <p:sp>
        <p:nvSpPr>
          <p:cNvPr id="202" name="Google Shape;202;p21"/>
          <p:cNvSpPr txBox="1"/>
          <p:nvPr/>
        </p:nvSpPr>
        <p:spPr>
          <a:xfrm>
            <a:off x="666750" y="4724400"/>
            <a:ext cx="9525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857250" y="4724400"/>
            <a:ext cx="4619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Les namespaces les plus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affectés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204" name="Google Shape;204;p21"/>
          <p:cNvSpPr txBox="1"/>
          <p:nvPr/>
        </p:nvSpPr>
        <p:spPr>
          <a:xfrm>
            <a:off x="666750" y="5153025"/>
            <a:ext cx="9525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857250" y="5153025"/>
            <a:ext cx="4619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L'évolution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du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nombre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problèmes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dans le temps.</a:t>
            </a:r>
            <a:endParaRPr dirty="0"/>
          </a:p>
        </p:txBody>
      </p:sp>
      <p:sp>
        <p:nvSpPr>
          <p:cNvPr id="206" name="Google Shape;206;p21"/>
          <p:cNvSpPr txBox="1"/>
          <p:nvPr/>
        </p:nvSpPr>
        <p:spPr>
          <a:xfrm>
            <a:off x="666750" y="5581650"/>
            <a:ext cx="9525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•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857250" y="5581650"/>
            <a:ext cx="461962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25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La durée des analyses.</a:t>
            </a:r>
            <a:endParaRPr dirty="0"/>
          </a:p>
        </p:txBody>
      </p:sp>
      <p:pic>
        <p:nvPicPr>
          <p:cNvPr id="208" name="Google Shape;208;p21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62650" y="2047875"/>
            <a:ext cx="4886325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Dashboard Grafana: Visibilité SRE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2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2"/>
          <p:cNvSpPr txBox="1"/>
          <p:nvPr/>
        </p:nvSpPr>
        <p:spPr>
          <a:xfrm>
            <a:off x="571500" y="1762125"/>
            <a:ext cx="4905375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90%</a:t>
            </a:r>
            <a:endParaRPr/>
          </a:p>
        </p:txBody>
      </p:sp>
      <p:sp>
        <p:nvSpPr>
          <p:cNvPr id="216" name="Google Shape;216;p22"/>
          <p:cNvSpPr txBox="1"/>
          <p:nvPr/>
        </p:nvSpPr>
        <p:spPr>
          <a:xfrm>
            <a:off x="571500" y="3190875"/>
            <a:ext cx="49053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Réduction potentielle du MTTR</a:t>
            </a:r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5953125" y="1762125"/>
            <a:ext cx="515064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Diagnostic Accéléré</a:t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5953124" y="2162175"/>
            <a:ext cx="490537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L'IA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identifie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et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explique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les causes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racines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complexes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en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secondes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, au lieu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d'heures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d'investigation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manuelle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219" name="Google Shape;219;p22"/>
          <p:cNvSpPr txBox="1"/>
          <p:nvPr/>
        </p:nvSpPr>
        <p:spPr>
          <a:xfrm>
            <a:off x="5953125" y="3114675"/>
            <a:ext cx="515064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Démocratisation</a:t>
            </a:r>
            <a:endParaRPr/>
          </a:p>
        </p:txBody>
      </p:sp>
      <p:sp>
        <p:nvSpPr>
          <p:cNvPr id="220" name="Google Shape;220;p22"/>
          <p:cNvSpPr txBox="1"/>
          <p:nvPr/>
        </p:nvSpPr>
        <p:spPr>
          <a:xfrm>
            <a:off x="5953050" y="3509962"/>
            <a:ext cx="49053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Rend Kubernetes accessible aux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profils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non-experts et juniors,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en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traduisant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les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erreurs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cryptiques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en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anglais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simple.</a:t>
            </a:r>
            <a:endParaRPr dirty="0"/>
          </a:p>
        </p:txBody>
      </p:sp>
      <p:sp>
        <p:nvSpPr>
          <p:cNvPr id="221" name="Google Shape;221;p22"/>
          <p:cNvSpPr txBox="1"/>
          <p:nvPr/>
        </p:nvSpPr>
        <p:spPr>
          <a:xfrm>
            <a:off x="5953125" y="4752975"/>
            <a:ext cx="515064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Proactivité</a:t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5953049" y="5057775"/>
            <a:ext cx="49053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Le mode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opérateur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détecte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les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problèmes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 configuration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ou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les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pannes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latentes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avant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qu'ils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n'impactent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la production.</a:t>
            </a:r>
            <a:endParaRPr dirty="0"/>
          </a:p>
        </p:txBody>
      </p:sp>
      <p:sp>
        <p:nvSpPr>
          <p:cNvPr id="223" name="Google Shape;223;p22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Avantages Clés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3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3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762125"/>
            <a:ext cx="4905375" cy="50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3125" y="1762125"/>
            <a:ext cx="49053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962025" y="2152650"/>
            <a:ext cx="433054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Coût de l'IA</a:t>
            </a:r>
            <a:endParaRPr/>
          </a:p>
        </p:txBody>
      </p:sp>
      <p:sp>
        <p:nvSpPr>
          <p:cNvPr id="232" name="Google Shape;232;p23"/>
          <p:cNvSpPr txBox="1"/>
          <p:nvPr/>
        </p:nvSpPr>
        <p:spPr>
          <a:xfrm>
            <a:off x="962025" y="2614612"/>
            <a:ext cx="4124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Chaque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analyse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consomme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des tokens Azure OpenAI. Le mode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opérateur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, par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sa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nature continue,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peut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générer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coûts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réguliers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à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surveiller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233" name="Google Shape;233;p23"/>
          <p:cNvSpPr txBox="1"/>
          <p:nvPr/>
        </p:nvSpPr>
        <p:spPr>
          <a:xfrm>
            <a:off x="962025" y="4267200"/>
            <a:ext cx="433054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Sécurité</a:t>
            </a:r>
            <a:endParaRPr dirty="0"/>
          </a:p>
        </p:txBody>
      </p:sp>
      <p:sp>
        <p:nvSpPr>
          <p:cNvPr id="234" name="Google Shape;234;p23"/>
          <p:cNvSpPr txBox="1"/>
          <p:nvPr/>
        </p:nvSpPr>
        <p:spPr>
          <a:xfrm>
            <a:off x="962025" y="4667250"/>
            <a:ext cx="4124325" cy="173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Nécessite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une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gestion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rigoureuse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 la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clé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API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d'OpenAI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via les Secrets K8s pour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éviter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toute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fuite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d'identifiants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5F6368"/>
                </a:solidFill>
                <a:latin typeface="Nunito"/>
                <a:sym typeface="Nunito"/>
              </a:rPr>
              <a:t>L’usage</a:t>
            </a:r>
            <a:r>
              <a:rPr lang="en-US" sz="1500" dirty="0">
                <a:solidFill>
                  <a:srgbClr val="5F6368"/>
                </a:solidFill>
                <a:latin typeface="Nunito"/>
                <a:sym typeface="Nunito"/>
              </a:rPr>
              <a:t> de </a:t>
            </a:r>
            <a:r>
              <a:rPr lang="en-US" sz="1500" dirty="0" err="1">
                <a:solidFill>
                  <a:srgbClr val="5F6368"/>
                </a:solidFill>
                <a:latin typeface="Nunito"/>
                <a:sym typeface="Nunito"/>
              </a:rPr>
              <a:t>l’option</a:t>
            </a:r>
            <a:r>
              <a:rPr lang="en-US" sz="1500" dirty="0">
                <a:solidFill>
                  <a:srgbClr val="5F6368"/>
                </a:solidFill>
                <a:latin typeface="Nunito"/>
                <a:sym typeface="Nunito"/>
              </a:rPr>
              <a:t> ”</a:t>
            </a:r>
            <a:r>
              <a:rPr lang="en-US" sz="1500" b="1" dirty="0">
                <a:solidFill>
                  <a:srgbClr val="5F6368"/>
                </a:solidFill>
                <a:latin typeface="Nunito"/>
                <a:sym typeface="Nunito"/>
              </a:rPr>
              <a:t>anonymized</a:t>
            </a:r>
            <a:r>
              <a:rPr lang="en-US" sz="1500" dirty="0">
                <a:solidFill>
                  <a:srgbClr val="5F6368"/>
                </a:solidFill>
                <a:latin typeface="Nunito"/>
                <a:sym typeface="Nunito"/>
              </a:rPr>
              <a:t>” </a:t>
            </a:r>
            <a:r>
              <a:rPr lang="en-US" sz="1500" dirty="0" err="1">
                <a:solidFill>
                  <a:srgbClr val="5F6368"/>
                </a:solidFill>
                <a:latin typeface="Nunito"/>
                <a:sym typeface="Nunito"/>
              </a:rPr>
              <a:t>permet</a:t>
            </a:r>
            <a:r>
              <a:rPr lang="en-US" sz="1500" dirty="0">
                <a:solidFill>
                  <a:srgbClr val="5F6368"/>
                </a:solidFill>
                <a:latin typeface="Nunito"/>
                <a:sym typeface="Nunito"/>
              </a:rPr>
              <a:t> de ne pas </a:t>
            </a:r>
            <a:r>
              <a:rPr lang="en-US" sz="1500" dirty="0" err="1">
                <a:solidFill>
                  <a:srgbClr val="5F6368"/>
                </a:solidFill>
                <a:latin typeface="Nunito"/>
                <a:sym typeface="Nunito"/>
              </a:rPr>
              <a:t>transmettre</a:t>
            </a:r>
            <a:r>
              <a:rPr lang="en-US" sz="1500" dirty="0">
                <a:solidFill>
                  <a:srgbClr val="5F6368"/>
                </a:solidFill>
                <a:latin typeface="Nunito"/>
                <a:sym typeface="Nunito"/>
              </a:rPr>
              <a:t> </a:t>
            </a:r>
            <a:r>
              <a:rPr lang="en-US" sz="1500" dirty="0" err="1">
                <a:solidFill>
                  <a:srgbClr val="5F6368"/>
                </a:solidFill>
                <a:latin typeface="Nunito"/>
                <a:sym typeface="Nunito"/>
              </a:rPr>
              <a:t>d’informations</a:t>
            </a:r>
            <a:r>
              <a:rPr lang="en-US" sz="1500" dirty="0">
                <a:solidFill>
                  <a:srgbClr val="5F6368"/>
                </a:solidFill>
                <a:latin typeface="Nunito"/>
                <a:sym typeface="Nunito"/>
              </a:rPr>
              <a:t> </a:t>
            </a:r>
            <a:r>
              <a:rPr lang="en-US" sz="1500" dirty="0" err="1">
                <a:solidFill>
                  <a:srgbClr val="5F6368"/>
                </a:solidFill>
                <a:latin typeface="Nunito"/>
                <a:sym typeface="Nunito"/>
              </a:rPr>
              <a:t>liées</a:t>
            </a:r>
            <a:r>
              <a:rPr lang="en-US" sz="1500" dirty="0">
                <a:solidFill>
                  <a:srgbClr val="5F6368"/>
                </a:solidFill>
                <a:latin typeface="Nunito"/>
                <a:sym typeface="Nunito"/>
              </a:rPr>
              <a:t> à </a:t>
            </a:r>
            <a:r>
              <a:rPr lang="en-US" sz="1500" dirty="0" err="1">
                <a:solidFill>
                  <a:srgbClr val="5F6368"/>
                </a:solidFill>
                <a:latin typeface="Nunito"/>
                <a:sym typeface="Nunito"/>
              </a:rPr>
              <a:t>votre</a:t>
            </a:r>
            <a:r>
              <a:rPr lang="en-US" sz="1500" dirty="0">
                <a:solidFill>
                  <a:srgbClr val="5F6368"/>
                </a:solidFill>
                <a:latin typeface="Nunito"/>
                <a:sym typeface="Nunito"/>
              </a:rPr>
              <a:t> SI.</a:t>
            </a:r>
            <a:endParaRPr dirty="0"/>
          </a:p>
        </p:txBody>
      </p:sp>
      <p:sp>
        <p:nvSpPr>
          <p:cNvPr id="235" name="Google Shape;235;p23"/>
          <p:cNvSpPr txBox="1"/>
          <p:nvPr/>
        </p:nvSpPr>
        <p:spPr>
          <a:xfrm>
            <a:off x="6343650" y="2152650"/>
            <a:ext cx="4330541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Précision de l'IA (Hallucination)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 flipH="1">
            <a:off x="6343613" y="2531547"/>
            <a:ext cx="41244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L'IA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peut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se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tromper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ou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"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halluciner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". Les diagnostics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sont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une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aide précieuse, pas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une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vérité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absolue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 Une validation humaine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reste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requise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237" name="Google Shape;237;p23"/>
          <p:cNvSpPr txBox="1"/>
          <p:nvPr/>
        </p:nvSpPr>
        <p:spPr>
          <a:xfrm>
            <a:off x="6343650" y="4292098"/>
            <a:ext cx="433054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Gestion du "Bruit"</a:t>
            </a:r>
            <a:endParaRPr dirty="0"/>
          </a:p>
        </p:txBody>
      </p:sp>
      <p:sp>
        <p:nvSpPr>
          <p:cNvPr id="238" name="Google Shape;238;p23"/>
          <p:cNvSpPr txBox="1"/>
          <p:nvPr/>
        </p:nvSpPr>
        <p:spPr>
          <a:xfrm>
            <a:off x="6343613" y="4686369"/>
            <a:ext cx="4124325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Sur un grand cluster, un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filtrage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(`filter`)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est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essentiel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pour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éviter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un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flot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d'alertes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non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pertinentes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et se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concentrer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sur les services critiques.</a:t>
            </a:r>
            <a:endParaRPr dirty="0"/>
          </a:p>
        </p:txBody>
      </p:sp>
      <p:sp>
        <p:nvSpPr>
          <p:cNvPr id="239" name="Google Shape;239;p23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Contraintes et Points de Vigilance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4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4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2052637"/>
            <a:ext cx="102870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4"/>
          <p:cNvSpPr txBox="1"/>
          <p:nvPr/>
        </p:nvSpPr>
        <p:spPr>
          <a:xfrm>
            <a:off x="1085850" y="4624387"/>
            <a:ext cx="92583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Le </a:t>
            </a:r>
            <a:r>
              <a:rPr lang="en-US" sz="1500" b="0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coût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est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principalement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tiré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par la </a:t>
            </a:r>
            <a:r>
              <a:rPr lang="en-US" sz="1500" b="1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fréquence</a:t>
            </a:r>
            <a:r>
              <a:rPr lang="en-US" sz="1500" b="1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des analyses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(</a:t>
            </a:r>
            <a:r>
              <a:rPr lang="en-US" sz="1500" b="0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Opérateur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&gt; CLI) et le </a:t>
            </a:r>
            <a:r>
              <a:rPr lang="en-US" sz="1500" b="1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modèle</a:t>
            </a:r>
            <a:r>
              <a:rPr lang="en-US" sz="1500" b="1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1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d'IA</a:t>
            </a:r>
            <a:r>
              <a:rPr lang="en-US" sz="1500" b="1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1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choisi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(GPT-4 </a:t>
            </a:r>
            <a:r>
              <a:rPr lang="en-US" sz="1500" b="0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est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plus </a:t>
            </a:r>
            <a:r>
              <a:rPr lang="en-US" sz="1500" b="0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coûteux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1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que</a:t>
            </a:r>
            <a:r>
              <a:rPr lang="en-US" sz="1500" b="0" i="1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GPT-3.5).</a:t>
            </a:r>
            <a:endParaRPr dirty="0"/>
          </a:p>
        </p:txBody>
      </p:sp>
      <p:sp>
        <p:nvSpPr>
          <p:cNvPr id="247" name="Google Shape;247;p24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Maîtriser les Coûts d'Azure OpenAI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4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571500" y="571500"/>
            <a:ext cx="108013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Astuces</a:t>
            </a:r>
            <a:endParaRPr dirty="0"/>
          </a:p>
        </p:txBody>
      </p:sp>
      <p:graphicFrame>
        <p:nvGraphicFramePr>
          <p:cNvPr id="2" name="Espace réservé du contenu 4">
            <a:extLst>
              <a:ext uri="{FF2B5EF4-FFF2-40B4-BE49-F238E27FC236}">
                <a16:creationId xmlns:a16="http://schemas.microsoft.com/office/drawing/2014/main" id="{4FAD0BF4-25E7-0939-A46D-6BE1FF401E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651184"/>
              </p:ext>
            </p:extLst>
          </p:nvPr>
        </p:nvGraphicFramePr>
        <p:xfrm>
          <a:off x="838200" y="1362974"/>
          <a:ext cx="10515600" cy="4960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2394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5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/>
          <p:nvPr/>
        </p:nvSpPr>
        <p:spPr>
          <a:xfrm>
            <a:off x="5238750" y="2305050"/>
            <a:ext cx="952500" cy="38100"/>
          </a:xfrm>
          <a:prstGeom prst="rect">
            <a:avLst/>
          </a:prstGeom>
          <a:solidFill>
            <a:srgbClr val="0078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314325" y="2628900"/>
            <a:ext cx="10801350" cy="90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1905000" y="3724275"/>
            <a:ext cx="7620000" cy="111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k8sGPT est un puissant copilote SRE pour AKS. Il transforme le diagnostic d'une investigation complexe en une simple conversation, accélérant la résolution et la montée en compétence des équipes.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6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6"/>
          <p:cNvSpPr txBox="1"/>
          <p:nvPr/>
        </p:nvSpPr>
        <p:spPr>
          <a:xfrm>
            <a:off x="314325" y="2247900"/>
            <a:ext cx="108013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Questions ?</a:t>
            </a:r>
            <a:endParaRPr/>
          </a:p>
        </p:txBody>
      </p:sp>
      <p:sp>
        <p:nvSpPr>
          <p:cNvPr id="262" name="Google Shape;262;p26"/>
          <p:cNvSpPr txBox="1"/>
          <p:nvPr/>
        </p:nvSpPr>
        <p:spPr>
          <a:xfrm>
            <a:off x="571500" y="3943350"/>
            <a:ext cx="102870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Merci de votre attention.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27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7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400" y="2628900"/>
            <a:ext cx="857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7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400" y="3400425"/>
            <a:ext cx="857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7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6400" y="4171950"/>
            <a:ext cx="857250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7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76400" y="4943475"/>
            <a:ext cx="857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7"/>
          <p:cNvSpPr/>
          <p:nvPr/>
        </p:nvSpPr>
        <p:spPr>
          <a:xfrm>
            <a:off x="1676400" y="3248025"/>
            <a:ext cx="8077200" cy="9525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1676400" y="4019550"/>
            <a:ext cx="8077200" cy="9525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676400" y="4791075"/>
            <a:ext cx="8077200" cy="9525"/>
          </a:xfrm>
          <a:prstGeom prst="rect">
            <a:avLst/>
          </a:prstGeom>
          <a:solidFill>
            <a:srgbClr val="75757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27" descr="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76400" y="2628900"/>
            <a:ext cx="857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 txBox="1"/>
          <p:nvPr/>
        </p:nvSpPr>
        <p:spPr>
          <a:xfrm>
            <a:off x="2771775" y="2636043"/>
            <a:ext cx="6981825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99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https://learn.microsoft.com/en-us/azure/aks/media/ai-walkthrough/aks-ai-demo-architecture.png</a:t>
            </a:r>
            <a:endParaRPr/>
          </a:p>
        </p:txBody>
      </p:sp>
      <p:sp>
        <p:nvSpPr>
          <p:cNvPr id="277" name="Google Shape;277;p27"/>
          <p:cNvSpPr txBox="1"/>
          <p:nvPr/>
        </p:nvSpPr>
        <p:spPr>
          <a:xfrm>
            <a:off x="2771775" y="2869406"/>
            <a:ext cx="69818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-US" sz="1200" b="0" i="0" u="none" strike="noStrike" cap="none">
                <a:solidFill>
                  <a:srgbClr val="4F46E5"/>
                </a:solidFill>
                <a:latin typeface="Nunito"/>
                <a:ea typeface="Nunito"/>
                <a:cs typeface="Nunito"/>
                <a:sym typeface="Nunito"/>
              </a:rPr>
              <a:t>learn.microsoft.com</a:t>
            </a:r>
            <a:endParaRPr/>
          </a:p>
        </p:txBody>
      </p:sp>
      <p:pic>
        <p:nvPicPr>
          <p:cNvPr id="278" name="Google Shape;278;p27" descr="imag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76400" y="3400425"/>
            <a:ext cx="857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/>
        </p:nvSpPr>
        <p:spPr>
          <a:xfrm>
            <a:off x="2771775" y="3407568"/>
            <a:ext cx="6981825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99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https://miro.medium.com/v2/resize:fit:1400/1*f3qRBoLRc5deJuX4G-j43Q.png</a:t>
            </a:r>
            <a:endParaRPr/>
          </a:p>
        </p:txBody>
      </p:sp>
      <p:sp>
        <p:nvSpPr>
          <p:cNvPr id="280" name="Google Shape;280;p27"/>
          <p:cNvSpPr txBox="1"/>
          <p:nvPr/>
        </p:nvSpPr>
        <p:spPr>
          <a:xfrm>
            <a:off x="2771775" y="3640931"/>
            <a:ext cx="69818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-US" sz="1200" b="0" i="0" u="none" strike="noStrike" cap="none">
                <a:solidFill>
                  <a:srgbClr val="4F46E5"/>
                </a:solidFill>
                <a:latin typeface="Nunito"/>
                <a:ea typeface="Nunito"/>
                <a:cs typeface="Nunito"/>
                <a:sym typeface="Nunito"/>
              </a:rPr>
              <a:t>medium.com</a:t>
            </a:r>
            <a:endParaRPr/>
          </a:p>
        </p:txBody>
      </p:sp>
      <p:pic>
        <p:nvPicPr>
          <p:cNvPr id="281" name="Google Shape;281;p27" descr="imag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76400" y="4171950"/>
            <a:ext cx="857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/>
        </p:nvSpPr>
        <p:spPr>
          <a:xfrm>
            <a:off x="2771775" y="4179093"/>
            <a:ext cx="6981825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99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https://cdn.hashnode.com/res/hashnode/image/upload/v1722287084808/3606ae70-0335-4741-acbb-053486142754.png</a:t>
            </a:r>
            <a:endParaRPr/>
          </a:p>
        </p:txBody>
      </p:sp>
      <p:sp>
        <p:nvSpPr>
          <p:cNvPr id="283" name="Google Shape;283;p27"/>
          <p:cNvSpPr txBox="1"/>
          <p:nvPr/>
        </p:nvSpPr>
        <p:spPr>
          <a:xfrm>
            <a:off x="2771775" y="4412456"/>
            <a:ext cx="69818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-US" sz="1200" b="0" i="0" u="none" strike="noStrike" cap="none">
                <a:solidFill>
                  <a:srgbClr val="4F46E5"/>
                </a:solidFill>
                <a:latin typeface="Nunito"/>
                <a:ea typeface="Nunito"/>
                <a:cs typeface="Nunito"/>
                <a:sym typeface="Nunito"/>
              </a:rPr>
              <a:t>blog.kubesimplify.com</a:t>
            </a:r>
            <a:endParaRPr/>
          </a:p>
        </p:txBody>
      </p:sp>
      <p:pic>
        <p:nvPicPr>
          <p:cNvPr id="284" name="Google Shape;284;p27" descr="imag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76400" y="4943475"/>
            <a:ext cx="857250" cy="4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7"/>
          <p:cNvSpPr txBox="1"/>
          <p:nvPr/>
        </p:nvSpPr>
        <p:spPr>
          <a:xfrm>
            <a:off x="2771775" y="4950618"/>
            <a:ext cx="6981825" cy="18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99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https://anaisurl.com/content/images/2023/06/Screenshot-2023-06-03-at-14.35.59.png</a:t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2771775" y="5183981"/>
            <a:ext cx="69818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Source: </a:t>
            </a:r>
            <a:r>
              <a:rPr lang="en-US" sz="1200" b="0" i="0" u="none" strike="noStrike" cap="none">
                <a:solidFill>
                  <a:srgbClr val="4F46E5"/>
                </a:solidFill>
                <a:latin typeface="Nunito"/>
                <a:ea typeface="Nunito"/>
                <a:cs typeface="Nunito"/>
                <a:sym typeface="Nunito"/>
              </a:rPr>
              <a:t>anaisurl.com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Image Sources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087562" y="2576520"/>
            <a:ext cx="814387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 i="0" u="none" strike="noStrike" cap="none" dirty="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SRE (Site Reliability Engineering):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Une discipline qui applique les principes du génie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logiciel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aux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opérations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pour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créer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des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systèmes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fiables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et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scalables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2087562" y="3443295"/>
            <a:ext cx="814387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 i="0" u="none" strike="noStrike" cap="none" dirty="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Le </a:t>
            </a:r>
            <a:r>
              <a:rPr lang="en-US" sz="1650" b="1" i="0" u="none" strike="noStrike" cap="none" dirty="0" err="1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défi</a:t>
            </a:r>
            <a:r>
              <a:rPr lang="en-US" sz="1650" b="1" i="0" u="none" strike="noStrike" cap="none" dirty="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 des </a:t>
            </a:r>
            <a:r>
              <a:rPr lang="en-US" sz="1650" b="1" i="0" u="none" strike="noStrike" cap="none" dirty="0" err="1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compétences</a:t>
            </a:r>
            <a:r>
              <a:rPr lang="en-US" sz="1650" b="1" i="0" u="none" strike="noStrike" cap="none" dirty="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AKS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est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complexe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 k8sGPT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démocratise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le diagnostic,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permettant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aux équipes de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niveaux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variés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comprendre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les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problèmes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2087562" y="4310070"/>
            <a:ext cx="8143875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1" i="0" u="none" strike="noStrike" cap="none" dirty="0">
                <a:solidFill>
                  <a:srgbClr val="202124"/>
                </a:solidFill>
                <a:latin typeface="Nunito"/>
                <a:ea typeface="Nunito"/>
                <a:cs typeface="Nunito"/>
                <a:sym typeface="Nunito"/>
              </a:rPr>
              <a:t>Aide au diagnostic: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Utilise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l'IA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(Azure OpenAI) pour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analyser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et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expliquer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les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problèmes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en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langage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naturel,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réduisant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le temps de </a:t>
            </a:r>
            <a:r>
              <a:rPr lang="en-US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résolution</a:t>
            </a:r>
            <a:r>
              <a:rPr lang="en-US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(MTTR).</a:t>
            </a:r>
            <a:endParaRPr dirty="0"/>
          </a:p>
        </p:txBody>
      </p:sp>
      <p:pic>
        <p:nvPicPr>
          <p:cNvPr id="95" name="Google Shape;95;p14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8937" y="2624145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58937" y="3490920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 descr="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8937" y="4357695"/>
            <a:ext cx="2857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Introduction: Le Défi de l'Opérabilité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40483C86-65B6-3707-553C-3FD28F818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 descr="image.png">
            <a:extLst>
              <a:ext uri="{FF2B5EF4-FFF2-40B4-BE49-F238E27FC236}">
                <a16:creationId xmlns:a16="http://schemas.microsoft.com/office/drawing/2014/main" id="{94661F71-23A6-2BDA-1B30-8576421EFC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521379A2-07BA-6F7A-4115-075B74CFFB4D}"/>
              </a:ext>
            </a:extLst>
          </p:cNvPr>
          <p:cNvSpPr txBox="1"/>
          <p:nvPr/>
        </p:nvSpPr>
        <p:spPr>
          <a:xfrm>
            <a:off x="2024062" y="1592270"/>
            <a:ext cx="8143875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K8sGPT s’impose aujourd’hui comme l’outil d’IA </a:t>
            </a:r>
            <a:r>
              <a:rPr lang="fr-FR" sz="1650" b="1" i="0" u="none" strike="noStrike" cap="none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le plus abouti </a:t>
            </a: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pour les opérateurs </a:t>
            </a:r>
            <a:r>
              <a:rPr lang="fr-FR" sz="1650" b="1" i="0" u="none" strike="noStrike" cap="none" dirty="0" err="1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Kubernetes</a:t>
            </a: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3381B270-08F2-7040-C953-B7C44D6762BD}"/>
              </a:ext>
            </a:extLst>
          </p:cNvPr>
          <p:cNvSpPr txBox="1"/>
          <p:nvPr/>
        </p:nvSpPr>
        <p:spPr>
          <a:xfrm>
            <a:off x="2024062" y="2459045"/>
            <a:ext cx="8143875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Lancé au printemps 2023 et intégré en fin d’année 2023 au sein de la </a:t>
            </a:r>
            <a:r>
              <a:rPr lang="fr-FR" sz="1650" b="1" i="0" u="none" strike="noStrike" cap="none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Cloud Native </a:t>
            </a:r>
            <a:r>
              <a:rPr lang="fr-FR" sz="1650" b="1" i="0" u="none" strike="noStrike" cap="none" dirty="0" err="1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Computing</a:t>
            </a:r>
            <a:r>
              <a:rPr lang="fr-FR" sz="1650" b="1" i="0" u="none" strike="noStrike" cap="none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-FR" sz="1650" b="1" i="0" u="none" strike="noStrike" cap="none" dirty="0" err="1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Foundation</a:t>
            </a:r>
            <a:r>
              <a:rPr lang="fr-FR" sz="1650" b="0" i="0" u="none" strike="noStrike" cap="none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(CNCF) en tant que projet </a:t>
            </a:r>
            <a:r>
              <a:rPr lang="fr-FR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Sandbox</a:t>
            </a: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  <p:sp>
        <p:nvSpPr>
          <p:cNvPr id="94" name="Google Shape;94;p14">
            <a:extLst>
              <a:ext uri="{FF2B5EF4-FFF2-40B4-BE49-F238E27FC236}">
                <a16:creationId xmlns:a16="http://schemas.microsoft.com/office/drawing/2014/main" id="{E2849F2A-C076-6C84-631C-7AD1A34335F1}"/>
              </a:ext>
            </a:extLst>
          </p:cNvPr>
          <p:cNvSpPr txBox="1"/>
          <p:nvPr/>
        </p:nvSpPr>
        <p:spPr>
          <a:xfrm>
            <a:off x="2024062" y="3325820"/>
            <a:ext cx="8143875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Il révolutionne la gestion des clusters </a:t>
            </a:r>
            <a:r>
              <a:rPr lang="fr-FR" sz="1650" b="1" i="0" u="none" strike="noStrike" cap="none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en automatisant le diagnostic </a:t>
            </a: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et la </a:t>
            </a:r>
            <a:r>
              <a:rPr lang="fr-FR" sz="1650" b="1" i="0" u="none" strike="noStrike" cap="none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résolution des problèmes</a:t>
            </a: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fr-FR" sz="165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Kubernetes</a:t>
            </a: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grâce à l’</a:t>
            </a:r>
            <a:r>
              <a:rPr lang="fr-FR" sz="1650" b="1" i="0" u="none" strike="noStrike" cap="none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intelligence artificielle</a:t>
            </a:r>
            <a:r>
              <a:rPr lang="fr-FR" sz="165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pic>
        <p:nvPicPr>
          <p:cNvPr id="95" name="Google Shape;95;p14" descr="Cube avec un remplissage uni">
            <a:extLst>
              <a:ext uri="{FF2B5EF4-FFF2-40B4-BE49-F238E27FC236}">
                <a16:creationId xmlns:a16="http://schemas.microsoft.com/office/drawing/2014/main" id="{BB7B037B-F8D1-08D9-B01B-0ED1FAC7F8E8}"/>
              </a:ext>
            </a:extLst>
          </p:cNvPr>
          <p:cNvPicPr preferRelativeResize="0"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508124" y="1639895"/>
            <a:ext cx="363538" cy="35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 descr="Calendrier à feuilles avec un remplissage uni">
            <a:extLst>
              <a:ext uri="{FF2B5EF4-FFF2-40B4-BE49-F238E27FC236}">
                <a16:creationId xmlns:a16="http://schemas.microsoft.com/office/drawing/2014/main" id="{102F9C8C-ACDE-F6A1-AC66-D61A32CEF125}"/>
              </a:ext>
            </a:extLst>
          </p:cNvPr>
          <p:cNvPicPr preferRelativeResize="0"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08124" y="2506670"/>
            <a:ext cx="363538" cy="354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 descr="Tête avec engrenages avec un remplissage uni">
            <a:extLst>
              <a:ext uri="{FF2B5EF4-FFF2-40B4-BE49-F238E27FC236}">
                <a16:creationId xmlns:a16="http://schemas.microsoft.com/office/drawing/2014/main" id="{BDF53C98-51E0-7915-22EC-3AB1E3178701}"/>
              </a:ext>
            </a:extLst>
          </p:cNvPr>
          <p:cNvPicPr preferRelativeResize="0"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08124" y="3373445"/>
            <a:ext cx="363538" cy="35400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ACEF9EAD-5FA9-1422-6CFB-48CD1D1198A5}"/>
              </a:ext>
            </a:extLst>
          </p:cNvPr>
          <p:cNvSpPr txBox="1"/>
          <p:nvPr/>
        </p:nvSpPr>
        <p:spPr>
          <a:xfrm>
            <a:off x="571500" y="571500"/>
            <a:ext cx="108013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Qu'est-ce</a:t>
            </a:r>
            <a:r>
              <a:rPr lang="en-US" sz="420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que</a:t>
            </a:r>
            <a:r>
              <a:rPr lang="en-US" sz="420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 K8sGPT ?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BF3BF38-84F3-ECED-D89A-360E48E6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959" y="4318164"/>
            <a:ext cx="4374081" cy="1968336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16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DF0B65CB-6DF8-AAA0-C8F8-E5299C842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 descr="image.png">
            <a:extLst>
              <a:ext uri="{FF2B5EF4-FFF2-40B4-BE49-F238E27FC236}">
                <a16:creationId xmlns:a16="http://schemas.microsoft.com/office/drawing/2014/main" id="{2553CBE2-1BED-EB7F-4E3B-BCB4B9941A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499B6E54-A86B-1AF2-50FF-F697D59DF2D1}"/>
              </a:ext>
            </a:extLst>
          </p:cNvPr>
          <p:cNvSpPr txBox="1"/>
          <p:nvPr/>
        </p:nvSpPr>
        <p:spPr>
          <a:xfrm>
            <a:off x="571500" y="571500"/>
            <a:ext cx="108013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Caractéristiques</a:t>
            </a:r>
            <a:r>
              <a:rPr lang="en-US" sz="420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principales</a:t>
            </a:r>
            <a:endParaRPr dirty="0"/>
          </a:p>
        </p:txBody>
      </p:sp>
      <p:graphicFrame>
        <p:nvGraphicFramePr>
          <p:cNvPr id="3" name="Espace réservé du contenu 5">
            <a:extLst>
              <a:ext uri="{FF2B5EF4-FFF2-40B4-BE49-F238E27FC236}">
                <a16:creationId xmlns:a16="http://schemas.microsoft.com/office/drawing/2014/main" id="{C29E1FF1-18BD-72BD-EB8D-2D162C1D5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093709"/>
              </p:ext>
            </p:extLst>
          </p:nvPr>
        </p:nvGraphicFramePr>
        <p:xfrm>
          <a:off x="838200" y="1612900"/>
          <a:ext cx="10515600" cy="456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601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857375" y="2643187"/>
            <a:ext cx="81438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Un cluster Azure Kubernetes Service (AKS) actif.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857375" y="3195637"/>
            <a:ext cx="81438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Un service Azure OpenAI avec un modèle déployé (ex: gpt-4, gpt-3.5-turbo).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857375" y="3748087"/>
            <a:ext cx="81438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Accès `kubectl` au cluster avec les droits suffisants.</a:t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1857375" y="4300537"/>
            <a:ext cx="81438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Helm 3+ (pour l'installation du mode Opérateur).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857375" y="4852987"/>
            <a:ext cx="8143875" cy="31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Un Secret Kubernetes pour stocker la clé et l'endpoint d'Azure OpenAI.</a:t>
            </a:r>
            <a:endParaRPr/>
          </a:p>
        </p:txBody>
      </p:sp>
      <p:pic>
        <p:nvPicPr>
          <p:cNvPr id="109" name="Google Shape;109;p15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28750" y="2690812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750" y="3243262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 descr="image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28750" y="3795712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 descr="image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28750" y="4348162"/>
            <a:ext cx="28575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 descr="image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28750" y="4900612"/>
            <a:ext cx="2857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Prérequis pour l'intégration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571500" y="571500"/>
            <a:ext cx="5150643" cy="161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Architecture Cible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571500" y="1466850"/>
            <a:ext cx="515064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 err="1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Intégration</a:t>
            </a:r>
            <a:r>
              <a:rPr lang="en-US" sz="2100" b="0" i="0" u="none" strike="noStrike" cap="none" dirty="0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 Continue</a:t>
            </a:r>
            <a:endParaRPr dirty="0"/>
          </a:p>
        </p:txBody>
      </p:sp>
      <p:sp>
        <p:nvSpPr>
          <p:cNvPr id="123" name="Google Shape;123;p16"/>
          <p:cNvSpPr txBox="1"/>
          <p:nvPr/>
        </p:nvSpPr>
        <p:spPr>
          <a:xfrm>
            <a:off x="571500" y="2200275"/>
            <a:ext cx="49053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L'opérateur k8sGPT s'exécute dans un namespace dédié (ex: `k8sgpt-operator-system`) au sein du cluster AKS.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571500" y="3152775"/>
            <a:ext cx="4905375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Il est configuré via un Secret pour s'authentifier de manière sécurisée auprès de l'API Azure OpenAI.</a:t>
            </a:r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571500" y="4105275"/>
            <a:ext cx="49053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L'opérateur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scanne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en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continu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les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ressources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K8s,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envoie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les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problèmes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détectés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à Azure OpenAI pour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une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analyse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sémantique</a:t>
            </a:r>
            <a:r>
              <a:rPr lang="en-US" sz="1500" b="0" i="0" u="none" strike="noStrike" cap="none" dirty="0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126" name="Google Shape;126;p16"/>
          <p:cNvSpPr txBox="1"/>
          <p:nvPr/>
        </p:nvSpPr>
        <p:spPr>
          <a:xfrm>
            <a:off x="571500" y="5362575"/>
            <a:ext cx="490537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3C4043"/>
                </a:solidFill>
                <a:latin typeface="Nunito"/>
                <a:ea typeface="Nunito"/>
                <a:cs typeface="Nunito"/>
                <a:sym typeface="Nunito"/>
              </a:rPr>
              <a:t>L'IA renvoie une explication claire, qui est ensuite stockée dans un objet `Result` (CRD) dans le cluster.</a:t>
            </a: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B4AF92-1D43-619A-1E24-6F5546CF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143" y="1466850"/>
            <a:ext cx="6353708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8873D4A6-1470-814B-0F9E-1D5F2BD2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 descr="image.png">
            <a:extLst>
              <a:ext uri="{FF2B5EF4-FFF2-40B4-BE49-F238E27FC236}">
                <a16:creationId xmlns:a16="http://schemas.microsoft.com/office/drawing/2014/main" id="{8309BD9A-F37E-8FC7-5EBD-33EFE7103A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 descr="image.png">
            <a:extLst>
              <a:ext uri="{FF2B5EF4-FFF2-40B4-BE49-F238E27FC236}">
                <a16:creationId xmlns:a16="http://schemas.microsoft.com/office/drawing/2014/main" id="{97DD5C7C-2B05-3616-001E-8394080172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852612"/>
            <a:ext cx="1080135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>
            <a:extLst>
              <a:ext uri="{FF2B5EF4-FFF2-40B4-BE49-F238E27FC236}">
                <a16:creationId xmlns:a16="http://schemas.microsoft.com/office/drawing/2014/main" id="{AB6DCC97-1E3A-38F5-1B59-4895EC57F14B}"/>
              </a:ext>
            </a:extLst>
          </p:cNvPr>
          <p:cNvSpPr txBox="1"/>
          <p:nvPr/>
        </p:nvSpPr>
        <p:spPr>
          <a:xfrm>
            <a:off x="571500" y="571500"/>
            <a:ext cx="1080135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Architecture </a:t>
            </a:r>
            <a:r>
              <a:rPr lang="en-US" sz="4200" b="1" i="0" u="none" strike="noStrike" cap="none" dirty="0" err="1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simplifiée</a:t>
            </a:r>
            <a:r>
              <a:rPr lang="en-US" sz="4200" b="1" i="0" u="none" strike="noStrike" cap="none" dirty="0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 pour AKS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EB52C0D-ED3B-F939-FD07-CCBCABEBD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421" y="1952625"/>
            <a:ext cx="9581507" cy="4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1430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500" y="1852612"/>
            <a:ext cx="490537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 descr="imag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3125" y="1852612"/>
            <a:ext cx="4905375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962025" y="2243137"/>
            <a:ext cx="433054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Mode CLI (Analyse ponctuelle)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962025" y="2833687"/>
            <a:ext cx="412432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Lancé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manuellement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par un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utilisateur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avec la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commande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`k8sgpt analyze`.</a:t>
            </a:r>
            <a:endParaRPr dirty="0"/>
          </a:p>
        </p:txBody>
      </p:sp>
      <p:sp>
        <p:nvSpPr>
          <p:cNvPr id="136" name="Google Shape;136;p17"/>
          <p:cNvSpPr txBox="1"/>
          <p:nvPr/>
        </p:nvSpPr>
        <p:spPr>
          <a:xfrm>
            <a:off x="962025" y="3595687"/>
            <a:ext cx="41243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Idéal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pour le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dépannage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ad-hoc, le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débogage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local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ou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l'intégration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dans des pipelines CI/CD pour un rapport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rapide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/>
          </a:p>
        </p:txBody>
      </p:sp>
      <p:sp>
        <p:nvSpPr>
          <p:cNvPr id="137" name="Google Shape;137;p17"/>
          <p:cNvSpPr txBox="1"/>
          <p:nvPr/>
        </p:nvSpPr>
        <p:spPr>
          <a:xfrm>
            <a:off x="962025" y="4643437"/>
            <a:ext cx="412432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Fournit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un rapport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immédiat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et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éphémère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directement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dans le terminal.</a:t>
            </a:r>
            <a:endParaRPr dirty="0"/>
          </a:p>
        </p:txBody>
      </p:sp>
      <p:sp>
        <p:nvSpPr>
          <p:cNvPr id="138" name="Google Shape;138;p17"/>
          <p:cNvSpPr txBox="1"/>
          <p:nvPr/>
        </p:nvSpPr>
        <p:spPr>
          <a:xfrm>
            <a:off x="6343650" y="2243137"/>
            <a:ext cx="4330541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Mode Opérateur (Analyse continue)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6343650" y="3043237"/>
            <a:ext cx="412432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Déployé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via Helm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comme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un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contrôleur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natif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Kubernetes (un pod qui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tourne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500" b="0" i="0" u="none" strike="noStrike" cap="none" dirty="0" err="1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en</a:t>
            </a:r>
            <a:r>
              <a:rPr lang="en-US" sz="1500" b="0" i="0" u="none" strike="noStrike" cap="none" dirty="0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permanence).</a:t>
            </a:r>
            <a:endParaRPr dirty="0"/>
          </a:p>
        </p:txBody>
      </p:sp>
      <p:sp>
        <p:nvSpPr>
          <p:cNvPr id="140" name="Google Shape;140;p17"/>
          <p:cNvSpPr txBox="1"/>
          <p:nvPr/>
        </p:nvSpPr>
        <p:spPr>
          <a:xfrm>
            <a:off x="6343650" y="3805237"/>
            <a:ext cx="412432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Surveille en continu les changements et les nouvelles erreurs dans le cluster.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6343650" y="4567237"/>
            <a:ext cx="412432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Crée des CRDs `Result` persistantes pour un suivi et une intégration avec des outils externes (Prometheus, Grafana).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Modes: CLI vs. Opérateur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 descr="imag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3000" y="1866517"/>
            <a:ext cx="7043567" cy="389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 descr="imag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3125" y="1762125"/>
            <a:ext cx="4905375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571500" y="1762125"/>
            <a:ext cx="515064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>
                <a:solidFill>
                  <a:srgbClr val="005A9E"/>
                </a:solidFill>
                <a:latin typeface="Poppins"/>
                <a:ea typeface="Poppins"/>
                <a:cs typeface="Poppins"/>
                <a:sym typeface="Poppins"/>
              </a:rPr>
              <a:t>Flux de diagnostic</a:t>
            </a:r>
            <a:endParaRPr/>
          </a:p>
        </p:txBody>
      </p:sp>
      <p:sp>
        <p:nvSpPr>
          <p:cNvPr id="150" name="Google Shape;150;p18"/>
          <p:cNvSpPr txBox="1"/>
          <p:nvPr/>
        </p:nvSpPr>
        <p:spPr>
          <a:xfrm>
            <a:off x="571500" y="2352675"/>
            <a:ext cx="49053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1. Commande :</a:t>
            </a: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L'utilisateur lance l'analyse manuelle :</a:t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71500" y="2828925"/>
            <a:ext cx="4905375" cy="476250"/>
          </a:xfrm>
          <a:prstGeom prst="roundRect">
            <a:avLst>
              <a:gd name="adj" fmla="val 10000"/>
            </a:avLst>
          </a:prstGeom>
          <a:solidFill>
            <a:srgbClr val="F4F4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66750" y="2924175"/>
            <a:ext cx="47148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rgbClr val="5F6368"/>
                </a:solidFill>
                <a:latin typeface="Courier New"/>
                <a:ea typeface="Courier New"/>
                <a:cs typeface="Courier New"/>
                <a:sym typeface="Courier New"/>
              </a:rPr>
              <a:t>$ k8sgpt analyze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571500" y="3495675"/>
            <a:ext cx="49053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2. Scan :</a:t>
            </a: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La CLI scanne les ressources K8s à la recherche de problèmes (ex: Pods en erreur, Services mal configurés).</a:t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571500" y="4543425"/>
            <a:ext cx="49053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3. Explication IA :</a:t>
            </a:r>
            <a:r>
              <a:rPr lang="en-US" sz="1500" b="0" i="0" u="none" strike="noStrike" cap="none">
                <a:solidFill>
                  <a:srgbClr val="5F6368"/>
                </a:solidFill>
                <a:latin typeface="Nunito"/>
                <a:ea typeface="Nunito"/>
                <a:cs typeface="Nunito"/>
                <a:sym typeface="Nunito"/>
              </a:rPr>
              <a:t> Pour chaque problème, elle interroge Azure OpenAI pour obtenir une explication claire et une solution, qui sont affichées dans le terminal.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571500" y="571500"/>
            <a:ext cx="10801350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i="0" u="none" strike="noStrike" cap="none">
                <a:solidFill>
                  <a:srgbClr val="0078D4"/>
                </a:solidFill>
                <a:latin typeface="Poppins"/>
                <a:ea typeface="Poppins"/>
                <a:cs typeface="Poppins"/>
                <a:sym typeface="Poppins"/>
              </a:rPr>
              <a:t>Démo: Analyse CLI (Ad-hoc)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04BF53-0F11-2CC4-C42D-37857420B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96" y="2646964"/>
            <a:ext cx="4607958" cy="255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1351</Words>
  <Application>Microsoft Office PowerPoint</Application>
  <PresentationFormat>Grand écran</PresentationFormat>
  <Paragraphs>120</Paragraphs>
  <Slides>19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Poppins</vt:lpstr>
      <vt:lpstr>Courier New</vt:lpstr>
      <vt:lpstr>Arial</vt:lpstr>
      <vt:lpstr>Nunito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Antoine LOIZEAU</cp:lastModifiedBy>
  <cp:revision>2</cp:revision>
  <dcterms:modified xsi:type="dcterms:W3CDTF">2025-10-30T10:35:39Z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2025-10-30T10:34:35Z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e8ee875b-e9a5-4716-9457-b11fb35ec84f</vt:lpwstr>
  </property>
  <property fmtid="{D5CDD505-2E9C-101B-9397-08002B2CF9AE}" pid="7" name="MSIP_Label_defa4170-0d19-0005-0004-bc88714345d2_ActionId">
    <vt:lpwstr>263ea903-2ef2-4b1f-8364-acc1893792d7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