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FD2B6-0DE9-7442-0F4E-21C6A11E82D8}" v="12" dt="2023-10-09T18:05:50.836"/>
    <p1510:client id="{F9140AFA-161B-B032-4BA0-11C27CD239FD}" v="5" dt="2023-10-09T18:09:26.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Starzl" userId="S::ravi@theboulderproject.ai::dd7c1f98-2e14-4f22-aead-513a57800c23" providerId="AD" clId="Web-{2D6FD2B6-0DE9-7442-0F4E-21C6A11E82D8}"/>
    <pc:docChg chg="modSld">
      <pc:chgData name="Ravi Starzl" userId="S::ravi@theboulderproject.ai::dd7c1f98-2e14-4f22-aead-513a57800c23" providerId="AD" clId="Web-{2D6FD2B6-0DE9-7442-0F4E-21C6A11E82D8}" dt="2023-10-09T18:05:50.836" v="12" actId="20577"/>
      <pc:docMkLst>
        <pc:docMk/>
      </pc:docMkLst>
      <pc:sldChg chg="modSp">
        <pc:chgData name="Ravi Starzl" userId="S::ravi@theboulderproject.ai::dd7c1f98-2e14-4f22-aead-513a57800c23" providerId="AD" clId="Web-{2D6FD2B6-0DE9-7442-0F4E-21C6A11E82D8}" dt="2023-10-09T18:05:50.836" v="12" actId="20577"/>
        <pc:sldMkLst>
          <pc:docMk/>
          <pc:sldMk cId="705640405" sldId="261"/>
        </pc:sldMkLst>
        <pc:spChg chg="mod">
          <ac:chgData name="Ravi Starzl" userId="S::ravi@theboulderproject.ai::dd7c1f98-2e14-4f22-aead-513a57800c23" providerId="AD" clId="Web-{2D6FD2B6-0DE9-7442-0F4E-21C6A11E82D8}" dt="2023-10-09T18:05:50.836" v="12" actId="20577"/>
          <ac:spMkLst>
            <pc:docMk/>
            <pc:sldMk cId="705640405" sldId="261"/>
            <ac:spMk id="3" creationId="{00000000-0000-0000-0000-000000000000}"/>
          </ac:spMkLst>
        </pc:spChg>
      </pc:sldChg>
      <pc:sldChg chg="modSp">
        <pc:chgData name="Ravi Starzl" userId="S::ravi@theboulderproject.ai::dd7c1f98-2e14-4f22-aead-513a57800c23" providerId="AD" clId="Web-{2D6FD2B6-0DE9-7442-0F4E-21C6A11E82D8}" dt="2023-10-09T18:04:44.257" v="0" actId="20577"/>
        <pc:sldMkLst>
          <pc:docMk/>
          <pc:sldMk cId="394103427" sldId="263"/>
        </pc:sldMkLst>
        <pc:spChg chg="mod">
          <ac:chgData name="Ravi Starzl" userId="S::ravi@theboulderproject.ai::dd7c1f98-2e14-4f22-aead-513a57800c23" providerId="AD" clId="Web-{2D6FD2B6-0DE9-7442-0F4E-21C6A11E82D8}" dt="2023-10-09T18:04:44.257" v="0" actId="20577"/>
          <ac:spMkLst>
            <pc:docMk/>
            <pc:sldMk cId="394103427" sldId="263"/>
            <ac:spMk id="2" creationId="{00000000-0000-0000-0000-000000000000}"/>
          </ac:spMkLst>
        </pc:spChg>
      </pc:sldChg>
      <pc:sldChg chg="modSp">
        <pc:chgData name="Ravi Starzl" userId="S::ravi@theboulderproject.ai::dd7c1f98-2e14-4f22-aead-513a57800c23" providerId="AD" clId="Web-{2D6FD2B6-0DE9-7442-0F4E-21C6A11E82D8}" dt="2023-10-09T18:05:22.133" v="4" actId="20577"/>
        <pc:sldMkLst>
          <pc:docMk/>
          <pc:sldMk cId="951432490" sldId="270"/>
        </pc:sldMkLst>
        <pc:spChg chg="mod">
          <ac:chgData name="Ravi Starzl" userId="S::ravi@theboulderproject.ai::dd7c1f98-2e14-4f22-aead-513a57800c23" providerId="AD" clId="Web-{2D6FD2B6-0DE9-7442-0F4E-21C6A11E82D8}" dt="2023-10-09T18:05:22.133" v="4" actId="20577"/>
          <ac:spMkLst>
            <pc:docMk/>
            <pc:sldMk cId="951432490" sldId="270"/>
            <ac:spMk id="3" creationId="{00000000-0000-0000-0000-000000000000}"/>
          </ac:spMkLst>
        </pc:spChg>
      </pc:sldChg>
    </pc:docChg>
  </pc:docChgLst>
  <pc:docChgLst>
    <pc:chgData name="Ravi Starzl" userId="S::ravi@theboulderproject.ai::dd7c1f98-2e14-4f22-aead-513a57800c23" providerId="AD" clId="Web-{F9140AFA-161B-B032-4BA0-11C27CD239FD}"/>
    <pc:docChg chg="modSld">
      <pc:chgData name="Ravi Starzl" userId="S::ravi@theboulderproject.ai::dd7c1f98-2e14-4f22-aead-513a57800c23" providerId="AD" clId="Web-{F9140AFA-161B-B032-4BA0-11C27CD239FD}" dt="2023-10-09T18:09:25.386" v="2" actId="20577"/>
      <pc:docMkLst>
        <pc:docMk/>
      </pc:docMkLst>
      <pc:sldChg chg="modSp">
        <pc:chgData name="Ravi Starzl" userId="S::ravi@theboulderproject.ai::dd7c1f98-2e14-4f22-aead-513a57800c23" providerId="AD" clId="Web-{F9140AFA-161B-B032-4BA0-11C27CD239FD}" dt="2023-10-09T18:06:19.241" v="0" actId="20577"/>
        <pc:sldMkLst>
          <pc:docMk/>
          <pc:sldMk cId="1548863184" sldId="257"/>
        </pc:sldMkLst>
        <pc:spChg chg="mod">
          <ac:chgData name="Ravi Starzl" userId="S::ravi@theboulderproject.ai::dd7c1f98-2e14-4f22-aead-513a57800c23" providerId="AD" clId="Web-{F9140AFA-161B-B032-4BA0-11C27CD239FD}" dt="2023-10-09T18:06:19.241" v="0" actId="20577"/>
          <ac:spMkLst>
            <pc:docMk/>
            <pc:sldMk cId="1548863184" sldId="257"/>
            <ac:spMk id="3" creationId="{00000000-0000-0000-0000-000000000000}"/>
          </ac:spMkLst>
        </pc:spChg>
      </pc:sldChg>
      <pc:sldChg chg="modSp">
        <pc:chgData name="Ravi Starzl" userId="S::ravi@theboulderproject.ai::dd7c1f98-2e14-4f22-aead-513a57800c23" providerId="AD" clId="Web-{F9140AFA-161B-B032-4BA0-11C27CD239FD}" dt="2023-10-09T18:09:25.386" v="2" actId="20577"/>
        <pc:sldMkLst>
          <pc:docMk/>
          <pc:sldMk cId="2010298044" sldId="287"/>
        </pc:sldMkLst>
        <pc:spChg chg="mod">
          <ac:chgData name="Ravi Starzl" userId="S::ravi@theboulderproject.ai::dd7c1f98-2e14-4f22-aead-513a57800c23" providerId="AD" clId="Web-{F9140AFA-161B-B032-4BA0-11C27CD239FD}" dt="2023-10-09T18:09:25.386" v="2" actId="20577"/>
          <ac:spMkLst>
            <pc:docMk/>
            <pc:sldMk cId="2010298044" sldId="28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99C19-F789-4544-A3C0-FE5856680443}"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A299A-19D2-3448-9E54-3043703F1796}" type="slidenum">
              <a:rPr lang="en-US" smtClean="0"/>
              <a:t>‹#›</a:t>
            </a:fld>
            <a:endParaRPr lang="en-US"/>
          </a:p>
        </p:txBody>
      </p:sp>
    </p:spTree>
    <p:extLst>
      <p:ext uri="{BB962C8B-B14F-4D97-AF65-F5344CB8AC3E}">
        <p14:creationId xmlns:p14="http://schemas.microsoft.com/office/powerpoint/2010/main" val="242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DBFF56-AB1A-C04C-88EA-6F2DD1D5A3FA}"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36B9-8482-9842-BB13-D3DA93513ADD}" type="slidenum">
              <a:rPr lang="en-US" smtClean="0"/>
              <a:t>‹#›</a:t>
            </a:fld>
            <a:endParaRPr lang="en-US"/>
          </a:p>
        </p:txBody>
      </p:sp>
    </p:spTree>
    <p:extLst>
      <p:ext uri="{BB962C8B-B14F-4D97-AF65-F5344CB8AC3E}">
        <p14:creationId xmlns:p14="http://schemas.microsoft.com/office/powerpoint/2010/main" val="195660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DBFF56-AB1A-C04C-88EA-6F2DD1D5A3FA}"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36B9-8482-9842-BB13-D3DA93513ADD}" type="slidenum">
              <a:rPr lang="en-US" smtClean="0"/>
              <a:t>‹#›</a:t>
            </a:fld>
            <a:endParaRPr lang="en-US"/>
          </a:p>
        </p:txBody>
      </p:sp>
    </p:spTree>
    <p:extLst>
      <p:ext uri="{BB962C8B-B14F-4D97-AF65-F5344CB8AC3E}">
        <p14:creationId xmlns:p14="http://schemas.microsoft.com/office/powerpoint/2010/main" val="136277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DBFF56-AB1A-C04C-88EA-6F2DD1D5A3FA}"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36B9-8482-9842-BB13-D3DA93513ADD}" type="slidenum">
              <a:rPr lang="en-US" smtClean="0"/>
              <a:t>‹#›</a:t>
            </a:fld>
            <a:endParaRPr lang="en-US"/>
          </a:p>
        </p:txBody>
      </p:sp>
    </p:spTree>
    <p:extLst>
      <p:ext uri="{BB962C8B-B14F-4D97-AF65-F5344CB8AC3E}">
        <p14:creationId xmlns:p14="http://schemas.microsoft.com/office/powerpoint/2010/main" val="127007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DBFF56-AB1A-C04C-88EA-6F2DD1D5A3FA}"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36B9-8482-9842-BB13-D3DA93513ADD}" type="slidenum">
              <a:rPr lang="en-US" smtClean="0"/>
              <a:t>‹#›</a:t>
            </a:fld>
            <a:endParaRPr lang="en-US"/>
          </a:p>
        </p:txBody>
      </p:sp>
    </p:spTree>
    <p:extLst>
      <p:ext uri="{BB962C8B-B14F-4D97-AF65-F5344CB8AC3E}">
        <p14:creationId xmlns:p14="http://schemas.microsoft.com/office/powerpoint/2010/main" val="26864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BFF56-AB1A-C04C-88EA-6F2DD1D5A3FA}"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36B9-8482-9842-BB13-D3DA93513ADD}" type="slidenum">
              <a:rPr lang="en-US" smtClean="0"/>
              <a:t>‹#›</a:t>
            </a:fld>
            <a:endParaRPr lang="en-US"/>
          </a:p>
        </p:txBody>
      </p:sp>
    </p:spTree>
    <p:extLst>
      <p:ext uri="{BB962C8B-B14F-4D97-AF65-F5344CB8AC3E}">
        <p14:creationId xmlns:p14="http://schemas.microsoft.com/office/powerpoint/2010/main" val="110098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DBFF56-AB1A-C04C-88EA-6F2DD1D5A3FA}"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936B9-8482-9842-BB13-D3DA93513ADD}" type="slidenum">
              <a:rPr lang="en-US" smtClean="0"/>
              <a:t>‹#›</a:t>
            </a:fld>
            <a:endParaRPr lang="en-US"/>
          </a:p>
        </p:txBody>
      </p:sp>
    </p:spTree>
    <p:extLst>
      <p:ext uri="{BB962C8B-B14F-4D97-AF65-F5344CB8AC3E}">
        <p14:creationId xmlns:p14="http://schemas.microsoft.com/office/powerpoint/2010/main" val="147464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DBFF56-AB1A-C04C-88EA-6F2DD1D5A3FA}"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1936B9-8482-9842-BB13-D3DA93513ADD}" type="slidenum">
              <a:rPr lang="en-US" smtClean="0"/>
              <a:t>‹#›</a:t>
            </a:fld>
            <a:endParaRPr lang="en-US"/>
          </a:p>
        </p:txBody>
      </p:sp>
    </p:spTree>
    <p:extLst>
      <p:ext uri="{BB962C8B-B14F-4D97-AF65-F5344CB8AC3E}">
        <p14:creationId xmlns:p14="http://schemas.microsoft.com/office/powerpoint/2010/main" val="30994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DBFF56-AB1A-C04C-88EA-6F2DD1D5A3FA}"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1936B9-8482-9842-BB13-D3DA93513ADD}" type="slidenum">
              <a:rPr lang="en-US" smtClean="0"/>
              <a:t>‹#›</a:t>
            </a:fld>
            <a:endParaRPr lang="en-US"/>
          </a:p>
        </p:txBody>
      </p:sp>
    </p:spTree>
    <p:extLst>
      <p:ext uri="{BB962C8B-B14F-4D97-AF65-F5344CB8AC3E}">
        <p14:creationId xmlns:p14="http://schemas.microsoft.com/office/powerpoint/2010/main" val="164225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BFF56-AB1A-C04C-88EA-6F2DD1D5A3FA}" type="datetimeFigureOut">
              <a:rPr lang="en-US" smtClean="0"/>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1936B9-8482-9842-BB13-D3DA93513ADD}" type="slidenum">
              <a:rPr lang="en-US" smtClean="0"/>
              <a:t>‹#›</a:t>
            </a:fld>
            <a:endParaRPr lang="en-US"/>
          </a:p>
        </p:txBody>
      </p:sp>
    </p:spTree>
    <p:extLst>
      <p:ext uri="{BB962C8B-B14F-4D97-AF65-F5344CB8AC3E}">
        <p14:creationId xmlns:p14="http://schemas.microsoft.com/office/powerpoint/2010/main" val="198977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DBFF56-AB1A-C04C-88EA-6F2DD1D5A3FA}"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936B9-8482-9842-BB13-D3DA93513ADD}" type="slidenum">
              <a:rPr lang="en-US" smtClean="0"/>
              <a:t>‹#›</a:t>
            </a:fld>
            <a:endParaRPr lang="en-US"/>
          </a:p>
        </p:txBody>
      </p:sp>
    </p:spTree>
    <p:extLst>
      <p:ext uri="{BB962C8B-B14F-4D97-AF65-F5344CB8AC3E}">
        <p14:creationId xmlns:p14="http://schemas.microsoft.com/office/powerpoint/2010/main" val="144961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DBFF56-AB1A-C04C-88EA-6F2DD1D5A3FA}"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936B9-8482-9842-BB13-D3DA93513ADD}" type="slidenum">
              <a:rPr lang="en-US" smtClean="0"/>
              <a:t>‹#›</a:t>
            </a:fld>
            <a:endParaRPr lang="en-US"/>
          </a:p>
        </p:txBody>
      </p:sp>
    </p:spTree>
    <p:extLst>
      <p:ext uri="{BB962C8B-B14F-4D97-AF65-F5344CB8AC3E}">
        <p14:creationId xmlns:p14="http://schemas.microsoft.com/office/powerpoint/2010/main" val="39924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BFF56-AB1A-C04C-88EA-6F2DD1D5A3FA}" type="datetimeFigureOut">
              <a:rPr lang="en-US" smtClean="0"/>
              <a:t>10/9/2023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936B9-8482-9842-BB13-D3DA93513ADD}" type="slidenum">
              <a:rPr lang="en-US" smtClean="0"/>
              <a:t>‹#›</a:t>
            </a:fld>
            <a:endParaRPr lang="en-US"/>
          </a:p>
        </p:txBody>
      </p:sp>
    </p:spTree>
    <p:extLst>
      <p:ext uri="{BB962C8B-B14F-4D97-AF65-F5344CB8AC3E}">
        <p14:creationId xmlns:p14="http://schemas.microsoft.com/office/powerpoint/2010/main" val="1459158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Data Mining Lecture 11</a:t>
            </a:r>
          </a:p>
        </p:txBody>
      </p:sp>
      <p:sp>
        <p:nvSpPr>
          <p:cNvPr id="3" name="Subtitle 2"/>
          <p:cNvSpPr>
            <a:spLocks noGrp="1"/>
          </p:cNvSpPr>
          <p:nvPr>
            <p:ph type="subTitle" idx="1"/>
          </p:nvPr>
        </p:nvSpPr>
        <p:spPr>
          <a:xfrm>
            <a:off x="4114800" y="6534214"/>
            <a:ext cx="3962400" cy="323786"/>
          </a:xfrm>
        </p:spPr>
        <p:txBody>
          <a:bodyPr>
            <a:normAutofit fontScale="85000" lnSpcReduction="20000"/>
          </a:bodyPr>
          <a:lstStyle/>
          <a:p>
            <a:r>
              <a:rPr lang="de-DE" err="1"/>
              <a:t>Ravi</a:t>
            </a:r>
            <a:r>
              <a:rPr lang="de-DE"/>
              <a:t> </a:t>
            </a:r>
            <a:r>
              <a:rPr lang="de-DE" err="1"/>
              <a:t>Starzl</a:t>
            </a:r>
            <a:r>
              <a:rPr lang="de-DE"/>
              <a:t>, </a:t>
            </a:r>
            <a:r>
              <a:rPr lang="de-DE" err="1"/>
              <a:t>PhD</a:t>
            </a:r>
            <a:r>
              <a:rPr lang="de-DE"/>
              <a:t>  |  CSCI 4502 / 5502​</a:t>
            </a:r>
            <a:endParaRPr lang="en-US"/>
          </a:p>
        </p:txBody>
      </p:sp>
    </p:spTree>
    <p:extLst>
      <p:ext uri="{BB962C8B-B14F-4D97-AF65-F5344CB8AC3E}">
        <p14:creationId xmlns:p14="http://schemas.microsoft.com/office/powerpoint/2010/main" val="21409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Understanding Decision Trees in Data Mining</a:t>
            </a:r>
            <a:endParaRPr lang="en-US"/>
          </a:p>
        </p:txBody>
      </p:sp>
      <p:sp>
        <p:nvSpPr>
          <p:cNvPr id="3" name="Content Placeholder 2"/>
          <p:cNvSpPr>
            <a:spLocks noGrp="1"/>
          </p:cNvSpPr>
          <p:nvPr>
            <p:ph idx="1"/>
          </p:nvPr>
        </p:nvSpPr>
        <p:spPr>
          <a:xfrm>
            <a:off x="838200" y="1463040"/>
            <a:ext cx="10515600" cy="4713923"/>
          </a:xfrm>
        </p:spPr>
        <p:txBody>
          <a:bodyPr numCol="2">
            <a:normAutofit fontScale="70000" lnSpcReduction="20000"/>
          </a:bodyPr>
          <a:lstStyle/>
          <a:p>
            <a:r>
              <a:rPr lang="en-US" b="1"/>
              <a:t>What is a Decision Tree?</a:t>
            </a:r>
            <a:endParaRPr lang="en-US"/>
          </a:p>
          <a:p>
            <a:pPr lvl="1"/>
            <a:r>
              <a:rPr lang="en-US"/>
              <a:t>Flowchart-like structure for classification.</a:t>
            </a:r>
          </a:p>
          <a:p>
            <a:pPr lvl="1"/>
            <a:r>
              <a:rPr lang="en-US"/>
              <a:t>Components:</a:t>
            </a:r>
          </a:p>
          <a:p>
            <a:pPr lvl="2"/>
            <a:r>
              <a:rPr lang="en-US"/>
              <a:t>Internal Nodes: Attributes.</a:t>
            </a:r>
          </a:p>
          <a:p>
            <a:pPr lvl="2"/>
            <a:r>
              <a:rPr lang="en-US"/>
              <a:t>Branches: Decision rules.</a:t>
            </a:r>
          </a:p>
          <a:p>
            <a:pPr lvl="2"/>
            <a:r>
              <a:rPr lang="en-US"/>
              <a:t>Leaf Nodes: Outcomes.</a:t>
            </a:r>
          </a:p>
          <a:p>
            <a:r>
              <a:rPr lang="en-US" b="1"/>
              <a:t>Example Decision Tree Structure</a:t>
            </a:r>
            <a:endParaRPr lang="en-US"/>
          </a:p>
          <a:p>
            <a:pPr lvl="1"/>
            <a:r>
              <a:rPr lang="en-US"/>
              <a:t>Root Node (Node 0): 'age?' - starting point.</a:t>
            </a:r>
          </a:p>
          <a:p>
            <a:pPr lvl="1"/>
            <a:r>
              <a:rPr lang="en-US"/>
              <a:t>Branching Nodes (Node 0-1, Node 0-2, Node 0-3): Different age categories.</a:t>
            </a:r>
          </a:p>
          <a:p>
            <a:pPr lvl="1"/>
            <a:r>
              <a:rPr lang="en-US"/>
              <a:t>Further Nodes: E.g., Node 1-4 is 'student?' after following age &lt;= 30.</a:t>
            </a:r>
          </a:p>
          <a:p>
            <a:pPr lvl="1"/>
            <a:r>
              <a:rPr lang="en-US"/>
              <a:t>Leaf Nodes (Node 2-5, Node 8-12): Represent outcomes, e.g., 'yes' for buying a computer.</a:t>
            </a:r>
          </a:p>
          <a:p>
            <a:endParaRPr lang="en-US" b="1"/>
          </a:p>
          <a:p>
            <a:endParaRPr lang="en-US" b="1"/>
          </a:p>
          <a:p>
            <a:endParaRPr lang="en-US" b="1"/>
          </a:p>
          <a:p>
            <a:endParaRPr lang="en-US" b="1"/>
          </a:p>
          <a:p>
            <a:r>
              <a:rPr lang="en-US" b="1"/>
              <a:t>Traversing a Decision Path</a:t>
            </a:r>
            <a:endParaRPr lang="en-US"/>
          </a:p>
          <a:p>
            <a:pPr lvl="1"/>
            <a:r>
              <a:rPr lang="en-US"/>
              <a:t>Starting at 'age?', choose '&gt;40' (Node 0-3).</a:t>
            </a:r>
          </a:p>
          <a:p>
            <a:pPr lvl="1"/>
            <a:r>
              <a:rPr lang="en-US"/>
              <a:t>Move to 'credit rating?' (Node 3-6).</a:t>
            </a:r>
          </a:p>
          <a:p>
            <a:pPr lvl="1"/>
            <a:r>
              <a:rPr lang="en-US"/>
              <a:t>Decision: 'excellent' (Node 6-9) leads to 'no' (Node 9-13).</a:t>
            </a:r>
          </a:p>
          <a:p>
            <a:pPr lvl="1"/>
            <a:r>
              <a:rPr lang="en-US"/>
              <a:t>Interpretation: A person &gt;40 with excellent credit is unlikely to buy a computer.</a:t>
            </a:r>
          </a:p>
          <a:p>
            <a:r>
              <a:rPr lang="en-US" b="1"/>
              <a:t>Formation and Depth</a:t>
            </a:r>
            <a:endParaRPr lang="en-US"/>
          </a:p>
          <a:p>
            <a:pPr lvl="1"/>
            <a:r>
              <a:rPr lang="en-US"/>
              <a:t>Tree formation based on metrics like Gini Index or entropy.</a:t>
            </a:r>
          </a:p>
          <a:p>
            <a:pPr lvl="1"/>
            <a:r>
              <a:rPr lang="en-US"/>
              <a:t>Trees can grow deep, but beware of overfitting (too complex, capturing noise).</a:t>
            </a:r>
          </a:p>
          <a:p>
            <a:pPr lvl="1"/>
            <a:r>
              <a:rPr lang="en-US"/>
              <a:t>Techniques like pruning help avoid overfitting.</a:t>
            </a:r>
          </a:p>
          <a:p>
            <a:r>
              <a:rPr lang="en-US" b="1"/>
              <a:t>Conclusion</a:t>
            </a:r>
            <a:endParaRPr lang="en-US"/>
          </a:p>
          <a:p>
            <a:pPr lvl="1"/>
            <a:r>
              <a:rPr lang="en-US"/>
              <a:t>Decision trees simplify complex decisions.</a:t>
            </a:r>
          </a:p>
          <a:p>
            <a:pPr lvl="1"/>
            <a:r>
              <a:rPr lang="en-US"/>
              <a:t>Top-down approach makes them intuitive and invaluable.</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2068146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Inductive Learning in Decision Tree Construction</a:t>
            </a:r>
            <a:endParaRPr lang="en-US"/>
          </a:p>
        </p:txBody>
      </p:sp>
      <p:sp>
        <p:nvSpPr>
          <p:cNvPr id="3" name="Content Placeholder 2"/>
          <p:cNvSpPr>
            <a:spLocks noGrp="1"/>
          </p:cNvSpPr>
          <p:nvPr>
            <p:ph idx="1"/>
          </p:nvPr>
        </p:nvSpPr>
        <p:spPr>
          <a:xfrm>
            <a:off x="838200" y="1536193"/>
            <a:ext cx="10515600" cy="4632960"/>
          </a:xfrm>
        </p:spPr>
        <p:txBody>
          <a:bodyPr numCol="2">
            <a:normAutofit fontScale="70000" lnSpcReduction="20000"/>
          </a:bodyPr>
          <a:lstStyle/>
          <a:p>
            <a:r>
              <a:rPr lang="en-US" b="1"/>
              <a:t>Core Concept</a:t>
            </a:r>
            <a:endParaRPr lang="en-US"/>
          </a:p>
          <a:p>
            <a:pPr lvl="1"/>
            <a:r>
              <a:rPr lang="en-US"/>
              <a:t>Decision tree construction: Extracts patterns using inductive learning.</a:t>
            </a:r>
          </a:p>
          <a:p>
            <a:r>
              <a:rPr lang="en-US" b="1"/>
              <a:t>Greedy Algorithm &amp; Decision Tree Induction</a:t>
            </a:r>
            <a:endParaRPr lang="en-US"/>
          </a:p>
          <a:p>
            <a:pPr lvl="1"/>
            <a:r>
              <a:rPr lang="en-US"/>
              <a:t>Greedy algorithm: Makes locally optimal choices hoping for a global solution.</a:t>
            </a:r>
          </a:p>
          <a:p>
            <a:pPr lvl="1"/>
            <a:r>
              <a:rPr lang="en-US"/>
              <a:t>Decision tree induction: Top-down, recursive, divide-and-conquer approach.</a:t>
            </a:r>
          </a:p>
          <a:p>
            <a:pPr lvl="2"/>
            <a:r>
              <a:rPr lang="en-US"/>
              <a:t>Starts at the root, splits data into smaller subsets.</a:t>
            </a:r>
          </a:p>
          <a:p>
            <a:pPr lvl="2"/>
            <a:r>
              <a:rPr lang="en-US"/>
              <a:t>Continues until meeting stopping criteria (e.g., all instances belong to one class or max depth reached).</a:t>
            </a:r>
          </a:p>
          <a:p>
            <a:r>
              <a:rPr lang="en-US" b="1"/>
              <a:t>Divide-and-Conquer Approach</a:t>
            </a:r>
            <a:endParaRPr lang="en-US"/>
          </a:p>
          <a:p>
            <a:pPr lvl="1"/>
            <a:r>
              <a:rPr lang="en-US"/>
              <a:t>Breaks large problem into smaller </a:t>
            </a:r>
            <a:r>
              <a:rPr lang="en-US" err="1"/>
              <a:t>subproblems</a:t>
            </a:r>
            <a:r>
              <a:rPr lang="en-US"/>
              <a:t>.</a:t>
            </a:r>
          </a:p>
          <a:p>
            <a:pPr lvl="1"/>
            <a:r>
              <a:rPr lang="en-US"/>
              <a:t>Solves each </a:t>
            </a:r>
            <a:r>
              <a:rPr lang="en-US" err="1"/>
              <a:t>subproblem</a:t>
            </a:r>
            <a:r>
              <a:rPr lang="en-US"/>
              <a:t> independently.</a:t>
            </a:r>
          </a:p>
          <a:p>
            <a:pPr lvl="1"/>
            <a:r>
              <a:rPr lang="en-US"/>
              <a:t>Combines solutions for the original problem.</a:t>
            </a:r>
          </a:p>
          <a:p>
            <a:r>
              <a:rPr lang="en-US" b="1"/>
              <a:t>Attribute Selection</a:t>
            </a:r>
            <a:endParaRPr lang="en-US"/>
          </a:p>
          <a:p>
            <a:pPr lvl="1"/>
            <a:r>
              <a:rPr lang="en-US"/>
              <a:t>Heuristic to select best splitting criterion.</a:t>
            </a:r>
          </a:p>
          <a:p>
            <a:pPr lvl="1"/>
            <a:r>
              <a:rPr lang="en-US"/>
              <a:t>Determines the attribute that best classifies data into classes.</a:t>
            </a:r>
          </a:p>
          <a:p>
            <a:pPr lvl="1"/>
            <a:r>
              <a:rPr lang="en-US"/>
              <a:t>Measures include Information Gain, Gain Ratio, Gini Index.</a:t>
            </a:r>
          </a:p>
          <a:p>
            <a:pPr lvl="2"/>
            <a:r>
              <a:rPr lang="en-US"/>
              <a:t>E.g., Information Gain uses entropy (impurity measure); highest gain chosen for split.</a:t>
            </a:r>
          </a:p>
          <a:p>
            <a:r>
              <a:rPr lang="en-US" b="1"/>
              <a:t>Attribute Splitting</a:t>
            </a:r>
            <a:endParaRPr lang="en-US"/>
          </a:p>
          <a:p>
            <a:pPr lvl="1"/>
            <a:r>
              <a:rPr lang="en-US"/>
              <a:t>Each attribute evaluated with a statistical test for classification.</a:t>
            </a:r>
          </a:p>
          <a:p>
            <a:pPr lvl="1"/>
            <a:r>
              <a:rPr lang="en-US"/>
              <a:t>Best attribute chosen for root node test.</a:t>
            </a:r>
          </a:p>
          <a:p>
            <a:pPr lvl="1"/>
            <a:r>
              <a:rPr lang="en-US"/>
              <a:t>E.g., 'Income': Splits into 'High', 'Medium', 'Low'.</a:t>
            </a:r>
          </a:p>
          <a:p>
            <a:pPr lvl="1"/>
            <a:r>
              <a:rPr lang="en-US"/>
              <a:t>Continuous attributes like 'Age' can split into ranges: 'Young', 'Middle-aged', 'Old'.</a:t>
            </a:r>
          </a:p>
          <a:p>
            <a:r>
              <a:rPr lang="en-US" b="1"/>
              <a:t>Greedy Nature</a:t>
            </a:r>
            <a:endParaRPr lang="en-US"/>
          </a:p>
          <a:p>
            <a:pPr lvl="1"/>
            <a:r>
              <a:rPr lang="en-US"/>
              <a:t>Algorithm makes best immediate decisions.</a:t>
            </a:r>
          </a:p>
          <a:p>
            <a:pPr lvl="1"/>
            <a:r>
              <a:rPr lang="en-US"/>
              <a:t>No backtracking or reconsideration of past choices.</a:t>
            </a:r>
          </a:p>
          <a:p>
            <a:r>
              <a:rPr lang="en-US" b="1"/>
              <a:t>Conclusion</a:t>
            </a:r>
            <a:endParaRPr lang="en-US"/>
          </a:p>
          <a:p>
            <a:pPr lvl="1"/>
            <a:r>
              <a:rPr lang="en-US"/>
              <a:t>Decision tree induction: Systematic method for attribute selection, data splitting, and model building.</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15111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Attribute Splitting in Decision Tree Induction</a:t>
            </a:r>
            <a:endParaRPr lang="en-US"/>
          </a:p>
        </p:txBody>
      </p:sp>
      <p:sp>
        <p:nvSpPr>
          <p:cNvPr id="3" name="Content Placeholder 2"/>
          <p:cNvSpPr>
            <a:spLocks noGrp="1"/>
          </p:cNvSpPr>
          <p:nvPr>
            <p:ph idx="1"/>
          </p:nvPr>
        </p:nvSpPr>
        <p:spPr/>
        <p:txBody>
          <a:bodyPr numCol="2">
            <a:normAutofit fontScale="70000" lnSpcReduction="20000"/>
          </a:bodyPr>
          <a:lstStyle/>
          <a:p>
            <a:r>
              <a:rPr lang="en-US" b="1"/>
              <a:t>Introduction</a:t>
            </a:r>
            <a:endParaRPr lang="en-US"/>
          </a:p>
          <a:p>
            <a:pPr lvl="1"/>
            <a:r>
              <a:rPr lang="en-US"/>
              <a:t>Selection of splitting attributes: Critical step in decision tree induction.</a:t>
            </a:r>
          </a:p>
          <a:p>
            <a:pPr lvl="1"/>
            <a:r>
              <a:rPr lang="en-US"/>
              <a:t>Different attribute types require varied splitting approaches.</a:t>
            </a:r>
          </a:p>
          <a:p>
            <a:r>
              <a:rPr lang="en-US" b="1"/>
              <a:t>Discrete-Values Directly</a:t>
            </a:r>
            <a:endParaRPr lang="en-US"/>
          </a:p>
          <a:p>
            <a:pPr lvl="1"/>
            <a:r>
              <a:rPr lang="en-US"/>
              <a:t>Attribute example: 'Color' with values 'Red', 'Green', 'Blue'.</a:t>
            </a:r>
          </a:p>
          <a:p>
            <a:pPr lvl="1"/>
            <a:r>
              <a:rPr lang="en-US"/>
              <a:t>Each category becomes a split point, leading to individual branches.</a:t>
            </a:r>
          </a:p>
          <a:p>
            <a:pPr lvl="1"/>
            <a:r>
              <a:rPr lang="en-US"/>
              <a:t>Path determined by specific color category.</a:t>
            </a:r>
          </a:p>
          <a:p>
            <a:r>
              <a:rPr lang="en-US" b="1"/>
              <a:t>Continuous-Valued Attributes</a:t>
            </a:r>
            <a:endParaRPr lang="en-US"/>
          </a:p>
          <a:p>
            <a:pPr lvl="1"/>
            <a:r>
              <a:rPr lang="en-US"/>
              <a:t>Attributes like 'Age' or 'Income' on a continuum.</a:t>
            </a:r>
          </a:p>
          <a:p>
            <a:pPr lvl="1"/>
            <a:r>
              <a:rPr lang="en-US"/>
              <a:t>Can't branch for every value; select optimal split point.</a:t>
            </a:r>
          </a:p>
          <a:p>
            <a:pPr lvl="1"/>
            <a:r>
              <a:rPr lang="en-US"/>
              <a:t>E.g., Split at 'Age=30' results in 'Age&lt;=30' and 'Age&gt;30' branches.</a:t>
            </a:r>
          </a:p>
          <a:p>
            <a:pPr lvl="1"/>
            <a:r>
              <a:rPr lang="en-US"/>
              <a:t>Split point choice based on maximizing information gain or minimizing impurity.</a:t>
            </a:r>
          </a:p>
          <a:p>
            <a:r>
              <a:rPr lang="en-US" b="1"/>
              <a:t>Discrete-Valued in Binary Trees</a:t>
            </a:r>
            <a:endParaRPr lang="en-US"/>
          </a:p>
          <a:p>
            <a:pPr lvl="1"/>
            <a:r>
              <a:rPr lang="en-US"/>
              <a:t>Splitting subset approach for large number of discrete values.</a:t>
            </a:r>
          </a:p>
          <a:p>
            <a:pPr lvl="1"/>
            <a:r>
              <a:rPr lang="en-US"/>
              <a:t>E.g., 'Occupation' with many professions split into 'Tech-related' and 'Non-tech-related'.</a:t>
            </a:r>
          </a:p>
          <a:p>
            <a:r>
              <a:rPr lang="en-US" b="1"/>
              <a:t>Partitioning Scenarios Visualization</a:t>
            </a:r>
            <a:endParaRPr lang="en-US"/>
          </a:p>
          <a:p>
            <a:pPr lvl="1"/>
            <a:r>
              <a:rPr lang="en-US"/>
              <a:t>a) Multiple branches for direct discrete values.</a:t>
            </a:r>
          </a:p>
          <a:p>
            <a:pPr lvl="1"/>
            <a:r>
              <a:rPr lang="en-US"/>
              <a:t>b) Bifurcation for continuous values.</a:t>
            </a:r>
          </a:p>
          <a:p>
            <a:pPr lvl="1"/>
            <a:r>
              <a:rPr lang="en-US"/>
              <a:t>c) Binary tree/splitting subsets for complex discrete values.</a:t>
            </a:r>
          </a:p>
          <a:p>
            <a:r>
              <a:rPr lang="en-US" b="1"/>
              <a:t>Conclusion</a:t>
            </a:r>
            <a:endParaRPr lang="en-US"/>
          </a:p>
          <a:p>
            <a:pPr lvl="1"/>
            <a:r>
              <a:rPr lang="en-US"/>
              <a:t>Nuanced process based on attribute type.</a:t>
            </a:r>
          </a:p>
          <a:p>
            <a:pPr lvl="1"/>
            <a:r>
              <a:rPr lang="en-US"/>
              <a:t>Correct splitting approach impacts decision tree's performance and interpretability.</a:t>
            </a:r>
          </a:p>
          <a:p>
            <a:pPr lvl="1"/>
            <a:endParaRPr lang="en-US"/>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1203153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Decision Tree Induction: Unpacking the Algorithm</a:t>
            </a:r>
            <a:endParaRPr lang="en-US"/>
          </a:p>
        </p:txBody>
      </p:sp>
      <p:sp>
        <p:nvSpPr>
          <p:cNvPr id="3" name="Content Placeholder 2"/>
          <p:cNvSpPr>
            <a:spLocks noGrp="1"/>
          </p:cNvSpPr>
          <p:nvPr>
            <p:ph idx="1"/>
          </p:nvPr>
        </p:nvSpPr>
        <p:spPr/>
        <p:txBody>
          <a:bodyPr numCol="2">
            <a:normAutofit fontScale="77500" lnSpcReduction="20000"/>
          </a:bodyPr>
          <a:lstStyle/>
          <a:p>
            <a:r>
              <a:rPr lang="en-US" b="1"/>
              <a:t>Basic Algorithm</a:t>
            </a:r>
            <a:endParaRPr lang="en-US"/>
          </a:p>
          <a:p>
            <a:pPr lvl="1"/>
            <a:r>
              <a:rPr lang="en-US"/>
              <a:t>Greedy approach: No backtracking.</a:t>
            </a:r>
          </a:p>
          <a:p>
            <a:pPr lvl="1"/>
            <a:r>
              <a:rPr lang="en-US"/>
              <a:t>Starts at tree root, builds recursively with locally optimal choices.</a:t>
            </a:r>
          </a:p>
          <a:p>
            <a:pPr lvl="1"/>
            <a:r>
              <a:rPr lang="en-US"/>
              <a:t>Follows 'divide-and-conquer': Begin with entire dataset, narrow down subsets while traversing.</a:t>
            </a:r>
          </a:p>
          <a:p>
            <a:r>
              <a:rPr lang="en-US" b="1"/>
              <a:t>Attribute Selection</a:t>
            </a:r>
            <a:endParaRPr lang="en-US"/>
          </a:p>
          <a:p>
            <a:pPr lvl="1"/>
            <a:r>
              <a:rPr lang="en-US"/>
              <a:t>Choose attribute that best divides samples into distinct classes.</a:t>
            </a:r>
          </a:p>
          <a:p>
            <a:pPr lvl="1"/>
            <a:r>
              <a:rPr lang="en-US"/>
              <a:t>"Best" defined by impurity measures:</a:t>
            </a:r>
          </a:p>
          <a:p>
            <a:pPr lvl="2"/>
            <a:r>
              <a:rPr lang="en-US"/>
              <a:t>Gini Index</a:t>
            </a:r>
          </a:p>
          <a:p>
            <a:pPr lvl="2"/>
            <a:r>
              <a:rPr lang="en-US"/>
              <a:t>Entropy-based Information Gain</a:t>
            </a:r>
          </a:p>
          <a:p>
            <a:pPr lvl="1"/>
            <a:r>
              <a:rPr lang="en-US"/>
              <a:t>Attribute with highest value (lowest impurity) chosen for splitting.</a:t>
            </a:r>
          </a:p>
          <a:p>
            <a:endParaRPr lang="en-US" b="1"/>
          </a:p>
          <a:p>
            <a:r>
              <a:rPr lang="en-US" b="1"/>
              <a:t>Data Splitting</a:t>
            </a:r>
            <a:endParaRPr lang="en-US"/>
          </a:p>
          <a:p>
            <a:pPr lvl="1"/>
            <a:r>
              <a:rPr lang="en-US"/>
              <a:t>Direct splitting for discrete values.</a:t>
            </a:r>
          </a:p>
          <a:p>
            <a:pPr lvl="1"/>
            <a:r>
              <a:rPr lang="en-US"/>
              <a:t>Choosing split points for continuous values.</a:t>
            </a:r>
          </a:p>
          <a:p>
            <a:pPr lvl="1"/>
            <a:r>
              <a:rPr lang="en-US"/>
              <a:t>Creating binary trees for discrete values with many categories.</a:t>
            </a:r>
          </a:p>
          <a:p>
            <a:r>
              <a:rPr lang="en-US" b="1"/>
              <a:t>Stopping Conditions</a:t>
            </a:r>
            <a:endParaRPr lang="en-US"/>
          </a:p>
          <a:p>
            <a:pPr lvl="1"/>
            <a:r>
              <a:rPr lang="en-US"/>
              <a:t>All samples in a node are of the same class: No more splits needed.</a:t>
            </a:r>
          </a:p>
          <a:p>
            <a:pPr lvl="1"/>
            <a:r>
              <a:rPr lang="en-US"/>
              <a:t>No more attributes left: Majority voting used if samples from different classes.</a:t>
            </a:r>
          </a:p>
          <a:p>
            <a:pPr lvl="1"/>
            <a:r>
              <a:rPr lang="en-US"/>
              <a:t>No samples left to split: Assign most common class from parent node to empty branches.</a:t>
            </a:r>
          </a:p>
          <a:p>
            <a:r>
              <a:rPr lang="en-US" b="1"/>
              <a:t>Conclusion</a:t>
            </a:r>
            <a:endParaRPr lang="en-US"/>
          </a:p>
          <a:p>
            <a:pPr lvl="1"/>
            <a:r>
              <a:rPr lang="en-US"/>
              <a:t>Decision tree induction: Systematic creation of model using decision rules from features.</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210918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Building a Decision Tree: An Illustration</a:t>
            </a:r>
            <a:endParaRPr lang="en-US"/>
          </a:p>
        </p:txBody>
      </p:sp>
      <p:sp>
        <p:nvSpPr>
          <p:cNvPr id="3" name="Content Placeholder 2"/>
          <p:cNvSpPr>
            <a:spLocks noGrp="1"/>
          </p:cNvSpPr>
          <p:nvPr>
            <p:ph idx="1"/>
          </p:nvPr>
        </p:nvSpPr>
        <p:spPr/>
        <p:txBody>
          <a:bodyPr numCol="2">
            <a:normAutofit fontScale="70000" lnSpcReduction="20000"/>
          </a:bodyPr>
          <a:lstStyle/>
          <a:p>
            <a:r>
              <a:rPr lang="en-US" b="1"/>
              <a:t>Dataset Attributes</a:t>
            </a:r>
            <a:endParaRPr lang="en-US"/>
          </a:p>
          <a:p>
            <a:pPr lvl="1"/>
            <a:r>
              <a:rPr lang="en-US"/>
              <a:t>Example: Age, Job, Credit Score, Loan Default.</a:t>
            </a:r>
          </a:p>
          <a:p>
            <a:r>
              <a:rPr lang="en-US" b="1"/>
              <a:t>Attribute Selection</a:t>
            </a:r>
            <a:endParaRPr lang="en-US"/>
          </a:p>
          <a:p>
            <a:pPr lvl="1"/>
            <a:r>
              <a:rPr lang="en-US"/>
              <a:t>Choose attribute efficiently segregating samples into classes.</a:t>
            </a:r>
          </a:p>
          <a:p>
            <a:pPr lvl="1"/>
            <a:r>
              <a:rPr lang="en-US"/>
              <a:t>E.g., 'Credit Score' identified as the best starting attribute.</a:t>
            </a:r>
          </a:p>
          <a:p>
            <a:pPr lvl="1"/>
            <a:r>
              <a:rPr lang="en-US"/>
              <a:t>Determined using methods like Gini Index or Information Gain (covered later).</a:t>
            </a:r>
          </a:p>
          <a:p>
            <a:r>
              <a:rPr lang="en-US" b="1"/>
              <a:t>Data Splitting</a:t>
            </a:r>
            <a:endParaRPr lang="en-US"/>
          </a:p>
          <a:p>
            <a:pPr lvl="1"/>
            <a:r>
              <a:rPr lang="en-US"/>
              <a:t>Split dataset based on the chosen attribute.</a:t>
            </a:r>
          </a:p>
          <a:p>
            <a:pPr lvl="1"/>
            <a:r>
              <a:rPr lang="en-US"/>
              <a:t>E.g., 'Credit Score' branches into 'low', 'medium', 'high'.</a:t>
            </a:r>
          </a:p>
          <a:p>
            <a:pPr lvl="1"/>
            <a:r>
              <a:rPr lang="en-US"/>
              <a:t>Subsets further split on best attributes: 'low credit score' might split by 'Job' into 'permanent' and 'contractual'.</a:t>
            </a:r>
          </a:p>
          <a:p>
            <a:endParaRPr lang="en-US" b="1"/>
          </a:p>
          <a:p>
            <a:r>
              <a:rPr lang="en-US" b="1"/>
              <a:t>Stopping Conditions</a:t>
            </a:r>
            <a:endParaRPr lang="en-US"/>
          </a:p>
          <a:p>
            <a:pPr lvl="1"/>
            <a:r>
              <a:rPr lang="en-US"/>
              <a:t>All samples in a node belong to the same class.</a:t>
            </a:r>
          </a:p>
          <a:p>
            <a:pPr lvl="1"/>
            <a:r>
              <a:rPr lang="en-US"/>
              <a:t>No attributes left for splitting: Use majority voting.</a:t>
            </a:r>
          </a:p>
          <a:p>
            <a:pPr lvl="1"/>
            <a:r>
              <a:rPr lang="en-US"/>
              <a:t>No samples left to split.</a:t>
            </a:r>
          </a:p>
          <a:p>
            <a:r>
              <a:rPr lang="en-US" b="1"/>
              <a:t>Tree Growth</a:t>
            </a:r>
            <a:endParaRPr lang="en-US"/>
          </a:p>
          <a:p>
            <a:pPr lvl="1"/>
            <a:r>
              <a:rPr lang="en-US"/>
              <a:t>Top-down, recursive partitioning based on attributes.</a:t>
            </a:r>
          </a:p>
          <a:p>
            <a:pPr lvl="1"/>
            <a:r>
              <a:rPr lang="en-US"/>
              <a:t>Concrete 'divide-and-conquer' strategy: Finer dataset segmentation as we move down the tree.</a:t>
            </a:r>
          </a:p>
          <a:p>
            <a:r>
              <a:rPr lang="en-US" b="1"/>
              <a:t>Objective &amp; Considerations</a:t>
            </a:r>
            <a:endParaRPr lang="en-US"/>
          </a:p>
          <a:p>
            <a:pPr lvl="1"/>
            <a:r>
              <a:rPr lang="en-US"/>
              <a:t>Aim: Categorize new data accurately with a simple tree.</a:t>
            </a:r>
          </a:p>
          <a:p>
            <a:pPr lvl="1"/>
            <a:r>
              <a:rPr lang="en-US" err="1"/>
              <a:t>Overcomplex</a:t>
            </a:r>
            <a:r>
              <a:rPr lang="en-US"/>
              <a:t> trees can </a:t>
            </a:r>
            <a:r>
              <a:rPr lang="en-US" err="1"/>
              <a:t>overfit</a:t>
            </a:r>
            <a:r>
              <a:rPr lang="en-US"/>
              <a:t>: Pruning techniques mitigate this.</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189846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Attribute Selection in Decision Trees</a:t>
            </a:r>
            <a:endParaRPr lang="en-US"/>
          </a:p>
        </p:txBody>
      </p:sp>
      <p:sp>
        <p:nvSpPr>
          <p:cNvPr id="3" name="Content Placeholder 2"/>
          <p:cNvSpPr>
            <a:spLocks noGrp="1"/>
          </p:cNvSpPr>
          <p:nvPr>
            <p:ph idx="1"/>
          </p:nvPr>
        </p:nvSpPr>
        <p:spPr/>
        <p:txBody>
          <a:bodyPr vert="horz" lIns="91440" tIns="45720" rIns="91440" bIns="45720" numCol="2" rtlCol="0" anchor="t">
            <a:normAutofit fontScale="70000" lnSpcReduction="20000"/>
          </a:bodyPr>
          <a:lstStyle/>
          <a:p>
            <a:r>
              <a:rPr lang="en-US" b="1"/>
              <a:t>Introduction</a:t>
            </a:r>
            <a:endParaRPr lang="en-US"/>
          </a:p>
          <a:p>
            <a:pPr lvl="1"/>
            <a:r>
              <a:rPr lang="en-US"/>
              <a:t>Attribute selection measures determine the best attributes for splitting data.</a:t>
            </a:r>
          </a:p>
          <a:p>
            <a:pPr lvl="1"/>
            <a:r>
              <a:rPr lang="en-US" b="1"/>
              <a:t>Information Gain</a:t>
            </a:r>
            <a:r>
              <a:rPr lang="en-US"/>
              <a:t> is notably used in algorithms like ID3 and C4.5.</a:t>
            </a:r>
          </a:p>
          <a:p>
            <a:r>
              <a:rPr lang="en-US" b="1"/>
              <a:t>Entropy (Expected Information)</a:t>
            </a:r>
            <a:endParaRPr lang="en-US"/>
          </a:p>
          <a:p>
            <a:pPr lvl="1"/>
            <a:r>
              <a:rPr lang="en-US"/>
              <a:t>Entropy measures the uncertainty or randomness in predicting an outcome.</a:t>
            </a:r>
          </a:p>
          <a:p>
            <a:pPr lvl="1"/>
            <a:r>
              <a:rPr lang="en-US"/>
              <a:t>The concept is derived from Shannon's entropy in information theory.</a:t>
            </a:r>
          </a:p>
          <a:p>
            <a:pPr lvl="1"/>
            <a:r>
              <a:rPr lang="en-US"/>
              <a:t>When entropy is high, there's more unpredictability in the data.</a:t>
            </a:r>
          </a:p>
          <a:p>
            <a:r>
              <a:rPr lang="en-US" b="1"/>
              <a:t>Expected Information Given the Attribute</a:t>
            </a:r>
            <a:endParaRPr lang="en-US"/>
          </a:p>
          <a:p>
            <a:pPr lvl="1"/>
            <a:r>
              <a:rPr lang="en-US"/>
              <a:t>This metric helps us understand how much information is needed to classify a dataset based on a specific attribute.</a:t>
            </a:r>
          </a:p>
          <a:p>
            <a:pPr lvl="1"/>
            <a:r>
              <a:rPr lang="en-US"/>
              <a:t>The objective is to minimize this value, indicating that the attribute is more effective for splitting.</a:t>
            </a:r>
          </a:p>
          <a:p>
            <a:r>
              <a:rPr lang="en-US" b="1"/>
              <a:t>Information Gain</a:t>
            </a:r>
            <a:endParaRPr lang="en-US"/>
          </a:p>
          <a:p>
            <a:pPr lvl="1"/>
            <a:r>
              <a:rPr lang="en-US"/>
              <a:t>It gauges the effectiveness of an attribute in classifying the training data.</a:t>
            </a:r>
          </a:p>
          <a:p>
            <a:pPr lvl="1"/>
            <a:r>
              <a:rPr lang="en-US"/>
              <a:t>Essentially, it's the difference between the overall uncertainty (entropy) and the uncertainty after splitting the data based on an attribute.</a:t>
            </a:r>
          </a:p>
          <a:p>
            <a:pPr lvl="1"/>
            <a:r>
              <a:rPr lang="en-US"/>
              <a:t>A higher value indicates better predictive capabilities.</a:t>
            </a:r>
          </a:p>
          <a:p>
            <a:r>
              <a:rPr lang="en-US" b="1"/>
              <a:t>Computing Proportions</a:t>
            </a:r>
            <a:endParaRPr lang="en-US"/>
          </a:p>
          <a:p>
            <a:pPr lvl="1"/>
            <a:r>
              <a:rPr lang="en-US"/>
              <a:t>The proportion of instances of a class in a dataset is crucial for entropy and information gain calculations.</a:t>
            </a:r>
          </a:p>
          <a:p>
            <a:pPr lvl="1"/>
            <a:r>
              <a:rPr lang="en-US"/>
              <a:t>It helps in understanding the distribution of classes in the dataset.</a:t>
            </a:r>
          </a:p>
          <a:p>
            <a:r>
              <a:rPr lang="en-US" b="1"/>
              <a:t>Significance</a:t>
            </a:r>
            <a:endParaRPr lang="en-US"/>
          </a:p>
          <a:p>
            <a:pPr lvl="1"/>
            <a:r>
              <a:rPr lang="en-US"/>
              <a:t>Properly choosing attributes and comprehending these measures are important for crafting efficient decision trees.</a:t>
            </a:r>
            <a:endParaRPr lang="en-US">
              <a:ea typeface="Calibri"/>
              <a:cs typeface="Calibri"/>
            </a:endParaRPr>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951432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Understanding Entropy through an Example</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4428871"/>
              </a:xfrm>
            </p:spPr>
            <p:txBody>
              <a:bodyPr numCol="2">
                <a:normAutofit fontScale="70000" lnSpcReduction="20000"/>
              </a:bodyPr>
              <a:lstStyle/>
              <a:p>
                <a:r>
                  <a:rPr lang="en-US" b="1"/>
                  <a:t>Dataset Overview</a:t>
                </a:r>
                <a:endParaRPr lang="en-US"/>
              </a:p>
              <a:p>
                <a:pPr lvl="1"/>
                <a:r>
                  <a:rPr lang="en-US"/>
                  <a:t>Dataset, D: 14 instances in total.</a:t>
                </a:r>
              </a:p>
              <a:p>
                <a:pPr lvl="1"/>
                <a:r>
                  <a:rPr lang="en-US"/>
                  <a:t>Classes: "buy" (9 instances) and "not buy" (5 instances).</a:t>
                </a:r>
              </a:p>
              <a:p>
                <a:pPr lvl="1"/>
                <a:r>
                  <a:rPr lang="en-US"/>
                  <a:t>Goal: Calculate the expected information (entropy) needed for classifying an instance in D.</a:t>
                </a:r>
              </a:p>
              <a:p>
                <a:r>
                  <a:rPr lang="en-US" b="1"/>
                  <a:t>Entropy (Info(D))</a:t>
                </a:r>
                <a:endParaRPr lang="en-US"/>
              </a:p>
              <a:p>
                <a:pPr lvl="1"/>
                <a:r>
                  <a:rPr lang="en-US"/>
                  <a:t>Represents the uncertainty or disorder of dataset D.</a:t>
                </a:r>
              </a:p>
              <a:p>
                <a:pPr lvl="1"/>
                <a:r>
                  <a:rPr lang="en-US"/>
                  <a:t>Computed using proportions of instances and a logarithmic function.</a:t>
                </a:r>
                <a:endParaRPr lang="en-US" b="1"/>
              </a:p>
              <a:p>
                <a:r>
                  <a:rPr lang="en-US" b="1"/>
                  <a:t>Breaking Down the Calculation</a:t>
                </a:r>
                <a:endParaRPr lang="en-US"/>
              </a:p>
              <a:p>
                <a:pPr lvl="1"/>
                <a:r>
                  <a:rPr lang="en-US"/>
                  <a:t>Proportions:</a:t>
                </a:r>
              </a:p>
              <a:p>
                <a:pPr lvl="2"/>
                <a:r>
                  <a:rPr lang="en-US"/>
                  <a:t>"buy": </a:t>
                </a:r>
                <a14:m>
                  <m:oMath xmlns:m="http://schemas.openxmlformats.org/officeDocument/2006/math">
                    <m:f>
                      <m:fPr>
                        <m:ctrlPr>
                          <a:rPr lang="bg-BG" i="1" smtClean="0">
                            <a:latin typeface="Cambria Math" panose="02040503050406030204" pitchFamily="18" charset="0"/>
                          </a:rPr>
                        </m:ctrlPr>
                      </m:fPr>
                      <m:num>
                        <m:r>
                          <a:rPr lang="en-US" b="0" i="1" smtClean="0">
                            <a:latin typeface="Cambria Math" charset="0"/>
                          </a:rPr>
                          <m:t>9</m:t>
                        </m:r>
                      </m:num>
                      <m:den>
                        <m:r>
                          <a:rPr lang="en-US" b="0" i="1" smtClean="0">
                            <a:latin typeface="Cambria Math" charset="0"/>
                          </a:rPr>
                          <m:t>14</m:t>
                        </m:r>
                      </m:den>
                    </m:f>
                  </m:oMath>
                </a14:m>
                <a:endParaRPr lang="en-US"/>
              </a:p>
              <a:p>
                <a:pPr lvl="2"/>
                <a:r>
                  <a:rPr lang="en-US"/>
                  <a:t>"not buy": </a:t>
                </a:r>
                <a14:m>
                  <m:oMath xmlns:m="http://schemas.openxmlformats.org/officeDocument/2006/math">
                    <m:f>
                      <m:fPr>
                        <m:ctrlPr>
                          <a:rPr lang="bg-BG" i="1" smtClean="0">
                            <a:latin typeface="Cambria Math" panose="02040503050406030204" pitchFamily="18" charset="0"/>
                          </a:rPr>
                        </m:ctrlPr>
                      </m:fPr>
                      <m:num>
                        <m:r>
                          <a:rPr lang="en-US" b="0" i="1" smtClean="0">
                            <a:latin typeface="Cambria Math" charset="0"/>
                          </a:rPr>
                          <m:t>9</m:t>
                        </m:r>
                      </m:num>
                      <m:den>
                        <m:r>
                          <a:rPr lang="en-US" b="0" i="1" smtClean="0">
                            <a:latin typeface="Cambria Math" charset="0"/>
                          </a:rPr>
                          <m:t>14</m:t>
                        </m:r>
                      </m:den>
                    </m:f>
                  </m:oMath>
                </a14:m>
                <a:r>
                  <a:rPr lang="en-US"/>
                  <a:t>​</a:t>
                </a:r>
              </a:p>
              <a:p>
                <a:pPr lvl="1"/>
                <a:r>
                  <a:rPr lang="en-US"/>
                  <a:t>The logarithm part: Measures the "surprise" or disorder of seeing an instance from each class.</a:t>
                </a:r>
              </a:p>
              <a:p>
                <a:pPr lvl="1"/>
                <a:r>
                  <a:rPr lang="en-US"/>
                  <a:t>Negative sign ensures entropy remains positive.</a:t>
                </a:r>
              </a:p>
              <a:p>
                <a:r>
                  <a:rPr lang="en-US" b="1"/>
                  <a:t>Intuitive Meaning</a:t>
                </a:r>
                <a:endParaRPr lang="en-US"/>
              </a:p>
              <a:p>
                <a:pPr lvl="1"/>
                <a:r>
                  <a:rPr lang="en-US"/>
                  <a:t>The formula calculates the average information required to identify a customer's purchasing behavior.</a:t>
                </a:r>
              </a:p>
              <a:p>
                <a:pPr lvl="1"/>
                <a:r>
                  <a:rPr lang="en-US"/>
                  <a:t>Result: Info(D) = 0.94. This means roughly 0.94 "bits" of information are needed to classify a customer.</a:t>
                </a:r>
              </a:p>
              <a:p>
                <a:r>
                  <a:rPr lang="en-US" b="1"/>
                  <a:t>Significance in Classification</a:t>
                </a:r>
                <a:endParaRPr lang="en-US"/>
              </a:p>
              <a:p>
                <a:pPr lvl="1"/>
                <a:r>
                  <a:rPr lang="en-US"/>
                  <a:t>Lower entropy indicates less "surprise" in classification, meaning the data leans towards one class.</a:t>
                </a:r>
              </a:p>
              <a:p>
                <a:pPr lvl="1"/>
                <a:r>
                  <a:rPr lang="en-US"/>
                  <a:t>Information gain (difference in entropies) helps decide the best attribute for accurate prediction.</a:t>
                </a:r>
              </a:p>
              <a:p>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428871"/>
              </a:xfrm>
              <a:blipFill>
                <a:blip r:embed="rId2"/>
                <a:stretch>
                  <a:fillRect l="-522" t="-2476" r="-174" b="-1376"/>
                </a:stretch>
              </a:blipFill>
            </p:spPr>
            <p:txBody>
              <a:bodyPr/>
              <a:lstStyle/>
              <a:p>
                <a:r>
                  <a:rPr lang="en-US">
                    <a:noFill/>
                  </a:rPr>
                  <a:t> </a:t>
                </a:r>
              </a:p>
            </p:txBody>
          </p:sp>
        </mc:Fallback>
      </mc:AlternateContent>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1147394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Understanding Decision Trees Through An Example</a:t>
            </a:r>
            <a:endParaRPr lang="en-US"/>
          </a:p>
        </p:txBody>
      </p:sp>
      <p:sp>
        <p:nvSpPr>
          <p:cNvPr id="3" name="Content Placeholder 2"/>
          <p:cNvSpPr>
            <a:spLocks noGrp="1"/>
          </p:cNvSpPr>
          <p:nvPr>
            <p:ph idx="1"/>
          </p:nvPr>
        </p:nvSpPr>
        <p:spPr/>
        <p:txBody>
          <a:bodyPr numCol="2">
            <a:normAutofit fontScale="70000" lnSpcReduction="20000"/>
          </a:bodyPr>
          <a:lstStyle/>
          <a:p>
            <a:r>
              <a:rPr lang="en-US" b="1"/>
              <a:t>What is a Decision Tree?</a:t>
            </a:r>
            <a:endParaRPr lang="en-US"/>
          </a:p>
          <a:p>
            <a:pPr lvl="1"/>
            <a:r>
              <a:rPr lang="en-US"/>
              <a:t>Flowchart-like structure.</a:t>
            </a:r>
          </a:p>
          <a:p>
            <a:pPr lvl="1"/>
            <a:r>
              <a:rPr lang="en-US"/>
              <a:t>Internal nodes: Tests on attributes.</a:t>
            </a:r>
          </a:p>
          <a:p>
            <a:pPr lvl="1"/>
            <a:r>
              <a:rPr lang="en-US"/>
              <a:t>Branches: Outcomes of those tests.</a:t>
            </a:r>
          </a:p>
          <a:p>
            <a:pPr lvl="1"/>
            <a:r>
              <a:rPr lang="en-US"/>
              <a:t>Leaf nodes: Class labels.</a:t>
            </a:r>
          </a:p>
          <a:p>
            <a:pPr lvl="1"/>
            <a:r>
              <a:rPr lang="en-US"/>
              <a:t>Paths from root to leaf: Classification rules.</a:t>
            </a:r>
          </a:p>
          <a:p>
            <a:r>
              <a:rPr lang="en-US" b="1"/>
              <a:t>Illustrative Dataset</a:t>
            </a:r>
            <a:endParaRPr lang="en-US"/>
          </a:p>
          <a:p>
            <a:pPr lvl="1"/>
            <a:r>
              <a:rPr lang="en-US"/>
              <a:t>Customer data table with attributes: "age", "income", "student status".</a:t>
            </a:r>
          </a:p>
          <a:p>
            <a:pPr lvl="1"/>
            <a:r>
              <a:rPr lang="en-US"/>
              <a:t>Target variable: "</a:t>
            </a:r>
            <a:r>
              <a:rPr lang="en-US" err="1"/>
              <a:t>buys_computer</a:t>
            </a:r>
            <a:r>
              <a:rPr lang="en-US"/>
              <a:t>".</a:t>
            </a:r>
          </a:p>
          <a:p>
            <a:r>
              <a:rPr lang="en-US" b="1"/>
              <a:t>Focusing on "Age" Attribute</a:t>
            </a:r>
            <a:endParaRPr lang="en-US"/>
          </a:p>
          <a:p>
            <a:pPr lvl="1"/>
            <a:r>
              <a:rPr lang="en-US"/>
              <a:t>Three categories based on data insights:</a:t>
            </a:r>
          </a:p>
          <a:p>
            <a:pPr lvl="2"/>
            <a:r>
              <a:rPr lang="en-US"/>
              <a:t>Age &lt; 30</a:t>
            </a:r>
          </a:p>
          <a:p>
            <a:pPr lvl="2"/>
            <a:r>
              <a:rPr lang="en-US"/>
              <a:t>Age between 31 and 40</a:t>
            </a:r>
          </a:p>
          <a:p>
            <a:pPr lvl="2"/>
            <a:r>
              <a:rPr lang="en-US"/>
              <a:t>Age &gt; 40</a:t>
            </a:r>
          </a:p>
          <a:p>
            <a:pPr lvl="1"/>
            <a:r>
              <a:rPr lang="en-US"/>
              <a:t>"Age" becomes the root node of the decision tree with three branches.</a:t>
            </a:r>
          </a:p>
          <a:p>
            <a:r>
              <a:rPr lang="en-US" b="1"/>
              <a:t>Walking Through the Tree</a:t>
            </a:r>
            <a:endParaRPr lang="en-US"/>
          </a:p>
          <a:p>
            <a:pPr lvl="1"/>
            <a:r>
              <a:rPr lang="en-US" b="1"/>
              <a:t>Age &lt; 30</a:t>
            </a:r>
            <a:r>
              <a:rPr lang="en-US"/>
              <a:t>: Follow leftmost branch → Check other conditions → Reach a leaf node (most probable class).</a:t>
            </a:r>
          </a:p>
          <a:p>
            <a:pPr lvl="1"/>
            <a:r>
              <a:rPr lang="en-US" b="1"/>
              <a:t>Age between 31 and 40</a:t>
            </a:r>
            <a:r>
              <a:rPr lang="en-US"/>
              <a:t>: Middle branch → Similar steps → Leaf node (most probable class).</a:t>
            </a:r>
          </a:p>
          <a:p>
            <a:pPr lvl="1"/>
            <a:r>
              <a:rPr lang="en-US" b="1"/>
              <a:t>Age &gt; 40</a:t>
            </a:r>
            <a:r>
              <a:rPr lang="en-US"/>
              <a:t>: Rightmost branch → Similarly, reach the leaf node (most probable class).</a:t>
            </a:r>
          </a:p>
          <a:p>
            <a:r>
              <a:rPr lang="en-US" b="1"/>
              <a:t>Strengths of Decision Trees</a:t>
            </a:r>
            <a:endParaRPr lang="en-US"/>
          </a:p>
          <a:p>
            <a:pPr lvl="1"/>
            <a:r>
              <a:rPr lang="en-US"/>
              <a:t>Simplicity and Visual Interpretation.</a:t>
            </a:r>
          </a:p>
          <a:p>
            <a:pPr lvl="1"/>
            <a:r>
              <a:rPr lang="en-US"/>
              <a:t>Clear understanding of decision-making process.</a:t>
            </a:r>
          </a:p>
          <a:p>
            <a:r>
              <a:rPr lang="en-US" b="1"/>
              <a:t>Constructing Decision Trees</a:t>
            </a:r>
            <a:endParaRPr lang="en-US"/>
          </a:p>
          <a:p>
            <a:pPr lvl="1"/>
            <a:r>
              <a:rPr lang="en-US"/>
              <a:t>Aim: Select attributes with highest information gain.</a:t>
            </a:r>
          </a:p>
          <a:p>
            <a:pPr lvl="1"/>
            <a:r>
              <a:rPr lang="en-US"/>
              <a:t>Splitting continues till pure node is reached or specified stopping criterion is met.</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470004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Understanding Information Gain with an Example</a:t>
            </a:r>
            <a:endParaRPr lang="en-US"/>
          </a:p>
        </p:txBody>
      </p:sp>
      <p:sp>
        <p:nvSpPr>
          <p:cNvPr id="3" name="Content Placeholder 2"/>
          <p:cNvSpPr>
            <a:spLocks noGrp="1"/>
          </p:cNvSpPr>
          <p:nvPr>
            <p:ph idx="1"/>
          </p:nvPr>
        </p:nvSpPr>
        <p:spPr/>
        <p:txBody>
          <a:bodyPr numCol="2">
            <a:normAutofit fontScale="77500" lnSpcReduction="20000"/>
          </a:bodyPr>
          <a:lstStyle/>
          <a:p>
            <a:r>
              <a:rPr lang="en-US" b="1"/>
              <a:t>Goal</a:t>
            </a:r>
            <a:r>
              <a:rPr lang="en-US"/>
              <a:t>:</a:t>
            </a:r>
          </a:p>
          <a:p>
            <a:pPr lvl="1"/>
            <a:r>
              <a:rPr lang="en-US"/>
              <a:t>Calculate information gain for each attribute relative to the target variable.</a:t>
            </a:r>
          </a:p>
          <a:p>
            <a:r>
              <a:rPr lang="en-US" b="1"/>
              <a:t>Expected Information of Dataset (Info(D))</a:t>
            </a:r>
            <a:r>
              <a:rPr lang="en-US"/>
              <a:t>:</a:t>
            </a:r>
          </a:p>
          <a:p>
            <a:pPr lvl="1"/>
            <a:r>
              <a:rPr lang="en-US"/>
              <a:t>Represents the average information needed to identify the class label of a tuple in D.</a:t>
            </a:r>
          </a:p>
          <a:p>
            <a:pPr lvl="1"/>
            <a:r>
              <a:rPr lang="en-US"/>
              <a:t>Dataset D: 9 "buy" tuples, 5 "not buy" tuples (Total: 14).</a:t>
            </a:r>
          </a:p>
          <a:p>
            <a:pPr lvl="1"/>
            <a:r>
              <a:rPr lang="en-US"/>
              <a:t>Uses entropy function (denoted as "I").</a:t>
            </a:r>
          </a:p>
          <a:p>
            <a:pPr lvl="2"/>
            <a:r>
              <a:rPr lang="en-US"/>
              <a:t>"Buy" probability: 914149​</a:t>
            </a:r>
          </a:p>
          <a:p>
            <a:pPr lvl="2"/>
            <a:r>
              <a:rPr lang="en-US"/>
              <a:t>"Not buy" probability: 514145​</a:t>
            </a:r>
          </a:p>
          <a:p>
            <a:pPr lvl="1"/>
            <a:r>
              <a:rPr lang="en-US"/>
              <a:t>Negative log function ensures positive information quantity.</a:t>
            </a:r>
          </a:p>
          <a:p>
            <a:r>
              <a:rPr lang="en-US" b="1"/>
              <a:t>Partitioning by "Age"</a:t>
            </a:r>
            <a:r>
              <a:rPr lang="en-US"/>
              <a:t>:</a:t>
            </a:r>
          </a:p>
          <a:p>
            <a:pPr lvl="1"/>
            <a:r>
              <a:rPr lang="en-US"/>
              <a:t>Age partitions D into:</a:t>
            </a:r>
          </a:p>
          <a:p>
            <a:pPr lvl="2"/>
            <a:r>
              <a:rPr lang="en-US"/>
              <a:t>D1: age &lt; 30 (2 buys, 3 not buys)</a:t>
            </a:r>
          </a:p>
          <a:p>
            <a:pPr lvl="2"/>
            <a:r>
              <a:rPr lang="en-US"/>
              <a:t>D2: age between 31 and 40 (4 buys, 0 not buys)</a:t>
            </a:r>
          </a:p>
          <a:p>
            <a:pPr lvl="2"/>
            <a:r>
              <a:rPr lang="en-US"/>
              <a:t>D3: age &gt; 40 (3 buys, 2 not buys).</a:t>
            </a:r>
          </a:p>
          <a:p>
            <a:pPr lvl="1"/>
            <a:r>
              <a:rPr lang="en-US"/>
              <a:t>Compute expected information for each partition (</a:t>
            </a:r>
            <a:r>
              <a:rPr lang="en-US" err="1"/>
              <a:t>Info_age</a:t>
            </a:r>
            <a:r>
              <a:rPr lang="en-US"/>
              <a:t>).</a:t>
            </a:r>
          </a:p>
          <a:p>
            <a:r>
              <a:rPr lang="en-US" b="1"/>
              <a:t>Computing Information Gain</a:t>
            </a:r>
            <a:r>
              <a:rPr lang="en-US"/>
              <a:t>:</a:t>
            </a:r>
          </a:p>
          <a:p>
            <a:pPr lvl="1"/>
            <a:r>
              <a:rPr lang="en-US"/>
              <a:t>Information Gain (Gain(D, age)) = Info(D) - </a:t>
            </a:r>
            <a:r>
              <a:rPr lang="en-US" err="1"/>
              <a:t>Info_age</a:t>
            </a:r>
            <a:r>
              <a:rPr lang="en-US"/>
              <a:t>.</a:t>
            </a:r>
          </a:p>
          <a:p>
            <a:pPr lvl="1"/>
            <a:r>
              <a:rPr lang="en-US"/>
              <a:t>In our example: 0.94 - 0.694 = 0.246.</a:t>
            </a:r>
          </a:p>
          <a:p>
            <a:r>
              <a:rPr lang="en-US" b="1"/>
              <a:t>Significance</a:t>
            </a:r>
            <a:r>
              <a:rPr lang="en-US"/>
              <a:t>:</a:t>
            </a:r>
          </a:p>
          <a:p>
            <a:pPr lvl="1"/>
            <a:r>
              <a:rPr lang="en-US"/>
              <a:t>Value of 0.246 suggests the "age" attribute provides useful information gain for predicting if a customer will buy.</a:t>
            </a:r>
          </a:p>
          <a:p>
            <a:pPr lvl="1"/>
            <a:r>
              <a:rPr lang="en-US"/>
              <a:t>Attributes with the highest information gain are prioritized as decision nodes when constructing the decision tree.</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1110914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Handling Continuous-Valued Attributes in Decision Trees</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numCol="2">
                <a:normAutofit fontScale="70000" lnSpcReduction="20000"/>
              </a:bodyPr>
              <a:lstStyle/>
              <a:p>
                <a:r>
                  <a:rPr lang="en-US" b="1"/>
                  <a:t>Continuous vs. Discrete Attributes</a:t>
                </a:r>
                <a:r>
                  <a:rPr lang="en-US"/>
                  <a:t>:</a:t>
                </a:r>
              </a:p>
              <a:p>
                <a:pPr lvl="1"/>
                <a:r>
                  <a:rPr lang="en-US"/>
                  <a:t>Continuous attributes: Can take any value in a range.</a:t>
                </a:r>
              </a:p>
              <a:p>
                <a:pPr lvl="1"/>
                <a:r>
                  <a:rPr lang="en-US"/>
                  <a:t>Challenge: Convert continuous attributes to discrete for decision tree construction.</a:t>
                </a:r>
              </a:p>
              <a:p>
                <a:r>
                  <a:rPr lang="en-US" b="1"/>
                  <a:t>Method - Best Split Point</a:t>
                </a:r>
                <a:r>
                  <a:rPr lang="en-US"/>
                  <a:t>:</a:t>
                </a:r>
              </a:p>
              <a:p>
                <a:pPr lvl="1"/>
                <a:r>
                  <a:rPr lang="en-US"/>
                  <a:t>Transform continuous attribute to discrete.</a:t>
                </a:r>
              </a:p>
              <a:p>
                <a:pPr lvl="1"/>
                <a:r>
                  <a:rPr lang="en-US"/>
                  <a:t>Makes decision tree algorithms applicable.</a:t>
                </a:r>
              </a:p>
              <a:p>
                <a:r>
                  <a:rPr lang="en-US" b="1"/>
                  <a:t>Step-by-Step Process for Attribute A</a:t>
                </a:r>
                <a:r>
                  <a:rPr lang="en-US"/>
                  <a:t>:</a:t>
                </a:r>
              </a:p>
              <a:p>
                <a:r>
                  <a:rPr lang="en-US"/>
                  <a:t>a. </a:t>
                </a:r>
                <a:r>
                  <a:rPr lang="en-US" b="1"/>
                  <a:t>Sort Values</a:t>
                </a:r>
                <a:r>
                  <a:rPr lang="en-US"/>
                  <a:t>:</a:t>
                </a:r>
              </a:p>
              <a:p>
                <a:pPr lvl="1"/>
                <a:r>
                  <a:rPr lang="en-US"/>
                  <a:t>Order attribute A values in increasing sequence. b. </a:t>
                </a:r>
                <a:r>
                  <a:rPr lang="en-US" b="1"/>
                  <a:t>Calculate Midpoints</a:t>
                </a:r>
                <a:r>
                  <a:rPr lang="en-US"/>
                  <a:t>:</a:t>
                </a:r>
              </a:p>
              <a:p>
                <a:pPr lvl="1"/>
                <a:r>
                  <a:rPr lang="en-US"/>
                  <a:t>For adjacent values, find midpoint: </a:t>
                </a:r>
                <a14:m>
                  <m:oMath xmlns:m="http://schemas.openxmlformats.org/officeDocument/2006/math">
                    <m:f>
                      <m:fPr>
                        <m:ctrlPr>
                          <a:rPr lang="bg-BG" i="1" smtClean="0">
                            <a:latin typeface="Cambria Math" panose="02040503050406030204" pitchFamily="18" charset="0"/>
                          </a:rPr>
                        </m:ctrlPr>
                      </m:fPr>
                      <m:num>
                        <m:r>
                          <a:rPr lang="en-US" b="0" i="1" smtClean="0">
                            <a:latin typeface="Cambria Math" charset="0"/>
                          </a:rPr>
                          <m:t>𝑎𝑖</m:t>
                        </m:r>
                        <m:r>
                          <a:rPr lang="en-US" b="0" i="1" smtClean="0">
                            <a:latin typeface="Cambria Math" charset="0"/>
                          </a:rPr>
                          <m:t>+</m:t>
                        </m:r>
                        <m:r>
                          <a:rPr lang="en-US" b="0" i="1" smtClean="0">
                            <a:latin typeface="Cambria Math" charset="0"/>
                          </a:rPr>
                          <m:t>𝑎𝑖</m:t>
                        </m:r>
                        <m:r>
                          <a:rPr lang="en-US" b="0" i="1" smtClean="0">
                            <a:latin typeface="Cambria Math" charset="0"/>
                          </a:rPr>
                          <m:t>+1</m:t>
                        </m:r>
                      </m:num>
                      <m:den>
                        <m:r>
                          <a:rPr lang="en-US" b="0" i="1" smtClean="0">
                            <a:latin typeface="Cambria Math" charset="0"/>
                          </a:rPr>
                          <m:t>2</m:t>
                        </m:r>
                      </m:den>
                    </m:f>
                  </m:oMath>
                </a14:m>
                <a:endParaRPr lang="en-US"/>
              </a:p>
              <a:p>
                <a:pPr lvl="1"/>
                <a:r>
                  <a:rPr lang="en-US"/>
                  <a:t> c. </a:t>
                </a:r>
                <a:r>
                  <a:rPr lang="en-US" b="1"/>
                  <a:t>Determine Optimal Midpoint</a:t>
                </a:r>
                <a:r>
                  <a:rPr lang="en-US"/>
                  <a:t>:</a:t>
                </a:r>
              </a:p>
              <a:p>
                <a:pPr lvl="1"/>
                <a:r>
                  <a:rPr lang="en-US"/>
                  <a:t>Pick the midpoint with minimum expected information (</a:t>
                </a:r>
                <a:r>
                  <a:rPr lang="en-US" err="1"/>
                  <a:t>InfoA</a:t>
                </a:r>
                <a:r>
                  <a:rPr lang="en-US"/>
                  <a:t>(D)).</a:t>
                </a:r>
              </a:p>
              <a:p>
                <a:pPr lvl="1"/>
                <a:r>
                  <a:rPr lang="en-US"/>
                  <a:t>Optimal split yields maximum information gain. d. </a:t>
                </a:r>
                <a:r>
                  <a:rPr lang="en-US" b="1"/>
                  <a:t>Data Split</a:t>
                </a:r>
                <a:r>
                  <a:rPr lang="en-US"/>
                  <a:t>:</a:t>
                </a:r>
              </a:p>
              <a:p>
                <a:pPr lvl="1"/>
                <a:r>
                  <a:rPr lang="en-US"/>
                  <a:t>Create two partitions based on the best split point.</a:t>
                </a:r>
              </a:p>
              <a:p>
                <a:r>
                  <a:rPr lang="en-US" b="1"/>
                  <a:t>Example with Attribute A</a:t>
                </a:r>
                <a:r>
                  <a:rPr lang="en-US"/>
                  <a:t>:</a:t>
                </a:r>
              </a:p>
              <a:p>
                <a:pPr lvl="1"/>
                <a:r>
                  <a:rPr lang="en-US"/>
                  <a:t>Sorted A: 1, 2, 3, 4, 5.</a:t>
                </a:r>
              </a:p>
              <a:p>
                <a:pPr lvl="1"/>
                <a:r>
                  <a:rPr lang="en-US"/>
                  <a:t>Midpoints: 1.5, 2.5, 3.5, 4.5.</a:t>
                </a:r>
              </a:p>
              <a:p>
                <a:pPr lvl="1"/>
                <a:r>
                  <a:rPr lang="en-US" err="1"/>
                  <a:t>InfoA</a:t>
                </a:r>
                <a:r>
                  <a:rPr lang="en-US"/>
                  <a:t>(D) values: 0.6, 0.5, 0.9, 0.7.</a:t>
                </a:r>
              </a:p>
              <a:p>
                <a:pPr lvl="1"/>
                <a:r>
                  <a:rPr lang="en-US"/>
                  <a:t>Best split point: 2.5 (lowest </a:t>
                </a:r>
                <a:r>
                  <a:rPr lang="en-US" err="1"/>
                  <a:t>InfoA</a:t>
                </a:r>
                <a:r>
                  <a:rPr lang="en-US"/>
                  <a:t>(D)).</a:t>
                </a:r>
              </a:p>
              <a:p>
                <a:pPr lvl="1"/>
                <a:r>
                  <a:rPr lang="en-US"/>
                  <a:t>Partitions: D1 (A &lt;= 2.5) and D2 (A &gt; 2.5).</a:t>
                </a:r>
              </a:p>
              <a:p>
                <a:r>
                  <a:rPr lang="en-US" b="1"/>
                  <a:t>Significance</a:t>
                </a:r>
                <a:r>
                  <a:rPr lang="en-US"/>
                  <a:t>:</a:t>
                </a:r>
              </a:p>
              <a:p>
                <a:pPr lvl="1"/>
                <a:r>
                  <a:rPr lang="en-US"/>
                  <a:t>Efficient method for handling continuous attributes.</a:t>
                </a:r>
              </a:p>
              <a:p>
                <a:pPr lvl="1"/>
                <a:r>
                  <a:rPr lang="en-US"/>
                  <a:t>Enhances decision tree's applicability in diverse datasets.</a:t>
                </a:r>
              </a:p>
              <a:p>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2521" r="-58" b="-1821"/>
                </a:stretch>
              </a:blipFill>
            </p:spPr>
            <p:txBody>
              <a:bodyPr/>
              <a:lstStyle/>
              <a:p>
                <a:r>
                  <a:rPr lang="en-US">
                    <a:noFill/>
                  </a:rPr>
                  <a:t> </a:t>
                </a:r>
              </a:p>
            </p:txBody>
          </p:sp>
        </mc:Fallback>
      </mc:AlternateContent>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1786378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a:xfrm>
            <a:off x="182880" y="1328928"/>
            <a:ext cx="12179808" cy="5352288"/>
          </a:xfrm>
        </p:spPr>
        <p:txBody>
          <a:bodyPr vert="horz" lIns="91440" tIns="45720" rIns="91440" bIns="45720" numCol="2" rtlCol="0" anchor="t">
            <a:normAutofit fontScale="47500" lnSpcReduction="20000"/>
          </a:bodyPr>
          <a:lstStyle/>
          <a:p>
            <a:r>
              <a:rPr lang="en-US"/>
              <a:t>Understanding Classification in Machine Learning 			3</a:t>
            </a:r>
          </a:p>
          <a:p>
            <a:r>
              <a:rPr lang="en-US"/>
              <a:t>Classification vs. Prediction in Machine Learning			4</a:t>
            </a:r>
          </a:p>
          <a:p>
            <a:r>
              <a:rPr lang="en-US"/>
              <a:t>The Two-Step Classification Process				5</a:t>
            </a:r>
          </a:p>
          <a:p>
            <a:r>
              <a:rPr lang="en-US"/>
              <a:t>Supervised vs. Unsupervised Learning in Data Mining		6</a:t>
            </a:r>
          </a:p>
          <a:p>
            <a:r>
              <a:rPr lang="en-US"/>
              <a:t>Evaluating Classification Model Performance 			7</a:t>
            </a:r>
          </a:p>
          <a:p>
            <a:r>
              <a:rPr lang="en-US"/>
              <a:t>Decision Tree Induction				8</a:t>
            </a:r>
            <a:endParaRPr lang="en-US">
              <a:ea typeface="Calibri"/>
              <a:cs typeface="Calibri"/>
            </a:endParaRPr>
          </a:p>
          <a:p>
            <a:r>
              <a:rPr lang="en-US"/>
              <a:t>Understanding Decision Tree Induction through a Sample Data Table	9</a:t>
            </a:r>
          </a:p>
          <a:p>
            <a:r>
              <a:rPr lang="en-US"/>
              <a:t>Understanding Decision Trees in Data Mining			10</a:t>
            </a:r>
          </a:p>
          <a:p>
            <a:r>
              <a:rPr lang="en-US"/>
              <a:t>Inductive Learning in Decision Tree Conclusion			11</a:t>
            </a:r>
          </a:p>
          <a:p>
            <a:r>
              <a:rPr lang="en-US"/>
              <a:t>Attribute Splitting in Decision Tree Induction			12</a:t>
            </a:r>
          </a:p>
          <a:p>
            <a:r>
              <a:rPr lang="en-US"/>
              <a:t>Decision Tree Induction: Unpacking the Algorithm			13</a:t>
            </a:r>
          </a:p>
          <a:p>
            <a:r>
              <a:rPr lang="en-US"/>
              <a:t>Building a Decision Tree: An Illustration			14</a:t>
            </a:r>
          </a:p>
          <a:p>
            <a:r>
              <a:rPr lang="en-US"/>
              <a:t>Attribute Selection in Decision Tree				15</a:t>
            </a:r>
          </a:p>
          <a:p>
            <a:r>
              <a:rPr lang="en-US"/>
              <a:t>Understanding Entropy Through an Example			16</a:t>
            </a:r>
          </a:p>
          <a:p>
            <a:endParaRPr lang="en-US"/>
          </a:p>
          <a:p>
            <a:endParaRPr lang="en-US"/>
          </a:p>
          <a:p>
            <a:endParaRPr lang="en-US"/>
          </a:p>
          <a:p>
            <a:endParaRPr lang="en-US"/>
          </a:p>
          <a:p>
            <a:endParaRPr lang="en-US"/>
          </a:p>
          <a:p>
            <a:endParaRPr lang="en-US"/>
          </a:p>
          <a:p>
            <a:r>
              <a:rPr lang="en-US"/>
              <a:t>Understanding Decision Tree Through an Example			17</a:t>
            </a:r>
          </a:p>
          <a:p>
            <a:r>
              <a:rPr lang="en-US"/>
              <a:t>Understanding Information Gain with an Example			18</a:t>
            </a:r>
          </a:p>
          <a:p>
            <a:r>
              <a:rPr lang="en-US"/>
              <a:t>Handling Continuous-Valued Attributes in Decision Trees		19</a:t>
            </a:r>
          </a:p>
          <a:p>
            <a:r>
              <a:rPr lang="en-US"/>
              <a:t>Understanding the Gain Ratio in Decision Trees			20</a:t>
            </a:r>
          </a:p>
          <a:p>
            <a:r>
              <a:rPr lang="en-US"/>
              <a:t>Gini Index and CART: An Alternative Decision Tree Methodology		21</a:t>
            </a:r>
          </a:p>
          <a:p>
            <a:r>
              <a:rPr lang="en-US"/>
              <a:t>Comparing Decision Tree Attribute Selection Measures		22</a:t>
            </a:r>
          </a:p>
          <a:p>
            <a:r>
              <a:rPr lang="en-US"/>
              <a:t>Tackling Overfitting in Decision Trees				23</a:t>
            </a:r>
          </a:p>
          <a:p>
            <a:r>
              <a:rPr lang="en-US"/>
              <a:t>Subtree Replacement in Decision Trees			24</a:t>
            </a:r>
          </a:p>
          <a:p>
            <a:r>
              <a:rPr lang="en-US"/>
              <a:t>Reflection on Classification Module				25</a:t>
            </a:r>
          </a:p>
          <a:p>
            <a:r>
              <a:rPr lang="en-US"/>
              <a:t>Interview Question					26-27</a:t>
            </a:r>
          </a:p>
          <a:p>
            <a:r>
              <a:rPr lang="en-US"/>
              <a:t>Entropy’s Relation to Maximum Uncertainty			28</a:t>
            </a:r>
          </a:p>
          <a:p>
            <a:r>
              <a:rPr lang="en-US"/>
              <a:t>Information Gain and </a:t>
            </a:r>
            <a:r>
              <a:rPr lang="en-US" err="1"/>
              <a:t>Kullback-Leibler</a:t>
            </a:r>
            <a:r>
              <a:rPr lang="en-US"/>
              <a:t> Divergence			29</a:t>
            </a:r>
          </a:p>
          <a:p>
            <a:r>
              <a:rPr lang="en-US"/>
              <a:t>Gain Ratio and Normalized Mutual Information			30</a:t>
            </a:r>
          </a:p>
          <a:p>
            <a:r>
              <a:rPr lang="en-US"/>
              <a:t>Binary Splitting and Median				31</a:t>
            </a:r>
          </a:p>
          <a:p>
            <a:r>
              <a:rPr lang="en-US"/>
              <a:t>Balancing Bias and Variance Decision Trees			32</a:t>
            </a:r>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1548863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Understanding the Gain Ratio in Decision Trees</a:t>
            </a:r>
            <a:endParaRPr lang="en-US"/>
          </a:p>
        </p:txBody>
      </p:sp>
      <p:sp>
        <p:nvSpPr>
          <p:cNvPr id="3" name="Content Placeholder 2"/>
          <p:cNvSpPr>
            <a:spLocks noGrp="1"/>
          </p:cNvSpPr>
          <p:nvPr>
            <p:ph idx="1"/>
          </p:nvPr>
        </p:nvSpPr>
        <p:spPr/>
        <p:txBody>
          <a:bodyPr numCol="2">
            <a:normAutofit fontScale="70000" lnSpcReduction="20000"/>
          </a:bodyPr>
          <a:lstStyle/>
          <a:p>
            <a:r>
              <a:rPr lang="en-US" b="1"/>
              <a:t>Issue with Information Gain</a:t>
            </a:r>
            <a:r>
              <a:rPr lang="en-US"/>
              <a:t>:</a:t>
            </a:r>
          </a:p>
          <a:p>
            <a:pPr lvl="1"/>
            <a:r>
              <a:rPr lang="en-US"/>
              <a:t>Biased towards attributes with numerous values (e.g., '</a:t>
            </a:r>
            <a:r>
              <a:rPr lang="en-US" err="1"/>
              <a:t>customerID</a:t>
            </a:r>
            <a:r>
              <a:rPr lang="en-US"/>
              <a:t>' or '</a:t>
            </a:r>
            <a:r>
              <a:rPr lang="en-US" err="1"/>
              <a:t>productID</a:t>
            </a:r>
            <a:r>
              <a:rPr lang="en-US"/>
              <a:t>').</a:t>
            </a:r>
          </a:p>
          <a:p>
            <a:pPr lvl="1"/>
            <a:r>
              <a:rPr lang="en-US"/>
              <a:t>Attributes may result in perfect splits but often lack real-world relevance and insights.</a:t>
            </a:r>
          </a:p>
          <a:p>
            <a:r>
              <a:rPr lang="en-US" b="1"/>
              <a:t>Introduction of Gain Ratio</a:t>
            </a:r>
            <a:r>
              <a:rPr lang="en-US"/>
              <a:t>:</a:t>
            </a:r>
          </a:p>
          <a:p>
            <a:pPr lvl="1"/>
            <a:r>
              <a:rPr lang="en-US"/>
              <a:t>An enhancement of Information Gain used by the C4.5 algorithm.</a:t>
            </a:r>
          </a:p>
          <a:p>
            <a:pPr lvl="1"/>
            <a:r>
              <a:rPr lang="en-US"/>
              <a:t>Addresses the bias towards multi-valued attributes.</a:t>
            </a:r>
          </a:p>
          <a:p>
            <a:pPr lvl="1"/>
            <a:r>
              <a:rPr lang="en-US"/>
              <a:t>Introduces normalization through Split Information.</a:t>
            </a:r>
          </a:p>
          <a:p>
            <a:r>
              <a:rPr lang="en-US" b="1"/>
              <a:t>Components of Split Information</a:t>
            </a:r>
            <a:r>
              <a:rPr lang="en-US"/>
              <a:t>: a. </a:t>
            </a:r>
            <a:r>
              <a:rPr lang="en-US" b="1"/>
              <a:t>Proportion of Examples</a:t>
            </a:r>
            <a:r>
              <a:rPr lang="en-US"/>
              <a:t>: Measures how instances in dataset D fall into subset </a:t>
            </a:r>
            <a:r>
              <a:rPr lang="en-US" err="1"/>
              <a:t>Dj</a:t>
            </a:r>
            <a:r>
              <a:rPr lang="en-US" i="1" err="1"/>
              <a:t>Dj</a:t>
            </a:r>
            <a:r>
              <a:rPr lang="en-US"/>
              <a:t>​ when partitioned by attribute A. b. </a:t>
            </a:r>
            <a:r>
              <a:rPr lang="en-US" b="1"/>
              <a:t>Logarithmic Measure</a:t>
            </a:r>
            <a:r>
              <a:rPr lang="en-US"/>
              <a:t>: Quantifies the information content for each potential outcome of the split. c. </a:t>
            </a:r>
            <a:r>
              <a:rPr lang="en-US" b="1"/>
              <a:t>Summation</a:t>
            </a:r>
            <a:r>
              <a:rPr lang="en-US"/>
              <a:t>: Combines the information from all categories of attribute A.</a:t>
            </a:r>
          </a:p>
          <a:p>
            <a:r>
              <a:rPr lang="en-US" b="1"/>
              <a:t>Role of Split Information</a:t>
            </a:r>
            <a:r>
              <a:rPr lang="en-US"/>
              <a:t>:</a:t>
            </a:r>
          </a:p>
          <a:p>
            <a:pPr lvl="1"/>
            <a:r>
              <a:rPr lang="en-US"/>
              <a:t>Represents potential information produced by partitioning dataset D based on attribute A.</a:t>
            </a:r>
          </a:p>
          <a:p>
            <a:pPr lvl="1"/>
            <a:r>
              <a:rPr lang="en-US"/>
              <a:t>Lower Split Information for perfect splits.</a:t>
            </a:r>
          </a:p>
          <a:p>
            <a:pPr lvl="1"/>
            <a:r>
              <a:rPr lang="en-US"/>
              <a:t>Higher Split Information for mixed-class splits.</a:t>
            </a:r>
          </a:p>
          <a:p>
            <a:r>
              <a:rPr lang="en-US" b="1"/>
              <a:t>Significance of Gain Ratio</a:t>
            </a:r>
            <a:r>
              <a:rPr lang="en-US"/>
              <a:t>:</a:t>
            </a:r>
          </a:p>
          <a:p>
            <a:pPr lvl="1"/>
            <a:r>
              <a:rPr lang="en-US"/>
              <a:t>Balances the quality of the split (Information Gain) against its complexity (Split Information).</a:t>
            </a:r>
          </a:p>
          <a:p>
            <a:pPr lvl="1"/>
            <a:r>
              <a:rPr lang="en-US"/>
              <a:t>Offers a more consistent and informative attribute selection measure.</a:t>
            </a:r>
          </a:p>
          <a:p>
            <a:pPr lvl="1"/>
            <a:r>
              <a:rPr lang="en-US"/>
              <a:t>Reduces the bias towards attributes with a high number of values.</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29567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Gini Index and CART: An Alternative Decision Tree Methodology</a:t>
            </a:r>
            <a:endParaRPr lang="en-US"/>
          </a:p>
        </p:txBody>
      </p:sp>
      <p:sp>
        <p:nvSpPr>
          <p:cNvPr id="3" name="Content Placeholder 2"/>
          <p:cNvSpPr>
            <a:spLocks noGrp="1"/>
          </p:cNvSpPr>
          <p:nvPr>
            <p:ph idx="1"/>
          </p:nvPr>
        </p:nvSpPr>
        <p:spPr/>
        <p:txBody>
          <a:bodyPr numCol="2">
            <a:normAutofit fontScale="70000" lnSpcReduction="20000"/>
          </a:bodyPr>
          <a:lstStyle/>
          <a:p>
            <a:r>
              <a:rPr lang="en-US" b="1"/>
              <a:t>CART vs. C4.5</a:t>
            </a:r>
            <a:r>
              <a:rPr lang="en-US"/>
              <a:t>:</a:t>
            </a:r>
          </a:p>
          <a:p>
            <a:pPr lvl="1"/>
            <a:r>
              <a:rPr lang="en-US"/>
              <a:t>CART: Uses a binary splitting criterion (each node splits into two child nodes).</a:t>
            </a:r>
          </a:p>
          <a:p>
            <a:pPr lvl="1"/>
            <a:r>
              <a:rPr lang="en-US"/>
              <a:t>C4.5: Uses multi-way splits and criteria like the Gain Ratio.</a:t>
            </a:r>
          </a:p>
          <a:p>
            <a:r>
              <a:rPr lang="en-US" b="1"/>
              <a:t>Gini Index</a:t>
            </a:r>
            <a:r>
              <a:rPr lang="en-US"/>
              <a:t>:</a:t>
            </a:r>
          </a:p>
          <a:p>
            <a:pPr lvl="1"/>
            <a:r>
              <a:rPr lang="en-US"/>
              <a:t>Represents node impurity.</a:t>
            </a:r>
          </a:p>
          <a:p>
            <a:pPr lvl="1"/>
            <a:r>
              <a:rPr lang="en-US"/>
              <a:t>A "pure" node: All samples belong to one class.</a:t>
            </a:r>
          </a:p>
          <a:p>
            <a:pPr lvl="1"/>
            <a:r>
              <a:rPr lang="en-US"/>
              <a:t>Maximum impurity: When samples are evenly distributed across classes.</a:t>
            </a:r>
          </a:p>
          <a:p>
            <a:pPr lvl="1"/>
            <a:r>
              <a:rPr lang="en-US"/>
              <a:t>Measures node's homogeneity by considering the proportion of samples in each class.</a:t>
            </a:r>
          </a:p>
          <a:p>
            <a:r>
              <a:rPr lang="en-US" b="1"/>
              <a:t>Binary Splitting in CART</a:t>
            </a:r>
            <a:r>
              <a:rPr lang="en-US"/>
              <a:t>:</a:t>
            </a:r>
          </a:p>
          <a:p>
            <a:pPr lvl="1"/>
            <a:r>
              <a:rPr lang="en-US"/>
              <a:t>When splitting a node using an attribute, CART performs a binary split.</a:t>
            </a:r>
          </a:p>
          <a:p>
            <a:pPr lvl="1"/>
            <a:r>
              <a:rPr lang="en-US"/>
              <a:t>The Gini Index for the split is weighted by the proportion of the total dataset size and then summed.</a:t>
            </a:r>
          </a:p>
          <a:p>
            <a:pPr lvl="1"/>
            <a:r>
              <a:rPr lang="en-US"/>
              <a:t>Focuses on achieving the maximum reduction of impurity for each split.</a:t>
            </a:r>
          </a:p>
          <a:p>
            <a:r>
              <a:rPr lang="en-US" b="1"/>
              <a:t>Reduction in Impurity</a:t>
            </a:r>
            <a:r>
              <a:rPr lang="en-US"/>
              <a:t>:</a:t>
            </a:r>
          </a:p>
          <a:p>
            <a:pPr lvl="1"/>
            <a:r>
              <a:rPr lang="en-US"/>
              <a:t>CART selects the attribute that offers the largest reduction in impurity for the split.</a:t>
            </a:r>
          </a:p>
          <a:p>
            <a:pPr lvl="1"/>
            <a:r>
              <a:rPr lang="en-US"/>
              <a:t>Goal: Maximize child node homogeneity and effectively classify training data.</a:t>
            </a:r>
          </a:p>
          <a:p>
            <a:r>
              <a:rPr lang="en-US" b="1"/>
              <a:t>Comparing Methodologies</a:t>
            </a:r>
            <a:r>
              <a:rPr lang="en-US"/>
              <a:t>:</a:t>
            </a:r>
          </a:p>
          <a:p>
            <a:pPr lvl="1"/>
            <a:r>
              <a:rPr lang="en-US"/>
              <a:t>Gini Index &amp; CART: Emphasizes binary splits and impurity reduction.</a:t>
            </a:r>
          </a:p>
          <a:p>
            <a:pPr lvl="1"/>
            <a:r>
              <a:rPr lang="en-US"/>
              <a:t>C4.5 &amp; Gain Ratio: Employs multi-way splits and other criteria.</a:t>
            </a:r>
          </a:p>
          <a:p>
            <a:pPr lvl="1"/>
            <a:r>
              <a:rPr lang="en-US"/>
              <a:t>Both methods have unique strengths and best-use scenarios.</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666910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Comparing Decision Tree Attribute Selection Measures</a:t>
            </a:r>
            <a:endParaRPr lang="en-US"/>
          </a:p>
        </p:txBody>
      </p:sp>
      <p:sp>
        <p:nvSpPr>
          <p:cNvPr id="3" name="Content Placeholder 2"/>
          <p:cNvSpPr>
            <a:spLocks noGrp="1"/>
          </p:cNvSpPr>
          <p:nvPr>
            <p:ph idx="1"/>
          </p:nvPr>
        </p:nvSpPr>
        <p:spPr/>
        <p:txBody>
          <a:bodyPr numCol="2">
            <a:normAutofit fontScale="70000" lnSpcReduction="20000"/>
          </a:bodyPr>
          <a:lstStyle/>
          <a:p>
            <a:r>
              <a:rPr lang="en-US" b="1"/>
              <a:t>Information Gain</a:t>
            </a:r>
            <a:r>
              <a:rPr lang="en-US"/>
              <a:t>:</a:t>
            </a:r>
          </a:p>
          <a:p>
            <a:pPr lvl="1"/>
            <a:r>
              <a:rPr lang="en-US"/>
              <a:t>Used in ID3 and C4.5 algorithms.</a:t>
            </a:r>
          </a:p>
          <a:p>
            <a:pPr lvl="1"/>
            <a:r>
              <a:rPr lang="en-US" b="1"/>
              <a:t>Strengths</a:t>
            </a:r>
            <a:r>
              <a:rPr lang="en-US"/>
              <a:t>: Effective with few multi-valued attributes.</a:t>
            </a:r>
          </a:p>
          <a:p>
            <a:pPr lvl="1"/>
            <a:r>
              <a:rPr lang="en-US" b="1"/>
              <a:t>Weaknesses</a:t>
            </a:r>
            <a:r>
              <a:rPr lang="en-US"/>
              <a:t>: Biased towards multi-valued attributes; risk of overfitting on attributes like '</a:t>
            </a:r>
            <a:r>
              <a:rPr lang="en-US" err="1"/>
              <a:t>customerID</a:t>
            </a:r>
            <a:r>
              <a:rPr lang="en-US"/>
              <a:t>'.</a:t>
            </a:r>
          </a:p>
          <a:p>
            <a:r>
              <a:rPr lang="en-US" b="1"/>
              <a:t>Gain Ratio</a:t>
            </a:r>
            <a:r>
              <a:rPr lang="en-US"/>
              <a:t>:</a:t>
            </a:r>
          </a:p>
          <a:p>
            <a:pPr lvl="1"/>
            <a:r>
              <a:rPr lang="en-US"/>
              <a:t>Successor to Information Gain; main component of C4.5.</a:t>
            </a:r>
          </a:p>
          <a:p>
            <a:pPr lvl="1"/>
            <a:r>
              <a:rPr lang="en-US" b="1"/>
              <a:t>Strengths</a:t>
            </a:r>
            <a:r>
              <a:rPr lang="en-US"/>
              <a:t>: Corrects bias of Information Gain by normalization.</a:t>
            </a:r>
          </a:p>
          <a:p>
            <a:pPr lvl="1"/>
            <a:r>
              <a:rPr lang="en-US" b="1"/>
              <a:t>Weaknesses</a:t>
            </a:r>
            <a:r>
              <a:rPr lang="en-US"/>
              <a:t>: Favors unbalanced splits; may result in less informative splits.</a:t>
            </a:r>
          </a:p>
          <a:p>
            <a:r>
              <a:rPr lang="en-US" b="1"/>
              <a:t>Gini Index</a:t>
            </a:r>
            <a:r>
              <a:rPr lang="en-US"/>
              <a:t>:</a:t>
            </a:r>
          </a:p>
          <a:p>
            <a:pPr lvl="1"/>
            <a:r>
              <a:rPr lang="en-US"/>
              <a:t>Central to the CART algorithm.</a:t>
            </a:r>
          </a:p>
          <a:p>
            <a:pPr lvl="1"/>
            <a:r>
              <a:rPr lang="en-US" b="1"/>
              <a:t>Strengths</a:t>
            </a:r>
            <a:r>
              <a:rPr lang="en-US"/>
              <a:t>: Favors multi-valued attributes and equal-sized partitions.</a:t>
            </a:r>
          </a:p>
          <a:p>
            <a:pPr lvl="1"/>
            <a:r>
              <a:rPr lang="en-US" b="1"/>
              <a:t>Weaknesses</a:t>
            </a:r>
            <a:r>
              <a:rPr lang="en-US"/>
              <a:t>: Not optimal with many classes or very pure partitions; needs discretization for continuous attributes.</a:t>
            </a:r>
          </a:p>
          <a:p>
            <a:r>
              <a:rPr lang="en-US" b="1"/>
              <a:t>Key Insights</a:t>
            </a:r>
            <a:r>
              <a:rPr lang="en-US"/>
              <a:t>:</a:t>
            </a:r>
          </a:p>
          <a:p>
            <a:pPr lvl="1"/>
            <a:r>
              <a:rPr lang="en-US"/>
              <a:t>No single measure fits all scenarios.</a:t>
            </a:r>
          </a:p>
          <a:p>
            <a:pPr lvl="1"/>
            <a:r>
              <a:rPr lang="en-US"/>
              <a:t>Efficacy depends on dataset specifics.</a:t>
            </a:r>
          </a:p>
          <a:p>
            <a:pPr lvl="1"/>
            <a:r>
              <a:rPr lang="en-US"/>
              <a:t>For many multi-valued attributes: Gain Ratio or Gini Index might be more suitable.</a:t>
            </a:r>
          </a:p>
          <a:p>
            <a:pPr lvl="1"/>
            <a:r>
              <a:rPr lang="en-US"/>
              <a:t>For fewer multi-valued attributes: Information Gain can be effective.</a:t>
            </a:r>
          </a:p>
          <a:p>
            <a:r>
              <a:rPr lang="en-US" b="1"/>
              <a:t>Final Thoughts</a:t>
            </a:r>
            <a:r>
              <a:rPr lang="en-US"/>
              <a:t>:</a:t>
            </a:r>
          </a:p>
          <a:p>
            <a:pPr lvl="1"/>
            <a:r>
              <a:rPr lang="en-US"/>
              <a:t>Always consider the nature of your dataset and problem.</a:t>
            </a:r>
          </a:p>
          <a:p>
            <a:pPr lvl="1"/>
            <a:r>
              <a:rPr lang="en-US"/>
              <a:t>Experiment with different measures.</a:t>
            </a:r>
          </a:p>
          <a:p>
            <a:pPr lvl="1"/>
            <a:r>
              <a:rPr lang="en-US"/>
              <a:t>Adjust strategy based on model performance to ensure the best outcome.</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569499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Tackling Overfitting in Decision Trees</a:t>
            </a:r>
            <a:endParaRPr lang="en-US"/>
          </a:p>
        </p:txBody>
      </p:sp>
      <p:sp>
        <p:nvSpPr>
          <p:cNvPr id="3" name="Content Placeholder 2"/>
          <p:cNvSpPr>
            <a:spLocks noGrp="1"/>
          </p:cNvSpPr>
          <p:nvPr>
            <p:ph idx="1"/>
          </p:nvPr>
        </p:nvSpPr>
        <p:spPr/>
        <p:txBody>
          <a:bodyPr numCol="2">
            <a:normAutofit fontScale="70000" lnSpcReduction="20000"/>
          </a:bodyPr>
          <a:lstStyle/>
          <a:p>
            <a:r>
              <a:rPr lang="en-US" b="1"/>
              <a:t>Understanding Overfitting</a:t>
            </a:r>
            <a:r>
              <a:rPr lang="en-US"/>
              <a:t>:</a:t>
            </a:r>
          </a:p>
          <a:p>
            <a:pPr lvl="1"/>
            <a:r>
              <a:rPr lang="en-US"/>
              <a:t>Overfitting: Model becomes too complex.</a:t>
            </a:r>
          </a:p>
          <a:p>
            <a:pPr lvl="1"/>
            <a:r>
              <a:rPr lang="en-US"/>
              <a:t>Issue: Captures anomalies, noise, or outliers in training data.</a:t>
            </a:r>
          </a:p>
          <a:p>
            <a:pPr lvl="1"/>
            <a:r>
              <a:rPr lang="en-US"/>
              <a:t>Result: Great performance on training data, poor on unseen data.</a:t>
            </a:r>
          </a:p>
          <a:p>
            <a:r>
              <a:rPr lang="en-US" b="1"/>
              <a:t>Solution: Tree Pruning</a:t>
            </a:r>
            <a:r>
              <a:rPr lang="en-US"/>
              <a:t>:</a:t>
            </a:r>
          </a:p>
          <a:p>
            <a:pPr lvl="1"/>
            <a:r>
              <a:rPr lang="en-US"/>
              <a:t>Purpose: Simplify the tree to improve generalization.</a:t>
            </a:r>
          </a:p>
          <a:p>
            <a:pPr lvl="1"/>
            <a:r>
              <a:rPr lang="en-US"/>
              <a:t>Two main types: </a:t>
            </a:r>
            <a:r>
              <a:rPr lang="en-US" err="1"/>
              <a:t>Prepruning</a:t>
            </a:r>
            <a:r>
              <a:rPr lang="en-US"/>
              <a:t> and </a:t>
            </a:r>
            <a:r>
              <a:rPr lang="en-US" err="1"/>
              <a:t>Postpruning</a:t>
            </a:r>
            <a:r>
              <a:rPr lang="en-US"/>
              <a:t>.</a:t>
            </a:r>
          </a:p>
          <a:p>
            <a:r>
              <a:rPr lang="en-US" b="1" err="1"/>
              <a:t>Prepruning</a:t>
            </a:r>
            <a:r>
              <a:rPr lang="en-US"/>
              <a:t>:</a:t>
            </a:r>
          </a:p>
          <a:p>
            <a:pPr lvl="1"/>
            <a:r>
              <a:rPr lang="en-US"/>
              <a:t>Stop tree construction early.</a:t>
            </a:r>
          </a:p>
          <a:p>
            <a:pPr lvl="1"/>
            <a:r>
              <a:rPr lang="en-US"/>
              <a:t>Prevents tree from learning the noise.</a:t>
            </a:r>
          </a:p>
          <a:p>
            <a:pPr lvl="1"/>
            <a:r>
              <a:rPr lang="en-US"/>
              <a:t>Criteria: Might halt if instances are below a threshold or if information gain is too low.</a:t>
            </a:r>
          </a:p>
          <a:p>
            <a:endParaRPr lang="en-US" b="1"/>
          </a:p>
          <a:p>
            <a:endParaRPr lang="en-US" b="1"/>
          </a:p>
          <a:p>
            <a:r>
              <a:rPr lang="en-US" b="1" err="1"/>
              <a:t>Postpruning</a:t>
            </a:r>
            <a:r>
              <a:rPr lang="en-US"/>
              <a:t>:</a:t>
            </a:r>
          </a:p>
          <a:p>
            <a:pPr lvl="1"/>
            <a:r>
              <a:rPr lang="en-US"/>
              <a:t>Start with a full tree, then remove overfitting branches.</a:t>
            </a:r>
          </a:p>
          <a:p>
            <a:pPr lvl="1"/>
            <a:r>
              <a:rPr lang="en-US"/>
              <a:t>Use a validation set to test trimming effects.</a:t>
            </a:r>
          </a:p>
          <a:p>
            <a:pPr lvl="1"/>
            <a:r>
              <a:rPr lang="en-US"/>
              <a:t>Trim branches bottom-up; retain the trimmed version if accuracy improves or remains stable.</a:t>
            </a:r>
          </a:p>
          <a:p>
            <a:r>
              <a:rPr lang="en-US" b="1"/>
              <a:t>Comparing the Two</a:t>
            </a:r>
            <a:r>
              <a:rPr lang="en-US"/>
              <a:t>:</a:t>
            </a:r>
          </a:p>
          <a:p>
            <a:pPr lvl="1"/>
            <a:r>
              <a:rPr lang="en-US" err="1"/>
              <a:t>Prepruning</a:t>
            </a:r>
            <a:r>
              <a:rPr lang="en-US"/>
              <a:t>: Faster, avoids constructing a full tree.</a:t>
            </a:r>
          </a:p>
          <a:p>
            <a:pPr lvl="1"/>
            <a:r>
              <a:rPr lang="en-US" err="1"/>
              <a:t>Postpruning</a:t>
            </a:r>
            <a:r>
              <a:rPr lang="en-US"/>
              <a:t>: Often yields more accurate models, benefits from complete tree insights.</a:t>
            </a:r>
          </a:p>
          <a:p>
            <a:r>
              <a:rPr lang="en-US" b="1"/>
              <a:t>Closing Thoughts</a:t>
            </a:r>
            <a:r>
              <a:rPr lang="en-US"/>
              <a:t>:</a:t>
            </a:r>
          </a:p>
          <a:p>
            <a:pPr lvl="1"/>
            <a:r>
              <a:rPr lang="en-US"/>
              <a:t>Overfitting hampers predictive performance.</a:t>
            </a:r>
          </a:p>
          <a:p>
            <a:pPr lvl="1"/>
            <a:r>
              <a:rPr lang="en-US"/>
              <a:t>Pruning techniques, whether pre or post, combat overfitting.</a:t>
            </a:r>
          </a:p>
          <a:p>
            <a:pPr lvl="1"/>
            <a:r>
              <a:rPr lang="en-US"/>
              <a:t>Choice depends on specific problem constraints and requirements.</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923672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Subtree Replacement in Decision Trees</a:t>
            </a:r>
            <a:endParaRPr lang="en-US"/>
          </a:p>
        </p:txBody>
      </p:sp>
      <p:sp>
        <p:nvSpPr>
          <p:cNvPr id="3" name="Content Placeholder 2"/>
          <p:cNvSpPr>
            <a:spLocks noGrp="1"/>
          </p:cNvSpPr>
          <p:nvPr>
            <p:ph idx="1"/>
          </p:nvPr>
        </p:nvSpPr>
        <p:spPr/>
        <p:txBody>
          <a:bodyPr numCol="2">
            <a:normAutofit fontScale="62500" lnSpcReduction="20000"/>
          </a:bodyPr>
          <a:lstStyle/>
          <a:p>
            <a:r>
              <a:rPr lang="en-US" b="1"/>
              <a:t>Introduction</a:t>
            </a:r>
            <a:r>
              <a:rPr lang="en-US"/>
              <a:t>:</a:t>
            </a:r>
          </a:p>
          <a:p>
            <a:pPr lvl="1"/>
            <a:r>
              <a:rPr lang="en-US"/>
              <a:t>Aim: Create simpler models for better generalization.</a:t>
            </a:r>
          </a:p>
          <a:p>
            <a:pPr lvl="1"/>
            <a:r>
              <a:rPr lang="en-US"/>
              <a:t>Strategy: Replace subtrees with the most frequent class label.</a:t>
            </a:r>
          </a:p>
          <a:p>
            <a:r>
              <a:rPr lang="en-US" b="1"/>
              <a:t>Illustrative Concept</a:t>
            </a:r>
            <a:r>
              <a:rPr lang="en-US"/>
              <a:t>:</a:t>
            </a:r>
          </a:p>
          <a:p>
            <a:pPr lvl="1"/>
            <a:r>
              <a:rPr lang="en-US"/>
              <a:t>Imagine a decision tree with multiple branches.</a:t>
            </a:r>
          </a:p>
          <a:p>
            <a:pPr lvl="1"/>
            <a:r>
              <a:rPr lang="en-US"/>
              <a:t>One complex branch, prone to overfitting, replaced by the most frequent class label.</a:t>
            </a:r>
          </a:p>
          <a:p>
            <a:pPr lvl="1"/>
            <a:r>
              <a:rPr lang="en-US"/>
              <a:t>Result: A simpler tree structure.</a:t>
            </a:r>
          </a:p>
          <a:p>
            <a:r>
              <a:rPr lang="en-US" b="1"/>
              <a:t>Benefits of this Technique</a:t>
            </a:r>
            <a:r>
              <a:rPr lang="en-US"/>
              <a:t>:</a:t>
            </a:r>
          </a:p>
          <a:p>
            <a:pPr lvl="1"/>
            <a:r>
              <a:rPr lang="en-US" b="1"/>
              <a:t>Reduces Complexity</a:t>
            </a:r>
            <a:r>
              <a:rPr lang="en-US"/>
              <a:t>: Fewer decision rules to consider.</a:t>
            </a:r>
          </a:p>
          <a:p>
            <a:pPr lvl="1"/>
            <a:r>
              <a:rPr lang="en-US" b="1"/>
              <a:t>Enhances Interpretability</a:t>
            </a:r>
            <a:r>
              <a:rPr lang="en-US"/>
              <a:t>: Easier to understand and analyze.</a:t>
            </a:r>
          </a:p>
          <a:p>
            <a:pPr lvl="1"/>
            <a:r>
              <a:rPr lang="en-US" b="1"/>
              <a:t>Speeds up Decision-making</a:t>
            </a:r>
            <a:r>
              <a:rPr lang="en-US"/>
              <a:t>: Fewer nodes to traverse.</a:t>
            </a:r>
          </a:p>
          <a:p>
            <a:pPr lvl="1"/>
            <a:r>
              <a:rPr lang="en-US" b="1"/>
              <a:t>Trade-off</a:t>
            </a:r>
            <a:r>
              <a:rPr lang="en-US"/>
              <a:t>: Slight reduction in accuracy may occur but often outweighed by benefits.</a:t>
            </a:r>
          </a:p>
          <a:p>
            <a:endParaRPr lang="en-US" b="1"/>
          </a:p>
          <a:p>
            <a:endParaRPr lang="en-US" b="1"/>
          </a:p>
          <a:p>
            <a:r>
              <a:rPr lang="en-US" b="1"/>
              <a:t>Practical Example</a:t>
            </a:r>
            <a:r>
              <a:rPr lang="en-US"/>
              <a:t>:</a:t>
            </a:r>
          </a:p>
          <a:p>
            <a:pPr lvl="1"/>
            <a:r>
              <a:rPr lang="en-US"/>
              <a:t>Predicting customer churn based on usage, plan details, etc.</a:t>
            </a:r>
          </a:p>
          <a:p>
            <a:pPr lvl="1"/>
            <a:r>
              <a:rPr lang="en-US"/>
              <a:t>Initial tree: Deep branch segmenting based on detailed usage patterns.</a:t>
            </a:r>
          </a:p>
          <a:p>
            <a:pPr lvl="1"/>
            <a:r>
              <a:rPr lang="en-US"/>
              <a:t>Observation: Majority instances in branch belong to 'Stay' class.</a:t>
            </a:r>
          </a:p>
          <a:p>
            <a:pPr lvl="1"/>
            <a:r>
              <a:rPr lang="en-US"/>
              <a:t>Action: Replace entire subtree with 'Stay' label.</a:t>
            </a:r>
          </a:p>
          <a:p>
            <a:r>
              <a:rPr lang="en-US" b="1"/>
              <a:t>Outcome of the Approach</a:t>
            </a:r>
            <a:r>
              <a:rPr lang="en-US"/>
              <a:t>:</a:t>
            </a:r>
          </a:p>
          <a:p>
            <a:pPr lvl="1"/>
            <a:r>
              <a:rPr lang="en-US"/>
              <a:t>Simplified decision-making: Given certain conditions, customer likely to stay.</a:t>
            </a:r>
          </a:p>
          <a:p>
            <a:pPr lvl="1"/>
            <a:r>
              <a:rPr lang="en-US"/>
              <a:t>Avoids multiple decision nodes and conditions.</a:t>
            </a:r>
          </a:p>
          <a:p>
            <a:pPr lvl="1"/>
            <a:r>
              <a:rPr lang="en-US"/>
              <a:t>Potential for comparable or better prediction accuracy.</a:t>
            </a:r>
          </a:p>
          <a:p>
            <a:r>
              <a:rPr lang="en-US" b="1"/>
              <a:t>In Summary</a:t>
            </a:r>
            <a:r>
              <a:rPr lang="en-US"/>
              <a:t>:</a:t>
            </a:r>
          </a:p>
          <a:p>
            <a:pPr lvl="1"/>
            <a:r>
              <a:rPr lang="en-US"/>
              <a:t>Subtree replacement is a valuable strategy in decision tree construction.</a:t>
            </a:r>
          </a:p>
          <a:p>
            <a:pPr lvl="1"/>
            <a:r>
              <a:rPr lang="en-US"/>
              <a:t>Enhances model's simplicity, clarity, and efficiency.</a:t>
            </a:r>
          </a:p>
          <a:p>
            <a:pPr lvl="1"/>
            <a:r>
              <a:rPr lang="en-US"/>
              <a:t>Provides robust prediction performance.</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1153124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Reflection on Classification Module</a:t>
            </a:r>
            <a:endParaRPr lang="en-US"/>
          </a:p>
        </p:txBody>
      </p:sp>
      <p:sp>
        <p:nvSpPr>
          <p:cNvPr id="3" name="Content Placeholder 2"/>
          <p:cNvSpPr>
            <a:spLocks noGrp="1"/>
          </p:cNvSpPr>
          <p:nvPr>
            <p:ph idx="1"/>
          </p:nvPr>
        </p:nvSpPr>
        <p:spPr/>
        <p:txBody>
          <a:bodyPr numCol="2">
            <a:normAutofit fontScale="70000" lnSpcReduction="20000"/>
          </a:bodyPr>
          <a:lstStyle/>
          <a:p>
            <a:r>
              <a:rPr lang="en-US" b="1"/>
              <a:t>Classification vs Prediction</a:t>
            </a:r>
            <a:r>
              <a:rPr lang="en-US"/>
              <a:t>:</a:t>
            </a:r>
          </a:p>
          <a:p>
            <a:pPr lvl="1"/>
            <a:r>
              <a:rPr lang="en-US" b="1"/>
              <a:t>Classification</a:t>
            </a:r>
            <a:r>
              <a:rPr lang="en-US"/>
              <a:t>: Segments data into predefined groups.</a:t>
            </a:r>
          </a:p>
          <a:p>
            <a:pPr lvl="1"/>
            <a:r>
              <a:rPr lang="en-US" b="1"/>
              <a:t>Prediction</a:t>
            </a:r>
            <a:r>
              <a:rPr lang="en-US"/>
              <a:t>: Forecasts continuous outcomes or future trends.</a:t>
            </a:r>
          </a:p>
          <a:p>
            <a:r>
              <a:rPr lang="en-US" b="1"/>
              <a:t>Learning Types</a:t>
            </a:r>
            <a:r>
              <a:rPr lang="en-US"/>
              <a:t>:</a:t>
            </a:r>
          </a:p>
          <a:p>
            <a:pPr lvl="1"/>
            <a:r>
              <a:rPr lang="en-US" b="1"/>
              <a:t>Supervised Learning</a:t>
            </a:r>
            <a:r>
              <a:rPr lang="en-US"/>
              <a:t>: Trains models using labeled data.</a:t>
            </a:r>
          </a:p>
          <a:p>
            <a:pPr lvl="1"/>
            <a:r>
              <a:rPr lang="en-US" b="1"/>
              <a:t>Unsupervised Learning</a:t>
            </a:r>
            <a:r>
              <a:rPr lang="en-US"/>
              <a:t>: Discovers hidden patterns in unlabeled data.</a:t>
            </a:r>
          </a:p>
          <a:p>
            <a:r>
              <a:rPr lang="en-US" b="1"/>
              <a:t>Evaluation Criteria</a:t>
            </a:r>
            <a:r>
              <a:rPr lang="en-US"/>
              <a:t>:</a:t>
            </a:r>
          </a:p>
          <a:p>
            <a:pPr lvl="1"/>
            <a:r>
              <a:rPr lang="en-US"/>
              <a:t>Metrics used: Accuracy, Precision, Recall, F1 Score, Area under the ROC Curve.</a:t>
            </a:r>
          </a:p>
          <a:p>
            <a:r>
              <a:rPr lang="en-US" b="1"/>
              <a:t>Decision Trees</a:t>
            </a:r>
            <a:r>
              <a:rPr lang="en-US"/>
              <a:t>:</a:t>
            </a:r>
          </a:p>
          <a:p>
            <a:pPr lvl="1"/>
            <a:r>
              <a:rPr lang="en-US"/>
              <a:t>A visual and intuitive tool for classification.</a:t>
            </a:r>
          </a:p>
          <a:p>
            <a:pPr lvl="1"/>
            <a:r>
              <a:rPr lang="en-US"/>
              <a:t>Tree construction: Selects best attribute for node splitting based on criteria (Information Gain, Gain Ratio, Gini Index).</a:t>
            </a:r>
          </a:p>
          <a:p>
            <a:r>
              <a:rPr lang="en-US" b="1"/>
              <a:t>Core Algorithm</a:t>
            </a:r>
            <a:r>
              <a:rPr lang="en-US"/>
              <a:t>:</a:t>
            </a:r>
          </a:p>
          <a:p>
            <a:pPr lvl="1"/>
            <a:r>
              <a:rPr lang="en-US" b="1"/>
              <a:t>Top-down Basic Greedy Algorithm</a:t>
            </a:r>
            <a:r>
              <a:rPr lang="en-US"/>
              <a:t>: Begins at root node and continuously splits on the most suitable attribute until specific conditions are met.</a:t>
            </a:r>
          </a:p>
          <a:p>
            <a:r>
              <a:rPr lang="en-US" b="1"/>
              <a:t>Overfitting &amp; Solutions</a:t>
            </a:r>
            <a:r>
              <a:rPr lang="en-US"/>
              <a:t>:</a:t>
            </a:r>
          </a:p>
          <a:p>
            <a:pPr lvl="1"/>
            <a:r>
              <a:rPr lang="en-US" b="1"/>
              <a:t>Issue</a:t>
            </a:r>
            <a:r>
              <a:rPr lang="en-US"/>
              <a:t>: Model learns training data too well, compromising performance on new data.</a:t>
            </a:r>
          </a:p>
          <a:p>
            <a:pPr lvl="1"/>
            <a:r>
              <a:rPr lang="en-US" b="1"/>
              <a:t>Tree Pruning</a:t>
            </a:r>
            <a:r>
              <a:rPr lang="en-US"/>
              <a:t>:</a:t>
            </a:r>
          </a:p>
          <a:p>
            <a:pPr lvl="2"/>
            <a:r>
              <a:rPr lang="en-US" b="1" err="1"/>
              <a:t>Prepruning</a:t>
            </a:r>
            <a:r>
              <a:rPr lang="en-US"/>
              <a:t>: Stops tree growth early.</a:t>
            </a:r>
          </a:p>
          <a:p>
            <a:pPr lvl="2"/>
            <a:r>
              <a:rPr lang="en-US" b="1" err="1"/>
              <a:t>Postpruning</a:t>
            </a:r>
            <a:r>
              <a:rPr lang="en-US"/>
              <a:t>: Trims after the tree is fully grown.</a:t>
            </a:r>
          </a:p>
          <a:p>
            <a:r>
              <a:rPr lang="en-US" b="1"/>
              <a:t>Looking Ahead</a:t>
            </a:r>
            <a:r>
              <a:rPr lang="en-US"/>
              <a:t>:</a:t>
            </a:r>
          </a:p>
          <a:p>
            <a:pPr lvl="1"/>
            <a:r>
              <a:rPr lang="en-US"/>
              <a:t>Covered concepts provide a foundational understanding for deeper exploration of classification methodologies.</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866901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Interview Question</a:t>
            </a:r>
          </a:p>
        </p:txBody>
      </p:sp>
      <p:sp>
        <p:nvSpPr>
          <p:cNvPr id="3" name="Content Placeholder 2"/>
          <p:cNvSpPr>
            <a:spLocks noGrp="1"/>
          </p:cNvSpPr>
          <p:nvPr>
            <p:ph idx="1"/>
          </p:nvPr>
        </p:nvSpPr>
        <p:spPr/>
        <p:txBody>
          <a:bodyPr/>
          <a:lstStyle/>
          <a:p>
            <a:r>
              <a:rPr lang="en-US"/>
              <a:t>You are given a dataset for a binary classification problem. You decide to use a decision tree as your classifier. However, you notice that the tree performs exceptionally well on the training data but poorly on the validation data, suggesting overfitting.</a:t>
            </a:r>
          </a:p>
          <a:p>
            <a:r>
              <a:rPr lang="en-US"/>
              <a:t>Describe the steps you would take to diagnose and address this overfitting problem in the context of decision tree models. Furthermore, given a new dataset with a mix of categorical and continuous attributes, explain how you would handle each attribute type in the decision tree construction process.</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718345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Interview Question</a:t>
            </a:r>
          </a:p>
        </p:txBody>
      </p:sp>
      <p:sp>
        <p:nvSpPr>
          <p:cNvPr id="3" name="Content Placeholder 2"/>
          <p:cNvSpPr>
            <a:spLocks noGrp="1"/>
          </p:cNvSpPr>
          <p:nvPr>
            <p:ph idx="1"/>
          </p:nvPr>
        </p:nvSpPr>
        <p:spPr>
          <a:xfrm>
            <a:off x="838200" y="1426464"/>
            <a:ext cx="10515600" cy="4750499"/>
          </a:xfrm>
        </p:spPr>
        <p:txBody>
          <a:bodyPr numCol="2">
            <a:normAutofit fontScale="70000" lnSpcReduction="20000"/>
          </a:bodyPr>
          <a:lstStyle/>
          <a:p>
            <a:r>
              <a:rPr lang="en-US" b="1"/>
              <a:t>Diagnosing Overfitting</a:t>
            </a:r>
            <a:r>
              <a:rPr lang="en-US"/>
              <a:t>:</a:t>
            </a:r>
          </a:p>
          <a:p>
            <a:pPr lvl="1"/>
            <a:r>
              <a:rPr lang="en-US"/>
              <a:t>Compare the model's accuracy on the training data to its accuracy on a validation set. A high accuracy on training data and significantly lower accuracy on validation data is a clear sign of overfitting.</a:t>
            </a:r>
          </a:p>
          <a:p>
            <a:r>
              <a:rPr lang="en-US" b="1"/>
              <a:t>Addressing Overfitting</a:t>
            </a:r>
            <a:r>
              <a:rPr lang="en-US"/>
              <a:t>:</a:t>
            </a:r>
          </a:p>
          <a:p>
            <a:r>
              <a:rPr lang="en-US" b="1"/>
              <a:t>Tree Pruning</a:t>
            </a:r>
            <a:r>
              <a:rPr lang="en-US"/>
              <a:t>:</a:t>
            </a:r>
          </a:p>
          <a:p>
            <a:pPr lvl="1"/>
            <a:r>
              <a:rPr lang="en-US" b="1" err="1"/>
              <a:t>Prepruning</a:t>
            </a:r>
            <a:r>
              <a:rPr lang="en-US"/>
              <a:t>: Limit the depth of the tree, set a minimum threshold for the number of samples in a leaf, or set a threshold for the information gain. This prevents the tree from becoming too complex.</a:t>
            </a:r>
          </a:p>
          <a:p>
            <a:pPr lvl="1"/>
            <a:r>
              <a:rPr lang="en-US" b="1" err="1"/>
              <a:t>Postpruning</a:t>
            </a:r>
            <a:r>
              <a:rPr lang="en-US"/>
              <a:t>: Build a full decision tree, then remove branches that provide little power in predicting the target variable. Use a validation set to test the performance of the tree after each pruning step.</a:t>
            </a:r>
          </a:p>
          <a:p>
            <a:r>
              <a:rPr lang="en-US" b="1"/>
              <a:t>Use More Data</a:t>
            </a:r>
            <a:r>
              <a:rPr lang="en-US"/>
              <a:t>: If possible, adding more data to the training set can help reduce overfitting.</a:t>
            </a:r>
          </a:p>
          <a:p>
            <a:endParaRPr lang="en-US" b="1"/>
          </a:p>
          <a:p>
            <a:r>
              <a:rPr lang="en-US" b="1"/>
              <a:t>Ensemble Methods</a:t>
            </a:r>
            <a:r>
              <a:rPr lang="en-US"/>
              <a:t>: Techniques like Random Forest can help in reducing overfitting. They construct multiple decision trees and combine their outputs, often resulting in better generalization to unseen data.</a:t>
            </a:r>
          </a:p>
          <a:p>
            <a:r>
              <a:rPr lang="en-US" b="1"/>
              <a:t>Handling Different Attribute Types</a:t>
            </a:r>
            <a:r>
              <a:rPr lang="en-US"/>
              <a:t>:</a:t>
            </a:r>
          </a:p>
          <a:p>
            <a:pPr lvl="1"/>
            <a:r>
              <a:rPr lang="en-US" b="1"/>
              <a:t>Categorical Attributes</a:t>
            </a:r>
            <a:r>
              <a:rPr lang="en-US"/>
              <a:t>: For a decision tree, categorical attributes can be directly used for splitting. If an attribute has multiple categories, binary splits (like in CART) would involve testing multiple combinations, while multi-way splits (like in ID3 or C4.5) would create a child node for each category.</a:t>
            </a:r>
          </a:p>
          <a:p>
            <a:pPr lvl="1"/>
            <a:r>
              <a:rPr lang="en-US" b="1"/>
              <a:t>Continuous Attributes</a:t>
            </a:r>
            <a:r>
              <a:rPr lang="en-US"/>
              <a:t>: Continuous attributes need to be discretized for decision tree construction. One approach is to sort the attribute values and determine potential split points (like midpoints between adjacent values). The split point that results in the maximum information gain or the largest reduction in impurity (e.g., Gini index) is selected.</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1003031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Entropy's Relation to Maximum Uncertainty</a:t>
            </a:r>
            <a:r>
              <a:rPr lang="en-US"/>
              <a:t>: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t>When the classes in the dataset are evenly distributed, the entropy is at its maximum. This means that if there are C</a:t>
                </a:r>
                <a:r>
                  <a:rPr lang="en-US" i="1"/>
                  <a:t>C</a:t>
                </a:r>
                <a:r>
                  <a:rPr lang="en-US"/>
                  <a:t> classes, and each class has an equal probability of </a:t>
                </a:r>
                <a14:m>
                  <m:oMath xmlns:m="http://schemas.openxmlformats.org/officeDocument/2006/math">
                    <m:f>
                      <m:fPr>
                        <m:ctrlPr>
                          <a:rPr lang="bg-BG"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𝐶</m:t>
                        </m:r>
                      </m:den>
                    </m:f>
                  </m:oMath>
                </a14:m>
                <a:r>
                  <a:rPr lang="en-US"/>
                  <a:t> ​, the entropy is log</a:t>
                </a:r>
                <a:r>
                  <a:rPr lang="en-US" baseline="-25000"/>
                  <a:t>2​</a:t>
                </a:r>
                <a:r>
                  <a:rPr lang="en-US" i="1"/>
                  <a:t>C</a:t>
                </a:r>
                <a:r>
                  <a:rPr lang="en-US"/>
                  <a:t>. This represents the maximum uncertainty in the dataset.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638"/>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3365" y="3929063"/>
            <a:ext cx="5063885" cy="941705"/>
          </a:xfrm>
          <a:prstGeom prst="rect">
            <a:avLst/>
          </a:prstGeom>
        </p:spPr>
      </p:pic>
      <p:sp>
        <p:nvSpPr>
          <p:cNvPr id="5"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799325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Information Gain and </a:t>
            </a:r>
            <a:r>
              <a:rPr lang="en-US" b="1" err="1"/>
              <a:t>Kullback-Leibler</a:t>
            </a:r>
            <a:r>
              <a:rPr lang="en-US" b="1"/>
              <a:t> Divergence</a:t>
            </a:r>
            <a:endParaRPr lang="en-US"/>
          </a:p>
        </p:txBody>
      </p:sp>
      <p:sp>
        <p:nvSpPr>
          <p:cNvPr id="3" name="Content Placeholder 2"/>
          <p:cNvSpPr>
            <a:spLocks noGrp="1"/>
          </p:cNvSpPr>
          <p:nvPr>
            <p:ph idx="1"/>
          </p:nvPr>
        </p:nvSpPr>
        <p:spPr/>
        <p:txBody>
          <a:bodyPr/>
          <a:lstStyle/>
          <a:p>
            <a:r>
              <a:rPr lang="en-US"/>
              <a:t>Information gain can be seen as a special case of the </a:t>
            </a:r>
            <a:r>
              <a:rPr lang="en-US" err="1"/>
              <a:t>Kullback-Leibler</a:t>
            </a:r>
            <a:r>
              <a:rPr lang="en-US"/>
              <a:t> (KL) divergence, which measures how one probability distribution diverges from a second expected probability distribution. In decision trees, information gain measures the difference between the original system's entropy and its entropy after a split. The formula for KL divergence is:</a:t>
            </a:r>
          </a:p>
          <a:p>
            <a:endParaRPr lang="en-US"/>
          </a:p>
          <a:p>
            <a:endParaRPr lang="en-US"/>
          </a:p>
          <a:p>
            <a:r>
              <a:rPr lang="en-US"/>
              <a:t>Here, </a:t>
            </a:r>
            <a:r>
              <a:rPr lang="en-US" i="1"/>
              <a:t>P</a:t>
            </a:r>
            <a:r>
              <a:rPr lang="en-US"/>
              <a:t> and </a:t>
            </a:r>
            <a:r>
              <a:rPr lang="en-US" i="1"/>
              <a:t>Q</a:t>
            </a:r>
            <a:r>
              <a:rPr lang="en-US"/>
              <a:t> are two probability distributions.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375" y="4106545"/>
            <a:ext cx="4159250" cy="1022350"/>
          </a:xfrm>
          <a:prstGeom prst="rect">
            <a:avLst/>
          </a:prstGeom>
        </p:spPr>
      </p:pic>
      <p:sp>
        <p:nvSpPr>
          <p:cNvPr id="5"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154660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Understanding Classification in Machine Learning</a:t>
            </a:r>
            <a:endParaRPr lang="en-US"/>
          </a:p>
        </p:txBody>
      </p:sp>
      <p:sp>
        <p:nvSpPr>
          <p:cNvPr id="3" name="Content Placeholder 2"/>
          <p:cNvSpPr>
            <a:spLocks noGrp="1"/>
          </p:cNvSpPr>
          <p:nvPr>
            <p:ph idx="1"/>
          </p:nvPr>
        </p:nvSpPr>
        <p:spPr>
          <a:xfrm>
            <a:off x="838200" y="1825624"/>
            <a:ext cx="10515600" cy="4562983"/>
          </a:xfrm>
        </p:spPr>
        <p:txBody>
          <a:bodyPr numCol="2">
            <a:normAutofit fontScale="85000" lnSpcReduction="20000"/>
          </a:bodyPr>
          <a:lstStyle/>
          <a:p>
            <a:r>
              <a:rPr lang="en-US" b="1"/>
              <a:t>What is Classification?</a:t>
            </a:r>
            <a:endParaRPr lang="en-US"/>
          </a:p>
          <a:p>
            <a:pPr lvl="1"/>
            <a:r>
              <a:rPr lang="en-US"/>
              <a:t>Part of supervised learning.</a:t>
            </a:r>
          </a:p>
          <a:p>
            <a:pPr lvl="1"/>
            <a:r>
              <a:rPr lang="en-US"/>
              <a:t>Trains models on known data to predict unknown data.</a:t>
            </a:r>
          </a:p>
          <a:p>
            <a:r>
              <a:rPr lang="en-US" b="1"/>
              <a:t>Decision Tree Induction</a:t>
            </a:r>
            <a:endParaRPr lang="en-US"/>
          </a:p>
          <a:p>
            <a:pPr lvl="1"/>
            <a:r>
              <a:rPr lang="en-US"/>
              <a:t>A tree model for decisions.</a:t>
            </a:r>
          </a:p>
          <a:p>
            <a:pPr lvl="1"/>
            <a:r>
              <a:rPr lang="en-US"/>
              <a:t>Structure:</a:t>
            </a:r>
          </a:p>
          <a:p>
            <a:pPr lvl="2"/>
            <a:r>
              <a:rPr lang="en-US"/>
              <a:t>Nodes: Tests on attributes.</a:t>
            </a:r>
          </a:p>
          <a:p>
            <a:pPr lvl="2"/>
            <a:r>
              <a:rPr lang="en-US"/>
              <a:t>Leaf Nodes: Class labels.</a:t>
            </a:r>
          </a:p>
          <a:p>
            <a:pPr lvl="1"/>
            <a:r>
              <a:rPr lang="en-US"/>
              <a:t>Use: Make decisions based on tests.</a:t>
            </a:r>
          </a:p>
          <a:p>
            <a:r>
              <a:rPr lang="en-US" b="1"/>
              <a:t>Bayesian Classification le-Based Classification</a:t>
            </a:r>
            <a:endParaRPr lang="en-US"/>
          </a:p>
          <a:p>
            <a:pPr lvl="1"/>
            <a:r>
              <a:rPr lang="en-US"/>
              <a:t>Uses simple IF-THEN rules.</a:t>
            </a:r>
          </a:p>
          <a:p>
            <a:pPr lvl="1"/>
            <a:r>
              <a:rPr lang="en-US"/>
              <a:t>Benefits:</a:t>
            </a:r>
          </a:p>
          <a:p>
            <a:pPr lvl="2"/>
            <a:r>
              <a:rPr lang="en-US"/>
              <a:t>Clear and easy to understand.</a:t>
            </a:r>
          </a:p>
          <a:p>
            <a:pPr lvl="2"/>
            <a:r>
              <a:rPr lang="en-US"/>
              <a:t>Handles various data types.</a:t>
            </a:r>
          </a:p>
          <a:p>
            <a:r>
              <a:rPr lang="en-US" b="1"/>
              <a:t>Evaluating Models</a:t>
            </a:r>
            <a:endParaRPr lang="en-US"/>
          </a:p>
          <a:p>
            <a:pPr lvl="1"/>
            <a:r>
              <a:rPr lang="en-US"/>
              <a:t>Metrics: Precision, Recall, F1 Score, Accuracy.</a:t>
            </a:r>
          </a:p>
          <a:p>
            <a:pPr lvl="1"/>
            <a:r>
              <a:rPr lang="en-US"/>
              <a:t>Cross-Validation: Check model's adaptability.</a:t>
            </a:r>
          </a:p>
          <a:p>
            <a:pPr lvl="1"/>
            <a:r>
              <a:rPr lang="en-US"/>
              <a:t>Uses Bayes' theorem for probability.</a:t>
            </a:r>
          </a:p>
          <a:p>
            <a:pPr lvl="1"/>
            <a:r>
              <a:rPr lang="en-US"/>
              <a:t>Calculates label probability based on features.</a:t>
            </a:r>
          </a:p>
          <a:p>
            <a:r>
              <a:rPr lang="en-US" b="1"/>
              <a:t>Improving Accuracy</a:t>
            </a:r>
            <a:endParaRPr lang="en-US"/>
          </a:p>
          <a:p>
            <a:pPr lvl="1"/>
            <a:r>
              <a:rPr lang="en-US"/>
              <a:t>Feature Selection: Picking important input variables.</a:t>
            </a:r>
          </a:p>
          <a:p>
            <a:pPr lvl="1"/>
            <a:r>
              <a:rPr lang="en-US"/>
              <a:t>Ensemble Techniques: Combine multiple model predictions.</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1508231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Gain Ratio and Normalized Mutual Information</a:t>
            </a:r>
            <a:r>
              <a:rPr lang="en-US"/>
              <a:t>: </a:t>
            </a:r>
          </a:p>
        </p:txBody>
      </p:sp>
      <p:sp>
        <p:nvSpPr>
          <p:cNvPr id="3" name="Content Placeholder 2"/>
          <p:cNvSpPr>
            <a:spLocks noGrp="1"/>
          </p:cNvSpPr>
          <p:nvPr>
            <p:ph idx="1"/>
          </p:nvPr>
        </p:nvSpPr>
        <p:spPr/>
        <p:txBody>
          <a:bodyPr/>
          <a:lstStyle/>
          <a:p>
            <a:r>
              <a:rPr lang="en-US"/>
              <a:t>The Gain Ratio in decision trees is a way to normalize information gain by the entropy of the split. This is conceptually similar to normalized mutual information used in clustering, where mutual information is normalized by a combination of the entropies of the two clusters being compared.</a:t>
            </a:r>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968405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Binary Splitting and Median</a:t>
            </a:r>
            <a:r>
              <a:rPr lang="en-US"/>
              <a:t>: </a:t>
            </a:r>
          </a:p>
        </p:txBody>
      </p:sp>
      <p:sp>
        <p:nvSpPr>
          <p:cNvPr id="3" name="Content Placeholder 2"/>
          <p:cNvSpPr>
            <a:spLocks noGrp="1"/>
          </p:cNvSpPr>
          <p:nvPr>
            <p:ph idx="1"/>
          </p:nvPr>
        </p:nvSpPr>
        <p:spPr/>
        <p:txBody>
          <a:bodyPr/>
          <a:lstStyle/>
          <a:p>
            <a:r>
              <a:rPr lang="en-US"/>
              <a:t>When dealing with continuous attributes in a binary tree like CART, often potential split points are evaluated. One intuitive point is that if only one binary split is allowed, the median of the continuous attribute could serve as an efficient split point. This is because half of the data points would lie on either side of the median, leading to balanced child nodes.</a:t>
            </a:r>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333626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Balancing Bias and Variance in Decision Trees</a:t>
            </a:r>
            <a:endParaRPr lang="en-US"/>
          </a:p>
        </p:txBody>
      </p:sp>
      <p:sp>
        <p:nvSpPr>
          <p:cNvPr id="3" name="Content Placeholder 2"/>
          <p:cNvSpPr>
            <a:spLocks noGrp="1"/>
          </p:cNvSpPr>
          <p:nvPr>
            <p:ph idx="1"/>
          </p:nvPr>
        </p:nvSpPr>
        <p:spPr/>
        <p:txBody>
          <a:bodyPr vert="horz" lIns="91440" tIns="45720" rIns="91440" bIns="45720" numCol="2" rtlCol="0" anchor="t">
            <a:normAutofit fontScale="77500" lnSpcReduction="20000"/>
          </a:bodyPr>
          <a:lstStyle/>
          <a:p>
            <a:r>
              <a:rPr lang="en-US"/>
              <a:t>One of the underlying challenges in machine learning, especially with models like decision trees, is the bias-variance trade-off. Simply put:</a:t>
            </a:r>
          </a:p>
          <a:p>
            <a:r>
              <a:rPr lang="en-US" b="1"/>
              <a:t>Bias</a:t>
            </a:r>
            <a:r>
              <a:rPr lang="en-US"/>
              <a:t> refers to how far off in general these models' predictions are from the correct value.</a:t>
            </a:r>
          </a:p>
          <a:p>
            <a:r>
              <a:rPr lang="en-US" b="1"/>
              <a:t>Variance</a:t>
            </a:r>
            <a:r>
              <a:rPr lang="en-US"/>
              <a:t> pertains to how much predictions for a given point vary between different realizations of the model.</a:t>
            </a:r>
          </a:p>
          <a:p>
            <a:r>
              <a:rPr lang="en-US"/>
              <a:t>Decision trees, especially deep ones, are notorious for having low bias but high variance. This is because they can fit the training data very closely, capturing the noise (low bias) but may produce quite different trees and hence predictions with slight changes in the input data (high variance).</a:t>
            </a:r>
          </a:p>
          <a:p>
            <a:r>
              <a:rPr lang="en-US"/>
              <a:t>The process of tree pruning, where branches of the tree are removed, essentially increases the bias slightly to reduce the variance considerably. This results in a more balanced and generalized model. The intuition here is to favor simpler models – a principle often cited as Occam's razor. In the context of decision trees, a simpler tree (with fewer branches) is more likely to generalize better to unseen data, even if it sacrifices a bit of accuracy on the training data.</a:t>
            </a:r>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2010298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Classification vs. Prediction in Machine Learning</a:t>
            </a:r>
            <a:endParaRPr lang="en-US"/>
          </a:p>
        </p:txBody>
      </p:sp>
      <p:sp>
        <p:nvSpPr>
          <p:cNvPr id="3" name="Content Placeholder 2"/>
          <p:cNvSpPr>
            <a:spLocks noGrp="1"/>
          </p:cNvSpPr>
          <p:nvPr>
            <p:ph idx="1"/>
          </p:nvPr>
        </p:nvSpPr>
        <p:spPr>
          <a:xfrm>
            <a:off x="838200" y="1825624"/>
            <a:ext cx="10515600" cy="4575175"/>
          </a:xfrm>
        </p:spPr>
        <p:txBody>
          <a:bodyPr numCol="2">
            <a:normAutofit fontScale="70000" lnSpcReduction="20000"/>
          </a:bodyPr>
          <a:lstStyle/>
          <a:p>
            <a:r>
              <a:rPr lang="en-US" b="1"/>
              <a:t>Understanding the Basics</a:t>
            </a:r>
            <a:endParaRPr lang="en-US"/>
          </a:p>
          <a:p>
            <a:pPr lvl="1"/>
            <a:r>
              <a:rPr lang="en-US"/>
              <a:t>Both are fundamental techniques in machine learning.</a:t>
            </a:r>
          </a:p>
          <a:p>
            <a:pPr lvl="1"/>
            <a:r>
              <a:rPr lang="en-US"/>
              <a:t>Knowing their differences is key to selecting the right approach.</a:t>
            </a:r>
          </a:p>
          <a:p>
            <a:r>
              <a:rPr lang="en-US" b="1"/>
              <a:t>Classification</a:t>
            </a:r>
            <a:endParaRPr lang="en-US"/>
          </a:p>
          <a:p>
            <a:pPr lvl="1"/>
            <a:r>
              <a:rPr lang="en-US"/>
              <a:t>Type: Supervised learning with categorical outcome.</a:t>
            </a:r>
          </a:p>
          <a:p>
            <a:pPr lvl="1"/>
            <a:r>
              <a:rPr lang="en-US"/>
              <a:t>Goal: Determine class labels of unknown objects.</a:t>
            </a:r>
          </a:p>
          <a:p>
            <a:pPr lvl="1"/>
            <a:r>
              <a:rPr lang="en-US"/>
              <a:t>Examples:</a:t>
            </a:r>
          </a:p>
          <a:p>
            <a:pPr lvl="2"/>
            <a:r>
              <a:rPr lang="en-US"/>
              <a:t>Loan applicants: 'safe' or 'risky'.</a:t>
            </a:r>
          </a:p>
          <a:p>
            <a:pPr lvl="2"/>
            <a:r>
              <a:rPr lang="en-US"/>
              <a:t>Weather: 'sunny', 'cloudy', 'rainy', or 'snowy'.</a:t>
            </a:r>
          </a:p>
          <a:p>
            <a:r>
              <a:rPr lang="en-US"/>
              <a:t>Applications:</a:t>
            </a:r>
          </a:p>
          <a:p>
            <a:pPr lvl="1"/>
            <a:r>
              <a:rPr lang="en-US"/>
              <a:t>Loan approval: 'approved' or 'denied'.</a:t>
            </a:r>
          </a:p>
          <a:p>
            <a:pPr lvl="1"/>
            <a:r>
              <a:rPr lang="en-US"/>
              <a:t>Target marketing: Classify customers based on buying behavior.</a:t>
            </a:r>
          </a:p>
          <a:p>
            <a:pPr lvl="1"/>
            <a:r>
              <a:rPr lang="en-US"/>
              <a:t>Medical diagnosis: 'disease A', 'disease B', 'healthy'.</a:t>
            </a:r>
          </a:p>
          <a:p>
            <a:pPr lvl="1"/>
            <a:r>
              <a:rPr lang="en-US"/>
              <a:t>Fraud detection: 'legitimate' or 'fraudulent'.</a:t>
            </a:r>
          </a:p>
          <a:p>
            <a:r>
              <a:rPr lang="en-US" b="1"/>
              <a:t>Prediction (Regression)</a:t>
            </a:r>
            <a:endParaRPr lang="en-US"/>
          </a:p>
          <a:p>
            <a:pPr lvl="1"/>
            <a:r>
              <a:rPr lang="en-US"/>
              <a:t>Models continuous values or ordered quantities.</a:t>
            </a:r>
          </a:p>
          <a:p>
            <a:pPr lvl="1"/>
            <a:r>
              <a:rPr lang="en-US"/>
              <a:t>Goal: Estimate or predict a specific value.</a:t>
            </a:r>
          </a:p>
          <a:p>
            <a:pPr lvl="1"/>
            <a:r>
              <a:rPr lang="en-US"/>
              <a:t>Examples:</a:t>
            </a:r>
          </a:p>
          <a:p>
            <a:pPr lvl="2"/>
            <a:r>
              <a:rPr lang="en-US"/>
              <a:t>Real estate: Predict house prices using property features.</a:t>
            </a:r>
          </a:p>
          <a:p>
            <a:pPr lvl="1"/>
            <a:r>
              <a:rPr lang="en-US"/>
              <a:t>Applications:</a:t>
            </a:r>
          </a:p>
          <a:p>
            <a:pPr lvl="2"/>
            <a:r>
              <a:rPr lang="en-US"/>
              <a:t>Stock price prediction: Based on historical data.</a:t>
            </a:r>
          </a:p>
          <a:p>
            <a:pPr lvl="2"/>
            <a:r>
              <a:rPr lang="en-US"/>
              <a:t>Predicting customer lifetime value: For strategic business decisions.</a:t>
            </a:r>
          </a:p>
          <a:p>
            <a:r>
              <a:rPr lang="en-US" b="1"/>
              <a:t>Conclusion</a:t>
            </a:r>
            <a:endParaRPr lang="en-US"/>
          </a:p>
          <a:p>
            <a:pPr lvl="1"/>
            <a:r>
              <a:rPr lang="en-US"/>
              <a:t>Classification: Categorizes data into classes.</a:t>
            </a:r>
          </a:p>
          <a:p>
            <a:pPr lvl="1"/>
            <a:r>
              <a:rPr lang="en-US"/>
              <a:t>Prediction: Estimates continuous values.</a:t>
            </a:r>
          </a:p>
          <a:p>
            <a:pPr lvl="1"/>
            <a:r>
              <a:rPr lang="en-US"/>
              <a:t>Both are widely applied in various fields, from finance to healthcare.</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1542163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The Two-Step Classification Process</a:t>
            </a:r>
            <a:endParaRPr lang="en-US"/>
          </a:p>
        </p:txBody>
      </p:sp>
      <p:sp>
        <p:nvSpPr>
          <p:cNvPr id="3" name="Content Placeholder 2"/>
          <p:cNvSpPr>
            <a:spLocks noGrp="1"/>
          </p:cNvSpPr>
          <p:nvPr>
            <p:ph idx="1"/>
          </p:nvPr>
        </p:nvSpPr>
        <p:spPr/>
        <p:txBody>
          <a:bodyPr numCol="2">
            <a:normAutofit fontScale="70000" lnSpcReduction="20000"/>
          </a:bodyPr>
          <a:lstStyle/>
          <a:p>
            <a:r>
              <a:rPr lang="en-US" b="1"/>
              <a:t>Introduction</a:t>
            </a:r>
            <a:endParaRPr lang="en-US"/>
          </a:p>
          <a:p>
            <a:pPr lvl="1"/>
            <a:r>
              <a:rPr lang="en-US"/>
              <a:t>Classification process likened to learning a new language:</a:t>
            </a:r>
          </a:p>
          <a:p>
            <a:pPr lvl="2"/>
            <a:r>
              <a:rPr lang="en-US"/>
              <a:t>Learn grammar rules = Model construction.</a:t>
            </a:r>
          </a:p>
          <a:p>
            <a:pPr lvl="2"/>
            <a:r>
              <a:rPr lang="en-US"/>
              <a:t>Understand and generate new sentences = Classification of new data.</a:t>
            </a:r>
          </a:p>
          <a:p>
            <a:r>
              <a:rPr lang="en-US" b="1"/>
              <a:t>Learning Phase (Model Construction)</a:t>
            </a:r>
            <a:endParaRPr lang="en-US"/>
          </a:p>
          <a:p>
            <a:pPr lvl="1"/>
            <a:r>
              <a:rPr lang="en-US"/>
              <a:t>Uses a training set with features (independent variables) and class labels (dependent variables).</a:t>
            </a:r>
          </a:p>
          <a:p>
            <a:pPr lvl="2"/>
            <a:r>
              <a:rPr lang="en-US"/>
              <a:t>E.g., Patient symptoms (features) and possible diseases (class labels).</a:t>
            </a:r>
          </a:p>
          <a:p>
            <a:pPr lvl="1"/>
            <a:r>
              <a:rPr lang="en-US"/>
              <a:t>Classification algorithm processes the training set.</a:t>
            </a:r>
          </a:p>
          <a:p>
            <a:pPr lvl="2"/>
            <a:r>
              <a:rPr lang="en-US"/>
              <a:t>Decision tree: Creates decision-based tree model.</a:t>
            </a:r>
          </a:p>
          <a:p>
            <a:pPr lvl="2"/>
            <a:r>
              <a:rPr lang="en-US"/>
              <a:t>Support vector machine: Constructs hyperplanes to separate classes.</a:t>
            </a:r>
          </a:p>
          <a:p>
            <a:pPr lvl="1"/>
            <a:r>
              <a:rPr lang="en-US"/>
              <a:t>Visualization: Funnel distilling wide-ranging training data into a concentrated set of classification rules.</a:t>
            </a:r>
          </a:p>
          <a:p>
            <a:endParaRPr lang="en-US" b="1"/>
          </a:p>
          <a:p>
            <a:r>
              <a:rPr lang="en-US" b="1"/>
              <a:t>Classification Phase</a:t>
            </a:r>
            <a:endParaRPr lang="en-US"/>
          </a:p>
          <a:p>
            <a:pPr lvl="1"/>
            <a:r>
              <a:rPr lang="en-US"/>
              <a:t>Applies the model to a test set with known class labels.</a:t>
            </a:r>
          </a:p>
          <a:p>
            <a:pPr lvl="1"/>
            <a:r>
              <a:rPr lang="en-US"/>
              <a:t>Goal: Evaluate the model's accuracy on unseen data.</a:t>
            </a:r>
          </a:p>
          <a:p>
            <a:pPr lvl="1"/>
            <a:r>
              <a:rPr lang="en-US"/>
              <a:t>Example: Classifying emails as 'spam' or 'not spam' based on learned rules.</a:t>
            </a:r>
          </a:p>
          <a:p>
            <a:pPr lvl="1"/>
            <a:r>
              <a:rPr lang="en-US"/>
              <a:t>Visualization: New language learner reading a novel, using learned rules to understand new material.</a:t>
            </a:r>
          </a:p>
          <a:p>
            <a:r>
              <a:rPr lang="en-US" b="1"/>
              <a:t>Measuring Performance</a:t>
            </a:r>
            <a:endParaRPr lang="en-US"/>
          </a:p>
          <a:p>
            <a:pPr lvl="1"/>
            <a:r>
              <a:rPr lang="en-US"/>
              <a:t>Accuracy: Ratio of correct predictions to total predictions.</a:t>
            </a:r>
          </a:p>
          <a:p>
            <a:pPr lvl="2"/>
            <a:r>
              <a:rPr lang="en-US"/>
              <a:t>Simple and intuitive, but not always the best metric, especially with imbalanced datasets.</a:t>
            </a:r>
          </a:p>
          <a:p>
            <a:r>
              <a:rPr lang="en-US" b="1"/>
              <a:t>Conclusion</a:t>
            </a:r>
            <a:endParaRPr lang="en-US"/>
          </a:p>
          <a:p>
            <a:pPr lvl="1"/>
            <a:r>
              <a:rPr lang="en-US"/>
              <a:t>Leveraging the power of classification to turn raw data into actionable insights.</a:t>
            </a:r>
          </a:p>
          <a:p>
            <a:pPr lvl="1"/>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137802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Supervised vs. Unsupervised Learning in Data Mining</a:t>
            </a:r>
            <a:endParaRPr lang="en-US"/>
          </a:p>
        </p:txBody>
      </p:sp>
      <p:sp>
        <p:nvSpPr>
          <p:cNvPr id="3" name="Content Placeholder 2"/>
          <p:cNvSpPr>
            <a:spLocks noGrp="1"/>
          </p:cNvSpPr>
          <p:nvPr>
            <p:ph idx="1"/>
          </p:nvPr>
        </p:nvSpPr>
        <p:spPr/>
        <p:txBody>
          <a:bodyPr vert="horz" lIns="91440" tIns="45720" rIns="91440" bIns="45720" numCol="2" rtlCol="0" anchor="t">
            <a:normAutofit fontScale="77500" lnSpcReduction="20000"/>
          </a:bodyPr>
          <a:lstStyle/>
          <a:p>
            <a:r>
              <a:rPr lang="en-US" b="1"/>
              <a:t>Introduction</a:t>
            </a:r>
            <a:endParaRPr lang="en-US"/>
          </a:p>
          <a:p>
            <a:pPr lvl="1"/>
            <a:r>
              <a:rPr lang="en-US"/>
              <a:t>Initial decision in ML: Selecting the right learning model.</a:t>
            </a:r>
          </a:p>
          <a:p>
            <a:pPr lvl="1"/>
            <a:r>
              <a:rPr lang="en-US"/>
              <a:t>Two key types: Supervised and Unsupervised Learning.</a:t>
            </a:r>
          </a:p>
          <a:p>
            <a:r>
              <a:rPr lang="en-US" b="1"/>
              <a:t>Supervised Learning</a:t>
            </a:r>
            <a:endParaRPr lang="en-US"/>
          </a:p>
          <a:p>
            <a:pPr lvl="1"/>
            <a:r>
              <a:rPr lang="en-US"/>
              <a:t>"Supervised" indicates the model learns under guidance.</a:t>
            </a:r>
          </a:p>
          <a:p>
            <a:pPr lvl="1"/>
            <a:r>
              <a:rPr lang="en-US"/>
              <a:t>Training data comes with class labels.</a:t>
            </a:r>
          </a:p>
          <a:p>
            <a:pPr lvl="1"/>
            <a:r>
              <a:rPr lang="en-US"/>
              <a:t>Example: Email spam filter trained with emails labeled 'spam' or 'not spam'.</a:t>
            </a:r>
          </a:p>
          <a:p>
            <a:pPr lvl="1"/>
            <a:r>
              <a:rPr lang="en-US"/>
              <a:t>Aim: Build predictive models using labeled historical data.</a:t>
            </a:r>
          </a:p>
          <a:p>
            <a:pPr lvl="1"/>
            <a:r>
              <a:rPr lang="en-US"/>
              <a:t>Technical Insight:</a:t>
            </a:r>
          </a:p>
          <a:p>
            <a:pPr lvl="2"/>
            <a:r>
              <a:rPr lang="en-US"/>
              <a:t>Function maps input data (features) to output (class label).</a:t>
            </a:r>
          </a:p>
          <a:p>
            <a:pPr lvl="2"/>
            <a:r>
              <a:rPr lang="en-US"/>
              <a:t>E.g., Logistic regression maps to probability values for class labels.</a:t>
            </a:r>
          </a:p>
          <a:p>
            <a:r>
              <a:rPr lang="en-US" b="1"/>
              <a:t>Unsupervised Learning</a:t>
            </a:r>
            <a:endParaRPr lang="en-US"/>
          </a:p>
          <a:p>
            <a:pPr lvl="1"/>
            <a:r>
              <a:rPr lang="en-US"/>
              <a:t>Model learns without class labels' guidance.</a:t>
            </a:r>
          </a:p>
          <a:p>
            <a:pPr lvl="1"/>
            <a:r>
              <a:rPr lang="en-US"/>
              <a:t>Aim: Discover hidden structures or patterns.</a:t>
            </a:r>
          </a:p>
          <a:p>
            <a:pPr lvl="1"/>
            <a:r>
              <a:rPr lang="en-US"/>
              <a:t>Example: Identifying clusters of customers with similar purchasing behavior.</a:t>
            </a:r>
          </a:p>
          <a:p>
            <a:pPr lvl="1"/>
            <a:r>
              <a:rPr lang="en-US"/>
              <a:t>Clustering:</a:t>
            </a:r>
          </a:p>
          <a:p>
            <a:pPr lvl="2"/>
            <a:r>
              <a:rPr lang="en-US"/>
              <a:t>Finds classes or clusters in data.</a:t>
            </a:r>
          </a:p>
          <a:p>
            <a:pPr lvl="2"/>
            <a:r>
              <a:rPr lang="en-US"/>
              <a:t>E.g., K-means algorithm partitions data into K clusters based on attributes.</a:t>
            </a:r>
          </a:p>
          <a:p>
            <a:pPr lvl="2"/>
            <a:r>
              <a:rPr lang="en-US"/>
              <a:t>Each cluster has a centroid; data points assigned to the nearest centroid.</a:t>
            </a:r>
          </a:p>
          <a:p>
            <a:r>
              <a:rPr lang="en-US" b="1"/>
              <a:t>Contrasting the Two</a:t>
            </a:r>
            <a:endParaRPr lang="en-US"/>
          </a:p>
          <a:p>
            <a:pPr lvl="1"/>
            <a:r>
              <a:rPr lang="en-US"/>
              <a:t>Supervised: We know what we're looking for, guided by labels.</a:t>
            </a:r>
          </a:p>
          <a:p>
            <a:pPr lvl="1"/>
            <a:r>
              <a:rPr lang="en-US"/>
              <a:t>Unsupervised: We're exploring, looking for unknown patterns or groupings</a:t>
            </a:r>
            <a:endParaRPr lang="en-US">
              <a:ea typeface="Calibri"/>
              <a:cs typeface="Calibri"/>
            </a:endParaRPr>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70564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Evaluating Classification Model Performance</a:t>
            </a:r>
            <a:endParaRPr lang="en-US"/>
          </a:p>
        </p:txBody>
      </p:sp>
      <p:sp>
        <p:nvSpPr>
          <p:cNvPr id="3" name="Content Placeholder 2"/>
          <p:cNvSpPr>
            <a:spLocks noGrp="1"/>
          </p:cNvSpPr>
          <p:nvPr>
            <p:ph idx="1"/>
          </p:nvPr>
        </p:nvSpPr>
        <p:spPr/>
        <p:txBody>
          <a:bodyPr numCol="2">
            <a:normAutofit fontScale="70000" lnSpcReduction="20000"/>
          </a:bodyPr>
          <a:lstStyle/>
          <a:p>
            <a:r>
              <a:rPr lang="en-US" b="1"/>
              <a:t>Accuracy</a:t>
            </a:r>
            <a:endParaRPr lang="en-US"/>
          </a:p>
          <a:p>
            <a:pPr lvl="1"/>
            <a:r>
              <a:rPr lang="en-US"/>
              <a:t>Ability to correctly classify or predict an outcome.</a:t>
            </a:r>
          </a:p>
          <a:p>
            <a:pPr lvl="1"/>
            <a:r>
              <a:rPr lang="en-US"/>
              <a:t>Ratio of correct predictions to total predictions.</a:t>
            </a:r>
          </a:p>
          <a:p>
            <a:pPr lvl="1"/>
            <a:r>
              <a:rPr lang="en-US"/>
              <a:t>Difference: Classification (assigns label) vs. Prediction (estimates numeric value).</a:t>
            </a:r>
          </a:p>
          <a:p>
            <a:pPr lvl="2"/>
            <a:r>
              <a:rPr lang="en-US"/>
              <a:t>E.g., Classifying email as spam vs. Predicting stock market price.</a:t>
            </a:r>
          </a:p>
          <a:p>
            <a:r>
              <a:rPr lang="en-US" b="1"/>
              <a:t>Speed</a:t>
            </a:r>
            <a:endParaRPr lang="en-US"/>
          </a:p>
          <a:p>
            <a:pPr lvl="1"/>
            <a:r>
              <a:rPr lang="en-US"/>
              <a:t>Time efficiency in:</a:t>
            </a:r>
          </a:p>
          <a:p>
            <a:pPr lvl="2"/>
            <a:r>
              <a:rPr lang="en-US"/>
              <a:t>Model construction (especially with large datasets).</a:t>
            </a:r>
          </a:p>
          <a:p>
            <a:pPr lvl="2"/>
            <a:r>
              <a:rPr lang="en-US"/>
              <a:t>Application (making predictions on new data).</a:t>
            </a:r>
          </a:p>
          <a:p>
            <a:pPr lvl="1"/>
            <a:r>
              <a:rPr lang="en-US"/>
              <a:t>Importance in real-time systems for user experience.</a:t>
            </a:r>
          </a:p>
          <a:p>
            <a:r>
              <a:rPr lang="en-US" b="1"/>
              <a:t>Robustness</a:t>
            </a:r>
            <a:endParaRPr lang="en-US"/>
          </a:p>
          <a:p>
            <a:pPr lvl="1"/>
            <a:r>
              <a:rPr lang="en-US"/>
              <a:t>Handles noise and missing values.</a:t>
            </a:r>
          </a:p>
          <a:p>
            <a:pPr lvl="1"/>
            <a:r>
              <a:rPr lang="en-US"/>
              <a:t>Noise: Random, inconsistent data points.</a:t>
            </a:r>
          </a:p>
          <a:p>
            <a:pPr lvl="1"/>
            <a:r>
              <a:rPr lang="en-US"/>
              <a:t>Missing values: Handled with techniques like imputation.</a:t>
            </a:r>
          </a:p>
          <a:p>
            <a:r>
              <a:rPr lang="en-US" b="1"/>
              <a:t>Scalability</a:t>
            </a:r>
            <a:endParaRPr lang="en-US"/>
          </a:p>
          <a:p>
            <a:pPr lvl="1"/>
            <a:r>
              <a:rPr lang="en-US"/>
              <a:t>Ability to handle big data.</a:t>
            </a:r>
          </a:p>
          <a:p>
            <a:pPr lvl="1"/>
            <a:r>
              <a:rPr lang="en-US"/>
              <a:t>Need optimized algorithms for memory and processing efficiency.</a:t>
            </a:r>
          </a:p>
          <a:p>
            <a:r>
              <a:rPr lang="en-US" b="1"/>
              <a:t>Interpretability</a:t>
            </a:r>
            <a:endParaRPr lang="en-US"/>
          </a:p>
          <a:p>
            <a:pPr lvl="1"/>
            <a:r>
              <a:rPr lang="en-US"/>
              <a:t>Understanding patterns and insights.</a:t>
            </a:r>
          </a:p>
          <a:p>
            <a:pPr lvl="1"/>
            <a:r>
              <a:rPr lang="en-US"/>
              <a:t>E.g., Decision trees are easily visualized and understood.</a:t>
            </a:r>
          </a:p>
          <a:p>
            <a:r>
              <a:rPr lang="en-US" b="1"/>
              <a:t>Goodness of Rules</a:t>
            </a:r>
            <a:endParaRPr lang="en-US"/>
          </a:p>
          <a:p>
            <a:pPr lvl="1"/>
            <a:r>
              <a:rPr lang="en-US"/>
              <a:t>Measured by:</a:t>
            </a:r>
          </a:p>
          <a:p>
            <a:pPr lvl="2"/>
            <a:r>
              <a:rPr lang="en-US"/>
              <a:t>Size of decision tree (smaller is preferable).</a:t>
            </a:r>
          </a:p>
          <a:p>
            <a:pPr lvl="2"/>
            <a:r>
              <a:rPr lang="en-US"/>
              <a:t>Compactness of classification rules (avoid overfitting).</a:t>
            </a:r>
          </a:p>
          <a:p>
            <a:r>
              <a:rPr lang="en-US" b="1"/>
              <a:t>Striking a Balance</a:t>
            </a:r>
            <a:endParaRPr lang="en-US"/>
          </a:p>
          <a:p>
            <a:pPr lvl="1"/>
            <a:r>
              <a:rPr lang="en-US"/>
              <a:t>Trade-offs: E.g., High accuracy might compromise scalability or interpretability.</a:t>
            </a:r>
          </a:p>
          <a:p>
            <a:pPr lvl="1"/>
            <a:r>
              <a:rPr lang="en-US"/>
              <a:t>Selecting the right model is essential in data mining.</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21184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Getting</a:t>
            </a:r>
            <a:r>
              <a:rPr lang="en-US" b="1">
                <a:effectLst/>
              </a:rPr>
              <a:t> into Decision Tree Induction</a:t>
            </a:r>
            <a:endParaRPr lang="en-US"/>
          </a:p>
        </p:txBody>
      </p:sp>
      <p:sp>
        <p:nvSpPr>
          <p:cNvPr id="3" name="Content Placeholder 2"/>
          <p:cNvSpPr>
            <a:spLocks noGrp="1"/>
          </p:cNvSpPr>
          <p:nvPr>
            <p:ph idx="1"/>
          </p:nvPr>
        </p:nvSpPr>
        <p:spPr/>
        <p:txBody>
          <a:bodyPr numCol="2">
            <a:normAutofit fontScale="70000" lnSpcReduction="20000"/>
          </a:bodyPr>
          <a:lstStyle/>
          <a:p>
            <a:r>
              <a:rPr lang="en-US" b="1"/>
              <a:t>Introduction</a:t>
            </a:r>
            <a:endParaRPr lang="en-US"/>
          </a:p>
          <a:p>
            <a:pPr lvl="1"/>
            <a:r>
              <a:rPr lang="en-US"/>
              <a:t>Decision trees: Fundamental, interpretable models for classification.</a:t>
            </a:r>
          </a:p>
          <a:p>
            <a:pPr lvl="1"/>
            <a:r>
              <a:rPr lang="en-US"/>
              <a:t>Structure: Tree-like model capturing decisions.</a:t>
            </a:r>
          </a:p>
          <a:p>
            <a:pPr lvl="2"/>
            <a:r>
              <a:rPr lang="en-US"/>
              <a:t>Nodes: Attributes or features.</a:t>
            </a:r>
          </a:p>
          <a:p>
            <a:pPr lvl="2"/>
            <a:r>
              <a:rPr lang="en-US"/>
              <a:t>Branches: Rules.</a:t>
            </a:r>
          </a:p>
          <a:p>
            <a:pPr lvl="2"/>
            <a:r>
              <a:rPr lang="en-US"/>
              <a:t>Leaf Nodes: Outcomes.</a:t>
            </a:r>
          </a:p>
          <a:p>
            <a:pPr lvl="1"/>
            <a:r>
              <a:rPr lang="en-US"/>
              <a:t>Top Node: Root node, usually the best feature of the dataset.</a:t>
            </a:r>
          </a:p>
          <a:p>
            <a:r>
              <a:rPr lang="en-US" b="1"/>
              <a:t>Functionality</a:t>
            </a:r>
            <a:endParaRPr lang="en-US"/>
          </a:p>
          <a:p>
            <a:pPr lvl="1"/>
            <a:r>
              <a:rPr lang="en-US"/>
              <a:t>Splits dataset into subsets based on attribute values.</a:t>
            </a:r>
          </a:p>
          <a:p>
            <a:pPr lvl="1"/>
            <a:r>
              <a:rPr lang="en-US"/>
              <a:t>Uses recursive partitioning: Repeatedly divides data.</a:t>
            </a:r>
          </a:p>
          <a:p>
            <a:r>
              <a:rPr lang="en-US" b="1"/>
              <a:t>Key Algorithms</a:t>
            </a:r>
            <a:endParaRPr lang="en-US"/>
          </a:p>
          <a:p>
            <a:pPr lvl="1"/>
            <a:r>
              <a:rPr lang="en-US" b="1"/>
              <a:t>ID3 (Iterative </a:t>
            </a:r>
            <a:r>
              <a:rPr lang="en-US" b="1" err="1"/>
              <a:t>Dichotomiser</a:t>
            </a:r>
            <a:r>
              <a:rPr lang="en-US" b="1"/>
              <a:t> 3)</a:t>
            </a:r>
            <a:endParaRPr lang="en-US"/>
          </a:p>
          <a:p>
            <a:pPr lvl="2"/>
            <a:r>
              <a:rPr lang="en-US"/>
              <a:t>Top-down, greedy search.</a:t>
            </a:r>
          </a:p>
          <a:p>
            <a:pPr lvl="2"/>
            <a:r>
              <a:rPr lang="en-US"/>
              <a:t>No backtracking.</a:t>
            </a:r>
          </a:p>
          <a:p>
            <a:pPr lvl="1"/>
            <a:r>
              <a:rPr lang="en-US" b="1"/>
              <a:t>CART (Classification and Regression Trees)</a:t>
            </a:r>
            <a:endParaRPr lang="en-US"/>
          </a:p>
          <a:p>
            <a:pPr lvl="2"/>
            <a:r>
              <a:rPr lang="en-US"/>
              <a:t>Builds classification and regression trees.</a:t>
            </a:r>
          </a:p>
          <a:p>
            <a:pPr lvl="2"/>
            <a:r>
              <a:rPr lang="en-US"/>
              <a:t>Uses 'binary splitting'.</a:t>
            </a:r>
          </a:p>
          <a:p>
            <a:r>
              <a:rPr lang="en-US" b="1"/>
              <a:t>Key Measures in Decision Trees</a:t>
            </a:r>
            <a:endParaRPr lang="en-US"/>
          </a:p>
          <a:p>
            <a:pPr lvl="1"/>
            <a:r>
              <a:rPr lang="en-US" b="1"/>
              <a:t>Gini Index</a:t>
            </a:r>
            <a:r>
              <a:rPr lang="en-US"/>
              <a:t>: Measures dataset impurity.</a:t>
            </a:r>
          </a:p>
          <a:p>
            <a:pPr lvl="1"/>
            <a:r>
              <a:rPr lang="en-US" b="1"/>
              <a:t>Entropy</a:t>
            </a:r>
            <a:r>
              <a:rPr lang="en-US"/>
              <a:t>: Amount of uncertainty or randomness.</a:t>
            </a:r>
          </a:p>
          <a:p>
            <a:pPr lvl="1"/>
            <a:r>
              <a:rPr lang="en-US" b="1"/>
              <a:t>Information Gain</a:t>
            </a:r>
            <a:r>
              <a:rPr lang="en-US"/>
              <a:t>: Decrease in entropy after a split on an attribute.</a:t>
            </a:r>
          </a:p>
          <a:p>
            <a:r>
              <a:rPr lang="en-US" b="1"/>
              <a:t>Conclusion</a:t>
            </a:r>
            <a:endParaRPr lang="en-US"/>
          </a:p>
          <a:p>
            <a:pPr lvl="1"/>
            <a:r>
              <a:rPr lang="en-US"/>
              <a:t>Decision trees: Simple, intuitive representation.</a:t>
            </a:r>
          </a:p>
          <a:p>
            <a:pPr lvl="1"/>
            <a:r>
              <a:rPr lang="en-US"/>
              <a:t>Vital tool for every data scientist.</a:t>
            </a:r>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39410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rPr>
              <a:t>Understanding Decision Tree Induction through a Sample Data Table</a:t>
            </a:r>
            <a:endParaRPr lang="en-US"/>
          </a:p>
        </p:txBody>
      </p:sp>
      <p:sp>
        <p:nvSpPr>
          <p:cNvPr id="3" name="Content Placeholder 2"/>
          <p:cNvSpPr>
            <a:spLocks noGrp="1"/>
          </p:cNvSpPr>
          <p:nvPr>
            <p:ph idx="1"/>
          </p:nvPr>
        </p:nvSpPr>
        <p:spPr/>
        <p:txBody>
          <a:bodyPr numCol="2">
            <a:normAutofit fontScale="70000" lnSpcReduction="20000"/>
          </a:bodyPr>
          <a:lstStyle/>
          <a:p>
            <a:r>
              <a:rPr lang="en-US" b="1"/>
              <a:t>Introduction</a:t>
            </a:r>
            <a:endParaRPr lang="en-US"/>
          </a:p>
          <a:p>
            <a:pPr lvl="1"/>
            <a:r>
              <a:rPr lang="en-US"/>
              <a:t>Decision tree induction relies heavily on the training set.</a:t>
            </a:r>
          </a:p>
          <a:p>
            <a:pPr lvl="1"/>
            <a:r>
              <a:rPr lang="en-US"/>
              <a:t>Analyzing a simplified customer behavior dataset.</a:t>
            </a:r>
          </a:p>
          <a:p>
            <a:r>
              <a:rPr lang="en-US" b="1"/>
              <a:t>Dataset Structure</a:t>
            </a:r>
            <a:endParaRPr lang="en-US"/>
          </a:p>
          <a:p>
            <a:pPr lvl="1"/>
            <a:r>
              <a:rPr lang="en-US"/>
              <a:t>Attributes: Age, Income, Student Status, Credit Rating, Buys Computer.</a:t>
            </a:r>
          </a:p>
          <a:p>
            <a:pPr lvl="1"/>
            <a:r>
              <a:rPr lang="en-US"/>
              <a:t>Each row: Represents an instance or observation.</a:t>
            </a:r>
          </a:p>
          <a:p>
            <a:pPr lvl="1"/>
            <a:r>
              <a:rPr lang="en-US"/>
              <a:t>Last column ("Buys Computer"): The outcome we aim to predict.</a:t>
            </a:r>
          </a:p>
          <a:p>
            <a:r>
              <a:rPr lang="en-US" b="1"/>
              <a:t>Attributes in Decision Trees</a:t>
            </a:r>
            <a:endParaRPr lang="en-US"/>
          </a:p>
          <a:p>
            <a:pPr lvl="1"/>
            <a:r>
              <a:rPr lang="en-US" b="1"/>
              <a:t>Target Attribute</a:t>
            </a:r>
            <a:r>
              <a:rPr lang="en-US"/>
              <a:t>: "Buys Computer" (what we want to predict).</a:t>
            </a:r>
          </a:p>
          <a:p>
            <a:pPr lvl="1"/>
            <a:r>
              <a:rPr lang="en-US" b="1"/>
              <a:t>Predictor Attributes</a:t>
            </a:r>
            <a:r>
              <a:rPr lang="en-US"/>
              <a:t>: All other columns used to predict the target.</a:t>
            </a:r>
          </a:p>
          <a:p>
            <a:pPr lvl="1"/>
            <a:r>
              <a:rPr lang="en-US"/>
              <a:t>Decision trees aim to split data based on predictor attributes for homogeneous target outcomes.</a:t>
            </a:r>
          </a:p>
          <a:p>
            <a:r>
              <a:rPr lang="en-US" b="1"/>
              <a:t>Analyzing Attributes</a:t>
            </a:r>
            <a:endParaRPr lang="en-US"/>
          </a:p>
          <a:p>
            <a:pPr lvl="1"/>
            <a:r>
              <a:rPr lang="en-US" b="1"/>
              <a:t>Age</a:t>
            </a:r>
            <a:r>
              <a:rPr lang="en-US"/>
              <a:t>: Divides customers by age groups; age may influence buying behavior.</a:t>
            </a:r>
          </a:p>
          <a:p>
            <a:pPr lvl="1"/>
            <a:r>
              <a:rPr lang="en-US" b="1"/>
              <a:t>Income</a:t>
            </a:r>
            <a:r>
              <a:rPr lang="en-US"/>
              <a:t>: Assesses if income level affects buying likelihood.</a:t>
            </a:r>
          </a:p>
          <a:p>
            <a:pPr lvl="1"/>
            <a:r>
              <a:rPr lang="en-US" b="1"/>
              <a:t>Student &amp; Credit Rating</a:t>
            </a:r>
            <a:r>
              <a:rPr lang="en-US"/>
              <a:t>: Offer insights into financial health and potential purchasing influencers.</a:t>
            </a:r>
          </a:p>
          <a:p>
            <a:r>
              <a:rPr lang="en-US" b="1"/>
              <a:t>Significance</a:t>
            </a:r>
            <a:endParaRPr lang="en-US"/>
          </a:p>
          <a:p>
            <a:pPr lvl="1"/>
            <a:r>
              <a:rPr lang="en-US"/>
              <a:t>Understanding relationships between predictor and target attributes is vital.</a:t>
            </a:r>
          </a:p>
          <a:p>
            <a:pPr lvl="1"/>
            <a:r>
              <a:rPr lang="en-US"/>
              <a:t>Attributes guide the decision tree's branching, leading to final decisions.</a:t>
            </a:r>
          </a:p>
          <a:p>
            <a:pPr lvl="1"/>
            <a:endParaRPr lang="en-US"/>
          </a:p>
          <a:p>
            <a:endParaRPr lang="en-US"/>
          </a:p>
        </p:txBody>
      </p:sp>
      <p:sp>
        <p:nvSpPr>
          <p:cNvPr id="4" name="Subtitle 2"/>
          <p:cNvSpPr txBox="1">
            <a:spLocks/>
          </p:cNvSpPr>
          <p:nvPr/>
        </p:nvSpPr>
        <p:spPr>
          <a:xfrm>
            <a:off x="4114800" y="6534214"/>
            <a:ext cx="3962400" cy="32378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a:t>Ravi Starzl, PhD  |  CSCI 4502 / 5502​</a:t>
            </a:r>
            <a:endParaRPr lang="en-US"/>
          </a:p>
        </p:txBody>
      </p:sp>
    </p:spTree>
    <p:extLst>
      <p:ext uri="{BB962C8B-B14F-4D97-AF65-F5344CB8AC3E}">
        <p14:creationId xmlns:p14="http://schemas.microsoft.com/office/powerpoint/2010/main" val="2061894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8A9E4F06313E4DA5FDB05876FCF81A" ma:contentTypeVersion="6" ma:contentTypeDescription="Create a new document." ma:contentTypeScope="" ma:versionID="c8397eb1fdf9cc418e736ef54159e5a4">
  <xsd:schema xmlns:xsd="http://www.w3.org/2001/XMLSchema" xmlns:xs="http://www.w3.org/2001/XMLSchema" xmlns:p="http://schemas.microsoft.com/office/2006/metadata/properties" xmlns:ns2="4018a415-eb61-4a93-b46e-36935a87c4dd" targetNamespace="http://schemas.microsoft.com/office/2006/metadata/properties" ma:root="true" ma:fieldsID="309c249190ae296d5ced0b06b4be1bd6" ns2:_="">
    <xsd:import namespace="4018a415-eb61-4a93-b46e-36935a87c4d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8a415-eb61-4a93-b46e-36935a87c4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30E0B1-376A-4551-BDE8-839B2DC39C4A}">
  <ds:schemaRefs>
    <ds:schemaRef ds:uri="4018a415-eb61-4a93-b46e-36935a87c4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70BAE6F-05A0-4A3C-8C5A-E3D84C850D11}">
  <ds:schemaRefs>
    <ds:schemaRef ds:uri="http://schemas.microsoft.com/sharepoint/v3/contenttype/forms"/>
  </ds:schemaRefs>
</ds:datastoreItem>
</file>

<file path=customXml/itemProps3.xml><?xml version="1.0" encoding="utf-8"?>
<ds:datastoreItem xmlns:ds="http://schemas.openxmlformats.org/officeDocument/2006/customXml" ds:itemID="{ED135D43-D5E5-470B-B84B-E1204CEB239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Data Mining Lecture 11</vt:lpstr>
      <vt:lpstr>Table of Contents</vt:lpstr>
      <vt:lpstr>Understanding Classification in Machine Learning</vt:lpstr>
      <vt:lpstr>Classification vs. Prediction in Machine Learning</vt:lpstr>
      <vt:lpstr>The Two-Step Classification Process</vt:lpstr>
      <vt:lpstr>Supervised vs. Unsupervised Learning in Data Mining</vt:lpstr>
      <vt:lpstr>Evaluating Classification Model Performance</vt:lpstr>
      <vt:lpstr>Getting into Decision Tree Induction</vt:lpstr>
      <vt:lpstr>Understanding Decision Tree Induction through a Sample Data Table</vt:lpstr>
      <vt:lpstr>Understanding Decision Trees in Data Mining</vt:lpstr>
      <vt:lpstr>Inductive Learning in Decision Tree Construction</vt:lpstr>
      <vt:lpstr>Attribute Splitting in Decision Tree Induction</vt:lpstr>
      <vt:lpstr>Decision Tree Induction: Unpacking the Algorithm</vt:lpstr>
      <vt:lpstr>Building a Decision Tree: An Illustration</vt:lpstr>
      <vt:lpstr>Attribute Selection in Decision Trees</vt:lpstr>
      <vt:lpstr>Understanding Entropy through an Example</vt:lpstr>
      <vt:lpstr>Understanding Decision Trees Through An Example</vt:lpstr>
      <vt:lpstr>Understanding Information Gain with an Example</vt:lpstr>
      <vt:lpstr>Handling Continuous-Valued Attributes in Decision Trees</vt:lpstr>
      <vt:lpstr>Understanding the Gain Ratio in Decision Trees</vt:lpstr>
      <vt:lpstr>Gini Index and CART: An Alternative Decision Tree Methodology</vt:lpstr>
      <vt:lpstr>Comparing Decision Tree Attribute Selection Measures</vt:lpstr>
      <vt:lpstr>Tackling Overfitting in Decision Trees</vt:lpstr>
      <vt:lpstr>Subtree Replacement in Decision Trees</vt:lpstr>
      <vt:lpstr>Reflection on Classification Module</vt:lpstr>
      <vt:lpstr>Interview Question</vt:lpstr>
      <vt:lpstr>Interview Question</vt:lpstr>
      <vt:lpstr>Entropy's Relation to Maximum Uncertainty: </vt:lpstr>
      <vt:lpstr>Information Gain and Kullback-Leibler Divergence</vt:lpstr>
      <vt:lpstr>Gain Ratio and Normalized Mutual Information: </vt:lpstr>
      <vt:lpstr>Binary Splitting and Median: </vt:lpstr>
      <vt:lpstr>Balancing Bias and Variance in Decision Trees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Lecture 11</dc:title>
  <dc:creator>nicoleallendefranco@gmail.com</dc:creator>
  <cp:revision>1</cp:revision>
  <dcterms:created xsi:type="dcterms:W3CDTF">2023-09-26T04:11:10Z</dcterms:created>
  <dcterms:modified xsi:type="dcterms:W3CDTF">2023-10-09T18:09:47Z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0x010100108A9E4F06313E4DA5FDB05876FCF81A</vt:lpwstr>
  </property>
</Properties>
</file>