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CC314-877F-4A65-99B1-AC8DB8F88E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24D9-5E54-40C9-947F-0AFA3E65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3BB-706C-217D-3E29-EDE70E9E3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BB5E-550C-D12C-5DC1-2B862735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05300-BD67-CEB1-0A37-825CB900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4378-3328-45CD-9041-5A44D80A71C3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52B9-0BAB-C797-5AB8-E311ECDD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2611-B7FA-9AB3-567C-C997FA62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E2CD-F1EB-87F7-9D54-882B6A75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5DE2E-FA59-9104-DBC1-22CB7ABA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1A8D-0CD4-C9D4-CC6E-D35D8DA7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1B83-D02A-4C67-96FB-DB7314BD4BC4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7B8F-E6CB-2B5D-A94E-3103BB0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734F-3299-C778-6A40-773BB80E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3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3E745-25F2-0E34-85FC-20DEC133A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35CF3-C848-7BD5-FEA5-1842014F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DC1E-71FA-4137-14C4-8166C32C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1029-E42C-447E-88DA-05B54D942A31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47A2-C4C8-C6F6-6D37-1DEA5AC7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A7735-3090-1B31-8A32-1F0ACDF4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53C-3983-E7BA-CA69-1DB91B8E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092C-0CBF-3C55-A105-DCE5B55D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AAE5-EB3D-F839-DB4A-4EAEDB64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C88A-3DE8-497C-8ABC-9925CFB62720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BD72-B653-9C96-FA4A-192B9FE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294E-F3E6-C7A1-3DF0-17BA518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7D62-095E-AFC8-BA95-84F67752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E53F-92C3-4E8D-305C-6FD7D6AE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C683-73B5-8A6D-9CB1-7E6ADE76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7472-DEFD-471B-9519-90E8FDB7F984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76B3-0F8B-0479-08D2-44AAA845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0C80-4E50-C79D-AF28-2B52CE13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4E70-3CD9-2793-25B7-1427EB4E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B016-BF07-416B-DB02-90096EC25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61AC9-91B3-44F4-CEFF-E6000ED1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0938C-EB54-6957-1BD0-1792FE5C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6FF5-AC9E-490A-83AD-3676ED07ABCE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706A-2E6A-D906-17E0-93A22862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62B7-41D4-1CCD-AC1D-16B2A5AD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AE57-3ECC-D0FC-5F17-CA5E8F23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6E06-7448-0524-3A86-FFC04DD4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2D52C-5D3D-A137-043B-7C052F767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4B715-3553-303F-6898-55E126AD6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C3BFF-68AF-BC00-298E-AF87E79D4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4C815-8D57-85C7-84B7-7EAAA6B1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798B-49F7-4733-B92B-FAA1A2DF4C72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2CD78-6AFD-F76F-985B-A291A90A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726A0-BFD4-51DD-8C1B-4C1BCD1A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1EA0-E630-5E35-13F8-D5F347A8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ACB61-6782-DCA2-5E90-CFB4D0F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1D83-8308-4038-A4F5-FBAE5B9AC021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E8AB7-B730-CA75-1766-A69F5E2B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B43AE-B9B8-66DD-F5BC-ECD71283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23F6F-60A9-B90F-91F7-F8F902AE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71F5-CB3F-4654-82B5-510496E60373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4FF7E-BF19-6AD5-4AF0-91C5C8EE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9B97-4CBA-DA2A-1091-8A69A5ED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4482-46D8-56CA-195A-39CFE040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6A32-84E1-CB1D-6BAA-71698AEF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77E4D-9957-AB04-FB4C-F5828B8F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7D5BC-E392-7EB7-060C-B3F9DEEE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CDBE-6E68-4379-977E-778BF3DFDDFA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DA02-22CF-CF31-179B-B61FB1C9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507DA-0DFB-A327-0B9B-1128C235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67EE-8026-C6B4-3D98-8C1A3DF4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44547-ACFF-18DD-EF28-B9B1BCE46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C027-E46B-B608-4E84-B84A0903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AADF-1DBB-AB7F-1EAE-401686EF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98C7-98D0-42EA-8BFE-4D4747745296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CBF7-20DE-1F1F-EE9E-6CD4D03B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7C65-803E-70E4-D93D-FD1434A6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A026B-8DB3-4DFA-2771-54E76901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11AD-0BD6-353B-C350-28DBBB87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5BD5-9228-D361-885A-61957EEDC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6DDB-F0A6-4929-9153-5F7A8ED32393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52B7-6E5D-0056-030D-12DB36AAA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DAE2-70B2-50D0-1A4A-04641E0E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0EA5-F706-47E4-A92D-8A2622AD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E92C-DBF5-B971-D2CE-508F157B4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4502 / 5502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0E94-F58B-E263-F486-21DB872D3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 Class Notes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A2D2C-FF11-E9DC-F98E-20E3E60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F7AB1-DD23-D0DB-F2A7-0E573045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850F-7A63-722F-0D27-0D2166EB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and Analyzing Ordinal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CB4-C7BD-8C6F-C3EA-6187D0C0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Significance of Proper Handling</a:t>
            </a:r>
          </a:p>
          <a:p>
            <a:r>
              <a:rPr lang="en-US" dirty="0"/>
              <a:t>Widespread Occurrence: Found in diverse fields like surveys and competitions.</a:t>
            </a:r>
          </a:p>
          <a:p>
            <a:r>
              <a:rPr lang="en-US" dirty="0"/>
              <a:t>Insight Extraction: Facilitates the garnering of valuable insights when analyzed accurately.</a:t>
            </a:r>
          </a:p>
          <a:p>
            <a:r>
              <a:rPr lang="en-US" dirty="0"/>
              <a:t>Applications: Useful in assessing product ratings, competition results, and more.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F6D0-94F4-299C-4A92-F72C2BD2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EC96-6131-7CF3-CE11-B7E41FA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87A2-EE75-3E30-3D7A-7C2F5598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Different Variable Types in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6922-5255-CE54-942A-94315BC5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Challenge: Real-world data comprises various types of variables (continuous, binary, ordinal, nominal), making similarity or dissimilarity measurement complex.</a:t>
            </a:r>
          </a:p>
          <a:p>
            <a:r>
              <a:rPr lang="en-US" dirty="0"/>
              <a:t>Objective: To amalgamate different measures into a single, meaningful metric.</a:t>
            </a:r>
          </a:p>
          <a:p>
            <a:pPr marL="0" indent="0">
              <a:buNone/>
            </a:pPr>
            <a:r>
              <a:rPr lang="en-US" dirty="0"/>
              <a:t>Concept of Weighted Combination</a:t>
            </a:r>
          </a:p>
          <a:p>
            <a:r>
              <a:rPr lang="en-US" dirty="0"/>
              <a:t>Principle: Assigning weights to variables based on their perceived importance in defining similarity or dissimilarity.</a:t>
            </a:r>
          </a:p>
          <a:p>
            <a:r>
              <a:rPr lang="en-US" dirty="0"/>
              <a:t>Example: Measuring similarity between students based on:</a:t>
            </a:r>
          </a:p>
          <a:p>
            <a:pPr lvl="1"/>
            <a:r>
              <a:rPr lang="en-US" dirty="0"/>
              <a:t>Grade (continuous variable) - weight 2</a:t>
            </a:r>
          </a:p>
          <a:p>
            <a:pPr lvl="1"/>
            <a:r>
              <a:rPr lang="en-US" dirty="0"/>
              <a:t>Major (binary variable: CS or not) - weight 1</a:t>
            </a:r>
          </a:p>
          <a:p>
            <a:pPr marL="0" indent="0">
              <a:buNone/>
            </a:pPr>
            <a:r>
              <a:rPr lang="en-US" dirty="0"/>
              <a:t>Calculation of Individual Similarity/Dissimilarity</a:t>
            </a:r>
          </a:p>
          <a:p>
            <a:r>
              <a:rPr lang="en-US" dirty="0"/>
              <a:t>Continuous Variables (like Grade): Utilize simple difference.</a:t>
            </a:r>
          </a:p>
          <a:p>
            <a:r>
              <a:rPr lang="en-US" dirty="0"/>
              <a:t>Binary Variables (like Major): Employ a function where 0 denotes a match and 1 denotes no match.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46C3-277D-28DC-541E-E5A8422F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8DDC-D349-6E73-ACD2-AC95A8DA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8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6602-B914-2DDE-B281-9DFEF404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Different Variable Types in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2F31-C526-498A-9C93-003D4901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Formula</a:t>
            </a:r>
          </a:p>
          <a:p>
            <a:r>
              <a:rPr lang="en-US" dirty="0" err="1"/>
              <a:t>δij</a:t>
            </a:r>
            <a:r>
              <a:rPr lang="en-US" dirty="0"/>
              <a:t>(f): Dissimilarity between objects </a:t>
            </a:r>
            <a:r>
              <a:rPr lang="en-US" dirty="0" err="1"/>
              <a:t>i</a:t>
            </a:r>
            <a:r>
              <a:rPr lang="en-US" dirty="0"/>
              <a:t> and j on variable f.</a:t>
            </a:r>
          </a:p>
          <a:p>
            <a:r>
              <a:rPr lang="en-US" dirty="0" err="1"/>
              <a:t>xif</a:t>
            </a:r>
            <a:r>
              <a:rPr lang="en-US" dirty="0"/>
              <a:t>, </a:t>
            </a:r>
            <a:r>
              <a:rPr lang="en-US" dirty="0" err="1"/>
              <a:t>xjf</a:t>
            </a:r>
            <a:r>
              <a:rPr lang="en-US" dirty="0"/>
              <a:t>: Values of the </a:t>
            </a:r>
            <a:r>
              <a:rPr lang="en-US" dirty="0" err="1"/>
              <a:t>fth</a:t>
            </a:r>
            <a:r>
              <a:rPr lang="en-US" dirty="0"/>
              <a:t> variable for objects </a:t>
            </a:r>
            <a:r>
              <a:rPr lang="en-US" dirty="0" err="1"/>
              <a:t>i</a:t>
            </a:r>
            <a:r>
              <a:rPr lang="en-US" dirty="0"/>
              <a:t> and j.</a:t>
            </a:r>
          </a:p>
          <a:p>
            <a:r>
              <a:rPr lang="en-US" dirty="0"/>
              <a:t>Condition &amp; Outcome:</a:t>
            </a:r>
          </a:p>
          <a:p>
            <a:pPr lvl="1"/>
            <a:r>
              <a:rPr lang="en-US" dirty="0"/>
              <a:t>0 if </a:t>
            </a:r>
            <a:r>
              <a:rPr lang="en-US" dirty="0" err="1"/>
              <a:t>xif</a:t>
            </a:r>
            <a:r>
              <a:rPr lang="en-US" dirty="0"/>
              <a:t> or </a:t>
            </a:r>
            <a:r>
              <a:rPr lang="en-US" dirty="0" err="1"/>
              <a:t>xjf</a:t>
            </a:r>
            <a:r>
              <a:rPr lang="en-US" dirty="0"/>
              <a:t> is missing.</a:t>
            </a:r>
          </a:p>
          <a:p>
            <a:pPr lvl="1"/>
            <a:r>
              <a:rPr lang="en-US" dirty="0"/>
              <a:t>0 if </a:t>
            </a:r>
            <a:r>
              <a:rPr lang="en-US" dirty="0" err="1"/>
              <a:t>xif</a:t>
            </a:r>
            <a:r>
              <a:rPr lang="en-US" dirty="0"/>
              <a:t> = </a:t>
            </a:r>
            <a:r>
              <a:rPr lang="en-US" dirty="0" err="1"/>
              <a:t>xjf</a:t>
            </a:r>
            <a:r>
              <a:rPr lang="en-US" dirty="0"/>
              <a:t> = 0 and f is an asymmetric binary variable.</a:t>
            </a:r>
          </a:p>
          <a:p>
            <a:pPr lvl="1"/>
            <a:r>
              <a:rPr lang="en-US" dirty="0"/>
              <a:t>1, otherwise.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Simplification of Complex Comparison: Transform a multi-faceted comparison into a singular, comprehensible number.</a:t>
            </a:r>
          </a:p>
          <a:p>
            <a:r>
              <a:rPr lang="en-US" dirty="0"/>
              <a:t>Integration of Information: Combine diverse data pieces into a comprehensive whole.</a:t>
            </a:r>
          </a:p>
          <a:p>
            <a:r>
              <a:rPr lang="en-US" dirty="0"/>
              <a:t>Significance: Aiding in more precise analyses and insights.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80D3-5EF2-0EF0-401A-604FC2E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6EE1-6890-30BF-56D0-416428E6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684A-1B44-7716-8991-6E0B6915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Cosine Similarity through Vector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5BD8-C8D3-72EE-E342-4D2A20AA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Definition of Cosine Similarity</a:t>
            </a:r>
          </a:p>
          <a:p>
            <a:r>
              <a:rPr lang="en-US" dirty="0"/>
              <a:t>Application Areas: Text analysis, recommendation systems, data mining, etc.</a:t>
            </a:r>
          </a:p>
          <a:p>
            <a:r>
              <a:rPr lang="en-US" dirty="0"/>
              <a:t>Key Aspect: Measures the cosine of the angle between two vectors; not affected by vector magnitude, only orientation.</a:t>
            </a:r>
          </a:p>
          <a:p>
            <a:pPr marL="0" indent="0">
              <a:buNone/>
            </a:pPr>
            <a:r>
              <a:rPr lang="en-US" dirty="0"/>
              <a:t>Vector Representation</a:t>
            </a:r>
          </a:p>
          <a:p>
            <a:r>
              <a:rPr lang="en-US" dirty="0"/>
              <a:t>Vectors D1 and D2: Represent individuals' interests in different topics.</a:t>
            </a:r>
          </a:p>
          <a:p>
            <a:r>
              <a:rPr lang="en-US" dirty="0"/>
              <a:t>Representation:</a:t>
            </a:r>
          </a:p>
          <a:p>
            <a:pPr lvl="1"/>
            <a:r>
              <a:rPr lang="en-US" dirty="0"/>
              <a:t>D1 = (5, 0, 3, 0, 2, 0, 0, 2, 0, 0)</a:t>
            </a:r>
          </a:p>
          <a:p>
            <a:pPr lvl="1"/>
            <a:r>
              <a:rPr lang="en-US" dirty="0"/>
              <a:t>D2 = (3, 0, 2, 0, 1, 1, 0, 1, 0, 1)</a:t>
            </a:r>
          </a:p>
          <a:p>
            <a:r>
              <a:rPr lang="en-US" dirty="0"/>
              <a:t>Interpretation: Different components represent interest in various topics such as mathematics, history, music, etc.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C990-8906-2956-97AB-25D39034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64E0-9832-3213-853E-8C73E31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D278-1530-F4F9-A883-444132EB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Cosine Similarity through Vector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9AA-9D29-0143-5E1A-820286B4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Calculating Cosine Similarity</a:t>
            </a:r>
          </a:p>
          <a:p>
            <a:r>
              <a:rPr lang="en-US" dirty="0"/>
              <a:t>Dot Product of Vectors: Sum of the products of corresponding components.</a:t>
            </a:r>
          </a:p>
          <a:p>
            <a:pPr lvl="1"/>
            <a:r>
              <a:rPr lang="en-US" dirty="0"/>
              <a:t>D1•D2 = 5×3 + 0×0 + 3×2 + ... + 0×0 + 0×1 = 25</a:t>
            </a:r>
          </a:p>
          <a:p>
            <a:r>
              <a:rPr lang="en-US" dirty="0"/>
              <a:t>Magnitude (Norm) of Vectors: Square root of the sum of the squares of the components.</a:t>
            </a:r>
          </a:p>
          <a:p>
            <a:pPr lvl="1"/>
            <a:r>
              <a:rPr lang="en-US" dirty="0"/>
              <a:t>||D1|| = sqrt(5² + 0² + 3² + ... + 0² + 0²) = 6.481</a:t>
            </a:r>
          </a:p>
          <a:p>
            <a:pPr lvl="1"/>
            <a:r>
              <a:rPr lang="en-US" dirty="0"/>
              <a:t>||D2|| = sqrt(3² + 0² + 2² + ... + 0² + 1²) = 4.12</a:t>
            </a:r>
          </a:p>
          <a:p>
            <a:r>
              <a:rPr lang="en-US" dirty="0"/>
              <a:t>Cosine Similarity Calculation: Dot product divided by the product of magnitudes.</a:t>
            </a:r>
          </a:p>
          <a:p>
            <a:pPr lvl="1"/>
            <a:r>
              <a:rPr lang="en-US" dirty="0"/>
              <a:t>cos(D1, D2) = 25 / (6.481 * 4.12) = 0.936</a:t>
            </a:r>
          </a:p>
          <a:p>
            <a:pPr marL="0" indent="0">
              <a:buNone/>
            </a:pPr>
            <a:r>
              <a:rPr lang="en-US" dirty="0"/>
              <a:t>Interpreting the Result</a:t>
            </a:r>
          </a:p>
          <a:p>
            <a:r>
              <a:rPr lang="en-US" dirty="0"/>
              <a:t>Cosine Similarity Range: -1 to 1</a:t>
            </a:r>
          </a:p>
          <a:p>
            <a:pPr lvl="1"/>
            <a:r>
              <a:rPr lang="en-US" dirty="0"/>
              <a:t>1: Identical vectors</a:t>
            </a:r>
          </a:p>
          <a:p>
            <a:pPr lvl="1"/>
            <a:r>
              <a:rPr lang="en-US" dirty="0"/>
              <a:t>0: Orthogonal vectors (unrelated)</a:t>
            </a:r>
          </a:p>
          <a:p>
            <a:pPr lvl="1"/>
            <a:r>
              <a:rPr lang="en-US" dirty="0"/>
              <a:t>-1: Completely dissimilar vectors</a:t>
            </a:r>
          </a:p>
          <a:p>
            <a:r>
              <a:rPr lang="en-US" dirty="0"/>
              <a:t>Conclusion: A value of 0.936 indicates a high similarity between the interests represented by vectors D1 and D2.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8B0A-EFCB-F9EA-A6E7-777F6DEB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F75A-690E-B5EB-F3DB-EE258F01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9E9-3171-7DB3-5CA0-213B3D11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Diverse Dataset Attributes for Effective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B4C-87AB-2D9E-B255-C133023B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Reflective Exercise: Understanding different attribute types in various datasets.</a:t>
            </a:r>
          </a:p>
          <a:p>
            <a:r>
              <a:rPr lang="en-US" dirty="0"/>
              <a:t>Datasets in Focus: Twitter, Sports, News, and Traffic.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6298-F06F-0758-BDD7-713FB047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6AF8-7F24-E6DC-D4C9-83CA04B2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9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9E9-3171-7DB3-5CA0-213B3D11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Diverse Dataset Attributes for Effective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4B9F-E02E-644E-E8C4-3D75A2F49DD4}"/>
              </a:ext>
            </a:extLst>
          </p:cNvPr>
          <p:cNvSpPr txBox="1"/>
          <p:nvPr/>
        </p:nvSpPr>
        <p:spPr>
          <a:xfrm>
            <a:off x="838200" y="2027091"/>
            <a:ext cx="50327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Twitter: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Content: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Handle: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Timestamp: Interval-scaled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Geolocation: Ratio-scaled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Hashtags: Binary</a:t>
            </a:r>
          </a:p>
          <a:p>
            <a:endParaRPr lang="en-US" dirty="0"/>
          </a:p>
          <a:p>
            <a:r>
              <a:rPr lang="en-US" dirty="0"/>
              <a:t>Sports: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Names &amp; Teams: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Scores: Ratio-scaled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Timestamps: Interval-scaled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Locations: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Statistics: Mix of ratio and interval-scaled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8E996-9231-F76C-9E6B-3E86B0D345B2}"/>
              </a:ext>
            </a:extLst>
          </p:cNvPr>
          <p:cNvSpPr txBox="1"/>
          <p:nvPr/>
        </p:nvSpPr>
        <p:spPr>
          <a:xfrm>
            <a:off x="6227748" y="2027091"/>
            <a:ext cx="55910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 Title &amp; Author: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Publication Date: Interval-scaled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 Text: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Categories: Binary</a:t>
            </a:r>
          </a:p>
          <a:p>
            <a:endParaRPr lang="en-US" dirty="0"/>
          </a:p>
          <a:p>
            <a:r>
              <a:rPr lang="en-US" dirty="0"/>
              <a:t>Traffic: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Timestamp: Interval-scaled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Count &amp; Average Speed: Ratio-scaled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Type: Nominal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0AC97DC-05A6-1D08-584A-3FC9888F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9095485-F85E-CB78-5B5B-B8E928C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E7C2-D71C-B1A1-5C4B-6BF42E14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Diverse Dataset Attributes for Effective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8B81-A36D-245A-9E44-2A558EF3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Potential Insights from Datasets</a:t>
            </a:r>
          </a:p>
          <a:p>
            <a:r>
              <a:rPr lang="en-US" dirty="0"/>
              <a:t>Twitter: Public opinion trends via sentiment analysis.</a:t>
            </a:r>
          </a:p>
          <a:p>
            <a:r>
              <a:rPr lang="en-US" dirty="0"/>
              <a:t>Sports: Insights into team performance and player efficiency.</a:t>
            </a:r>
          </a:p>
          <a:p>
            <a:r>
              <a:rPr lang="en-US" dirty="0"/>
              <a:t>News: Identifying recurring themes and detecting biases.</a:t>
            </a:r>
          </a:p>
          <a:p>
            <a:r>
              <a:rPr lang="en-US" dirty="0"/>
              <a:t>Traffic: Understanding traffic patterns and congestion points.</a:t>
            </a:r>
          </a:p>
          <a:p>
            <a:pPr marL="0" indent="0">
              <a:buNone/>
            </a:pPr>
            <a:r>
              <a:rPr lang="en-US" dirty="0"/>
              <a:t>Utilizing Derived Knowledge</a:t>
            </a:r>
          </a:p>
          <a:p>
            <a:r>
              <a:rPr lang="en-US" dirty="0"/>
              <a:t>Twitter: Informing policymaking, marketing strategies, and investment decisions.</a:t>
            </a:r>
          </a:p>
          <a:p>
            <a:r>
              <a:rPr lang="en-US" dirty="0"/>
              <a:t>Sports: Aiding in team selection, player improvement, and strategic planning.</a:t>
            </a:r>
          </a:p>
          <a:p>
            <a:r>
              <a:rPr lang="en-US" dirty="0"/>
              <a:t>News: Refining news recommendation systems and supporting journalistic research.</a:t>
            </a:r>
          </a:p>
          <a:p>
            <a:r>
              <a:rPr lang="en-US" dirty="0"/>
              <a:t>Traffic: Facilitating urban planning and infrastructure development.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Recognizing attribute types is fundamental for effective data analysis.</a:t>
            </a:r>
          </a:p>
          <a:p>
            <a:r>
              <a:rPr lang="en-US" dirty="0"/>
              <a:t>Tailoring preprocessing steps and selecting suitable data mining techniques based on the understanding of attribute nuances.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3619-2747-7CB4-C013-D71103A6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AB1E-DDD3-CAEF-08E6-AAAF756D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153C-D481-1E4C-DBA2-6C467795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Preprocessing in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9D20-55FA-274F-4F00-82CD49BC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Data Preprocessing: A vital first step in data mining.</a:t>
            </a:r>
          </a:p>
          <a:p>
            <a:r>
              <a:rPr lang="en-US" dirty="0"/>
              <a:t>Objective: Transforms raw data to a suitable format, enhancing algorithm accuracy and efficiency.</a:t>
            </a:r>
          </a:p>
          <a:p>
            <a:pPr marL="0" indent="0">
              <a:buNone/>
            </a:pPr>
            <a:r>
              <a:rPr lang="en-US" dirty="0"/>
              <a:t>Data Quality</a:t>
            </a:r>
          </a:p>
          <a:p>
            <a:r>
              <a:rPr lang="en-US" dirty="0"/>
              <a:t>Definition: Refers to the precision, reliability, and completeness of data.</a:t>
            </a:r>
          </a:p>
          <a:p>
            <a:r>
              <a:rPr lang="en-US" dirty="0"/>
              <a:t>Measures:</a:t>
            </a:r>
          </a:p>
          <a:p>
            <a:pPr lvl="1"/>
            <a:r>
              <a:rPr lang="en-US" dirty="0"/>
              <a:t>Accuracy: Reflects real-world scenarios accurately.</a:t>
            </a:r>
          </a:p>
          <a:p>
            <a:pPr lvl="1"/>
            <a:r>
              <a:rPr lang="en-US" dirty="0"/>
              <a:t>Completeness: Contains all necessary data.</a:t>
            </a:r>
          </a:p>
          <a:p>
            <a:pPr lvl="1"/>
            <a:r>
              <a:rPr lang="en-US" dirty="0"/>
              <a:t>Consistency: Uniform data without contradictions.</a:t>
            </a:r>
          </a:p>
          <a:p>
            <a:pPr lvl="1"/>
            <a:r>
              <a:rPr lang="en-US" dirty="0"/>
              <a:t>Timeliness: Up-to-date data.</a:t>
            </a:r>
          </a:p>
          <a:p>
            <a:pPr lvl="1"/>
            <a:r>
              <a:rPr lang="en-US" dirty="0"/>
              <a:t>Believability: The trust level of users on the data.</a:t>
            </a:r>
          </a:p>
          <a:p>
            <a:pPr lvl="1"/>
            <a:r>
              <a:rPr lang="en-US" dirty="0"/>
              <a:t>Interpretability: Appropriately formatted and understandable.</a:t>
            </a:r>
          </a:p>
          <a:p>
            <a:pPr lvl="1"/>
            <a:r>
              <a:rPr lang="en-US" dirty="0"/>
              <a:t>Accessibility: Ease of obtaining and using the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E792-0D4C-3DCB-E4CE-FA459CD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6E4-C60C-39FD-BB2F-158427D9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160C-943B-52EA-EF0D-57B3A4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Preprocessing in Data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929F1-F693-FE47-E5C7-E6B3F28F85AF}"/>
              </a:ext>
            </a:extLst>
          </p:cNvPr>
          <p:cNvSpPr txBox="1"/>
          <p:nvPr/>
        </p:nvSpPr>
        <p:spPr>
          <a:xfrm>
            <a:off x="237146" y="1758926"/>
            <a:ext cx="60974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Definition: Refers to the precision, reliability, and completeness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Accuracy: Reflects real-world scenarios accurately.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Completeness: Contains all necessary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Consistency: Uniform data without contradictions.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Timeliness: Up-to-date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Believability: The trust level of users on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Interpretability: Appropriately formatted and understandable.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Accessibility: Ease of obtaining and using the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481AE-C713-3CB3-8464-44AE80FA2840}"/>
              </a:ext>
            </a:extLst>
          </p:cNvPr>
          <p:cNvSpPr txBox="1"/>
          <p:nvPr/>
        </p:nvSpPr>
        <p:spPr>
          <a:xfrm>
            <a:off x="5991314" y="1758926"/>
            <a:ext cx="60974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Major Tasks in 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Handles missing, noisy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Resolves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Techniques: Binning, regression,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Combines data from various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Handles redundant data and tuple duplication.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Tool: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Reduction: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Obtains a reduced data representation.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Techniques: Dimensionality and numerosity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Transformation and Discretization: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Prepares data for mining.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normalization, scaling, and aggregation.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continuous data to categorical (e.g., binning).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A29-B772-7914-9BEF-3E404D166F48}"/>
              </a:ext>
            </a:extLst>
          </p:cNvPr>
          <p:cNvSpPr txBox="1"/>
          <p:nvPr/>
        </p:nvSpPr>
        <p:spPr>
          <a:xfrm>
            <a:off x="237146" y="5175246"/>
            <a:ext cx="6097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Significance: A fundamental aspect influencing mining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Impact: Enhances the success rate of data mining projects through quality preparation of data.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4B06E59-13CE-E869-0E80-D75A86CA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2164AA-1114-99C8-A405-9BED0ED6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2E24-2265-31AB-F072-68157880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Binary Variables &amp; Their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17FA-28B9-A88D-9B7B-9E25F6E0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Definition of Binary Variables</a:t>
            </a:r>
          </a:p>
          <a:p>
            <a:r>
              <a:rPr lang="en-US" dirty="0"/>
              <a:t>Concept: Variables that assume two values, commonly denoted as 0 and 1.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In computer science: Representing off/on or false/true states.</a:t>
            </a:r>
          </a:p>
          <a:p>
            <a:pPr lvl="1"/>
            <a:r>
              <a:rPr lang="en-US" dirty="0"/>
              <a:t>In statistics: Denoting outcomes like success/failure or presence/absence.</a:t>
            </a:r>
          </a:p>
          <a:p>
            <a:pPr marL="0" indent="0">
              <a:buNone/>
            </a:pPr>
            <a:r>
              <a:rPr lang="en-US" dirty="0"/>
              <a:t>Contingency Table</a:t>
            </a:r>
          </a:p>
          <a:p>
            <a:r>
              <a:rPr lang="en-US" dirty="0"/>
              <a:t>Description: A matrix table displaying the frequency distribution of variables.</a:t>
            </a:r>
          </a:p>
          <a:p>
            <a:r>
              <a:rPr lang="en-US" dirty="0"/>
              <a:t>Utility in Binary Variables:</a:t>
            </a:r>
          </a:p>
          <a:p>
            <a:pPr lvl="1"/>
            <a:r>
              <a:rPr lang="en-US" dirty="0"/>
              <a:t>Creation of a 2x2 table to delineate the relationship between two binary variables.</a:t>
            </a:r>
          </a:p>
          <a:p>
            <a:pPr lvl="1"/>
            <a:r>
              <a:rPr lang="en-US" dirty="0"/>
              <a:t>Use Case: Analyzing patient responses in clinical trials (positive/negative response to treatment versus placebo).</a:t>
            </a:r>
          </a:p>
          <a:p>
            <a:pPr marL="0" indent="0">
              <a:buNone/>
            </a:pPr>
            <a:r>
              <a:rPr lang="en-US" dirty="0"/>
              <a:t>Symmetric &amp; Asymmetric Binary Variables</a:t>
            </a:r>
          </a:p>
          <a:p>
            <a:r>
              <a:rPr lang="en-US" dirty="0"/>
              <a:t>Symmetric Variables:</a:t>
            </a:r>
          </a:p>
          <a:p>
            <a:pPr lvl="1"/>
            <a:r>
              <a:rPr lang="en-US" dirty="0"/>
              <a:t>Both outcomes (0 and 1) hold equal significance.</a:t>
            </a:r>
          </a:p>
          <a:p>
            <a:pPr lvl="1"/>
            <a:r>
              <a:rPr lang="en-US" dirty="0"/>
              <a:t>Example: Gender representation (1 for male, 0 for female).</a:t>
            </a:r>
          </a:p>
          <a:p>
            <a:r>
              <a:rPr lang="en-US" dirty="0"/>
              <a:t>Asymmetric Variables:</a:t>
            </a:r>
          </a:p>
          <a:p>
            <a:pPr lvl="1"/>
            <a:r>
              <a:rPr lang="en-US" dirty="0"/>
              <a:t>One outcome holds more significance compared to the other.</a:t>
            </a:r>
          </a:p>
          <a:p>
            <a:pPr lvl="1"/>
            <a:r>
              <a:rPr lang="en-US" dirty="0"/>
              <a:t>Example: Disease medical tests where positive results are more critical.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4CEA1-53EB-741F-4697-4FF9FFD5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DDDACD-7A62-45CE-769D-A9EA6FB9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A5EF-6EC8-5101-8E41-A0CFB793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Quality in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CA32-5ED5-9BEB-9C27-425D5E13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Assessing data quality using essential measures to ensure suitability for analysis and prevent erroneous interpretations in data mining.</a:t>
            </a:r>
          </a:p>
          <a:p>
            <a:pPr marL="0" indent="0">
              <a:buNone/>
            </a:pPr>
            <a:r>
              <a:rPr lang="en-US" dirty="0"/>
              <a:t>Significance</a:t>
            </a:r>
          </a:p>
          <a:p>
            <a:r>
              <a:rPr lang="en-US" dirty="0"/>
              <a:t>Upholding these measures is vital to avert poor mining results.</a:t>
            </a:r>
          </a:p>
          <a:p>
            <a:r>
              <a:rPr lang="en-US" dirty="0"/>
              <a:t>Crucial component of data preprocessing in the data mining process.</a:t>
            </a:r>
          </a:p>
          <a:p>
            <a:r>
              <a:rPr lang="en-US" dirty="0"/>
              <a:t>Mitigates the risk of incorrect interpretations and decisions.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3BF2-E5D7-A92E-63F7-82B6DDB7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A1F5D-E905-2E49-1A61-E98FA9A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0224-6D83-4284-2FC6-99C6B7AA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Quality in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A0B9-70FB-0451-9D27-9E6888BF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7" y="1946934"/>
            <a:ext cx="581612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Data Quality Measures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Reflects the actual or true value closely.</a:t>
            </a:r>
          </a:p>
          <a:p>
            <a:pPr lvl="1"/>
            <a:r>
              <a:rPr lang="en-US" dirty="0"/>
              <a:t>Example: Accurate recording of students' heights.</a:t>
            </a:r>
          </a:p>
          <a:p>
            <a:pPr lvl="1"/>
            <a:r>
              <a:rPr lang="en-US" dirty="0"/>
              <a:t>Threats: Incorrect measurements, faulty data entries.</a:t>
            </a:r>
          </a:p>
          <a:p>
            <a:r>
              <a:rPr lang="en-US" dirty="0"/>
              <a:t>Completeness</a:t>
            </a:r>
          </a:p>
          <a:p>
            <a:pPr lvl="1"/>
            <a:r>
              <a:rPr lang="en-US" dirty="0"/>
              <a:t>Availability of all necessary data.</a:t>
            </a:r>
          </a:p>
          <a:p>
            <a:pPr lvl="1"/>
            <a:r>
              <a:rPr lang="en-US" dirty="0"/>
              <a:t>Example: Inclusive collection of height information for students.</a:t>
            </a:r>
          </a:p>
          <a:p>
            <a:pPr lvl="1"/>
            <a:r>
              <a:rPr lang="en-US" dirty="0"/>
              <a:t>Implications: Skewed results and biased interpretations with incomplete data.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Uniformity and non-contradictory data across records.</a:t>
            </a:r>
          </a:p>
          <a:p>
            <a:pPr lvl="1"/>
            <a:r>
              <a:rPr lang="en-US" dirty="0"/>
              <a:t>Example: Uniform date format across entries.</a:t>
            </a:r>
          </a:p>
          <a:p>
            <a:r>
              <a:rPr lang="en-US" dirty="0"/>
              <a:t>Timeliness</a:t>
            </a:r>
          </a:p>
          <a:p>
            <a:pPr lvl="1"/>
            <a:r>
              <a:rPr lang="en-US" dirty="0"/>
              <a:t>Availability of up-to-date data for accurate insights.</a:t>
            </a:r>
          </a:p>
          <a:p>
            <a:pPr lvl="1"/>
            <a:r>
              <a:rPr lang="en-US" dirty="0"/>
              <a:t>Pitfall: Outdated data leading to incorrect decisions.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5F2DC-B988-0D71-A06A-A6D6F1CDC68E}"/>
              </a:ext>
            </a:extLst>
          </p:cNvPr>
          <p:cNvSpPr txBox="1"/>
          <p:nvPr/>
        </p:nvSpPr>
        <p:spPr>
          <a:xfrm>
            <a:off x="5888052" y="2275943"/>
            <a:ext cx="60974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Believability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Trustworthiness and credibility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Reasonable data entries based on known facts.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Determinants: Source and method of data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comprehension and sense-making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Clear explanation of codes representing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retrieval and utilization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Importance: Accessible data enhances its usefulness, irrespective of other qualities.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E835DA-069A-9E62-2B6B-F0B84188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02B6D7-F2D3-ABC0-9372-0036603C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5E1E-4450-A0C7-B4BB-A07169A5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Data Preprocessing Techniques in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0F66-FB8B-ED0C-D61A-6A9D3174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Understanding and implementing various data preprocessing techniques to enhance data quality and prepare it for mining analysis.</a:t>
            </a:r>
          </a:p>
          <a:p>
            <a:pPr marL="0" indent="0">
              <a:buNone/>
            </a:pPr>
            <a:r>
              <a:rPr lang="en-US" dirty="0"/>
              <a:t>Significance</a:t>
            </a:r>
          </a:p>
          <a:p>
            <a:r>
              <a:rPr lang="en-US" dirty="0"/>
              <a:t>Tailored application of techniques based on the specific data mining task.</a:t>
            </a:r>
          </a:p>
          <a:p>
            <a:r>
              <a:rPr lang="en-US" dirty="0"/>
              <a:t>Enhancement of data quality, promoting better outcomes in the mining process.</a:t>
            </a:r>
          </a:p>
          <a:p>
            <a:r>
              <a:rPr lang="en-US" dirty="0"/>
              <a:t>Necessity for data scientists to be proficient in applying these techniques effectively.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364F-630A-889F-F523-DD7D9E3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F166F-A408-5C76-A5CB-CE9A10D2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5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67DA-6BE4-FE8F-3F8F-055B3CE7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Data Preprocessing Techniques in Data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3D2C7-7054-3BEC-FBD9-637CDCBFAAD1}"/>
              </a:ext>
            </a:extLst>
          </p:cNvPr>
          <p:cNvSpPr txBox="1"/>
          <p:nvPr/>
        </p:nvSpPr>
        <p:spPr>
          <a:xfrm>
            <a:off x="356786" y="1791055"/>
            <a:ext cx="60974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Preprocessing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Correcting or removing errors and inconsistencies in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Replacing 'N/A' or 'Unknown' entries in the 'Price' column with meaningful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Merging data from different sources to form a coherent data store.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Integrating customer data from various regional databases into a unified data warehouse.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Converting raw data into a format more suitable for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Normalizing 'Income' column values to a specific range (0-1).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82710-87A1-E7B1-6E39-184C803E66F4}"/>
              </a:ext>
            </a:extLst>
          </p:cNvPr>
          <p:cNvSpPr txBox="1"/>
          <p:nvPr/>
        </p:nvSpPr>
        <p:spPr>
          <a:xfrm>
            <a:off x="6979777" y="2081612"/>
            <a:ext cx="46339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Simplifying data without compromising its integrity or introducing significant inaccuracies.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Using PCA to reduce the dimensionality of data with numerous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Discretization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Converting continuous fields into categorical counterparts.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Categorizing customers into age groups ('18-24', '25-34') instead of using exact ages.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A72CD4-7F60-ECE0-EE6A-82B9FADC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CD5AFB-D957-9219-3719-56495970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3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19B8-88AA-CF6F-3EB5-F5F18720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Vital Role of Data Cleaning in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BAAD-8FE3-FD36-DE3E-9CBD32E6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Importance of data cleaning in managing the imperfections of real-world data.</a:t>
            </a:r>
          </a:p>
          <a:p>
            <a:r>
              <a:rPr lang="en-US" dirty="0"/>
              <a:t>The necessity to address issues hindering direct analysis of data.</a:t>
            </a:r>
          </a:p>
          <a:p>
            <a:pPr marL="0" indent="0">
              <a:buNone/>
            </a:pPr>
            <a:r>
              <a:rPr lang="en-US" dirty="0"/>
              <a:t>Challenges in Handling Real-World Data</a:t>
            </a:r>
          </a:p>
          <a:p>
            <a:r>
              <a:rPr lang="en-US" dirty="0"/>
              <a:t>Incompleteness</a:t>
            </a:r>
          </a:p>
          <a:p>
            <a:pPr lvl="1"/>
            <a:r>
              <a:rPr lang="en-US" dirty="0"/>
              <a:t>Missing attributes or values obstructing analysis.</a:t>
            </a:r>
          </a:p>
          <a:p>
            <a:pPr lvl="1"/>
            <a:r>
              <a:rPr lang="en-US" dirty="0"/>
              <a:t>Causes: Failure of data collection tools, lack of data availability, non-applicability of data points.</a:t>
            </a:r>
          </a:p>
          <a:p>
            <a:pPr lvl="1"/>
            <a:r>
              <a:rPr lang="en-US" dirty="0"/>
              <a:t>Example: Missing age or field of study information.</a:t>
            </a:r>
          </a:p>
          <a:p>
            <a:r>
              <a:rPr lang="en-US" dirty="0"/>
              <a:t>Noisy Data</a:t>
            </a:r>
          </a:p>
          <a:p>
            <a:pPr lvl="1"/>
            <a:r>
              <a:rPr lang="en-US" dirty="0"/>
              <a:t>Errors or outliers distorting data understanding.</a:t>
            </a:r>
          </a:p>
          <a:p>
            <a:pPr lvl="1"/>
            <a:r>
              <a:rPr lang="en-US" dirty="0"/>
              <a:t>Causes: Human error, system glitches, incorrect data entry.</a:t>
            </a:r>
          </a:p>
          <a:p>
            <a:pPr lvl="1"/>
            <a:r>
              <a:rPr lang="en-US" dirty="0"/>
              <a:t>Example: An individual's salary listed as "-10".</a:t>
            </a:r>
          </a:p>
          <a:p>
            <a:r>
              <a:rPr lang="en-US" dirty="0"/>
              <a:t>Inconsistency</a:t>
            </a:r>
          </a:p>
          <a:p>
            <a:pPr lvl="1"/>
            <a:r>
              <a:rPr lang="en-US" dirty="0"/>
              <a:t>Discrepancies causing confusion in the analysis process.</a:t>
            </a:r>
          </a:p>
          <a:p>
            <a:pPr lvl="1"/>
            <a:r>
              <a:rPr lang="en-US" dirty="0"/>
              <a:t>Causes: Inconsistent data entry, varied rating systems.</a:t>
            </a:r>
          </a:p>
          <a:p>
            <a:pPr lvl="1"/>
            <a:r>
              <a:rPr lang="en-US" dirty="0"/>
              <a:t>Example: Age and birthday mismatch, inconsistent rating systems.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7F91-E333-BF1A-5202-54760C90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7479-B528-1CA3-92B4-C15CB03F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BC4-90AA-60B6-B7A3-411E2239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Vital Role of Data Cleaning in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83A2-D239-9279-E90B-C65581C9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 Cleaning Solutions</a:t>
            </a:r>
          </a:p>
          <a:p>
            <a:r>
              <a:rPr lang="en-US" dirty="0"/>
              <a:t>Addressing Incompleteness</a:t>
            </a:r>
          </a:p>
          <a:p>
            <a:pPr lvl="1"/>
            <a:r>
              <a:rPr lang="en-US" dirty="0"/>
              <a:t>Utilizing imputation techniques to fill in data gaps with reasonable estimates.</a:t>
            </a:r>
          </a:p>
          <a:p>
            <a:r>
              <a:rPr lang="en-US" dirty="0"/>
              <a:t>Handling Noisy Data</a:t>
            </a:r>
          </a:p>
          <a:p>
            <a:pPr lvl="1"/>
            <a:r>
              <a:rPr lang="en-US" dirty="0"/>
              <a:t>Applying statistical methods to smooth data, minimizing error impact.</a:t>
            </a:r>
          </a:p>
          <a:p>
            <a:r>
              <a:rPr lang="en-US" dirty="0"/>
              <a:t>Resolving Inconsistency</a:t>
            </a:r>
          </a:p>
          <a:p>
            <a:pPr lvl="1"/>
            <a:r>
              <a:rPr lang="en-US" dirty="0"/>
              <a:t>Employing data transformation techniques to standardize data.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Data cleaning as a prerequisite for successful and accurate data analysis.</a:t>
            </a:r>
          </a:p>
          <a:p>
            <a:r>
              <a:rPr lang="en-US" dirty="0"/>
              <a:t>Facilitates more accurate insights and reliable model building.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1B4A-2078-223F-8411-1F070886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B91B-8A7D-6A22-7F10-4145C7CF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6CC0-3FD9-B1D2-F655-92B32A87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Unveiling the Sources of Imperfections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A6FB-8DF1-2C08-AB45-0FCDB5F6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Understanding the intricate reasons behind data imperfections.</a:t>
            </a:r>
          </a:p>
          <a:p>
            <a:r>
              <a:rPr lang="en-US" dirty="0"/>
              <a:t>Need for adopting adept data cleaning techniques.</a:t>
            </a:r>
          </a:p>
          <a:p>
            <a:pPr marL="0" indent="0">
              <a:buNone/>
            </a:pPr>
            <a:r>
              <a:rPr lang="en-US" dirty="0"/>
              <a:t>Incomplete Data: Causes and Examples</a:t>
            </a:r>
          </a:p>
          <a:p>
            <a:r>
              <a:rPr lang="en-US" dirty="0"/>
              <a:t>Not Applicable Values</a:t>
            </a:r>
          </a:p>
          <a:p>
            <a:pPr lvl="1"/>
            <a:r>
              <a:rPr lang="en-US" dirty="0"/>
              <a:t>Common in databases where some attributes don't apply to all entries.</a:t>
            </a:r>
          </a:p>
          <a:p>
            <a:pPr lvl="1"/>
            <a:r>
              <a:rPr lang="en-US" dirty="0"/>
              <a:t>Example: "Company name" field left blank for non-working students.</a:t>
            </a:r>
          </a:p>
          <a:p>
            <a:r>
              <a:rPr lang="en-US" dirty="0"/>
              <a:t>Lapse of Time</a:t>
            </a:r>
          </a:p>
          <a:p>
            <a:pPr lvl="1"/>
            <a:r>
              <a:rPr lang="en-US" dirty="0"/>
              <a:t>Dynamic nature of real-world data causing discrepancies over time.</a:t>
            </a:r>
          </a:p>
          <a:p>
            <a:pPr lvl="1"/>
            <a:r>
              <a:rPr lang="en-US" dirty="0"/>
              <a:t>Example: Changes in company revenues not reflected due to time gap between data collection and analysis.</a:t>
            </a:r>
          </a:p>
          <a:p>
            <a:r>
              <a:rPr lang="en-US" dirty="0"/>
              <a:t>Technical and Human Errors</a:t>
            </a:r>
          </a:p>
          <a:p>
            <a:pPr lvl="1"/>
            <a:r>
              <a:rPr lang="en-US" dirty="0"/>
              <a:t>Software bugs leading to incomplete data extraction.</a:t>
            </a:r>
          </a:p>
          <a:p>
            <a:pPr lvl="1"/>
            <a:r>
              <a:rPr lang="en-US" dirty="0"/>
              <a:t>Hardware issues like network outage during data transfer.</a:t>
            </a:r>
          </a:p>
          <a:p>
            <a:pPr lvl="1"/>
            <a:r>
              <a:rPr lang="en-US" dirty="0"/>
              <a:t>Human errors ranging from missing form fields to misunderstanding data entry requirements.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8AAC-9FD7-8E2A-6091-8B3DF908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4568-A57E-0BD2-6FFA-8A79CC82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7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DD40-6D96-0393-FA91-2F497D36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Unveiling the Sources of Imperfections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01D6-2E20-80AC-BB34-D962689B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Noisy Data: Sources and Illustrations</a:t>
            </a:r>
          </a:p>
          <a:p>
            <a:r>
              <a:rPr lang="en-US" dirty="0"/>
              <a:t>Faulty Data Collection Instruments</a:t>
            </a:r>
          </a:p>
          <a:p>
            <a:pPr lvl="1"/>
            <a:r>
              <a:rPr lang="en-US" dirty="0"/>
              <a:t>Use of uncalibrated instruments generating inaccurate data.</a:t>
            </a:r>
          </a:p>
          <a:p>
            <a:pPr lvl="1"/>
            <a:r>
              <a:rPr lang="en-US" dirty="0"/>
              <a:t>Example: Incorrect temperature readings from uncalibrated thermometers.</a:t>
            </a:r>
          </a:p>
          <a:p>
            <a:r>
              <a:rPr lang="en-US" dirty="0"/>
              <a:t>Errors at Data Entry</a:t>
            </a:r>
          </a:p>
          <a:p>
            <a:pPr lvl="1"/>
            <a:r>
              <a:rPr lang="en-US" dirty="0"/>
              <a:t>Both human and computer errors affecting data quality.</a:t>
            </a:r>
          </a:p>
          <a:p>
            <a:pPr lvl="1"/>
            <a:r>
              <a:rPr lang="en-US" dirty="0"/>
              <a:t>Example: Cashier typing wrong amount; bugs in data entry software.</a:t>
            </a:r>
          </a:p>
          <a:p>
            <a:r>
              <a:rPr lang="en-US" dirty="0"/>
              <a:t>Data Transmission Errors</a:t>
            </a:r>
          </a:p>
          <a:p>
            <a:pPr lvl="1"/>
            <a:r>
              <a:rPr lang="en-US" dirty="0"/>
              <a:t>Interruptions in data transfer causing data corruption.</a:t>
            </a:r>
          </a:p>
          <a:p>
            <a:pPr lvl="1"/>
            <a:r>
              <a:rPr lang="en-US" dirty="0"/>
              <a:t>Example: Connection drop during large data transmission resulting in corrupted or 'noisy' data.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Prevalence of numerous factors affecting data quality.</a:t>
            </a:r>
          </a:p>
          <a:p>
            <a:r>
              <a:rPr lang="en-US" dirty="0"/>
              <a:t>Importance of recognizing these issues and applying suitable data cleaning methods for trustworthy data analysis outcomes.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9059E-BE23-DC1D-D56F-15018D09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3E1F-F14F-41D2-05FC-A061185E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2ADF-90B5-DE6C-F3B3-02F9E9E1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Tackling Data Inconsistencies: Reliable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E422-2879-07C6-0726-1D8A9742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Identifying inconsistency: a vital aspect of data quality maintenance.</a:t>
            </a:r>
          </a:p>
          <a:p>
            <a:r>
              <a:rPr lang="en-US" dirty="0"/>
              <a:t>A precursor to high-quality, reliable data mining results.</a:t>
            </a:r>
          </a:p>
          <a:p>
            <a:pPr marL="0" indent="0">
              <a:buNone/>
            </a:pPr>
            <a:r>
              <a:rPr lang="en-US" dirty="0"/>
              <a:t>Causes of Data Inconsistencies</a:t>
            </a:r>
          </a:p>
          <a:p>
            <a:r>
              <a:rPr lang="en-US" dirty="0"/>
              <a:t>Different Data Sources</a:t>
            </a:r>
          </a:p>
          <a:p>
            <a:pPr lvl="1"/>
            <a:r>
              <a:rPr lang="en-US" dirty="0"/>
              <a:t>Varied standards, formats, and structures across data sources.</a:t>
            </a:r>
          </a:p>
          <a:p>
            <a:pPr lvl="1"/>
            <a:r>
              <a:rPr lang="en-US" dirty="0"/>
              <a:t>Example: Mismatch in recording patient age in different hospital systems.</a:t>
            </a:r>
          </a:p>
          <a:p>
            <a:r>
              <a:rPr lang="en-US" dirty="0"/>
              <a:t>Naming Conventions &amp; Data Formats</a:t>
            </a:r>
          </a:p>
          <a:p>
            <a:pPr lvl="1"/>
            <a:r>
              <a:rPr lang="en-US" dirty="0"/>
              <a:t>Discrepancies in naming conventions and data representation.</a:t>
            </a:r>
          </a:p>
          <a:p>
            <a:pPr lvl="1"/>
            <a:r>
              <a:rPr lang="en-US" dirty="0"/>
              <a:t>Example: Conflicting date formats leading to potential mix-ups in interpretation.</a:t>
            </a:r>
          </a:p>
          <a:p>
            <a:r>
              <a:rPr lang="en-US" dirty="0"/>
              <a:t>Violation of Functional Dependencies</a:t>
            </a:r>
          </a:p>
          <a:p>
            <a:pPr lvl="1"/>
            <a:r>
              <a:rPr lang="en-US" dirty="0"/>
              <a:t>Uncoordinated modifications leading to data inconsistencies.</a:t>
            </a:r>
          </a:p>
          <a:p>
            <a:pPr lvl="1"/>
            <a:r>
              <a:rPr lang="en-US" dirty="0"/>
              <a:t>Example: Changing '</a:t>
            </a:r>
            <a:r>
              <a:rPr lang="en-US" dirty="0" err="1"/>
              <a:t>EmployeeName</a:t>
            </a:r>
            <a:r>
              <a:rPr lang="en-US" dirty="0"/>
              <a:t>' linked to an '</a:t>
            </a:r>
            <a:r>
              <a:rPr lang="en-US" dirty="0" err="1"/>
              <a:t>EmployeeID</a:t>
            </a:r>
            <a:r>
              <a:rPr lang="en-US" dirty="0"/>
              <a:t>' without consistent updates.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B942-B3DD-3B5C-5162-CA46DB43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B14F-559F-AB88-CFCD-1C11154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1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4E10-B69F-9F48-8FC8-4C228B98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Data Inconsistencies: Reliable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272F-1A94-2594-A410-C4E46A31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Impact on Data Mining</a:t>
            </a:r>
          </a:p>
          <a:p>
            <a:r>
              <a:rPr lang="en-US" dirty="0"/>
              <a:t>Undermining data quality: “Garbage In, Garbage Out” phenomenon.</a:t>
            </a:r>
          </a:p>
          <a:p>
            <a:r>
              <a:rPr lang="en-US" dirty="0"/>
              <a:t>Posing a threat to the reliability of data mining algorithms.</a:t>
            </a:r>
          </a:p>
          <a:p>
            <a:pPr marL="0" indent="0">
              <a:buNone/>
            </a:pPr>
            <a:r>
              <a:rPr lang="en-US" dirty="0"/>
              <a:t>Solution: Effective Data Cleaning</a:t>
            </a:r>
          </a:p>
          <a:p>
            <a:r>
              <a:rPr lang="en-US" dirty="0"/>
              <a:t>Understanding and mitigating the sources of data imperfections.</a:t>
            </a:r>
          </a:p>
          <a:p>
            <a:r>
              <a:rPr lang="en-US" dirty="0"/>
              <a:t>Essential for ensuring the accuracy and reliability of data mining outcomes.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Addressing data inconsistencies: A prerequisite for accurate and dependable data analysis.</a:t>
            </a:r>
          </a:p>
          <a:p>
            <a:r>
              <a:rPr lang="en-US" dirty="0"/>
              <a:t>The significance of data cleaning in achieving robust data mining results.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ED8DF-0192-3D73-CA02-3C1C43EE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F1C6-C9D2-CF98-29D2-3796D062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9700-A625-8A9F-7711-7FBDF012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Binary Variables &amp; Their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C70D-6BAE-825B-6116-0208BD66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Dissimilarity Measurement Formulas</a:t>
            </a:r>
          </a:p>
          <a:p>
            <a:r>
              <a:rPr lang="en-US" dirty="0"/>
              <a:t>For Symmetric Variables: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Formula:</a:t>
            </a:r>
            <a:endParaRPr lang="en-US" dirty="0"/>
          </a:p>
          <a:p>
            <a:pPr lvl="1"/>
            <a:r>
              <a:rPr lang="en-US" dirty="0"/>
              <a:t>Interpretation: Calculates the proportion of differing attributes between two objects.</a:t>
            </a:r>
          </a:p>
          <a:p>
            <a:r>
              <a:rPr lang="en-US" dirty="0"/>
              <a:t>For Asymmetric Variables: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Formula:</a:t>
            </a:r>
            <a:endParaRPr lang="en-US" dirty="0"/>
          </a:p>
          <a:p>
            <a:pPr lvl="1"/>
            <a:r>
              <a:rPr lang="en-US" dirty="0"/>
              <a:t>Interpretation: Similar to the symmetric formula but excludes 't', considering the lesser significance of the zero 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C00AB-1426-5AD2-476C-EFBCF153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67" y="2775064"/>
            <a:ext cx="2071788" cy="44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50E69-ECD3-E4F8-0968-7D157E82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67" y="4399456"/>
            <a:ext cx="1755757" cy="442396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12C319-6B2D-755B-A342-F45193D4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23783C-1D82-CAF9-9331-F0A47A6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19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F23-80C1-64B5-95B2-8F2C0EDD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5B00-A993-565C-E63B-65F1A82A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Addressing missing data: a critical phase in data cleaning.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of method: influenced by context, data nature, and analysis purpose.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EAB8-95FF-915F-D7EE-1276918D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BEB9-BFFA-4DED-06B3-5D779342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49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1A31-1184-5603-03FA-F81CB665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Handling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75828-7E4D-C013-A645-8A1D642A9793}"/>
              </a:ext>
            </a:extLst>
          </p:cNvPr>
          <p:cNvSpPr txBox="1"/>
          <p:nvPr/>
        </p:nvSpPr>
        <p:spPr>
          <a:xfrm>
            <a:off x="631678" y="1229896"/>
            <a:ext cx="107221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Ignoring the Tuple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Discarding records with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Pros: Simplicity, viability for limited/random missing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Cons: Potential loss of significant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Filling missing values by hand, based on domain knowledge or research.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Pros: Can be precise for small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Cons: Impractical and error-prone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a Global Constant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Marking missing data with a unique value not present in the attribute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Purpose: Not to guess, but to clearly identify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Attribute Mean Filling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Replacing missing values with the mean of existing values for that attribute.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Filling missing age data with the average age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Class-specific Attribute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Utilizing the attribute mean of similar class data for filling gaps.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Estimating a missing elephant's weight based on the average weight of other elephants.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Probable Value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Employing techniques like regression, Bayesian inference, etc., to predict the most probable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Using regression models to estimate missing house size attributes based on other correlated factors.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E063BD-05C4-1AB8-DCE0-E4C6A397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4A8044-9E8A-043C-4342-11FADED8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3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F23-80C1-64B5-95B2-8F2C0EDD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5B00-A993-565C-E63B-65F1A82A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Importance of contextual consideration in choosing the right method.</a:t>
            </a:r>
          </a:p>
          <a:p>
            <a:r>
              <a:rPr lang="en-US" dirty="0"/>
              <a:t>Flexibility to combine multiple methods for effective data handling.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D262-418E-4897-9B34-352FDBC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9BB7-0DA3-74E6-8D7B-30CE75B5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7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505-214C-C598-BDAE-8FD21D91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Tackling Noisy Data: Regression &amp; 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C0FB-79CE-CF6B-1EBC-0DD47BE1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Challenge: Noisy data affecting data analysis reliability</a:t>
            </a:r>
          </a:p>
          <a:p>
            <a:r>
              <a:rPr lang="en-US" dirty="0"/>
              <a:t>Solution: Employing regression and clustering techniques to identify and address errors or outliers.</a:t>
            </a:r>
          </a:p>
          <a:p>
            <a:r>
              <a:rPr lang="en-US" dirty="0"/>
              <a:t>1. Regression Method</a:t>
            </a:r>
          </a:p>
          <a:p>
            <a:pPr lvl="1"/>
            <a:r>
              <a:rPr lang="en-US" dirty="0"/>
              <a:t>Purpose: To predict one attribute based on others using regression functions.</a:t>
            </a:r>
          </a:p>
          <a:p>
            <a:pPr lvl="1"/>
            <a:r>
              <a:rPr lang="en-US" dirty="0"/>
              <a:t>Example: Predicting weight based on height in a dataset.</a:t>
            </a:r>
          </a:p>
          <a:p>
            <a:pPr lvl="2"/>
            <a:r>
              <a:rPr lang="en-US" dirty="0"/>
              <a:t>Identifying outliers: Points significantly deviating from the fitted line.</a:t>
            </a:r>
          </a:p>
          <a:p>
            <a:pPr lvl="2"/>
            <a:r>
              <a:rPr lang="en-US" dirty="0"/>
              <a:t>Action: Correct or remove errors, or further investigate unique cases.</a:t>
            </a:r>
          </a:p>
          <a:p>
            <a:pPr lvl="1"/>
            <a:r>
              <a:rPr lang="en-US" dirty="0"/>
              <a:t>Visualization: Scatter plot with a best-fit line running through data points.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4BDA-5C3D-878C-70A6-398976F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8E73-D10E-B32B-1F40-82FE9B6B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9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1E78-D710-39A8-5B18-7516EBEE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Noisy Data: Regression &amp; 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4431-7DC0-F7A3-3663-8A66BB72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2. Clustering Method</a:t>
            </a:r>
          </a:p>
          <a:p>
            <a:r>
              <a:rPr lang="en-US" dirty="0"/>
              <a:t>Purpose: Grouping data based on similarity using unsupervised machine learning algorithms.</a:t>
            </a:r>
          </a:p>
          <a:p>
            <a:r>
              <a:rPr lang="en-US" dirty="0"/>
              <a:t>Example: Analyzing shopping habits (items purchased, spending, shopping frequency).</a:t>
            </a:r>
          </a:p>
          <a:p>
            <a:pPr lvl="1"/>
            <a:r>
              <a:rPr lang="en-US" dirty="0"/>
              <a:t>Identifying outliers: Points far away from established clusters.</a:t>
            </a:r>
          </a:p>
          <a:p>
            <a:pPr lvl="1"/>
            <a:r>
              <a:rPr lang="en-US" dirty="0"/>
              <a:t>Action: Detecting and addressing data recording or processing errors.</a:t>
            </a:r>
          </a:p>
          <a:p>
            <a:r>
              <a:rPr lang="en-US" dirty="0"/>
              <a:t>Visualization: Scatter plot with data points grouped into clusters and outliers visibly distanced.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Importance: Critical step in data preprocessing to ensure data integrity and reliable analysis.</a:t>
            </a:r>
          </a:p>
          <a:p>
            <a:r>
              <a:rPr lang="en-US" dirty="0"/>
              <a:t>Goal: Utilizing methods like regression and clustering to accurately identify and rectify inaccuracies in the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6FA9-E623-789E-6CAF-80338156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DD67-395E-304C-2393-CD5A8D33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05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E1CD-17BA-694A-8D01-3B8456FE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Integration: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D576-159F-B5A7-CFB1-5FE9D6AD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Significance: Vital in big data era with diverse data sources (databases, web scraping, IoT devices, etc.).</a:t>
            </a:r>
          </a:p>
          <a:p>
            <a:r>
              <a:rPr lang="en-US" dirty="0"/>
              <a:t>Objective: Achieving a unified view of data through meticulous handling of entity identification and redundant data issues.</a:t>
            </a:r>
          </a:p>
          <a:p>
            <a:pPr marL="0" indent="0">
              <a:buNone/>
            </a:pPr>
            <a:r>
              <a:rPr lang="en-US" dirty="0"/>
              <a:t>1. Entity Identification</a:t>
            </a:r>
          </a:p>
          <a:p>
            <a:pPr lvl="1"/>
            <a:r>
              <a:rPr lang="en-US" dirty="0"/>
              <a:t>Issue: Different data sources using varied naming conventions for the same entity.</a:t>
            </a:r>
          </a:p>
          <a:p>
            <a:pPr lvl="1"/>
            <a:r>
              <a:rPr lang="en-US" dirty="0"/>
              <a:t>Example 1:</a:t>
            </a:r>
          </a:p>
          <a:p>
            <a:pPr lvl="2"/>
            <a:r>
              <a:rPr lang="en-US" dirty="0"/>
              <a:t>University Databases: '</a:t>
            </a:r>
            <a:r>
              <a:rPr lang="en-US" dirty="0" err="1"/>
              <a:t>student_id</a:t>
            </a:r>
            <a:r>
              <a:rPr lang="en-US" dirty="0"/>
              <a:t>' vs. '</a:t>
            </a:r>
            <a:r>
              <a:rPr lang="en-US" dirty="0" err="1"/>
              <a:t>student_number</a:t>
            </a:r>
            <a:r>
              <a:rPr lang="en-US" dirty="0"/>
              <a:t>' for unique student identifiers.</a:t>
            </a:r>
          </a:p>
          <a:p>
            <a:pPr lvl="2"/>
            <a:r>
              <a:rPr lang="en-US" dirty="0"/>
              <a:t>Solution: Schema Integration and Object Matching.</a:t>
            </a:r>
          </a:p>
          <a:p>
            <a:pPr lvl="1"/>
            <a:r>
              <a:rPr lang="en-US" dirty="0"/>
              <a:t>Example 2:</a:t>
            </a:r>
          </a:p>
          <a:p>
            <a:pPr lvl="2"/>
            <a:r>
              <a:rPr lang="en-US" dirty="0"/>
              <a:t>E-Commerce Data: '</a:t>
            </a:r>
            <a:r>
              <a:rPr lang="en-US" dirty="0" err="1"/>
              <a:t>customer_id</a:t>
            </a:r>
            <a:r>
              <a:rPr lang="en-US" dirty="0"/>
              <a:t>' in sales vs. '</a:t>
            </a:r>
            <a:r>
              <a:rPr lang="en-US" dirty="0" err="1"/>
              <a:t>customer_reference_number</a:t>
            </a:r>
            <a:r>
              <a:rPr lang="en-US" dirty="0"/>
              <a:t>' in customer support.</a:t>
            </a:r>
          </a:p>
          <a:p>
            <a:pPr lvl="2"/>
            <a:r>
              <a:rPr lang="en-US" dirty="0"/>
              <a:t>Solution: Identifying and matching attributes referring to the same entity.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792C-AD6E-B007-B366-5D0D6E57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3FC2-07B0-00C6-EE0E-4A9257F6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17FC-1590-4C7D-5DD5-B7444CAC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Integration: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2271-3B8C-B358-094A-A930B173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2. Redundant Data</a:t>
            </a:r>
          </a:p>
          <a:p>
            <a:pPr lvl="1"/>
            <a:r>
              <a:rPr lang="en-US" dirty="0"/>
              <a:t>Issue: Data represented in multiple ways or derived attributes causing redundancy.</a:t>
            </a:r>
          </a:p>
          <a:p>
            <a:pPr lvl="1"/>
            <a:r>
              <a:rPr lang="en-US" dirty="0"/>
              <a:t>Example 1:</a:t>
            </a:r>
          </a:p>
          <a:p>
            <a:pPr lvl="2"/>
            <a:r>
              <a:rPr lang="en-US" dirty="0"/>
              <a:t>'</a:t>
            </a:r>
            <a:r>
              <a:rPr lang="en-US" dirty="0" err="1"/>
              <a:t>total_price</a:t>
            </a:r>
            <a:r>
              <a:rPr lang="en-US" dirty="0"/>
              <a:t>' represented in both USD and Euros – potential inconsistencies.</a:t>
            </a:r>
          </a:p>
          <a:p>
            <a:pPr lvl="1"/>
            <a:r>
              <a:rPr lang="en-US" dirty="0"/>
              <a:t>Example 2:</a:t>
            </a:r>
          </a:p>
          <a:p>
            <a:pPr lvl="2"/>
            <a:r>
              <a:rPr lang="en-US" dirty="0"/>
              <a:t>Retail transactions: Redundancy between '</a:t>
            </a:r>
            <a:r>
              <a:rPr lang="en-US" dirty="0" err="1"/>
              <a:t>item_price</a:t>
            </a:r>
            <a:r>
              <a:rPr lang="en-US" dirty="0"/>
              <a:t>', 'quantity', and '</a:t>
            </a:r>
            <a:r>
              <a:rPr lang="en-US" dirty="0" err="1"/>
              <a:t>total_price</a:t>
            </a:r>
            <a:r>
              <a:rPr lang="en-US" dirty="0"/>
              <a:t>'.</a:t>
            </a:r>
          </a:p>
          <a:p>
            <a:pPr lvl="1"/>
            <a:r>
              <a:rPr lang="en-US" dirty="0"/>
              <a:t>Solution: Correlation analysis to identify and handle potential redundant attributes.</a:t>
            </a:r>
          </a:p>
          <a:p>
            <a:pPr lvl="2"/>
            <a:r>
              <a:rPr lang="en-US" dirty="0"/>
              <a:t>Case: Choosing between '</a:t>
            </a:r>
            <a:r>
              <a:rPr lang="en-US" dirty="0" err="1"/>
              <a:t>house_size_in_sq_ft</a:t>
            </a:r>
            <a:r>
              <a:rPr lang="en-US" dirty="0"/>
              <a:t>' and '</a:t>
            </a:r>
            <a:r>
              <a:rPr lang="en-US" dirty="0" err="1"/>
              <a:t>number_of_rooms</a:t>
            </a:r>
            <a:r>
              <a:rPr lang="en-US" dirty="0"/>
              <a:t>' in housing data analysis to avoid redundancy.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Complex Process: Data integration involves managing entity identification and redundant data.</a:t>
            </a:r>
          </a:p>
          <a:p>
            <a:r>
              <a:rPr lang="en-US" dirty="0"/>
              <a:t>Outcome: Successful integration ensures holistic and accurate data representation, facilitating effective data mining.</a:t>
            </a:r>
          </a:p>
          <a:p>
            <a:r>
              <a:rPr lang="en-US" dirty="0"/>
              <a:t>Note: Emphasizing careful and informed decision-making in the integration process to achieve optimum results.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2234-975D-CADC-1A51-F93CB663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03FA-5B36-48CB-5A27-C7290301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902B-3456-38D2-DEC0-F28AEC28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Binary Variables &amp; Their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5745-E3DE-9B14-B8CB-884FD0DE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Jaccard Coefficient</a:t>
            </a:r>
          </a:p>
          <a:p>
            <a:r>
              <a:rPr lang="en-US" dirty="0"/>
              <a:t>Definition: A metric to assess the similarity between finite sample sets.</a:t>
            </a:r>
          </a:p>
          <a:p>
            <a:r>
              <a:rPr lang="en-US" dirty="0"/>
              <a:t>Formula: </a:t>
            </a:r>
          </a:p>
          <a:p>
            <a:r>
              <a:rPr lang="en-US" dirty="0"/>
              <a:t>Importance: The ratio of shared attributes to all attributes where at least one object holds the value 1, indicating similarity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808B7-9A8E-1BB4-0A12-4F620896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48" y="3273039"/>
            <a:ext cx="1757373" cy="43278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3AA6C8-AA6C-D521-B594-D112DB45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84B1E2-8B19-B8B8-4EC2-2C9720C6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9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62D3-27B3-D3B5-7568-0B0229B6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Dissimilarities between Binary Variables: A Practical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D239-579F-022A-00C3-DCC761C1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To understand the computation of dissimilarities between individuals based on binary variables through a practical example.</a:t>
            </a:r>
          </a:p>
          <a:p>
            <a:r>
              <a:rPr lang="en-US" dirty="0"/>
              <a:t>Dataset Description</a:t>
            </a:r>
          </a:p>
          <a:p>
            <a:pPr lvl="1"/>
            <a:r>
              <a:rPr lang="en-US" dirty="0"/>
              <a:t>Individuals: Jack, Jim, and Mary</a:t>
            </a:r>
          </a:p>
          <a:p>
            <a:pPr lvl="1"/>
            <a:r>
              <a:rPr lang="en-US" dirty="0"/>
              <a:t>Attributes: Music genre preference, pet ownership, vegetarianism, and gender</a:t>
            </a:r>
          </a:p>
          <a:p>
            <a:pPr lvl="1"/>
            <a:r>
              <a:rPr lang="en-US" dirty="0"/>
              <a:t>Responses: "Yes" (1) or "No" (0), with 'Gender' being symmetric and other attributes being asymmetric (1 holds greater significance).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979E1-5A0A-CA95-0D90-5FBF88AE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AAE2-B73F-118E-83E3-54C71D2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2F36-BC70-1CB9-A1FB-39B8C49D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Dissimilarities between Binary Variables: A Practical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CCF2-678C-5491-3267-D6D913BD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Dissimilarity Formula for Asymmetric Variables</a:t>
            </a:r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'q': Count where both individuals responded 'Yes' (1)</a:t>
            </a:r>
          </a:p>
          <a:p>
            <a:pPr lvl="1"/>
            <a:r>
              <a:rPr lang="en-US" dirty="0"/>
              <a:t>'r' &amp; 's': Counts where responses are divergent (one said 'Yes', the other 'No')</a:t>
            </a:r>
          </a:p>
          <a:p>
            <a:pPr lvl="1"/>
            <a:r>
              <a:rPr lang="en-US" dirty="0"/>
              <a:t>'t': Count where both individuals responded 'No' (0)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3876A-DC12-E7EB-5A67-178E102A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52" y="2275740"/>
            <a:ext cx="2214428" cy="57915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76AF5A-F3D3-CB71-7769-3E1BF2FF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3B3B05-19EE-8DCD-8E15-6CFAAF4D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7958-4875-B617-54C3-71C54123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Dissimilarities between Binary Variables: A Practical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B502-4DAC-407D-C0EF-2E0462DC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Dissimilarity Computations &amp; Interpretations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Jack &amp; Mary</a:t>
            </a:r>
          </a:p>
          <a:p>
            <a:pPr lvl="1"/>
            <a:r>
              <a:rPr lang="en-US" dirty="0"/>
              <a:t>Formula application:</a:t>
            </a:r>
          </a:p>
          <a:p>
            <a:pPr lvl="1"/>
            <a:r>
              <a:rPr lang="en-US" dirty="0"/>
              <a:t>Interpretation: Fair similarity as the dissimilarity score is only 0.33.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Jack &amp; Jim</a:t>
            </a:r>
          </a:p>
          <a:p>
            <a:pPr lvl="1"/>
            <a:r>
              <a:rPr lang="en-US" dirty="0"/>
              <a:t>Formula application:</a:t>
            </a:r>
          </a:p>
          <a:p>
            <a:pPr lvl="1"/>
            <a:r>
              <a:rPr lang="en-US" dirty="0"/>
              <a:t>Interpretation: Greater dissimilarity with a score of 0.67.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Jim &amp; Mary</a:t>
            </a:r>
          </a:p>
          <a:p>
            <a:pPr lvl="1"/>
            <a:r>
              <a:rPr lang="en-US" dirty="0"/>
              <a:t>Formula application:</a:t>
            </a:r>
          </a:p>
          <a:p>
            <a:pPr lvl="1"/>
            <a:r>
              <a:rPr lang="en-US" dirty="0"/>
              <a:t>Interpretation: Highest dissimilarity amongst the pairs with a score of 0.75.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1D0A2-51FD-C990-C8CD-7FED5525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88" y="2704888"/>
            <a:ext cx="2486372" cy="266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75224-02A3-6527-3A54-A3E1FE79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46" y="3886376"/>
            <a:ext cx="2372056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B4214-6686-6495-8D79-55BEE86C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788" y="5105970"/>
            <a:ext cx="2429214" cy="29531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30932FE-9BFD-5DBD-2016-6F8CE52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BF8178-9B50-1EEB-4DDB-7D07E0CB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0C2B-01FB-E1D3-3EB6-A2A45E2C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and Analyzing Ordinal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1DAA-A74D-5114-1247-48F83CF5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Ordinal Variables: Categorical variables with a meaningful order or ranking but without quantifiable differences between the categories.</a:t>
            </a:r>
          </a:p>
          <a:p>
            <a:r>
              <a:rPr lang="en-US" dirty="0"/>
              <a:t>Example: Medal rankings (Gold &gt; Silver &gt; Bronze)</a:t>
            </a:r>
          </a:p>
          <a:p>
            <a:pPr marL="0" indent="0">
              <a:buNone/>
            </a:pPr>
            <a:r>
              <a:rPr lang="en-US" dirty="0"/>
              <a:t>Characteristics</a:t>
            </a:r>
          </a:p>
          <a:p>
            <a:r>
              <a:rPr lang="en-US" dirty="0"/>
              <a:t>Inherent Order: Categories have a natural hierarchy.</a:t>
            </a:r>
          </a:p>
          <a:p>
            <a:r>
              <a:rPr lang="en-US" dirty="0"/>
              <a:t>Undefined Value Differences: The exact differences between categories are not quantifiable (e.g., gold is not quantifiably 'x' times better than silver).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6777-9771-351D-301A-5FE53235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81B91-484C-B01A-686E-186DC844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E0DE-5230-039A-8EE4-D398F79A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and Analyzing Ordinal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F176-3529-38E0-B473-16552DC3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Analysis Approaches</a:t>
            </a:r>
          </a:p>
          <a:p>
            <a:r>
              <a:rPr lang="en-US" dirty="0"/>
              <a:t>Rank Mapping: Assigning ranks to the categories (Gold=1, Silver=2, Bronze=3).</a:t>
            </a:r>
          </a:p>
          <a:p>
            <a:r>
              <a:rPr lang="en-US" dirty="0"/>
              <a:t>Normalization: Adjusting ranks to fall within a specific range ([0, 1]) to facilitate easier analysis.</a:t>
            </a:r>
          </a:p>
          <a:p>
            <a:pPr lvl="1"/>
            <a:r>
              <a:rPr lang="en-US" dirty="0"/>
              <a:t>New Mapping: Gold = 0.0, Silver = 0.5, Bronze = 1.0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Calculating Dissimilarity</a:t>
            </a:r>
          </a:p>
          <a:p>
            <a:r>
              <a:rPr lang="en-US" dirty="0"/>
              <a:t>Procedure: Treat normalized values as interval-scaled variables.</a:t>
            </a:r>
          </a:p>
          <a:p>
            <a:r>
              <a:rPr lang="en-US" dirty="0"/>
              <a:t>Dissimilarity Measurement: Utilize the absolute difference between normalized ranks to compute dissimilarity.</a:t>
            </a:r>
          </a:p>
          <a:p>
            <a:r>
              <a:rPr lang="en-US" dirty="0"/>
              <a:t>Example Calculation:</a:t>
            </a:r>
          </a:p>
          <a:p>
            <a:pPr lvl="1"/>
            <a:r>
              <a:rPr lang="en-US" dirty="0"/>
              <a:t>Athletes A (Gold = 0.0) and B (Silver = 0.5)</a:t>
            </a:r>
          </a:p>
          <a:p>
            <a:pPr lvl="1"/>
            <a:r>
              <a:rPr lang="en-US" dirty="0"/>
              <a:t>Dissimilarity = |0.0 - 0.5| = 0.5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B20C-0E78-0C9E-6B2A-980F8476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Starzl, PhD  |  CSCI 4502 / 5502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3E93-3EFC-1F7E-2165-EA3C221C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0EA5-F706-47E4-A92D-8A2622AD2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3981</Words>
  <Application>Microsoft Office PowerPoint</Application>
  <PresentationFormat>Widescreen</PresentationFormat>
  <Paragraphs>502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Söhne</vt:lpstr>
      <vt:lpstr>Office Theme</vt:lpstr>
      <vt:lpstr>CSCI 4502 / 5502</vt:lpstr>
      <vt:lpstr>Understanding Binary Variables &amp; Their Analysis</vt:lpstr>
      <vt:lpstr>Understanding Binary Variables &amp; Their Analysis</vt:lpstr>
      <vt:lpstr>Understanding Binary Variables &amp; Their Analysis</vt:lpstr>
      <vt:lpstr>Computing Dissimilarities between Binary Variables: A Practical Approach</vt:lpstr>
      <vt:lpstr>Computing Dissimilarities between Binary Variables: A Practical Approach</vt:lpstr>
      <vt:lpstr>Computing Dissimilarities between Binary Variables: A Practical Approach</vt:lpstr>
      <vt:lpstr>Understanding and Analyzing Ordinal Variables</vt:lpstr>
      <vt:lpstr>Understanding and Analyzing Ordinal Variables</vt:lpstr>
      <vt:lpstr>Understanding and Analyzing Ordinal Variables</vt:lpstr>
      <vt:lpstr>Combining Different Variable Types in Data Analysis</vt:lpstr>
      <vt:lpstr>Combining Different Variable Types in Data Analysis</vt:lpstr>
      <vt:lpstr>Understanding Cosine Similarity through Vector Analysis</vt:lpstr>
      <vt:lpstr>Understanding Cosine Similarity through Vector Analysis</vt:lpstr>
      <vt:lpstr>Leveraging Diverse Dataset Attributes for Effective Analysis</vt:lpstr>
      <vt:lpstr>Leveraging Diverse Dataset Attributes for Effective Analysis</vt:lpstr>
      <vt:lpstr>Leveraging Diverse Dataset Attributes for Effective Analysis</vt:lpstr>
      <vt:lpstr>Understanding Data Preprocessing in Data Mining</vt:lpstr>
      <vt:lpstr>Understanding Data Preprocessing in Data Mining</vt:lpstr>
      <vt:lpstr>Ensuring Data Quality in Data Mining</vt:lpstr>
      <vt:lpstr>Ensuring Data Quality in Data Mining</vt:lpstr>
      <vt:lpstr>Mastering Data Preprocessing Techniques in Data Mining</vt:lpstr>
      <vt:lpstr>Mastering Data Preprocessing Techniques in Data Mining</vt:lpstr>
      <vt:lpstr>The Vital Role of Data Cleaning in Data Analysis</vt:lpstr>
      <vt:lpstr>The Vital Role of Data Cleaning in Data Analysis</vt:lpstr>
      <vt:lpstr>Unveiling the Sources of Imperfections in Data</vt:lpstr>
      <vt:lpstr>Unveiling the Sources of Imperfections in Data</vt:lpstr>
      <vt:lpstr>Tackling Data Inconsistencies: Reliable Data Mining</vt:lpstr>
      <vt:lpstr>Tackling Data Inconsistencies: Reliable Data Mining</vt:lpstr>
      <vt:lpstr>Strategies for Handling Missing Data</vt:lpstr>
      <vt:lpstr>Strategies for Handling Missing Data</vt:lpstr>
      <vt:lpstr>Strategies for Handling Missing Data</vt:lpstr>
      <vt:lpstr>Tackling Noisy Data: Regression &amp; Clustering Methods</vt:lpstr>
      <vt:lpstr>Tackling Noisy Data: Regression &amp; Clustering Methods</vt:lpstr>
      <vt:lpstr>Data Integration: Challenges and Solutions</vt:lpstr>
      <vt:lpstr>Data Integration: Challenges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4502 / 5502</dc:title>
  <dc:creator>Ravi Starzl</dc:creator>
  <cp:lastModifiedBy>Ravi Starzl</cp:lastModifiedBy>
  <cp:revision>1</cp:revision>
  <dcterms:created xsi:type="dcterms:W3CDTF">2023-09-12T02:28:42Z</dcterms:created>
  <dcterms:modified xsi:type="dcterms:W3CDTF">2023-09-12T03:50:51Z</dcterms:modified>
</cp:coreProperties>
</file>