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57" r:id="rId3"/>
    <p:sldId id="267" r:id="rId4"/>
    <p:sldId id="268" r:id="rId5"/>
    <p:sldId id="258" r:id="rId6"/>
    <p:sldId id="269" r:id="rId7"/>
    <p:sldId id="270" r:id="rId8"/>
    <p:sldId id="271" r:id="rId9"/>
    <p:sldId id="259" r:id="rId10"/>
    <p:sldId id="260" r:id="rId11"/>
    <p:sldId id="272" r:id="rId12"/>
    <p:sldId id="273" r:id="rId13"/>
    <p:sldId id="261" r:id="rId14"/>
    <p:sldId id="262" r:id="rId15"/>
    <p:sldId id="263" r:id="rId16"/>
    <p:sldId id="264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96" d="100"/>
          <a:sy n="96" d="100"/>
        </p:scale>
        <p:origin x="981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AA40-F134-7745-B459-2A1411CA2DC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B67E1-B4E9-6340-BDEE-23E3654B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B67E1-B4E9-6340-BDEE-23E3654B23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4526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Getting to Know Your Data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457200" y="2807526"/>
            <a:ext cx="8229600" cy="2935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Preprocessing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Ravi Starzl, PhD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 on the content of the book Data Mining: Concepts and Techniques  By Jiawei Han, Micheline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Kamber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Jian Pei. 3rd edition, Morgan Kaufmann, 2012.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5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on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Additional techniques: Box plots, violin plots.</a:t>
            </a:r>
          </a:p>
          <a:p>
            <a:r>
              <a:t>Relevance: Useful for comparing distributions and identifying outliers.</a:t>
            </a:r>
          </a:p>
        </p:txBody>
      </p:sp>
      <p:sp>
        <p:nvSpPr>
          <p:cNvPr id="4" name="Freeform 3"/>
          <p:cNvSpPr/>
          <p:nvPr/>
        </p:nvSpPr>
        <p:spPr>
          <a:xfrm>
            <a:off x="1246284" y="3438144"/>
            <a:ext cx="6651432" cy="3102864"/>
          </a:xfrm>
          <a:custGeom>
            <a:avLst/>
            <a:gdLst/>
            <a:ahLst/>
            <a:cxnLst/>
            <a:rect l="l" t="t" r="r" b="b"/>
            <a:pathLst>
              <a:path w="10740639" h="6041609">
                <a:moveTo>
                  <a:pt x="0" y="0"/>
                </a:moveTo>
                <a:lnTo>
                  <a:pt x="10740639" y="0"/>
                </a:lnTo>
                <a:lnTo>
                  <a:pt x="10740639" y="6041609"/>
                </a:lnTo>
                <a:lnTo>
                  <a:pt x="0" y="6041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Darker Grotesque Bold"/>
              </a:rPr>
              <a:t>Measuring Data Similarity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457200" y="1600477"/>
            <a:ext cx="3956304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6962" lvl="1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Data matrix</a:t>
            </a:r>
          </a:p>
          <a:p>
            <a:pPr marL="1253150" lvl="2" indent="-457200">
              <a:lnSpc>
                <a:spcPts val="3870"/>
              </a:lnSpc>
              <a:buFont typeface="Arial" charset="0"/>
              <a:buChar char="•"/>
            </a:pPr>
            <a:r>
              <a:rPr lang="en-US" sz="2764" dirty="0">
                <a:latin typeface="Open Sauce"/>
              </a:rPr>
              <a:t>object-by-attribute</a:t>
            </a:r>
          </a:p>
          <a:p>
            <a:pPr marL="1253150" lvl="2" indent="-457200" algn="l">
              <a:lnSpc>
                <a:spcPts val="3870"/>
              </a:lnSpc>
              <a:buFont typeface="Arial" charset="0"/>
              <a:buChar char="•"/>
            </a:pPr>
            <a:r>
              <a:rPr lang="en-US" sz="2764" dirty="0">
                <a:latin typeface="Open Sauce"/>
              </a:rPr>
              <a:t>two modes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4413504" y="1600477"/>
            <a:ext cx="5275598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6962" lvl="1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Dissimilarity matrix</a:t>
            </a:r>
          </a:p>
          <a:p>
            <a:pPr marL="1253150" lvl="2" indent="-457200">
              <a:lnSpc>
                <a:spcPts val="3870"/>
              </a:lnSpc>
              <a:buFont typeface="Arial" charset="0"/>
              <a:buChar char="•"/>
            </a:pPr>
            <a:r>
              <a:rPr lang="en-US" sz="2764" dirty="0">
                <a:latin typeface="Open Sauce"/>
              </a:rPr>
              <a:t>object-by-object</a:t>
            </a:r>
          </a:p>
          <a:p>
            <a:pPr marL="1253150" lvl="2" indent="-457200" algn="l">
              <a:lnSpc>
                <a:spcPts val="3870"/>
              </a:lnSpc>
              <a:buFont typeface="Arial" charset="0"/>
              <a:buChar char="•"/>
            </a:pPr>
            <a:r>
              <a:rPr lang="en-US" sz="2764" dirty="0">
                <a:latin typeface="Open Sauce"/>
              </a:rPr>
              <a:t>one mode</a:t>
            </a:r>
          </a:p>
        </p:txBody>
      </p:sp>
      <p:sp>
        <p:nvSpPr>
          <p:cNvPr id="6" name="Freeform 3"/>
          <p:cNvSpPr/>
          <p:nvPr/>
        </p:nvSpPr>
        <p:spPr>
          <a:xfrm>
            <a:off x="759553" y="3536327"/>
            <a:ext cx="3653951" cy="2462137"/>
          </a:xfrm>
          <a:custGeom>
            <a:avLst/>
            <a:gdLst/>
            <a:ahLst/>
            <a:cxnLst/>
            <a:rect l="l" t="t" r="r" b="b"/>
            <a:pathLst>
              <a:path w="6103312" h="4264593">
                <a:moveTo>
                  <a:pt x="0" y="0"/>
                </a:moveTo>
                <a:lnTo>
                  <a:pt x="6103312" y="0"/>
                </a:lnTo>
                <a:lnTo>
                  <a:pt x="6103312" y="4264593"/>
                </a:lnTo>
                <a:lnTo>
                  <a:pt x="0" y="4264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4"/>
          <p:cNvSpPr/>
          <p:nvPr/>
        </p:nvSpPr>
        <p:spPr>
          <a:xfrm>
            <a:off x="4535424" y="3536327"/>
            <a:ext cx="4608576" cy="2464256"/>
          </a:xfrm>
          <a:custGeom>
            <a:avLst/>
            <a:gdLst/>
            <a:ahLst/>
            <a:cxnLst/>
            <a:rect l="l" t="t" r="r" b="b"/>
            <a:pathLst>
              <a:path w="7060791" h="4264593">
                <a:moveTo>
                  <a:pt x="0" y="0"/>
                </a:moveTo>
                <a:lnTo>
                  <a:pt x="7060791" y="0"/>
                </a:lnTo>
                <a:lnTo>
                  <a:pt x="7060791" y="4264593"/>
                </a:lnTo>
                <a:lnTo>
                  <a:pt x="0" y="42645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Darker Grotesque Bold"/>
              </a:rPr>
              <a:t>Object Similarity/Dissimilarity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86521"/>
            <a:ext cx="791870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62" lvl="1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Usually measured by distance</a:t>
            </a:r>
          </a:p>
          <a:p>
            <a:pPr marL="1054162" lvl="2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 err="1">
                <a:latin typeface="Open Sauce"/>
              </a:rPr>
              <a:t>Minkowski</a:t>
            </a:r>
            <a:r>
              <a:rPr lang="en-US" sz="2764" dirty="0">
                <a:latin typeface="Open Sauce"/>
              </a:rPr>
              <a:t> distance (</a:t>
            </a:r>
            <a:r>
              <a:rPr lang="en-US" sz="2764" dirty="0" err="1">
                <a:latin typeface="Open Sauce"/>
              </a:rPr>
              <a:t>Lp</a:t>
            </a:r>
            <a:r>
              <a:rPr lang="en-US" sz="2764" dirty="0">
                <a:latin typeface="Open Sauce"/>
              </a:rPr>
              <a:t> norm)</a:t>
            </a:r>
          </a:p>
        </p:txBody>
      </p:sp>
      <p:sp>
        <p:nvSpPr>
          <p:cNvPr id="5" name="Freeform 6"/>
          <p:cNvSpPr/>
          <p:nvPr/>
        </p:nvSpPr>
        <p:spPr>
          <a:xfrm>
            <a:off x="750423" y="2511015"/>
            <a:ext cx="7936377" cy="558139"/>
          </a:xfrm>
          <a:custGeom>
            <a:avLst/>
            <a:gdLst/>
            <a:ahLst/>
            <a:cxnLst/>
            <a:rect l="l" t="t" r="r" b="b"/>
            <a:pathLst>
              <a:path w="12345882" h="858934">
                <a:moveTo>
                  <a:pt x="0" y="0"/>
                </a:moveTo>
                <a:lnTo>
                  <a:pt x="12345883" y="0"/>
                </a:lnTo>
                <a:lnTo>
                  <a:pt x="12345883" y="858934"/>
                </a:lnTo>
                <a:lnTo>
                  <a:pt x="0" y="858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3125674"/>
            <a:ext cx="7918704" cy="55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62" lvl="1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Euclidean distance (L2 norm)</a:t>
            </a:r>
          </a:p>
        </p:txBody>
      </p:sp>
      <p:sp>
        <p:nvSpPr>
          <p:cNvPr id="8" name="Freeform 4"/>
          <p:cNvSpPr/>
          <p:nvPr/>
        </p:nvSpPr>
        <p:spPr>
          <a:xfrm>
            <a:off x="750423" y="3637276"/>
            <a:ext cx="8040009" cy="685479"/>
          </a:xfrm>
          <a:custGeom>
            <a:avLst/>
            <a:gdLst/>
            <a:ahLst/>
            <a:cxnLst/>
            <a:rect l="l" t="t" r="r" b="b"/>
            <a:pathLst>
              <a:path w="12303458" h="1089915">
                <a:moveTo>
                  <a:pt x="0" y="0"/>
                </a:moveTo>
                <a:lnTo>
                  <a:pt x="12303459" y="0"/>
                </a:lnTo>
                <a:lnTo>
                  <a:pt x="12303459" y="1089915"/>
                </a:lnTo>
                <a:lnTo>
                  <a:pt x="0" y="10899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3" y="5412384"/>
            <a:ext cx="8172905" cy="55610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9600" y="4496973"/>
            <a:ext cx="791870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62" lvl="1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Usually measured by distance</a:t>
            </a:r>
          </a:p>
          <a:p>
            <a:pPr marL="1054162" lvl="2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 err="1">
                <a:latin typeface="Open Sauce"/>
              </a:rPr>
              <a:t>Minkowski</a:t>
            </a:r>
            <a:r>
              <a:rPr lang="en-US" sz="2764" dirty="0">
                <a:latin typeface="Open Sauce"/>
              </a:rPr>
              <a:t> distance (</a:t>
            </a:r>
            <a:r>
              <a:rPr lang="en-US" sz="2764" dirty="0" err="1">
                <a:latin typeface="Open Sauce"/>
              </a:rPr>
              <a:t>Lp</a:t>
            </a:r>
            <a:r>
              <a:rPr lang="en-US" sz="2764" dirty="0">
                <a:latin typeface="Open Sauce"/>
              </a:rPr>
              <a:t> norm)</a:t>
            </a:r>
          </a:p>
        </p:txBody>
      </p:sp>
    </p:spTree>
    <p:extLst>
      <p:ext uri="{BB962C8B-B14F-4D97-AF65-F5344CB8AC3E}">
        <p14:creationId xmlns:p14="http://schemas.microsoft.com/office/powerpoint/2010/main" val="54128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Attributes describe data objects. Types include nominal, binary, ordinal, numeric.</a:t>
            </a:r>
          </a:p>
          <a:p>
            <a:r>
              <a:t>Importance: Type determines applicable mining operations.</a:t>
            </a:r>
          </a:p>
          <a:p>
            <a:r>
              <a:t>Example: Nominal attributes suitable for clustering, not for mathematical operations.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Real-world Applications of 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Nominal: Market segmentation.</a:t>
            </a:r>
          </a:p>
          <a:p>
            <a:r>
              <a:t>Binary: Fraud detection.</a:t>
            </a:r>
          </a:p>
          <a:p>
            <a:r>
              <a:t>Ordinal: Customer satisfaction surveys.</a:t>
            </a:r>
          </a:p>
          <a:p>
            <a:r>
              <a:t>Numeric: Financial forecasting.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Attributes in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Numeric attributes: interval-scaled and ratio-scaled.</a:t>
            </a:r>
          </a:p>
          <a:p>
            <a:r>
              <a:t>Discrete vs. Continuous: Affects data storage and processing.</a:t>
            </a:r>
          </a:p>
          <a:p>
            <a:r>
              <a:t>Importance: Precision and range impact algorithm performance.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Machine Learning Algorithms and Numeric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Algorithms such as k-NN and SVM are sensitive to attribute scales.</a:t>
            </a:r>
          </a:p>
          <a:p>
            <a:r>
              <a:rPr dirty="0"/>
              <a:t>Normalization or standardization often required.</a:t>
            </a:r>
          </a:p>
        </p:txBody>
      </p:sp>
    </p:spTree>
    <p:extLst>
      <p:ext uri="{BB962C8B-B14F-4D97-AF65-F5344CB8AC3E}">
        <p14:creationId xmlns:p14="http://schemas.microsoft.com/office/powerpoint/2010/main" val="30120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4ECF-7D0F-5ED4-37A5-19EB0D7C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k-Nearest Neighbors (k-NN)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5535-41BE-670D-9C38-4387663F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k-NN is a type of instance-based learning, where the algorithm classifies new instances based on the classes of the nearest training instances.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Distance Metrics: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most common distance metrics used in k-NN are: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Euclidean Distance: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Manhattan Distance: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74151"/>
              </a:solidFill>
              <a:latin typeface="KaTeX_Main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Sensitivity to Scale: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Different attributes might have different scales. For example, one attribute might range between 0 and 1, while another attribute might range between 0 and 1000. When calculating distance, the attribute with a larger range can dominate the distance calculation, making the algorithm insensitive to variations in attributes with smaller ranges.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mitigate this, feature scaling (like min-max scaling or standardization) is usually applied to bring all attributes to similar scales.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C1DE5-0544-E893-EAC9-BFC0764E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09" y="2434047"/>
            <a:ext cx="2238391" cy="885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B18CD-7279-3CEC-E322-43C73471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508" y="3651528"/>
            <a:ext cx="2200291" cy="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3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F65C-C899-3897-3DCF-D599F0E1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Support Vector Machine (SVM)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5C77-F403-A673-E538-F0E328E4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SVM tries to find the optimal hyperplane that separates the classes in the feature space.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Kernel Function: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many cases, SVM employs kernels to carry out transformations. The popular kernels are: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Linear Kernel: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Radial Basis Function (RBF) Kernel: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Sensitivity to Scale: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decision boundary in SVM is influenced by the scale of the features. Features with a larger range can dominate the optimization process, potentially leading to sub-optimal decision boundaries.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Similar to k-NN, feature scaling is essential to ensure that all features contribute equally to the decision boundary.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F9E99-7CAF-88AF-3EE1-C9170476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56" y="3076572"/>
            <a:ext cx="1381135" cy="352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A9C4C-E29C-285A-7C6D-61D74F4F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93" y="3721373"/>
            <a:ext cx="2524143" cy="4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5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7D9D-B7C5-0D07-51EF-4399F681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Scales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E3FE-4232-266C-443E-493805C4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Both k-NN and SVM are sensitive to the scale of the attributes due to the influence of attribute scales on the distance metrics (k-NN) and the kernel functions (SVM).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It's common practice to apply feature scaling before training these algorithms to ensure a fair contribution from all features and potentially achieve better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7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Statistical Descriptions in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methods summarize or interpret data.</a:t>
            </a:r>
          </a:p>
          <a:p>
            <a:r>
              <a:t>Methods include mean, median, mode, standard deviation.</a:t>
            </a:r>
          </a:p>
          <a:p>
            <a:r>
              <a:t>Relevance: Understanding data distribution aids in preprocessing and algorithm selection.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D76B-8753-5AD5-644F-76F4E0D7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065D-0681-183C-0A7F-12A5D692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kernel, in the context of machine learning, is a function that computes a dot product in some (possibly infinite) feature space. Using kernel functions allows one to operate in a high-dimensional space without explicitly computing the coordinates of points within that space, which can sometimes lead to computational savings.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0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2D6D-4C16-E145-BECC-C0A9FFC8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Few Popular Kernel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D5AB-8040-A38F-DB97-1510BC2D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Linear Kernel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linear kernel is simply the inner product of two vectors. For vectors </a:t>
            </a:r>
            <a:r>
              <a:rPr lang="en-US" b="1" i="0" dirty="0">
                <a:solidFill>
                  <a:srgbClr val="374151"/>
                </a:solidFill>
                <a:effectLst/>
                <a:latin typeface="KaTeX_Main"/>
              </a:rPr>
              <a:t>x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b="1" i="0" dirty="0">
                <a:solidFill>
                  <a:srgbClr val="374151"/>
                </a:solidFill>
                <a:effectLst/>
                <a:latin typeface="KaTeX_Main"/>
              </a:rPr>
              <a:t>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it is defined as: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2. Polynomial Kernel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polynomial kernel, which computes the dot product in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polynomially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expanded feature space, is defined as: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degree of the polynomial.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3. Radial Basis Function (RBF) or Gaussian Kernel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RBF kernel, also known as the Gaussian kernel, is defined as: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γ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a parameter that determines the width of the Gaussian.</a:t>
            </a: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4. Sigmoid Kernel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sigmoid kernel is defined as: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α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a scaling parameter and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constant.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48A09-4A9F-29F9-6B43-BBAC31F5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11" y="2081417"/>
            <a:ext cx="1400185" cy="419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2771F-A3F6-408D-B6D1-6579C530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08" y="2932043"/>
            <a:ext cx="1895489" cy="400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A144D-06B3-4023-FB5C-7F23089B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14" y="4048537"/>
            <a:ext cx="2428893" cy="381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0BB676-012D-D625-2524-97A21AA22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777" y="5167725"/>
            <a:ext cx="2343167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2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88A1-9E29-106E-1FB4-70CAFFEA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D98-20F7-ACDA-2A2C-C0FFCD83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Applications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Kernel functions have several applications, notably in kernelized support vector machines (SVMs), kernel principal component analysis (PCA), and Gaussian processes. They allow these algorithms to create non-linear decision boundaries and find complex patterns in the data.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Properties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a function to be a valid kernel, it must satisfy Mercer's conditions, which imply that the corresponding Gram matrix (a matrix where each element is the kernel evaluated at a pair of data points) is positive semi-definite for any possible dataset. This ensures that the optimization problems that use kernels (like the SVM training problem) are well-posed.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8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4F1C-18DD-C119-7272-8FF68057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462A-3D5D-E99A-AEA0-BCC3B1FE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kernel trick is a technique in machine learning that involves using a kernel function to map data into a higher-dimensional feature space, making it easier to classify the data linearly. This is especially useful in algorithms such as support vector machines (SVMs) and is pivotal in enabling non-linear classification or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8F0-D367-D799-9A4A-15B570A7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8F61-3B43-12ED-A7D3-D8C63EA52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Step 1: Mapping to a Higher Dimensional Space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Given a dataset that is not linearly separable in its original feature space, we seek a transformation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ϕ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that maps the data into a higher-dimensional space where it might be linearly separable. Mathematically, this mapping can be denoted as: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dimensionality of the original space, and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dimensionality of the transformed space (usually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&gt;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B0EDC-B972-44A2-EE3B-9654FB23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93" y="4126807"/>
            <a:ext cx="2358271" cy="6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99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BC43-8B65-1C7B-FDDD-D0DEA0E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AFAA-BC65-0B4F-56CC-B38547B1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Step 2: Using Kernel Functions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Computing the dot products in this higher-dimensional space can be computationally intensive, especially if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much larger than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This is where the kernel trick comes in handy. Instead of explicitly computing the mapping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ϕ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then computing the dot product, we use a kernel function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that computes the dot product directly in the original space, i.e.,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KaTeX_Main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Here,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⟨⋅,⋅⟩⟨⋅,⋅⟩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denotes the dot product in the higher-dimensional space, and </a:t>
            </a:r>
            <a:r>
              <a:rPr lang="en-US" b="1" i="0" dirty="0">
                <a:solidFill>
                  <a:srgbClr val="374151"/>
                </a:solidFill>
                <a:effectLst/>
                <a:latin typeface="KaTeX_Main"/>
              </a:rPr>
              <a:t>x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b="1" i="0" dirty="0">
                <a:solidFill>
                  <a:srgbClr val="374151"/>
                </a:solidFill>
                <a:effectLst/>
                <a:latin typeface="KaTeX_Main"/>
              </a:rPr>
              <a:t>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vectors in the original space.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AD013-3FF4-DD8F-47D6-095E8327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90" y="4022240"/>
            <a:ext cx="4227984" cy="6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5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F8FE-4321-78F5-AB2C-45865243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CF27-3CC7-087E-A684-B255841D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Step 3: Solving the Problem in the Original Space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the kernel function at our disposal, we can now solve the problem (e.g., training an SVM) in the original space without ever explicitly computing the mappings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ϕ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KaTeX_Main"/>
              </a:rPr>
              <a:t>x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ϕ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KaTeX_Main"/>
              </a:rPr>
              <a:t>y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This not only saves computational time but often allows us to work with infinite-dimensional spaces, which would not be possible without the kernel trick.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7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Processes include data cleaning, transformation, normalization.</a:t>
            </a:r>
          </a:p>
          <a:p>
            <a:r>
              <a:rPr dirty="0"/>
              <a:t>Relevance: Enhances data quality, improves mining performance.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Be continued…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0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079"/>
            <a:ext cx="8229600" cy="59115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Mean</a:t>
            </a:r>
          </a:p>
          <a:p>
            <a:pPr lvl="1"/>
            <a:r>
              <a:rPr lang="en-US" sz="9200" dirty="0"/>
              <a:t>Weighted arithmetic mean</a:t>
            </a:r>
          </a:p>
          <a:p>
            <a:pPr lvl="1"/>
            <a:r>
              <a:rPr lang="en-US" sz="9200" dirty="0"/>
              <a:t>Trimmed Mean: chopping extreme values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060867" y="2397223"/>
            <a:ext cx="5022263" cy="856644"/>
          </a:xfrm>
          <a:custGeom>
            <a:avLst/>
            <a:gdLst/>
            <a:ahLst/>
            <a:cxnLst/>
            <a:rect l="l" t="t" r="r" b="b"/>
            <a:pathLst>
              <a:path w="7118447" h="1380901">
                <a:moveTo>
                  <a:pt x="0" y="0"/>
                </a:moveTo>
                <a:lnTo>
                  <a:pt x="7118446" y="0"/>
                </a:lnTo>
                <a:lnTo>
                  <a:pt x="7118446" y="1380901"/>
                </a:lnTo>
                <a:lnTo>
                  <a:pt x="0" y="138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8" y="4217020"/>
            <a:ext cx="8229600" cy="197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Median</a:t>
            </a:r>
          </a:p>
          <a:p>
            <a:pPr marL="342900" lvl="2" indent="-342900"/>
            <a:r>
              <a:rPr lang="en-US" dirty="0"/>
              <a:t>middle value if N is odd, otherwise average of the middle two values.</a:t>
            </a:r>
          </a:p>
          <a:p>
            <a:endParaRPr lang="en-US" dirty="0"/>
          </a:p>
        </p:txBody>
      </p:sp>
      <p:sp>
        <p:nvSpPr>
          <p:cNvPr id="8" name="Freeform 4"/>
          <p:cNvSpPr/>
          <p:nvPr/>
        </p:nvSpPr>
        <p:spPr>
          <a:xfrm>
            <a:off x="1199597" y="3253867"/>
            <a:ext cx="6744804" cy="829368"/>
          </a:xfrm>
          <a:custGeom>
            <a:avLst/>
            <a:gdLst/>
            <a:ahLst/>
            <a:cxnLst/>
            <a:rect l="l" t="t" r="r" b="b"/>
            <a:pathLst>
              <a:path w="9414317" h="1380901">
                <a:moveTo>
                  <a:pt x="0" y="0"/>
                </a:moveTo>
                <a:lnTo>
                  <a:pt x="9414317" y="0"/>
                </a:lnTo>
                <a:lnTo>
                  <a:pt x="9414317" y="1380901"/>
                </a:lnTo>
                <a:lnTo>
                  <a:pt x="0" y="138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5"/>
          <p:cNvSpPr/>
          <p:nvPr/>
        </p:nvSpPr>
        <p:spPr>
          <a:xfrm>
            <a:off x="8681257" y="7722239"/>
            <a:ext cx="9199084" cy="1380901"/>
          </a:xfrm>
          <a:custGeom>
            <a:avLst/>
            <a:gdLst/>
            <a:ahLst/>
            <a:cxnLst/>
            <a:rect l="l" t="t" r="r" b="b"/>
            <a:pathLst>
              <a:path w="9199084" h="1380901">
                <a:moveTo>
                  <a:pt x="0" y="0"/>
                </a:moveTo>
                <a:lnTo>
                  <a:pt x="9199084" y="0"/>
                </a:lnTo>
                <a:lnTo>
                  <a:pt x="9199084" y="1380901"/>
                </a:lnTo>
                <a:lnTo>
                  <a:pt x="0" y="138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5"/>
          <p:cNvSpPr/>
          <p:nvPr/>
        </p:nvSpPr>
        <p:spPr>
          <a:xfrm>
            <a:off x="8833657" y="7874639"/>
            <a:ext cx="9199084" cy="1380901"/>
          </a:xfrm>
          <a:custGeom>
            <a:avLst/>
            <a:gdLst/>
            <a:ahLst/>
            <a:cxnLst/>
            <a:rect l="l" t="t" r="r" b="b"/>
            <a:pathLst>
              <a:path w="9199084" h="1380901">
                <a:moveTo>
                  <a:pt x="0" y="0"/>
                </a:moveTo>
                <a:lnTo>
                  <a:pt x="9199084" y="0"/>
                </a:lnTo>
                <a:lnTo>
                  <a:pt x="9199084" y="1380901"/>
                </a:lnTo>
                <a:lnTo>
                  <a:pt x="0" y="138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5"/>
          <p:cNvSpPr/>
          <p:nvPr/>
        </p:nvSpPr>
        <p:spPr>
          <a:xfrm>
            <a:off x="8986057" y="8027039"/>
            <a:ext cx="9199084" cy="1380901"/>
          </a:xfrm>
          <a:custGeom>
            <a:avLst/>
            <a:gdLst/>
            <a:ahLst/>
            <a:cxnLst/>
            <a:rect l="l" t="t" r="r" b="b"/>
            <a:pathLst>
              <a:path w="9199084" h="1380901">
                <a:moveTo>
                  <a:pt x="0" y="0"/>
                </a:moveTo>
                <a:lnTo>
                  <a:pt x="9199084" y="0"/>
                </a:lnTo>
                <a:lnTo>
                  <a:pt x="9199084" y="1380901"/>
                </a:lnTo>
                <a:lnTo>
                  <a:pt x="0" y="138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/>
          <p:nvPr/>
        </p:nvSpPr>
        <p:spPr>
          <a:xfrm>
            <a:off x="9138457" y="8179439"/>
            <a:ext cx="9199084" cy="1380901"/>
          </a:xfrm>
          <a:custGeom>
            <a:avLst/>
            <a:gdLst/>
            <a:ahLst/>
            <a:cxnLst/>
            <a:rect l="l" t="t" r="r" b="b"/>
            <a:pathLst>
              <a:path w="9199084" h="1380901">
                <a:moveTo>
                  <a:pt x="0" y="0"/>
                </a:moveTo>
                <a:lnTo>
                  <a:pt x="9199084" y="0"/>
                </a:lnTo>
                <a:lnTo>
                  <a:pt x="9199084" y="1380901"/>
                </a:lnTo>
                <a:lnTo>
                  <a:pt x="0" y="138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5"/>
          <p:cNvSpPr/>
          <p:nvPr/>
        </p:nvSpPr>
        <p:spPr>
          <a:xfrm>
            <a:off x="9290857" y="8331839"/>
            <a:ext cx="9199084" cy="1380901"/>
          </a:xfrm>
          <a:custGeom>
            <a:avLst/>
            <a:gdLst/>
            <a:ahLst/>
            <a:cxnLst/>
            <a:rect l="l" t="t" r="r" b="b"/>
            <a:pathLst>
              <a:path w="9199084" h="1380901">
                <a:moveTo>
                  <a:pt x="0" y="0"/>
                </a:moveTo>
                <a:lnTo>
                  <a:pt x="9199084" y="0"/>
                </a:lnTo>
                <a:lnTo>
                  <a:pt x="9199084" y="1380901"/>
                </a:lnTo>
                <a:lnTo>
                  <a:pt x="0" y="138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5"/>
          <p:cNvSpPr/>
          <p:nvPr/>
        </p:nvSpPr>
        <p:spPr>
          <a:xfrm>
            <a:off x="9443257" y="8484239"/>
            <a:ext cx="9199084" cy="1380901"/>
          </a:xfrm>
          <a:custGeom>
            <a:avLst/>
            <a:gdLst/>
            <a:ahLst/>
            <a:cxnLst/>
            <a:rect l="l" t="t" r="r" b="b"/>
            <a:pathLst>
              <a:path w="9199084" h="1380901">
                <a:moveTo>
                  <a:pt x="0" y="0"/>
                </a:moveTo>
                <a:lnTo>
                  <a:pt x="9199084" y="0"/>
                </a:lnTo>
                <a:lnTo>
                  <a:pt x="9199084" y="1380901"/>
                </a:lnTo>
                <a:lnTo>
                  <a:pt x="0" y="138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91" y="5539996"/>
            <a:ext cx="5702006" cy="8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</a:t>
            </a:r>
          </a:p>
        </p:txBody>
      </p:sp>
      <p:sp>
        <p:nvSpPr>
          <p:cNvPr id="4" name="TextBox 6"/>
          <p:cNvSpPr txBox="1">
            <a:spLocks noGrp="1"/>
          </p:cNvSpPr>
          <p:nvPr>
            <p:ph idx="1"/>
          </p:nvPr>
        </p:nvSpPr>
        <p:spPr>
          <a:xfrm>
            <a:off x="457200" y="1231294"/>
            <a:ext cx="8229600" cy="1862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6962" lvl="1" indent="-298481">
              <a:lnSpc>
                <a:spcPts val="4423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Mode: value that occurs most frequently</a:t>
            </a:r>
          </a:p>
          <a:p>
            <a:pPr marL="997012" lvl="2" indent="-298481">
              <a:lnSpc>
                <a:spcPts val="4423"/>
              </a:lnSpc>
            </a:pPr>
            <a:r>
              <a:rPr lang="en-US" sz="2364" dirty="0">
                <a:latin typeface="Open Sauce"/>
              </a:rPr>
              <a:t>unimodal, </a:t>
            </a:r>
            <a:r>
              <a:rPr lang="en-US" sz="2364" dirty="0" err="1">
                <a:latin typeface="Open Sauce"/>
              </a:rPr>
              <a:t>biomodal</a:t>
            </a:r>
            <a:r>
              <a:rPr lang="en-US" sz="2364" dirty="0">
                <a:latin typeface="Open Sauce"/>
              </a:rPr>
              <a:t>, </a:t>
            </a:r>
            <a:r>
              <a:rPr lang="en-US" sz="2364" dirty="0" err="1">
                <a:latin typeface="Open Sauce"/>
              </a:rPr>
              <a:t>trimodal</a:t>
            </a:r>
            <a:r>
              <a:rPr lang="en-US" sz="2364" dirty="0">
                <a:latin typeface="Open Sauce"/>
              </a:rPr>
              <a:t>, multimodal</a:t>
            </a:r>
          </a:p>
          <a:p>
            <a:pPr marL="596962" lvl="1" indent="-298481" algn="l">
              <a:lnSpc>
                <a:spcPts val="4423"/>
              </a:lnSpc>
              <a:buFont typeface="Arial"/>
              <a:buChar char="•"/>
            </a:pPr>
            <a:r>
              <a:rPr lang="en-US" sz="2764" dirty="0">
                <a:solidFill>
                  <a:srgbClr val="FFFFFF"/>
                </a:solidFill>
                <a:latin typeface="Open Sauce"/>
              </a:rPr>
              <a:t>Midrange: avg. of min and max</a:t>
            </a:r>
          </a:p>
        </p:txBody>
      </p:sp>
      <p:sp>
        <p:nvSpPr>
          <p:cNvPr id="5" name="Freeform 3"/>
          <p:cNvSpPr/>
          <p:nvPr/>
        </p:nvSpPr>
        <p:spPr>
          <a:xfrm>
            <a:off x="10884337" y="2162767"/>
            <a:ext cx="4840119" cy="3854705"/>
          </a:xfrm>
          <a:custGeom>
            <a:avLst/>
            <a:gdLst/>
            <a:ahLst/>
            <a:cxnLst/>
            <a:rect l="l" t="t" r="r" b="b"/>
            <a:pathLst>
              <a:path w="4840119" h="3854705">
                <a:moveTo>
                  <a:pt x="0" y="0"/>
                </a:moveTo>
                <a:lnTo>
                  <a:pt x="4840119" y="0"/>
                </a:lnTo>
                <a:lnTo>
                  <a:pt x="4840119" y="3854705"/>
                </a:lnTo>
                <a:lnTo>
                  <a:pt x="0" y="385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3"/>
          <p:cNvSpPr/>
          <p:nvPr/>
        </p:nvSpPr>
        <p:spPr>
          <a:xfrm>
            <a:off x="11036737" y="2315167"/>
            <a:ext cx="4840119" cy="3854705"/>
          </a:xfrm>
          <a:custGeom>
            <a:avLst/>
            <a:gdLst/>
            <a:ahLst/>
            <a:cxnLst/>
            <a:rect l="l" t="t" r="r" b="b"/>
            <a:pathLst>
              <a:path w="4840119" h="3854705">
                <a:moveTo>
                  <a:pt x="0" y="0"/>
                </a:moveTo>
                <a:lnTo>
                  <a:pt x="4840119" y="0"/>
                </a:lnTo>
                <a:lnTo>
                  <a:pt x="4840119" y="3854705"/>
                </a:lnTo>
                <a:lnTo>
                  <a:pt x="0" y="385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2633431"/>
            <a:ext cx="4996180" cy="42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Variance and Skewness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Variance measures data dispersion. Skewness indicates asymmetry.</a:t>
            </a:r>
          </a:p>
          <a:p>
            <a:r>
              <a:t>Relevance: Helps in identifying outliers and data normalization.</a:t>
            </a:r>
          </a:p>
        </p:txBody>
      </p:sp>
      <p:sp>
        <p:nvSpPr>
          <p:cNvPr id="4" name="Freeform 5"/>
          <p:cNvSpPr/>
          <p:nvPr/>
        </p:nvSpPr>
        <p:spPr>
          <a:xfrm>
            <a:off x="8681257" y="7722239"/>
            <a:ext cx="9199084" cy="1380901"/>
          </a:xfrm>
          <a:custGeom>
            <a:avLst/>
            <a:gdLst/>
            <a:ahLst/>
            <a:cxnLst/>
            <a:rect l="l" t="t" r="r" b="b"/>
            <a:pathLst>
              <a:path w="9199084" h="1380901">
                <a:moveTo>
                  <a:pt x="0" y="0"/>
                </a:moveTo>
                <a:lnTo>
                  <a:pt x="9199084" y="0"/>
                </a:lnTo>
                <a:lnTo>
                  <a:pt x="9199084" y="1380901"/>
                </a:lnTo>
                <a:lnTo>
                  <a:pt x="0" y="138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numeric data tend to spread</a:t>
            </a:r>
          </a:p>
          <a:p>
            <a:r>
              <a:rPr lang="en-US" dirty="0"/>
              <a:t>Range: difference between max and min</a:t>
            </a:r>
          </a:p>
          <a:p>
            <a:r>
              <a:rPr lang="en-US" dirty="0"/>
              <a:t>Quartiles: Q1 (25th percentile), Q3 (75th)</a:t>
            </a:r>
          </a:p>
          <a:p>
            <a:r>
              <a:rPr lang="en-US" dirty="0"/>
              <a:t>Interquartile range</a:t>
            </a:r>
          </a:p>
          <a:p>
            <a:pPr lvl="1"/>
            <a:r>
              <a:rPr lang="en-US" dirty="0"/>
              <a:t>IQR = Q3 - Q1</a:t>
            </a:r>
          </a:p>
          <a:p>
            <a:endParaRPr lang="en-US" dirty="0"/>
          </a:p>
        </p:txBody>
      </p:sp>
      <p:sp>
        <p:nvSpPr>
          <p:cNvPr id="6" name="Freeform 4"/>
          <p:cNvSpPr/>
          <p:nvPr/>
        </p:nvSpPr>
        <p:spPr>
          <a:xfrm>
            <a:off x="1460715" y="4557716"/>
            <a:ext cx="6222570" cy="2300284"/>
          </a:xfrm>
          <a:custGeom>
            <a:avLst/>
            <a:gdLst/>
            <a:ahLst/>
            <a:cxnLst/>
            <a:rect l="l" t="t" r="r" b="b"/>
            <a:pathLst>
              <a:path w="8210316" h="4001230">
                <a:moveTo>
                  <a:pt x="0" y="0"/>
                </a:moveTo>
                <a:lnTo>
                  <a:pt x="8210316" y="0"/>
                </a:lnTo>
                <a:lnTo>
                  <a:pt x="8210316" y="4001230"/>
                </a:lnTo>
                <a:lnTo>
                  <a:pt x="0" y="4001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Dispersion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457200" y="2155932"/>
            <a:ext cx="9491458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6962" lvl="1" indent="-298481" defTabSz="914400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Five number summary: min, Q1, median, Q3, max</a:t>
            </a:r>
          </a:p>
          <a:p>
            <a:pPr marL="596962" lvl="1" indent="-298481" defTabSz="914400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Outlier: value higher/lower than 1.5 x IQR of Q3/Q1</a:t>
            </a:r>
          </a:p>
          <a:p>
            <a:pPr marL="596962" lvl="1" indent="-298481" defTabSz="914400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Variance: </a:t>
            </a:r>
          </a:p>
          <a:p>
            <a:pPr marL="596962" lvl="1" indent="-298481" defTabSz="914400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Standard deviation: square root of variance</a:t>
            </a:r>
          </a:p>
        </p:txBody>
      </p:sp>
      <p:sp>
        <p:nvSpPr>
          <p:cNvPr id="6" name="Freeform 4"/>
          <p:cNvSpPr/>
          <p:nvPr/>
        </p:nvSpPr>
        <p:spPr>
          <a:xfrm>
            <a:off x="818317" y="4894775"/>
            <a:ext cx="7508819" cy="847657"/>
          </a:xfrm>
          <a:custGeom>
            <a:avLst/>
            <a:gdLst/>
            <a:ahLst/>
            <a:cxnLst/>
            <a:rect l="l" t="t" r="r" b="b"/>
            <a:pathLst>
              <a:path w="9840239" h="1383166">
                <a:moveTo>
                  <a:pt x="0" y="0"/>
                </a:moveTo>
                <a:lnTo>
                  <a:pt x="9840239" y="0"/>
                </a:lnTo>
                <a:lnTo>
                  <a:pt x="9840239" y="1383166"/>
                </a:lnTo>
                <a:lnTo>
                  <a:pt x="0" y="138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Dispersion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64592" y="1574233"/>
            <a:ext cx="9491458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6962" lvl="1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Boxplot</a:t>
            </a:r>
          </a:p>
          <a:p>
            <a:pPr marL="1054162" lvl="2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box: Q1, M, Q3, IQR</a:t>
            </a:r>
          </a:p>
          <a:p>
            <a:pPr marL="1054162" lvl="2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whiskers:</a:t>
            </a:r>
          </a:p>
          <a:p>
            <a:pPr marL="1511362" lvl="3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min, max, 1.5 x IQR</a:t>
            </a:r>
          </a:p>
          <a:p>
            <a:pPr marL="1054162" lvl="2" indent="-298481">
              <a:lnSpc>
                <a:spcPts val="3870"/>
              </a:lnSpc>
              <a:buFont typeface="Arial"/>
              <a:buChar char="•"/>
            </a:pPr>
            <a:r>
              <a:rPr lang="en-US" sz="2764" dirty="0">
                <a:latin typeface="Open Sauce"/>
              </a:rPr>
              <a:t>outliers</a:t>
            </a:r>
          </a:p>
        </p:txBody>
      </p:sp>
      <p:sp>
        <p:nvSpPr>
          <p:cNvPr id="5" name="Freeform 3"/>
          <p:cNvSpPr/>
          <p:nvPr/>
        </p:nvSpPr>
        <p:spPr>
          <a:xfrm>
            <a:off x="4754880" y="2282694"/>
            <a:ext cx="4255008" cy="4541520"/>
          </a:xfrm>
          <a:custGeom>
            <a:avLst/>
            <a:gdLst/>
            <a:ahLst/>
            <a:cxnLst/>
            <a:rect l="l" t="t" r="r" b="b"/>
            <a:pathLst>
              <a:path w="8961637" h="9044615">
                <a:moveTo>
                  <a:pt x="0" y="0"/>
                </a:moveTo>
                <a:lnTo>
                  <a:pt x="8961637" y="0"/>
                </a:lnTo>
                <a:lnTo>
                  <a:pt x="8961637" y="9044616"/>
                </a:lnTo>
                <a:lnTo>
                  <a:pt x="0" y="904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39184" cy="4087868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Common techniques: histograms, scatter plots, heat maps.</a:t>
            </a:r>
          </a:p>
          <a:p>
            <a:r>
              <a:rPr dirty="0"/>
              <a:t>Utility: Quick insight into data, helps in feature selection.</a:t>
            </a:r>
          </a:p>
          <a:p>
            <a:r>
              <a:rPr dirty="0"/>
              <a:t>Choice depends on data type and mining objectives.</a:t>
            </a:r>
          </a:p>
        </p:txBody>
      </p:sp>
      <p:sp>
        <p:nvSpPr>
          <p:cNvPr id="4" name="Freeform 3"/>
          <p:cNvSpPr/>
          <p:nvPr/>
        </p:nvSpPr>
        <p:spPr>
          <a:xfrm>
            <a:off x="4893679" y="1600201"/>
            <a:ext cx="3793121" cy="4087868"/>
          </a:xfrm>
          <a:custGeom>
            <a:avLst/>
            <a:gdLst/>
            <a:ahLst/>
            <a:cxnLst/>
            <a:rect l="l" t="t" r="r" b="b"/>
            <a:pathLst>
              <a:path w="5955777" h="5985358">
                <a:moveTo>
                  <a:pt x="0" y="0"/>
                </a:moveTo>
                <a:lnTo>
                  <a:pt x="5955777" y="0"/>
                </a:lnTo>
                <a:lnTo>
                  <a:pt x="5955777" y="5985359"/>
                </a:lnTo>
                <a:lnTo>
                  <a:pt x="0" y="598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1423</Words>
  <Application>Microsoft Office PowerPoint</Application>
  <PresentationFormat>On-screen Show (4:3)</PresentationFormat>
  <Paragraphs>156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Darker Grotesque Bold</vt:lpstr>
      <vt:lpstr>KaTeX_Main</vt:lpstr>
      <vt:lpstr>KaTeX_Math</vt:lpstr>
      <vt:lpstr>Open Sauce</vt:lpstr>
      <vt:lpstr>Söhne</vt:lpstr>
      <vt:lpstr>Office Theme</vt:lpstr>
      <vt:lpstr>Getting to Know Your Data </vt:lpstr>
      <vt:lpstr>Statistical Descriptions in Data Mining</vt:lpstr>
      <vt:lpstr>Central Tendency</vt:lpstr>
      <vt:lpstr>Central Tendency</vt:lpstr>
      <vt:lpstr>Variance and Skewness</vt:lpstr>
      <vt:lpstr>Data Dispersion</vt:lpstr>
      <vt:lpstr>Data Dispersion</vt:lpstr>
      <vt:lpstr>Data Dispersion</vt:lpstr>
      <vt:lpstr>Data Visualization Techniques</vt:lpstr>
      <vt:lpstr>More on Data Visualization</vt:lpstr>
      <vt:lpstr>Measuring Data Similarity</vt:lpstr>
      <vt:lpstr>Object Similarity/Dissimilarity</vt:lpstr>
      <vt:lpstr>Understanding Attribute Types</vt:lpstr>
      <vt:lpstr>Real-world Applications of Attribute Types</vt:lpstr>
      <vt:lpstr>Numeric Attributes in Data Mining</vt:lpstr>
      <vt:lpstr>Machine Learning Algorithms and Numeric Attributes</vt:lpstr>
      <vt:lpstr>k-Nearest Neighbors (k-NN)</vt:lpstr>
      <vt:lpstr>Support Vector Machine (SVM)</vt:lpstr>
      <vt:lpstr>Attribute Scales Conclusion</vt:lpstr>
      <vt:lpstr>What is a Kernel?</vt:lpstr>
      <vt:lpstr>A Few Popular Kernel Functions</vt:lpstr>
      <vt:lpstr>Kernels</vt:lpstr>
      <vt:lpstr>Kernel Trick</vt:lpstr>
      <vt:lpstr>Kernel Trick</vt:lpstr>
      <vt:lpstr>Kernel Trick</vt:lpstr>
      <vt:lpstr>Kernel Trick</vt:lpstr>
      <vt:lpstr>Data Preprocessing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Data </dc:title>
  <dc:subject/>
  <dc:creator/>
  <cp:keywords/>
  <dc:description>generated using python-pptx</dc:description>
  <cp:lastModifiedBy>Ravi Starzl</cp:lastModifiedBy>
  <cp:revision>10</cp:revision>
  <dcterms:created xsi:type="dcterms:W3CDTF">2013-01-27T09:14:16Z</dcterms:created>
  <dcterms:modified xsi:type="dcterms:W3CDTF">2023-09-07T18:27:12Z</dcterms:modified>
  <cp:category/>
</cp:coreProperties>
</file>