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306" r:id="rId5"/>
    <p:sldId id="274" r:id="rId6"/>
    <p:sldId id="275" r:id="rId7"/>
    <p:sldId id="276" r:id="rId8"/>
    <p:sldId id="259" r:id="rId9"/>
    <p:sldId id="277" r:id="rId10"/>
    <p:sldId id="279" r:id="rId11"/>
    <p:sldId id="280" r:id="rId12"/>
    <p:sldId id="281" r:id="rId13"/>
    <p:sldId id="282" r:id="rId14"/>
    <p:sldId id="283" r:id="rId15"/>
    <p:sldId id="284" r:id="rId16"/>
    <p:sldId id="285" r:id="rId17"/>
    <p:sldId id="286" r:id="rId18"/>
    <p:sldId id="287" r:id="rId19"/>
    <p:sldId id="288" r:id="rId20"/>
    <p:sldId id="289" r:id="rId21"/>
    <p:sldId id="278" r:id="rId22"/>
    <p:sldId id="290" r:id="rId23"/>
    <p:sldId id="291" r:id="rId24"/>
    <p:sldId id="292" r:id="rId25"/>
    <p:sldId id="293" r:id="rId26"/>
    <p:sldId id="260" r:id="rId27"/>
    <p:sldId id="295" r:id="rId28"/>
    <p:sldId id="294" r:id="rId29"/>
    <p:sldId id="296" r:id="rId30"/>
    <p:sldId id="297" r:id="rId31"/>
    <p:sldId id="298" r:id="rId32"/>
    <p:sldId id="299" r:id="rId33"/>
    <p:sldId id="300" r:id="rId34"/>
    <p:sldId id="262" r:id="rId35"/>
    <p:sldId id="302" r:id="rId36"/>
    <p:sldId id="303" r:id="rId37"/>
    <p:sldId id="304" r:id="rId38"/>
    <p:sldId id="305"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3D81AF-3B99-9097-3872-778DA92BC3AC}" v="30" dt="2023-09-07T03:52:10.9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6" d="100"/>
          <a:sy n="96" d="100"/>
        </p:scale>
        <p:origin x="978" y="5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vi Starzl" userId="S::rast5612@colorado.edu::396031c4-88cb-48b0-97a6-77e5e2b90be5" providerId="AD" clId="Web-{933D81AF-3B99-9097-3872-778DA92BC3AC}"/>
    <pc:docChg chg="delSld modSld">
      <pc:chgData name="Ravi Starzl" userId="S::rast5612@colorado.edu::396031c4-88cb-48b0-97a6-77e5e2b90be5" providerId="AD" clId="Web-{933D81AF-3B99-9097-3872-778DA92BC3AC}" dt="2023-09-07T03:52:10.974" v="29" actId="20577"/>
      <pc:docMkLst>
        <pc:docMk/>
      </pc:docMkLst>
      <pc:sldChg chg="modSp">
        <pc:chgData name="Ravi Starzl" userId="S::rast5612@colorado.edu::396031c4-88cb-48b0-97a6-77e5e2b90be5" providerId="AD" clId="Web-{933D81AF-3B99-9097-3872-778DA92BC3AC}" dt="2023-09-07T03:51:12.473" v="10" actId="20577"/>
        <pc:sldMkLst>
          <pc:docMk/>
          <pc:sldMk cId="0" sldId="257"/>
        </pc:sldMkLst>
        <pc:spChg chg="mod">
          <ac:chgData name="Ravi Starzl" userId="S::rast5612@colorado.edu::396031c4-88cb-48b0-97a6-77e5e2b90be5" providerId="AD" clId="Web-{933D81AF-3B99-9097-3872-778DA92BC3AC}" dt="2023-09-07T03:51:12.473" v="10" actId="20577"/>
          <ac:spMkLst>
            <pc:docMk/>
            <pc:sldMk cId="0" sldId="257"/>
            <ac:spMk id="3" creationId="{00000000-0000-0000-0000-000000000000}"/>
          </ac:spMkLst>
        </pc:spChg>
      </pc:sldChg>
      <pc:sldChg chg="del">
        <pc:chgData name="Ravi Starzl" userId="S::rast5612@colorado.edu::396031c4-88cb-48b0-97a6-77e5e2b90be5" providerId="AD" clId="Web-{933D81AF-3B99-9097-3872-778DA92BC3AC}" dt="2023-09-07T03:51:33.677" v="21"/>
        <pc:sldMkLst>
          <pc:docMk/>
          <pc:sldMk cId="0" sldId="263"/>
        </pc:sldMkLst>
      </pc:sldChg>
      <pc:sldChg chg="del">
        <pc:chgData name="Ravi Starzl" userId="S::rast5612@colorado.edu::396031c4-88cb-48b0-97a6-77e5e2b90be5" providerId="AD" clId="Web-{933D81AF-3B99-9097-3872-778DA92BC3AC}" dt="2023-09-07T03:51:33.677" v="20"/>
        <pc:sldMkLst>
          <pc:docMk/>
          <pc:sldMk cId="0" sldId="264"/>
        </pc:sldMkLst>
      </pc:sldChg>
      <pc:sldChg chg="del">
        <pc:chgData name="Ravi Starzl" userId="S::rast5612@colorado.edu::396031c4-88cb-48b0-97a6-77e5e2b90be5" providerId="AD" clId="Web-{933D81AF-3B99-9097-3872-778DA92BC3AC}" dt="2023-09-07T03:51:33.677" v="19"/>
        <pc:sldMkLst>
          <pc:docMk/>
          <pc:sldMk cId="0" sldId="265"/>
        </pc:sldMkLst>
      </pc:sldChg>
      <pc:sldChg chg="del">
        <pc:chgData name="Ravi Starzl" userId="S::rast5612@colorado.edu::396031c4-88cb-48b0-97a6-77e5e2b90be5" providerId="AD" clId="Web-{933D81AF-3B99-9097-3872-778DA92BC3AC}" dt="2023-09-07T03:51:33.677" v="18"/>
        <pc:sldMkLst>
          <pc:docMk/>
          <pc:sldMk cId="0" sldId="266"/>
        </pc:sldMkLst>
      </pc:sldChg>
      <pc:sldChg chg="del">
        <pc:chgData name="Ravi Starzl" userId="S::rast5612@colorado.edu::396031c4-88cb-48b0-97a6-77e5e2b90be5" providerId="AD" clId="Web-{933D81AF-3B99-9097-3872-778DA92BC3AC}" dt="2023-09-07T03:51:33.677" v="17"/>
        <pc:sldMkLst>
          <pc:docMk/>
          <pc:sldMk cId="0" sldId="267"/>
        </pc:sldMkLst>
      </pc:sldChg>
      <pc:sldChg chg="del">
        <pc:chgData name="Ravi Starzl" userId="S::rast5612@colorado.edu::396031c4-88cb-48b0-97a6-77e5e2b90be5" providerId="AD" clId="Web-{933D81AF-3B99-9097-3872-778DA92BC3AC}" dt="2023-09-07T03:51:33.677" v="16"/>
        <pc:sldMkLst>
          <pc:docMk/>
          <pc:sldMk cId="0" sldId="268"/>
        </pc:sldMkLst>
      </pc:sldChg>
      <pc:sldChg chg="del">
        <pc:chgData name="Ravi Starzl" userId="S::rast5612@colorado.edu::396031c4-88cb-48b0-97a6-77e5e2b90be5" providerId="AD" clId="Web-{933D81AF-3B99-9097-3872-778DA92BC3AC}" dt="2023-09-07T03:51:33.677" v="15"/>
        <pc:sldMkLst>
          <pc:docMk/>
          <pc:sldMk cId="0" sldId="269"/>
        </pc:sldMkLst>
      </pc:sldChg>
      <pc:sldChg chg="del">
        <pc:chgData name="Ravi Starzl" userId="S::rast5612@colorado.edu::396031c4-88cb-48b0-97a6-77e5e2b90be5" providerId="AD" clId="Web-{933D81AF-3B99-9097-3872-778DA92BC3AC}" dt="2023-09-07T03:51:33.677" v="14"/>
        <pc:sldMkLst>
          <pc:docMk/>
          <pc:sldMk cId="0" sldId="270"/>
        </pc:sldMkLst>
      </pc:sldChg>
      <pc:sldChg chg="del">
        <pc:chgData name="Ravi Starzl" userId="S::rast5612@colorado.edu::396031c4-88cb-48b0-97a6-77e5e2b90be5" providerId="AD" clId="Web-{933D81AF-3B99-9097-3872-778DA92BC3AC}" dt="2023-09-07T03:51:33.677" v="13"/>
        <pc:sldMkLst>
          <pc:docMk/>
          <pc:sldMk cId="0" sldId="271"/>
        </pc:sldMkLst>
      </pc:sldChg>
      <pc:sldChg chg="del">
        <pc:chgData name="Ravi Starzl" userId="S::rast5612@colorado.edu::396031c4-88cb-48b0-97a6-77e5e2b90be5" providerId="AD" clId="Web-{933D81AF-3B99-9097-3872-778DA92BC3AC}" dt="2023-09-07T03:51:33.677" v="12"/>
        <pc:sldMkLst>
          <pc:docMk/>
          <pc:sldMk cId="0" sldId="272"/>
        </pc:sldMkLst>
      </pc:sldChg>
      <pc:sldChg chg="del">
        <pc:chgData name="Ravi Starzl" userId="S::rast5612@colorado.edu::396031c4-88cb-48b0-97a6-77e5e2b90be5" providerId="AD" clId="Web-{933D81AF-3B99-9097-3872-778DA92BC3AC}" dt="2023-09-07T03:51:33.677" v="11"/>
        <pc:sldMkLst>
          <pc:docMk/>
          <pc:sldMk cId="0" sldId="273"/>
        </pc:sldMkLst>
      </pc:sldChg>
      <pc:sldChg chg="modSp">
        <pc:chgData name="Ravi Starzl" userId="S::rast5612@colorado.edu::396031c4-88cb-48b0-97a6-77e5e2b90be5" providerId="AD" clId="Web-{933D81AF-3B99-9097-3872-778DA92BC3AC}" dt="2023-09-07T03:52:07.365" v="27" actId="20577"/>
        <pc:sldMkLst>
          <pc:docMk/>
          <pc:sldMk cId="106149972" sldId="274"/>
        </pc:sldMkLst>
        <pc:spChg chg="mod">
          <ac:chgData name="Ravi Starzl" userId="S::rast5612@colorado.edu::396031c4-88cb-48b0-97a6-77e5e2b90be5" providerId="AD" clId="Web-{933D81AF-3B99-9097-3872-778DA92BC3AC}" dt="2023-09-07T03:52:07.365" v="27" actId="20577"/>
          <ac:spMkLst>
            <pc:docMk/>
            <pc:sldMk cId="106149972" sldId="274"/>
            <ac:spMk id="3" creationId="{5190D1AD-0EA0-A8BE-CFC9-1C7D87D13DF2}"/>
          </ac:spMkLst>
        </pc:spChg>
      </pc:sldChg>
      <pc:sldChg chg="modSp">
        <pc:chgData name="Ravi Starzl" userId="S::rast5612@colorado.edu::396031c4-88cb-48b0-97a6-77e5e2b90be5" providerId="AD" clId="Web-{933D81AF-3B99-9097-3872-778DA92BC3AC}" dt="2023-09-07T03:52:08.474" v="28" actId="20577"/>
        <pc:sldMkLst>
          <pc:docMk/>
          <pc:sldMk cId="255724810" sldId="275"/>
        </pc:sldMkLst>
        <pc:spChg chg="mod">
          <ac:chgData name="Ravi Starzl" userId="S::rast5612@colorado.edu::396031c4-88cb-48b0-97a6-77e5e2b90be5" providerId="AD" clId="Web-{933D81AF-3B99-9097-3872-778DA92BC3AC}" dt="2023-09-07T03:52:08.474" v="28" actId="20577"/>
          <ac:spMkLst>
            <pc:docMk/>
            <pc:sldMk cId="255724810" sldId="275"/>
            <ac:spMk id="3" creationId="{F023FB28-D58F-848E-0198-4E83DA9B95D6}"/>
          </ac:spMkLst>
        </pc:spChg>
      </pc:sldChg>
      <pc:sldChg chg="modSp">
        <pc:chgData name="Ravi Starzl" userId="S::rast5612@colorado.edu::396031c4-88cb-48b0-97a6-77e5e2b90be5" providerId="AD" clId="Web-{933D81AF-3B99-9097-3872-778DA92BC3AC}" dt="2023-09-07T03:52:10.974" v="29" actId="20577"/>
        <pc:sldMkLst>
          <pc:docMk/>
          <pc:sldMk cId="1565036999" sldId="276"/>
        </pc:sldMkLst>
        <pc:spChg chg="mod">
          <ac:chgData name="Ravi Starzl" userId="S::rast5612@colorado.edu::396031c4-88cb-48b0-97a6-77e5e2b90be5" providerId="AD" clId="Web-{933D81AF-3B99-9097-3872-778DA92BC3AC}" dt="2023-09-07T03:52:10.974" v="29" actId="20577"/>
          <ac:spMkLst>
            <pc:docMk/>
            <pc:sldMk cId="1565036999" sldId="276"/>
            <ac:spMk id="3" creationId="{AD82B393-7D8E-36CA-6790-6F27D958E0C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Introduction to Data Mining &amp; Data Preprocessing</a:t>
            </a:r>
          </a:p>
        </p:txBody>
      </p:sp>
      <p:sp>
        <p:nvSpPr>
          <p:cNvPr id="3" name="Subtitle 2"/>
          <p:cNvSpPr>
            <a:spLocks noGrp="1"/>
          </p:cNvSpPr>
          <p:nvPr>
            <p:ph type="subTitle" idx="1"/>
          </p:nvPr>
        </p:nvSpPr>
        <p:spPr/>
        <p:txBody>
          <a:bodyPr/>
          <a:lstStyle/>
          <a:p>
            <a:r>
              <a:rPr lang="en-US" dirty="0"/>
              <a:t>Ravi Starzl, PhD</a:t>
            </a:r>
            <a:endParaRPr dirty="0"/>
          </a:p>
          <a:p>
            <a:r>
              <a:rPr lang="en-US" dirty="0"/>
              <a:t>September 5, 2023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data mining</a:t>
            </a:r>
            <a:endParaRPr dirty="0"/>
          </a:p>
        </p:txBody>
      </p:sp>
      <p:sp>
        <p:nvSpPr>
          <p:cNvPr id="3" name="Content Placeholder 2"/>
          <p:cNvSpPr>
            <a:spLocks noGrp="1"/>
          </p:cNvSpPr>
          <p:nvPr>
            <p:ph idx="1"/>
          </p:nvPr>
        </p:nvSpPr>
        <p:spPr/>
        <p:txBody>
          <a:bodyPr/>
          <a:lstStyle/>
          <a:p>
            <a:pPr algn="l"/>
            <a:r>
              <a:rPr lang="en-US" b="1" i="0" dirty="0">
                <a:effectLst/>
                <a:latin typeface="Söhne"/>
              </a:rPr>
              <a:t>1. Clustering</a:t>
            </a:r>
          </a:p>
          <a:p>
            <a:pPr algn="l"/>
            <a:r>
              <a:rPr lang="en-US" b="0" i="0" dirty="0">
                <a:effectLst/>
                <a:latin typeface="Söhne"/>
              </a:rPr>
              <a:t>Definition:</a:t>
            </a:r>
          </a:p>
          <a:p>
            <a:pPr algn="l">
              <a:buFont typeface="Arial" panose="020B0604020202020204" pitchFamily="34" charset="0"/>
              <a:buChar char="•"/>
            </a:pPr>
            <a:r>
              <a:rPr lang="en-US" b="0" i="0" dirty="0">
                <a:solidFill>
                  <a:srgbClr val="374151"/>
                </a:solidFill>
                <a:effectLst/>
                <a:latin typeface="Söhne"/>
              </a:rPr>
              <a:t>Grouping similar data points together based on certain characteristics.</a:t>
            </a:r>
          </a:p>
          <a:p>
            <a:pPr algn="l"/>
            <a:r>
              <a:rPr lang="en-US" b="0" i="0" dirty="0">
                <a:effectLst/>
                <a:latin typeface="Söhne"/>
              </a:rPr>
              <a:t>Applications:</a:t>
            </a:r>
          </a:p>
          <a:p>
            <a:pPr algn="l">
              <a:buFont typeface="Arial" panose="020B0604020202020204" pitchFamily="34" charset="0"/>
              <a:buChar char="•"/>
            </a:pPr>
            <a:r>
              <a:rPr lang="en-US" b="0" i="0" dirty="0">
                <a:solidFill>
                  <a:srgbClr val="374151"/>
                </a:solidFill>
                <a:effectLst/>
                <a:latin typeface="Söhne"/>
              </a:rPr>
              <a:t>Customer segmentation in marketing.</a:t>
            </a:r>
          </a:p>
          <a:p>
            <a:pPr algn="l">
              <a:buFont typeface="Arial" panose="020B0604020202020204" pitchFamily="34" charset="0"/>
              <a:buChar char="•"/>
            </a:pPr>
            <a:r>
              <a:rPr lang="en-US" b="0" i="0" dirty="0">
                <a:solidFill>
                  <a:srgbClr val="374151"/>
                </a:solidFill>
                <a:effectLst/>
                <a:latin typeface="Söhne"/>
              </a:rPr>
              <a:t>Identifying patterns in gene expression data in bioinformatics.</a:t>
            </a:r>
          </a:p>
        </p:txBody>
      </p:sp>
    </p:spTree>
    <p:extLst>
      <p:ext uri="{BB962C8B-B14F-4D97-AF65-F5344CB8AC3E}">
        <p14:creationId xmlns:p14="http://schemas.microsoft.com/office/powerpoint/2010/main" val="3410328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data mining</a:t>
            </a:r>
            <a:endParaRPr dirty="0"/>
          </a:p>
        </p:txBody>
      </p:sp>
      <p:sp>
        <p:nvSpPr>
          <p:cNvPr id="3" name="Content Placeholder 2"/>
          <p:cNvSpPr>
            <a:spLocks noGrp="1"/>
          </p:cNvSpPr>
          <p:nvPr>
            <p:ph idx="1"/>
          </p:nvPr>
        </p:nvSpPr>
        <p:spPr/>
        <p:txBody>
          <a:bodyPr>
            <a:normAutofit fontScale="92500" lnSpcReduction="20000"/>
          </a:bodyPr>
          <a:lstStyle/>
          <a:p>
            <a:pPr algn="l"/>
            <a:r>
              <a:rPr lang="en-US" b="1" i="0" dirty="0">
                <a:effectLst/>
                <a:latin typeface="Söhne"/>
              </a:rPr>
              <a:t>2. Association Rule Mining</a:t>
            </a:r>
          </a:p>
          <a:p>
            <a:pPr algn="l"/>
            <a:r>
              <a:rPr lang="en-US" b="0" i="0" dirty="0">
                <a:effectLst/>
                <a:latin typeface="Söhne"/>
              </a:rPr>
              <a:t>Definition:</a:t>
            </a:r>
          </a:p>
          <a:p>
            <a:pPr algn="l">
              <a:buFont typeface="Arial" panose="020B0604020202020204" pitchFamily="34" charset="0"/>
              <a:buChar char="•"/>
            </a:pPr>
            <a:r>
              <a:rPr lang="en-US" b="0" i="0" dirty="0">
                <a:solidFill>
                  <a:srgbClr val="374151"/>
                </a:solidFill>
                <a:effectLst/>
                <a:latin typeface="Söhne"/>
              </a:rPr>
              <a:t>Discovering rules that highlight relationships between seemingly independent data in a database.</a:t>
            </a:r>
          </a:p>
          <a:p>
            <a:pPr algn="l"/>
            <a:r>
              <a:rPr lang="en-US" b="0" i="0" dirty="0">
                <a:effectLst/>
                <a:latin typeface="Söhne"/>
              </a:rPr>
              <a:t>Applications:</a:t>
            </a:r>
          </a:p>
          <a:p>
            <a:pPr algn="l">
              <a:buFont typeface="Arial" panose="020B0604020202020204" pitchFamily="34" charset="0"/>
              <a:buChar char="•"/>
            </a:pPr>
            <a:r>
              <a:rPr lang="en-US" b="0" i="0" dirty="0">
                <a:solidFill>
                  <a:srgbClr val="374151"/>
                </a:solidFill>
                <a:effectLst/>
                <a:latin typeface="Söhne"/>
              </a:rPr>
              <a:t>Market basket analysis in retail to find patterns in customer purchasing behavior.</a:t>
            </a:r>
          </a:p>
          <a:p>
            <a:pPr algn="l">
              <a:buFont typeface="Arial" panose="020B0604020202020204" pitchFamily="34" charset="0"/>
              <a:buChar char="•"/>
            </a:pPr>
            <a:r>
              <a:rPr lang="en-US" b="0" i="0" dirty="0">
                <a:solidFill>
                  <a:srgbClr val="374151"/>
                </a:solidFill>
                <a:effectLst/>
                <a:latin typeface="Söhne"/>
              </a:rPr>
              <a:t>Recommending products online based on items frequently bought together.</a:t>
            </a:r>
          </a:p>
        </p:txBody>
      </p:sp>
    </p:spTree>
    <p:extLst>
      <p:ext uri="{BB962C8B-B14F-4D97-AF65-F5344CB8AC3E}">
        <p14:creationId xmlns:p14="http://schemas.microsoft.com/office/powerpoint/2010/main" val="3441875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data mining</a:t>
            </a:r>
            <a:endParaRPr dirty="0"/>
          </a:p>
        </p:txBody>
      </p:sp>
      <p:sp>
        <p:nvSpPr>
          <p:cNvPr id="3" name="Content Placeholder 2"/>
          <p:cNvSpPr>
            <a:spLocks noGrp="1"/>
          </p:cNvSpPr>
          <p:nvPr>
            <p:ph idx="1"/>
          </p:nvPr>
        </p:nvSpPr>
        <p:spPr/>
        <p:txBody>
          <a:bodyPr>
            <a:normAutofit fontScale="92500" lnSpcReduction="10000"/>
          </a:bodyPr>
          <a:lstStyle/>
          <a:p>
            <a:pPr algn="l"/>
            <a:r>
              <a:rPr lang="en-US" b="1" i="0" dirty="0">
                <a:effectLst/>
                <a:latin typeface="Söhne"/>
              </a:rPr>
              <a:t>3. Sequence Analysis</a:t>
            </a:r>
          </a:p>
          <a:p>
            <a:pPr algn="l"/>
            <a:r>
              <a:rPr lang="en-US" b="0" i="0" dirty="0">
                <a:effectLst/>
                <a:latin typeface="Söhne"/>
              </a:rPr>
              <a:t>Definition:</a:t>
            </a:r>
          </a:p>
          <a:p>
            <a:pPr algn="l">
              <a:buFont typeface="Arial" panose="020B0604020202020204" pitchFamily="34" charset="0"/>
              <a:buChar char="•"/>
            </a:pPr>
            <a:r>
              <a:rPr lang="en-US" b="0" i="0" dirty="0">
                <a:solidFill>
                  <a:srgbClr val="374151"/>
                </a:solidFill>
                <a:effectLst/>
                <a:latin typeface="Söhne"/>
              </a:rPr>
              <a:t>Finding statistically relevant patterns between data instances where the values are delivered in a sequence.</a:t>
            </a:r>
          </a:p>
          <a:p>
            <a:pPr algn="l"/>
            <a:r>
              <a:rPr lang="en-US" b="0" i="0" dirty="0">
                <a:effectLst/>
                <a:latin typeface="Söhne"/>
              </a:rPr>
              <a:t>Applications:</a:t>
            </a:r>
          </a:p>
          <a:p>
            <a:pPr algn="l">
              <a:buFont typeface="Arial" panose="020B0604020202020204" pitchFamily="34" charset="0"/>
              <a:buChar char="•"/>
            </a:pPr>
            <a:r>
              <a:rPr lang="en-US" b="0" i="0" dirty="0">
                <a:solidFill>
                  <a:srgbClr val="374151"/>
                </a:solidFill>
                <a:effectLst/>
                <a:latin typeface="Söhne"/>
              </a:rPr>
              <a:t>Analyzing customer purchase sequences to develop marketing strategies.</a:t>
            </a:r>
          </a:p>
          <a:p>
            <a:pPr algn="l">
              <a:buFont typeface="Arial" panose="020B0604020202020204" pitchFamily="34" charset="0"/>
              <a:buChar char="•"/>
            </a:pPr>
            <a:r>
              <a:rPr lang="en-US" b="0" i="0" dirty="0">
                <a:solidFill>
                  <a:srgbClr val="374151"/>
                </a:solidFill>
                <a:effectLst/>
                <a:latin typeface="Söhne"/>
              </a:rPr>
              <a:t>DNA sequence analysis in bioinformatics.</a:t>
            </a:r>
          </a:p>
        </p:txBody>
      </p:sp>
    </p:spTree>
    <p:extLst>
      <p:ext uri="{BB962C8B-B14F-4D97-AF65-F5344CB8AC3E}">
        <p14:creationId xmlns:p14="http://schemas.microsoft.com/office/powerpoint/2010/main" val="2861673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data mining</a:t>
            </a:r>
            <a:endParaRPr dirty="0"/>
          </a:p>
        </p:txBody>
      </p:sp>
      <p:sp>
        <p:nvSpPr>
          <p:cNvPr id="3" name="Content Placeholder 2"/>
          <p:cNvSpPr>
            <a:spLocks noGrp="1"/>
          </p:cNvSpPr>
          <p:nvPr>
            <p:ph idx="1"/>
          </p:nvPr>
        </p:nvSpPr>
        <p:spPr/>
        <p:txBody>
          <a:bodyPr>
            <a:normAutofit fontScale="92500" lnSpcReduction="20000"/>
          </a:bodyPr>
          <a:lstStyle/>
          <a:p>
            <a:pPr algn="l"/>
            <a:r>
              <a:rPr lang="en-US" b="1" i="0" dirty="0">
                <a:effectLst/>
                <a:latin typeface="Söhne"/>
              </a:rPr>
              <a:t>4. Summarization</a:t>
            </a:r>
          </a:p>
          <a:p>
            <a:pPr algn="l"/>
            <a:r>
              <a:rPr lang="en-US" b="0" i="0" dirty="0">
                <a:effectLst/>
                <a:latin typeface="Söhne"/>
              </a:rPr>
              <a:t>Definition:</a:t>
            </a:r>
          </a:p>
          <a:p>
            <a:pPr algn="l">
              <a:buFont typeface="Arial" panose="020B0604020202020204" pitchFamily="34" charset="0"/>
              <a:buChar char="•"/>
            </a:pPr>
            <a:r>
              <a:rPr lang="en-US" b="0" i="0" dirty="0">
                <a:solidFill>
                  <a:srgbClr val="374151"/>
                </a:solidFill>
                <a:effectLst/>
                <a:latin typeface="Söhne"/>
              </a:rPr>
              <a:t>Providing a compact representation of the dataset, including visualization and report generation.</a:t>
            </a:r>
          </a:p>
          <a:p>
            <a:pPr algn="l"/>
            <a:r>
              <a:rPr lang="en-US" b="0" i="0" dirty="0">
                <a:effectLst/>
                <a:latin typeface="Söhne"/>
              </a:rPr>
              <a:t>Applications:</a:t>
            </a:r>
          </a:p>
          <a:p>
            <a:pPr algn="l">
              <a:buFont typeface="Arial" panose="020B0604020202020204" pitchFamily="34" charset="0"/>
              <a:buChar char="•"/>
            </a:pPr>
            <a:r>
              <a:rPr lang="en-US" b="0" i="0" dirty="0">
                <a:solidFill>
                  <a:srgbClr val="374151"/>
                </a:solidFill>
                <a:effectLst/>
                <a:latin typeface="Söhne"/>
              </a:rPr>
              <a:t>Summarizing customer feedback or reviews to understand the general sentiment.</a:t>
            </a:r>
          </a:p>
          <a:p>
            <a:pPr algn="l">
              <a:buFont typeface="Arial" panose="020B0604020202020204" pitchFamily="34" charset="0"/>
              <a:buChar char="•"/>
            </a:pPr>
            <a:r>
              <a:rPr lang="en-US" b="0" i="0" dirty="0">
                <a:solidFill>
                  <a:srgbClr val="374151"/>
                </a:solidFill>
                <a:effectLst/>
                <a:latin typeface="Söhne"/>
              </a:rPr>
              <a:t>Generating summary reports of sales and financial data.</a:t>
            </a:r>
          </a:p>
        </p:txBody>
      </p:sp>
    </p:spTree>
    <p:extLst>
      <p:ext uri="{BB962C8B-B14F-4D97-AF65-F5344CB8AC3E}">
        <p14:creationId xmlns:p14="http://schemas.microsoft.com/office/powerpoint/2010/main" val="1932095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data mining</a:t>
            </a:r>
            <a:endParaRPr dirty="0"/>
          </a:p>
        </p:txBody>
      </p:sp>
      <p:sp>
        <p:nvSpPr>
          <p:cNvPr id="3" name="Content Placeholder 2"/>
          <p:cNvSpPr>
            <a:spLocks noGrp="1"/>
          </p:cNvSpPr>
          <p:nvPr>
            <p:ph idx="1"/>
          </p:nvPr>
        </p:nvSpPr>
        <p:spPr/>
        <p:txBody>
          <a:bodyPr>
            <a:normAutofit/>
          </a:bodyPr>
          <a:lstStyle/>
          <a:p>
            <a:pPr algn="l"/>
            <a:r>
              <a:rPr lang="en-US" b="1" i="0" dirty="0">
                <a:effectLst/>
                <a:latin typeface="Söhne"/>
              </a:rPr>
              <a:t>5. Anomaly Detection</a:t>
            </a:r>
          </a:p>
          <a:p>
            <a:pPr algn="l"/>
            <a:r>
              <a:rPr lang="en-US" b="0" i="0" dirty="0">
                <a:effectLst/>
                <a:latin typeface="Söhne"/>
              </a:rPr>
              <a:t>Definition:</a:t>
            </a:r>
          </a:p>
          <a:p>
            <a:pPr algn="l">
              <a:buFont typeface="Arial" panose="020B0604020202020204" pitchFamily="34" charset="0"/>
              <a:buChar char="•"/>
            </a:pPr>
            <a:r>
              <a:rPr lang="en-US" b="0" i="0" dirty="0">
                <a:solidFill>
                  <a:srgbClr val="374151"/>
                </a:solidFill>
                <a:effectLst/>
                <a:latin typeface="Söhne"/>
              </a:rPr>
              <a:t>Identifying rare items or events which differ significantly from the majority of data.</a:t>
            </a:r>
          </a:p>
          <a:p>
            <a:pPr algn="l"/>
            <a:r>
              <a:rPr lang="en-US" b="0" i="0" dirty="0">
                <a:effectLst/>
                <a:latin typeface="Söhne"/>
              </a:rPr>
              <a:t>Applications:</a:t>
            </a:r>
          </a:p>
          <a:p>
            <a:pPr algn="l">
              <a:buFont typeface="Arial" panose="020B0604020202020204" pitchFamily="34" charset="0"/>
              <a:buChar char="•"/>
            </a:pPr>
            <a:r>
              <a:rPr lang="en-US" b="0" i="0" dirty="0">
                <a:solidFill>
                  <a:srgbClr val="374151"/>
                </a:solidFill>
                <a:effectLst/>
                <a:latin typeface="Söhne"/>
              </a:rPr>
              <a:t>Fraud detection in banking and finance.</a:t>
            </a:r>
          </a:p>
          <a:p>
            <a:pPr algn="l">
              <a:buFont typeface="Arial" panose="020B0604020202020204" pitchFamily="34" charset="0"/>
              <a:buChar char="•"/>
            </a:pPr>
            <a:r>
              <a:rPr lang="en-US" b="0" i="0" dirty="0">
                <a:solidFill>
                  <a:srgbClr val="374151"/>
                </a:solidFill>
                <a:effectLst/>
                <a:latin typeface="Söhne"/>
              </a:rPr>
              <a:t>Detecting network intrusions in cybersecurity.</a:t>
            </a:r>
          </a:p>
        </p:txBody>
      </p:sp>
    </p:spTree>
    <p:extLst>
      <p:ext uri="{BB962C8B-B14F-4D97-AF65-F5344CB8AC3E}">
        <p14:creationId xmlns:p14="http://schemas.microsoft.com/office/powerpoint/2010/main" val="512693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data mining</a:t>
            </a:r>
            <a:endParaRPr dirty="0"/>
          </a:p>
        </p:txBody>
      </p:sp>
      <p:sp>
        <p:nvSpPr>
          <p:cNvPr id="3" name="Content Placeholder 2"/>
          <p:cNvSpPr>
            <a:spLocks noGrp="1"/>
          </p:cNvSpPr>
          <p:nvPr>
            <p:ph idx="1"/>
          </p:nvPr>
        </p:nvSpPr>
        <p:spPr/>
        <p:txBody>
          <a:bodyPr/>
          <a:lstStyle/>
          <a:p>
            <a:r>
              <a:rPr lang="en-US" b="0" i="0" dirty="0">
                <a:solidFill>
                  <a:srgbClr val="374151"/>
                </a:solidFill>
                <a:effectLst/>
                <a:latin typeface="Söhne"/>
              </a:rPr>
              <a:t>Predictive data mining, a component of data science and statistics, involves analyzing historical data to create models that can forecast future events. Essentially, it utilizes patterns and relationships identified within data to predict outcomes in new, unseen data. Here are the crucial aspects of predictive data mining:</a:t>
            </a:r>
            <a:endParaRPr dirty="0"/>
          </a:p>
        </p:txBody>
      </p:sp>
    </p:spTree>
    <p:extLst>
      <p:ext uri="{BB962C8B-B14F-4D97-AF65-F5344CB8AC3E}">
        <p14:creationId xmlns:p14="http://schemas.microsoft.com/office/powerpoint/2010/main" val="153833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data mining</a:t>
            </a:r>
            <a:endParaRPr dirty="0"/>
          </a:p>
        </p:txBody>
      </p:sp>
      <p:sp>
        <p:nvSpPr>
          <p:cNvPr id="3" name="Content Placeholder 2"/>
          <p:cNvSpPr>
            <a:spLocks noGrp="1"/>
          </p:cNvSpPr>
          <p:nvPr>
            <p:ph idx="1"/>
          </p:nvPr>
        </p:nvSpPr>
        <p:spPr/>
        <p:txBody>
          <a:bodyPr>
            <a:normAutofit fontScale="92500" lnSpcReduction="20000"/>
          </a:bodyPr>
          <a:lstStyle/>
          <a:p>
            <a:pPr algn="l"/>
            <a:r>
              <a:rPr lang="en-US" b="1" i="0" dirty="0">
                <a:effectLst/>
                <a:latin typeface="Söhne"/>
              </a:rPr>
              <a:t>1. Classification</a:t>
            </a:r>
          </a:p>
          <a:p>
            <a:pPr algn="l"/>
            <a:r>
              <a:rPr lang="en-US" b="0" i="0" dirty="0">
                <a:effectLst/>
                <a:latin typeface="Söhne"/>
              </a:rPr>
              <a:t>Definition:</a:t>
            </a:r>
          </a:p>
          <a:p>
            <a:pPr algn="l">
              <a:buFont typeface="Arial" panose="020B0604020202020204" pitchFamily="34" charset="0"/>
              <a:buChar char="•"/>
            </a:pPr>
            <a:r>
              <a:rPr lang="en-US" b="0" i="0" dirty="0">
                <a:solidFill>
                  <a:srgbClr val="374151"/>
                </a:solidFill>
                <a:effectLst/>
                <a:latin typeface="Söhne"/>
              </a:rPr>
              <a:t>Categorizing data into predefined groups or classes based on the analysis of attribute values in the data.</a:t>
            </a:r>
          </a:p>
          <a:p>
            <a:pPr algn="l"/>
            <a:r>
              <a:rPr lang="en-US" b="0" i="0" dirty="0">
                <a:effectLst/>
                <a:latin typeface="Söhne"/>
              </a:rPr>
              <a:t>Applications:</a:t>
            </a:r>
          </a:p>
          <a:p>
            <a:pPr algn="l">
              <a:buFont typeface="Arial" panose="020B0604020202020204" pitchFamily="34" charset="0"/>
              <a:buChar char="•"/>
            </a:pPr>
            <a:r>
              <a:rPr lang="en-US" b="0" i="0" dirty="0">
                <a:solidFill>
                  <a:srgbClr val="374151"/>
                </a:solidFill>
                <a:effectLst/>
                <a:latin typeface="Söhne"/>
              </a:rPr>
              <a:t>Spam email detection (classifying emails as spam or not spam).</a:t>
            </a:r>
          </a:p>
          <a:p>
            <a:pPr algn="l">
              <a:buFont typeface="Arial" panose="020B0604020202020204" pitchFamily="34" charset="0"/>
              <a:buChar char="•"/>
            </a:pPr>
            <a:r>
              <a:rPr lang="en-US" b="0" i="0" dirty="0">
                <a:solidFill>
                  <a:srgbClr val="374151"/>
                </a:solidFill>
                <a:effectLst/>
                <a:latin typeface="Söhne"/>
              </a:rPr>
              <a:t>Medical diagnosis (predicting whether a tumor is malignant or benign based on certain features).</a:t>
            </a:r>
          </a:p>
        </p:txBody>
      </p:sp>
    </p:spTree>
    <p:extLst>
      <p:ext uri="{BB962C8B-B14F-4D97-AF65-F5344CB8AC3E}">
        <p14:creationId xmlns:p14="http://schemas.microsoft.com/office/powerpoint/2010/main" val="1021508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data mining</a:t>
            </a:r>
            <a:endParaRPr dirty="0"/>
          </a:p>
        </p:txBody>
      </p:sp>
      <p:sp>
        <p:nvSpPr>
          <p:cNvPr id="3" name="Content Placeholder 2"/>
          <p:cNvSpPr>
            <a:spLocks noGrp="1"/>
          </p:cNvSpPr>
          <p:nvPr>
            <p:ph idx="1"/>
          </p:nvPr>
        </p:nvSpPr>
        <p:spPr/>
        <p:txBody>
          <a:bodyPr>
            <a:normAutofit fontScale="92500" lnSpcReduction="10000"/>
          </a:bodyPr>
          <a:lstStyle/>
          <a:p>
            <a:pPr algn="l"/>
            <a:r>
              <a:rPr lang="en-US" b="1" i="0" dirty="0">
                <a:effectLst/>
                <a:latin typeface="Söhne"/>
              </a:rPr>
              <a:t>2. Regression</a:t>
            </a:r>
          </a:p>
          <a:p>
            <a:pPr algn="l"/>
            <a:r>
              <a:rPr lang="en-US" b="0" i="0" dirty="0">
                <a:effectLst/>
                <a:latin typeface="Söhne"/>
              </a:rPr>
              <a:t>Definition:</a:t>
            </a:r>
          </a:p>
          <a:p>
            <a:pPr algn="l">
              <a:buFont typeface="Arial" panose="020B0604020202020204" pitchFamily="34" charset="0"/>
              <a:buChar char="•"/>
            </a:pPr>
            <a:r>
              <a:rPr lang="en-US" b="0" i="0" dirty="0">
                <a:solidFill>
                  <a:srgbClr val="374151"/>
                </a:solidFill>
                <a:effectLst/>
                <a:latin typeface="Söhne"/>
              </a:rPr>
              <a:t>Predicting a continuous outcome variable based on the input variables.</a:t>
            </a:r>
          </a:p>
          <a:p>
            <a:pPr algn="l"/>
            <a:r>
              <a:rPr lang="en-US" b="0" i="0" dirty="0">
                <a:effectLst/>
                <a:latin typeface="Söhne"/>
              </a:rPr>
              <a:t>Applications:</a:t>
            </a:r>
          </a:p>
          <a:p>
            <a:pPr algn="l">
              <a:buFont typeface="Arial" panose="020B0604020202020204" pitchFamily="34" charset="0"/>
              <a:buChar char="•"/>
            </a:pPr>
            <a:r>
              <a:rPr lang="en-US" b="0" i="0" dirty="0">
                <a:solidFill>
                  <a:srgbClr val="374151"/>
                </a:solidFill>
                <a:effectLst/>
                <a:latin typeface="Söhne"/>
              </a:rPr>
              <a:t>Predicting house prices based on features like location, size, and condition.</a:t>
            </a:r>
          </a:p>
          <a:p>
            <a:pPr algn="l">
              <a:buFont typeface="Arial" panose="020B0604020202020204" pitchFamily="34" charset="0"/>
              <a:buChar char="•"/>
            </a:pPr>
            <a:r>
              <a:rPr lang="en-US" b="0" i="0" dirty="0">
                <a:solidFill>
                  <a:srgbClr val="374151"/>
                </a:solidFill>
                <a:effectLst/>
                <a:latin typeface="Söhne"/>
              </a:rPr>
              <a:t>Forecasting sales or demand for a product based on historical data and other influencing factors.</a:t>
            </a:r>
          </a:p>
        </p:txBody>
      </p:sp>
    </p:spTree>
    <p:extLst>
      <p:ext uri="{BB962C8B-B14F-4D97-AF65-F5344CB8AC3E}">
        <p14:creationId xmlns:p14="http://schemas.microsoft.com/office/powerpoint/2010/main" val="221622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data mining</a:t>
            </a:r>
            <a:endParaRPr dirty="0"/>
          </a:p>
        </p:txBody>
      </p:sp>
      <p:sp>
        <p:nvSpPr>
          <p:cNvPr id="3" name="Content Placeholder 2"/>
          <p:cNvSpPr>
            <a:spLocks noGrp="1"/>
          </p:cNvSpPr>
          <p:nvPr>
            <p:ph idx="1"/>
          </p:nvPr>
        </p:nvSpPr>
        <p:spPr/>
        <p:txBody>
          <a:bodyPr>
            <a:normAutofit fontScale="92500" lnSpcReduction="10000"/>
          </a:bodyPr>
          <a:lstStyle/>
          <a:p>
            <a:pPr algn="l"/>
            <a:r>
              <a:rPr lang="en-US" b="1" i="0" dirty="0">
                <a:effectLst/>
                <a:latin typeface="Söhne"/>
              </a:rPr>
              <a:t>3. Time Series Forecasting</a:t>
            </a:r>
          </a:p>
          <a:p>
            <a:pPr algn="l"/>
            <a:r>
              <a:rPr lang="en-US" b="0" i="0" dirty="0">
                <a:effectLst/>
                <a:latin typeface="Söhne"/>
              </a:rPr>
              <a:t>Definition:</a:t>
            </a:r>
          </a:p>
          <a:p>
            <a:pPr algn="l">
              <a:buFont typeface="Arial" panose="020B0604020202020204" pitchFamily="34" charset="0"/>
              <a:buChar char="•"/>
            </a:pPr>
            <a:r>
              <a:rPr lang="en-US" b="0" i="0" dirty="0">
                <a:solidFill>
                  <a:srgbClr val="374151"/>
                </a:solidFill>
                <a:effectLst/>
                <a:latin typeface="Söhne"/>
              </a:rPr>
              <a:t>Analyzing time-ordered data to forecast future values in the series.</a:t>
            </a:r>
          </a:p>
          <a:p>
            <a:pPr algn="l"/>
            <a:r>
              <a:rPr lang="en-US" b="0" i="0" dirty="0">
                <a:effectLst/>
                <a:latin typeface="Söhne"/>
              </a:rPr>
              <a:t>Applications:</a:t>
            </a:r>
          </a:p>
          <a:p>
            <a:pPr algn="l">
              <a:buFont typeface="Arial" panose="020B0604020202020204" pitchFamily="34" charset="0"/>
              <a:buChar char="•"/>
            </a:pPr>
            <a:r>
              <a:rPr lang="en-US" b="0" i="0" dirty="0">
                <a:solidFill>
                  <a:srgbClr val="374151"/>
                </a:solidFill>
                <a:effectLst/>
                <a:latin typeface="Söhne"/>
              </a:rPr>
              <a:t>Predicting stock prices based on historical price data.</a:t>
            </a:r>
          </a:p>
          <a:p>
            <a:pPr algn="l">
              <a:buFont typeface="Arial" panose="020B0604020202020204" pitchFamily="34" charset="0"/>
              <a:buChar char="•"/>
            </a:pPr>
            <a:r>
              <a:rPr lang="en-US" b="0" i="0" dirty="0">
                <a:solidFill>
                  <a:srgbClr val="374151"/>
                </a:solidFill>
                <a:effectLst/>
                <a:latin typeface="Söhne"/>
              </a:rPr>
              <a:t>Weather forecasting based on patterns and trends identified over time.</a:t>
            </a:r>
          </a:p>
        </p:txBody>
      </p:sp>
    </p:spTree>
    <p:extLst>
      <p:ext uri="{BB962C8B-B14F-4D97-AF65-F5344CB8AC3E}">
        <p14:creationId xmlns:p14="http://schemas.microsoft.com/office/powerpoint/2010/main" val="4197448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data mining</a:t>
            </a:r>
            <a:endParaRPr dirty="0"/>
          </a:p>
        </p:txBody>
      </p:sp>
      <p:sp>
        <p:nvSpPr>
          <p:cNvPr id="3" name="Content Placeholder 2"/>
          <p:cNvSpPr>
            <a:spLocks noGrp="1"/>
          </p:cNvSpPr>
          <p:nvPr>
            <p:ph idx="1"/>
          </p:nvPr>
        </p:nvSpPr>
        <p:spPr/>
        <p:txBody>
          <a:bodyPr>
            <a:normAutofit fontScale="92500" lnSpcReduction="10000"/>
          </a:bodyPr>
          <a:lstStyle/>
          <a:p>
            <a:pPr algn="l"/>
            <a:r>
              <a:rPr lang="en-US" b="1" i="0" dirty="0">
                <a:effectLst/>
                <a:latin typeface="Söhne"/>
              </a:rPr>
              <a:t>4. Survival Analysis</a:t>
            </a:r>
          </a:p>
          <a:p>
            <a:pPr algn="l"/>
            <a:r>
              <a:rPr lang="en-US" b="0" i="0" dirty="0">
                <a:effectLst/>
                <a:latin typeface="Söhne"/>
              </a:rPr>
              <a:t>Definition:</a:t>
            </a:r>
          </a:p>
          <a:p>
            <a:pPr algn="l">
              <a:buFont typeface="Arial" panose="020B0604020202020204" pitchFamily="34" charset="0"/>
              <a:buChar char="•"/>
            </a:pPr>
            <a:r>
              <a:rPr lang="en-US" b="0" i="0" dirty="0">
                <a:solidFill>
                  <a:srgbClr val="374151"/>
                </a:solidFill>
                <a:effectLst/>
                <a:latin typeface="Söhne"/>
              </a:rPr>
              <a:t>Modeling the time until an event happens, considering the possibilities of censoring.</a:t>
            </a:r>
          </a:p>
          <a:p>
            <a:pPr algn="l"/>
            <a:r>
              <a:rPr lang="en-US" b="0" i="0" dirty="0">
                <a:effectLst/>
                <a:latin typeface="Söhne"/>
              </a:rPr>
              <a:t>Applications:</a:t>
            </a:r>
          </a:p>
          <a:p>
            <a:pPr algn="l">
              <a:buFont typeface="Arial" panose="020B0604020202020204" pitchFamily="34" charset="0"/>
              <a:buChar char="•"/>
            </a:pPr>
            <a:r>
              <a:rPr lang="en-US" b="0" i="0" dirty="0">
                <a:solidFill>
                  <a:srgbClr val="374151"/>
                </a:solidFill>
                <a:effectLst/>
                <a:latin typeface="Söhne"/>
              </a:rPr>
              <a:t>Predicting the time until failure of machinery or equipment in manufacturing.</a:t>
            </a:r>
          </a:p>
          <a:p>
            <a:pPr algn="l">
              <a:buFont typeface="Arial" panose="020B0604020202020204" pitchFamily="34" charset="0"/>
              <a:buChar char="•"/>
            </a:pPr>
            <a:r>
              <a:rPr lang="en-US" b="0" i="0" dirty="0">
                <a:solidFill>
                  <a:srgbClr val="374151"/>
                </a:solidFill>
                <a:effectLst/>
                <a:latin typeface="Söhne"/>
              </a:rPr>
              <a:t>Analyzing patient survival times in medical research.</a:t>
            </a:r>
          </a:p>
        </p:txBody>
      </p:sp>
    </p:spTree>
    <p:extLst>
      <p:ext uri="{BB962C8B-B14F-4D97-AF65-F5344CB8AC3E}">
        <p14:creationId xmlns:p14="http://schemas.microsoft.com/office/powerpoint/2010/main" val="72508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Lecture Outline</a:t>
            </a:r>
          </a:p>
        </p:txBody>
      </p:sp>
      <p:sp>
        <p:nvSpPr>
          <p:cNvPr id="3" name="Content Placeholder 2"/>
          <p:cNvSpPr>
            <a:spLocks noGrp="1"/>
          </p:cNvSpPr>
          <p:nvPr>
            <p:ph idx="1"/>
          </p:nvPr>
        </p:nvSpPr>
        <p:spPr/>
        <p:txBody>
          <a:bodyPr vert="horz" lIns="91440" tIns="45720" rIns="91440" bIns="45720" rtlCol="0" anchor="t">
            <a:normAutofit/>
          </a:bodyPr>
          <a:lstStyle/>
          <a:p>
            <a:endParaRPr/>
          </a:p>
          <a:p>
            <a:pPr marL="0" indent="0">
              <a:buNone/>
            </a:pPr>
            <a:r>
              <a:rPr dirty="0"/>
              <a:t>1. Introduction to Data </a:t>
            </a:r>
            <a:r>
              <a:rPr lang="en-US"/>
              <a:t>Mining</a:t>
            </a:r>
          </a:p>
          <a:p>
            <a:pPr marL="0" indent="0">
              <a:buNone/>
            </a:pPr>
            <a:r>
              <a:rPr lang="en-US" dirty="0"/>
              <a:t>2</a:t>
            </a:r>
            <a:r>
              <a:rPr dirty="0"/>
              <a:t>. Data Preprocessing</a:t>
            </a:r>
            <a:r>
              <a:rPr lang="en-US" dirty="0"/>
              <a:t> </a:t>
            </a:r>
            <a:endParaRPr>
              <a:cs typeface="Calibri"/>
            </a:endParaRPr>
          </a:p>
          <a:p>
            <a:pPr marL="0" indent="0">
              <a:buNone/>
            </a:pPr>
            <a:r>
              <a:rPr dirty="0"/>
              <a:t>3. Data Mining Techniques </a:t>
            </a:r>
            <a:endParaRPr lang="en-US" dirty="0"/>
          </a:p>
          <a:p>
            <a:pPr marL="0" indent="0">
              <a:buNone/>
            </a:pPr>
            <a:r>
              <a:rPr dirty="0"/>
              <a:t>4. Evaluation and Conclusion </a:t>
            </a:r>
            <a:endParaRPr lang="en-US" dirty="0"/>
          </a:p>
          <a:p>
            <a:pPr marL="0" indent="0">
              <a:buNone/>
            </a:pPr>
            <a:endParaRPr dirty="0">
              <a:cs typeface="Calibri"/>
            </a:endParaRPr>
          </a:p>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data mining</a:t>
            </a:r>
            <a:endParaRPr dirty="0"/>
          </a:p>
        </p:txBody>
      </p:sp>
      <p:sp>
        <p:nvSpPr>
          <p:cNvPr id="3" name="Content Placeholder 2"/>
          <p:cNvSpPr>
            <a:spLocks noGrp="1"/>
          </p:cNvSpPr>
          <p:nvPr>
            <p:ph idx="1"/>
          </p:nvPr>
        </p:nvSpPr>
        <p:spPr/>
        <p:txBody>
          <a:bodyPr>
            <a:normAutofit fontScale="70000" lnSpcReduction="20000"/>
          </a:bodyPr>
          <a:lstStyle/>
          <a:p>
            <a:pPr algn="l"/>
            <a:r>
              <a:rPr lang="en-US" b="1" i="0" dirty="0">
                <a:effectLst/>
                <a:latin typeface="Söhne"/>
              </a:rPr>
              <a:t>5. Sentiment Analysis</a:t>
            </a:r>
          </a:p>
          <a:p>
            <a:pPr algn="l"/>
            <a:r>
              <a:rPr lang="en-US" b="0" i="0" dirty="0">
                <a:effectLst/>
                <a:latin typeface="Söhne"/>
              </a:rPr>
              <a:t>Definition:</a:t>
            </a:r>
          </a:p>
          <a:p>
            <a:pPr algn="l">
              <a:buFont typeface="Arial" panose="020B0604020202020204" pitchFamily="34" charset="0"/>
              <a:buChar char="•"/>
            </a:pPr>
            <a:r>
              <a:rPr lang="en-US" b="0" i="0" dirty="0">
                <a:solidFill>
                  <a:srgbClr val="374151"/>
                </a:solidFill>
                <a:effectLst/>
                <a:latin typeface="Söhne"/>
              </a:rPr>
              <a:t>Using text analysis to determine the sentiment or opinion expressed in a piece of text.</a:t>
            </a:r>
          </a:p>
          <a:p>
            <a:pPr algn="l"/>
            <a:r>
              <a:rPr lang="en-US" b="0" i="0" dirty="0">
                <a:effectLst/>
                <a:latin typeface="Söhne"/>
              </a:rPr>
              <a:t>Applications:</a:t>
            </a:r>
          </a:p>
          <a:p>
            <a:pPr algn="l">
              <a:buFont typeface="Arial" panose="020B0604020202020204" pitchFamily="34" charset="0"/>
              <a:buChar char="•"/>
            </a:pPr>
            <a:r>
              <a:rPr lang="en-US" b="0" i="0" dirty="0">
                <a:solidFill>
                  <a:srgbClr val="374151"/>
                </a:solidFill>
                <a:effectLst/>
                <a:latin typeface="Söhne"/>
              </a:rPr>
              <a:t>Analyzing social media data to gauge public sentiment on certain topics or brands.</a:t>
            </a:r>
          </a:p>
          <a:p>
            <a:pPr algn="l">
              <a:buFont typeface="Arial" panose="020B0604020202020204" pitchFamily="34" charset="0"/>
              <a:buChar char="•"/>
            </a:pPr>
            <a:r>
              <a:rPr lang="en-US" b="0" i="0" dirty="0">
                <a:solidFill>
                  <a:srgbClr val="374151"/>
                </a:solidFill>
                <a:effectLst/>
                <a:latin typeface="Söhne"/>
              </a:rPr>
              <a:t>Evaluating customer reviews to understand their perception of products or services.</a:t>
            </a:r>
          </a:p>
          <a:p>
            <a:pPr algn="l"/>
            <a:r>
              <a:rPr lang="en-US" b="0" i="0" dirty="0">
                <a:solidFill>
                  <a:srgbClr val="374151"/>
                </a:solidFill>
                <a:effectLst/>
                <a:latin typeface="Söhne"/>
              </a:rPr>
              <a:t>Predictive data mining is a powerful tool for organizations to anticipate future outcomes and trends, enabling them to make proactive, data-driven decisions. It's widely used across various domains, including finance, healthcare, marketing, and manufacturing, to optimize processes, improve customer satisfaction, and gain competitive advantages.</a:t>
            </a:r>
          </a:p>
        </p:txBody>
      </p:sp>
    </p:spTree>
    <p:extLst>
      <p:ext uri="{BB962C8B-B14F-4D97-AF65-F5344CB8AC3E}">
        <p14:creationId xmlns:p14="http://schemas.microsoft.com/office/powerpoint/2010/main" val="354656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mining</a:t>
            </a:r>
          </a:p>
        </p:txBody>
      </p:sp>
      <p:sp>
        <p:nvSpPr>
          <p:cNvPr id="3" name="Content Placeholder 2"/>
          <p:cNvSpPr>
            <a:spLocks noGrp="1"/>
          </p:cNvSpPr>
          <p:nvPr>
            <p:ph idx="1"/>
          </p:nvPr>
        </p:nvSpPr>
        <p:spPr/>
        <p:txBody>
          <a:bodyPr>
            <a:normAutofit fontScale="92500" lnSpcReduction="10000"/>
          </a:bodyPr>
          <a:lstStyle/>
          <a:p>
            <a:pPr algn="l"/>
            <a:r>
              <a:rPr lang="en-US" b="1" i="0" dirty="0">
                <a:effectLst/>
                <a:latin typeface="Söhne"/>
              </a:rPr>
              <a:t>1. Association Rule Mining</a:t>
            </a:r>
          </a:p>
          <a:p>
            <a:pPr algn="l"/>
            <a:r>
              <a:rPr lang="en-US" b="0" i="0" dirty="0">
                <a:effectLst/>
                <a:latin typeface="Söhne"/>
              </a:rPr>
              <a:t>Definition:</a:t>
            </a:r>
          </a:p>
          <a:p>
            <a:pPr algn="l">
              <a:buFont typeface="Arial" panose="020B0604020202020204" pitchFamily="34" charset="0"/>
              <a:buChar char="•"/>
            </a:pPr>
            <a:r>
              <a:rPr lang="en-US" b="0" i="0" dirty="0">
                <a:solidFill>
                  <a:srgbClr val="374151"/>
                </a:solidFill>
                <a:effectLst/>
                <a:latin typeface="Söhne"/>
              </a:rPr>
              <a:t>Discovering interesting relations between variables in large databases.</a:t>
            </a:r>
          </a:p>
          <a:p>
            <a:pPr algn="l"/>
            <a:r>
              <a:rPr lang="en-US" b="0" i="0" dirty="0">
                <a:effectLst/>
                <a:latin typeface="Söhne"/>
              </a:rPr>
              <a:t>Applications:</a:t>
            </a:r>
          </a:p>
          <a:p>
            <a:pPr algn="l">
              <a:buFont typeface="Arial" panose="020B0604020202020204" pitchFamily="34" charset="0"/>
              <a:buChar char="•"/>
            </a:pPr>
            <a:r>
              <a:rPr lang="en-US" b="0" i="0" dirty="0">
                <a:solidFill>
                  <a:srgbClr val="374151"/>
                </a:solidFill>
                <a:effectLst/>
                <a:latin typeface="Söhne"/>
              </a:rPr>
              <a:t>Retail market analysis to identify items that are frequently bought together.</a:t>
            </a:r>
          </a:p>
          <a:p>
            <a:pPr algn="l">
              <a:buFont typeface="Arial" panose="020B0604020202020204" pitchFamily="34" charset="0"/>
              <a:buChar char="•"/>
            </a:pPr>
            <a:r>
              <a:rPr lang="en-US" b="0" i="0" dirty="0">
                <a:solidFill>
                  <a:srgbClr val="374151"/>
                </a:solidFill>
                <a:effectLst/>
                <a:latin typeface="Söhne"/>
              </a:rPr>
              <a:t>Analyzing website click patterns to understand user behavior on a website.</a:t>
            </a:r>
          </a:p>
          <a:p>
            <a:endParaRPr dirty="0"/>
          </a:p>
        </p:txBody>
      </p:sp>
    </p:spTree>
    <p:extLst>
      <p:ext uri="{BB962C8B-B14F-4D97-AF65-F5344CB8AC3E}">
        <p14:creationId xmlns:p14="http://schemas.microsoft.com/office/powerpoint/2010/main" val="4057481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mining</a:t>
            </a:r>
          </a:p>
        </p:txBody>
      </p:sp>
      <p:sp>
        <p:nvSpPr>
          <p:cNvPr id="3" name="Content Placeholder 2"/>
          <p:cNvSpPr>
            <a:spLocks noGrp="1"/>
          </p:cNvSpPr>
          <p:nvPr>
            <p:ph idx="1"/>
          </p:nvPr>
        </p:nvSpPr>
        <p:spPr/>
        <p:txBody>
          <a:bodyPr>
            <a:normAutofit fontScale="92500" lnSpcReduction="20000"/>
          </a:bodyPr>
          <a:lstStyle/>
          <a:p>
            <a:pPr algn="l"/>
            <a:r>
              <a:rPr lang="en-US" b="1" i="0" dirty="0">
                <a:effectLst/>
                <a:latin typeface="Söhne"/>
              </a:rPr>
              <a:t>2. Sequential Pattern Mining</a:t>
            </a:r>
          </a:p>
          <a:p>
            <a:pPr algn="l"/>
            <a:r>
              <a:rPr lang="en-US" b="0" i="0" dirty="0">
                <a:effectLst/>
                <a:latin typeface="Söhne"/>
              </a:rPr>
              <a:t>Definition:</a:t>
            </a:r>
          </a:p>
          <a:p>
            <a:pPr algn="l">
              <a:buFont typeface="Arial" panose="020B0604020202020204" pitchFamily="34" charset="0"/>
              <a:buChar char="•"/>
            </a:pPr>
            <a:r>
              <a:rPr lang="en-US" b="0" i="0" dirty="0">
                <a:solidFill>
                  <a:srgbClr val="374151"/>
                </a:solidFill>
                <a:effectLst/>
                <a:latin typeface="Söhne"/>
              </a:rPr>
              <a:t>Identifying patterns where events happen in a sequence, which might not necessarily be frequent but are interesting.</a:t>
            </a:r>
          </a:p>
          <a:p>
            <a:pPr algn="l"/>
            <a:r>
              <a:rPr lang="en-US" b="0" i="0" dirty="0">
                <a:effectLst/>
                <a:latin typeface="Söhne"/>
              </a:rPr>
              <a:t>Applications:</a:t>
            </a:r>
          </a:p>
          <a:p>
            <a:pPr algn="l">
              <a:buFont typeface="Arial" panose="020B0604020202020204" pitchFamily="34" charset="0"/>
              <a:buChar char="•"/>
            </a:pPr>
            <a:r>
              <a:rPr lang="en-US" b="0" i="0" dirty="0">
                <a:solidFill>
                  <a:srgbClr val="374151"/>
                </a:solidFill>
                <a:effectLst/>
                <a:latin typeface="Söhne"/>
              </a:rPr>
              <a:t>Analyzing customer purchase sequences to develop targeted marketing strategies.</a:t>
            </a:r>
          </a:p>
          <a:p>
            <a:pPr algn="l">
              <a:buFont typeface="Arial" panose="020B0604020202020204" pitchFamily="34" charset="0"/>
              <a:buChar char="•"/>
            </a:pPr>
            <a:r>
              <a:rPr lang="en-US" b="0" i="0" dirty="0">
                <a:solidFill>
                  <a:srgbClr val="374151"/>
                </a:solidFill>
                <a:effectLst/>
                <a:latin typeface="Söhne"/>
              </a:rPr>
              <a:t>Identifying patterns in DNA sequences in bioinformatics.</a:t>
            </a:r>
          </a:p>
          <a:p>
            <a:endParaRPr dirty="0"/>
          </a:p>
        </p:txBody>
      </p:sp>
    </p:spTree>
    <p:extLst>
      <p:ext uri="{BB962C8B-B14F-4D97-AF65-F5344CB8AC3E}">
        <p14:creationId xmlns:p14="http://schemas.microsoft.com/office/powerpoint/2010/main" val="349771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mining</a:t>
            </a:r>
          </a:p>
        </p:txBody>
      </p:sp>
      <p:sp>
        <p:nvSpPr>
          <p:cNvPr id="3" name="Content Placeholder 2"/>
          <p:cNvSpPr>
            <a:spLocks noGrp="1"/>
          </p:cNvSpPr>
          <p:nvPr>
            <p:ph idx="1"/>
          </p:nvPr>
        </p:nvSpPr>
        <p:spPr/>
        <p:txBody>
          <a:bodyPr>
            <a:normAutofit fontScale="92500" lnSpcReduction="10000"/>
          </a:bodyPr>
          <a:lstStyle/>
          <a:p>
            <a:pPr algn="l"/>
            <a:r>
              <a:rPr lang="en-US" b="1" i="0" dirty="0">
                <a:effectLst/>
                <a:latin typeface="Söhne"/>
              </a:rPr>
              <a:t>3. Graph Mining</a:t>
            </a:r>
          </a:p>
          <a:p>
            <a:pPr algn="l"/>
            <a:r>
              <a:rPr lang="en-US" b="0" i="0" dirty="0">
                <a:effectLst/>
                <a:latin typeface="Söhne"/>
              </a:rPr>
              <a:t>Definition:</a:t>
            </a:r>
          </a:p>
          <a:p>
            <a:pPr algn="l">
              <a:buFont typeface="Arial" panose="020B0604020202020204" pitchFamily="34" charset="0"/>
              <a:buChar char="•"/>
            </a:pPr>
            <a:r>
              <a:rPr lang="en-US" b="0" i="0" dirty="0">
                <a:solidFill>
                  <a:srgbClr val="374151"/>
                </a:solidFill>
                <a:effectLst/>
                <a:latin typeface="Söhne"/>
              </a:rPr>
              <a:t>Discovering patterns and structures in graph-structured data.</a:t>
            </a:r>
          </a:p>
          <a:p>
            <a:pPr algn="l"/>
            <a:r>
              <a:rPr lang="en-US" b="0" i="0" dirty="0">
                <a:effectLst/>
                <a:latin typeface="Söhne"/>
              </a:rPr>
              <a:t>Applications:</a:t>
            </a:r>
          </a:p>
          <a:p>
            <a:pPr algn="l">
              <a:buFont typeface="Arial" panose="020B0604020202020204" pitchFamily="34" charset="0"/>
              <a:buChar char="•"/>
            </a:pPr>
            <a:r>
              <a:rPr lang="en-US" b="0" i="0" dirty="0">
                <a:solidFill>
                  <a:srgbClr val="374151"/>
                </a:solidFill>
                <a:effectLst/>
                <a:latin typeface="Söhne"/>
              </a:rPr>
              <a:t>Social network analysis to understand structures and patterns in social networks.</a:t>
            </a:r>
          </a:p>
          <a:p>
            <a:pPr algn="l">
              <a:buFont typeface="Arial" panose="020B0604020202020204" pitchFamily="34" charset="0"/>
              <a:buChar char="•"/>
            </a:pPr>
            <a:r>
              <a:rPr lang="en-US" b="0" i="0" dirty="0">
                <a:solidFill>
                  <a:srgbClr val="374151"/>
                </a:solidFill>
                <a:effectLst/>
                <a:latin typeface="Söhne"/>
              </a:rPr>
              <a:t>Molecular structure analysis in biochemistry and pharmaceutical research.</a:t>
            </a:r>
          </a:p>
          <a:p>
            <a:endParaRPr dirty="0"/>
          </a:p>
        </p:txBody>
      </p:sp>
    </p:spTree>
    <p:extLst>
      <p:ext uri="{BB962C8B-B14F-4D97-AF65-F5344CB8AC3E}">
        <p14:creationId xmlns:p14="http://schemas.microsoft.com/office/powerpoint/2010/main" val="4010409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mining</a:t>
            </a:r>
          </a:p>
        </p:txBody>
      </p:sp>
      <p:sp>
        <p:nvSpPr>
          <p:cNvPr id="3" name="Content Placeholder 2"/>
          <p:cNvSpPr>
            <a:spLocks noGrp="1"/>
          </p:cNvSpPr>
          <p:nvPr>
            <p:ph idx="1"/>
          </p:nvPr>
        </p:nvSpPr>
        <p:spPr/>
        <p:txBody>
          <a:bodyPr>
            <a:normAutofit fontScale="92500" lnSpcReduction="10000"/>
          </a:bodyPr>
          <a:lstStyle/>
          <a:p>
            <a:pPr algn="l"/>
            <a:r>
              <a:rPr lang="en-US" b="1" i="0" dirty="0">
                <a:effectLst/>
                <a:latin typeface="Söhne"/>
              </a:rPr>
              <a:t>4. Spatial Pattern Mining</a:t>
            </a:r>
          </a:p>
          <a:p>
            <a:pPr algn="l"/>
            <a:r>
              <a:rPr lang="en-US" b="0" i="0" dirty="0">
                <a:effectLst/>
                <a:latin typeface="Söhne"/>
              </a:rPr>
              <a:t>Definition:</a:t>
            </a:r>
          </a:p>
          <a:p>
            <a:pPr algn="l">
              <a:buFont typeface="Arial" panose="020B0604020202020204" pitchFamily="34" charset="0"/>
              <a:buChar char="•"/>
            </a:pPr>
            <a:r>
              <a:rPr lang="en-US" b="0" i="0" dirty="0">
                <a:solidFill>
                  <a:srgbClr val="374151"/>
                </a:solidFill>
                <a:effectLst/>
                <a:latin typeface="Söhne"/>
              </a:rPr>
              <a:t>Finding non-trivial, implicit, and interesting patterns in spatial databases.</a:t>
            </a:r>
          </a:p>
          <a:p>
            <a:pPr algn="l"/>
            <a:r>
              <a:rPr lang="en-US" b="0" i="0" dirty="0">
                <a:effectLst/>
                <a:latin typeface="Söhne"/>
              </a:rPr>
              <a:t>Applications:</a:t>
            </a:r>
          </a:p>
          <a:p>
            <a:pPr algn="l">
              <a:buFont typeface="Arial" panose="020B0604020202020204" pitchFamily="34" charset="0"/>
              <a:buChar char="•"/>
            </a:pPr>
            <a:r>
              <a:rPr lang="en-US" b="0" i="0" dirty="0">
                <a:solidFill>
                  <a:srgbClr val="374151"/>
                </a:solidFill>
                <a:effectLst/>
                <a:latin typeface="Söhne"/>
              </a:rPr>
              <a:t>Identifying patterns in geographical data for urban planning.</a:t>
            </a:r>
          </a:p>
          <a:p>
            <a:pPr algn="l">
              <a:buFont typeface="Arial" panose="020B0604020202020204" pitchFamily="34" charset="0"/>
              <a:buChar char="•"/>
            </a:pPr>
            <a:r>
              <a:rPr lang="en-US" b="0" i="0" dirty="0">
                <a:solidFill>
                  <a:srgbClr val="374151"/>
                </a:solidFill>
                <a:effectLst/>
                <a:latin typeface="Söhne"/>
              </a:rPr>
              <a:t>Analyzing satellite images for environmental monitoring.</a:t>
            </a:r>
          </a:p>
          <a:p>
            <a:endParaRPr dirty="0"/>
          </a:p>
        </p:txBody>
      </p:sp>
    </p:spTree>
    <p:extLst>
      <p:ext uri="{BB962C8B-B14F-4D97-AF65-F5344CB8AC3E}">
        <p14:creationId xmlns:p14="http://schemas.microsoft.com/office/powerpoint/2010/main" val="59220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mining</a:t>
            </a:r>
          </a:p>
        </p:txBody>
      </p:sp>
      <p:sp>
        <p:nvSpPr>
          <p:cNvPr id="3" name="Content Placeholder 2"/>
          <p:cNvSpPr>
            <a:spLocks noGrp="1"/>
          </p:cNvSpPr>
          <p:nvPr>
            <p:ph idx="1"/>
          </p:nvPr>
        </p:nvSpPr>
        <p:spPr/>
        <p:txBody>
          <a:bodyPr>
            <a:normAutofit fontScale="70000" lnSpcReduction="20000"/>
          </a:bodyPr>
          <a:lstStyle/>
          <a:p>
            <a:pPr algn="l"/>
            <a:r>
              <a:rPr lang="en-US" b="1" i="0" dirty="0">
                <a:effectLst/>
                <a:latin typeface="Söhne"/>
              </a:rPr>
              <a:t>5. Temporal Pattern Mining</a:t>
            </a:r>
          </a:p>
          <a:p>
            <a:pPr algn="l"/>
            <a:r>
              <a:rPr lang="en-US" b="0" i="0" dirty="0">
                <a:effectLst/>
                <a:latin typeface="Söhne"/>
              </a:rPr>
              <a:t>Definition:</a:t>
            </a:r>
          </a:p>
          <a:p>
            <a:pPr algn="l">
              <a:buFont typeface="Arial" panose="020B0604020202020204" pitchFamily="34" charset="0"/>
              <a:buChar char="•"/>
            </a:pPr>
            <a:r>
              <a:rPr lang="en-US" b="0" i="0" dirty="0">
                <a:solidFill>
                  <a:srgbClr val="374151"/>
                </a:solidFill>
                <a:effectLst/>
                <a:latin typeface="Söhne"/>
              </a:rPr>
              <a:t>Finding patterns in data where the timing of events is significant.</a:t>
            </a:r>
          </a:p>
          <a:p>
            <a:pPr algn="l"/>
            <a:r>
              <a:rPr lang="en-US" b="0" i="0" dirty="0">
                <a:effectLst/>
                <a:latin typeface="Söhne"/>
              </a:rPr>
              <a:t>Applications:</a:t>
            </a:r>
          </a:p>
          <a:p>
            <a:pPr algn="l">
              <a:buFont typeface="Arial" panose="020B0604020202020204" pitchFamily="34" charset="0"/>
              <a:buChar char="•"/>
            </a:pPr>
            <a:r>
              <a:rPr lang="en-US" b="0" i="0" dirty="0">
                <a:solidFill>
                  <a:srgbClr val="374151"/>
                </a:solidFill>
                <a:effectLst/>
                <a:latin typeface="Söhne"/>
              </a:rPr>
              <a:t>Analyzing stock market data to identify temporal patterns in stock prices.</a:t>
            </a:r>
          </a:p>
          <a:p>
            <a:pPr algn="l">
              <a:buFont typeface="Arial" panose="020B0604020202020204" pitchFamily="34" charset="0"/>
              <a:buChar char="•"/>
            </a:pPr>
            <a:r>
              <a:rPr lang="en-US" b="0" i="0" dirty="0">
                <a:solidFill>
                  <a:srgbClr val="374151"/>
                </a:solidFill>
                <a:effectLst/>
                <a:latin typeface="Söhne"/>
              </a:rPr>
              <a:t>Discovering patterns in patient health records to predict disease outbreaks.</a:t>
            </a:r>
          </a:p>
          <a:p>
            <a:pPr algn="l"/>
            <a:r>
              <a:rPr lang="en-US" b="0" i="0" dirty="0">
                <a:solidFill>
                  <a:srgbClr val="374151"/>
                </a:solidFill>
                <a:effectLst/>
                <a:latin typeface="Söhne"/>
              </a:rPr>
              <a:t>Pattern mining helps to uncover complex and informative patterns in data, which can provide valuable insights for decision-making and strategy development in various domains. It's a fundamental aspect of data mining that aids in extracting meaningful knowledge from large, complex datasets.</a:t>
            </a:r>
          </a:p>
        </p:txBody>
      </p:sp>
    </p:spTree>
    <p:extLst>
      <p:ext uri="{BB962C8B-B14F-4D97-AF65-F5344CB8AC3E}">
        <p14:creationId xmlns:p14="http://schemas.microsoft.com/office/powerpoint/2010/main" val="2434602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Data Mining and Knowledge Discovery</a:t>
            </a:r>
          </a:p>
        </p:txBody>
      </p:sp>
      <p:sp>
        <p:nvSpPr>
          <p:cNvPr id="3" name="Content Placeholder 2"/>
          <p:cNvSpPr>
            <a:spLocks noGrp="1"/>
          </p:cNvSpPr>
          <p:nvPr>
            <p:ph idx="1"/>
          </p:nvPr>
        </p:nvSpPr>
        <p:spPr/>
        <p:txBody>
          <a:bodyPr/>
          <a:lstStyle/>
          <a:p>
            <a:r>
              <a:rPr dirty="0"/>
              <a:t>Relationship with databases</a:t>
            </a:r>
          </a:p>
          <a:p>
            <a:r>
              <a:rPr dirty="0"/>
              <a:t>Knowledge Discovery in Databases (KDD)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Data Mining and Knowledge Discovery</a:t>
            </a:r>
          </a:p>
        </p:txBody>
      </p:sp>
      <p:sp>
        <p:nvSpPr>
          <p:cNvPr id="3" name="Content Placeholder 2"/>
          <p:cNvSpPr>
            <a:spLocks noGrp="1"/>
          </p:cNvSpPr>
          <p:nvPr>
            <p:ph idx="1"/>
          </p:nvPr>
        </p:nvSpPr>
        <p:spPr/>
        <p:txBody>
          <a:bodyPr>
            <a:normAutofit fontScale="70000" lnSpcReduction="20000"/>
          </a:bodyPr>
          <a:lstStyle/>
          <a:p>
            <a:pPr algn="l"/>
            <a:r>
              <a:rPr lang="en-US" b="1" i="0" dirty="0">
                <a:effectLst/>
                <a:latin typeface="Söhne"/>
              </a:rPr>
              <a:t>Data Mining </a:t>
            </a:r>
            <a:r>
              <a:rPr lang="en-US" b="0" i="0" dirty="0">
                <a:solidFill>
                  <a:srgbClr val="374151"/>
                </a:solidFill>
                <a:effectLst/>
                <a:latin typeface="Söhne"/>
              </a:rPr>
              <a:t>is a step within the larger process of knowledge discovery. It involves applying algorithms to identify patterns, correlations, and insights in large data sets. These patterns can be used to make predictions or describe the characteristics of the data. Here's how it relates to databases:</a:t>
            </a:r>
          </a:p>
          <a:p>
            <a:pPr algn="l">
              <a:buFont typeface="+mj-lt"/>
              <a:buAutoNum type="arabicPeriod"/>
            </a:pPr>
            <a:r>
              <a:rPr lang="en-US" b="1" i="0" dirty="0">
                <a:solidFill>
                  <a:srgbClr val="374151"/>
                </a:solidFill>
                <a:effectLst/>
                <a:latin typeface="Söhne"/>
              </a:rPr>
              <a:t>Data Extraction</a:t>
            </a:r>
            <a:r>
              <a:rPr lang="en-US" b="0" i="0" dirty="0">
                <a:solidFill>
                  <a:srgbClr val="374151"/>
                </a:solidFill>
                <a:effectLst/>
                <a:latin typeface="Söhne"/>
              </a:rPr>
              <a:t>: Data mining requires the extraction of data from databases, where it is stored in a structured or unstructured format.</a:t>
            </a:r>
          </a:p>
          <a:p>
            <a:pPr algn="l">
              <a:buFont typeface="+mj-lt"/>
              <a:buAutoNum type="arabicPeriod"/>
            </a:pPr>
            <a:r>
              <a:rPr lang="en-US" b="1" i="0" dirty="0">
                <a:solidFill>
                  <a:srgbClr val="374151"/>
                </a:solidFill>
                <a:effectLst/>
                <a:latin typeface="Söhne"/>
              </a:rPr>
              <a:t>Query Processing</a:t>
            </a:r>
            <a:r>
              <a:rPr lang="en-US" b="0" i="0" dirty="0">
                <a:solidFill>
                  <a:srgbClr val="374151"/>
                </a:solidFill>
                <a:effectLst/>
                <a:latin typeface="Söhne"/>
              </a:rPr>
              <a:t>: Data mining can involve complex query processing to retrieve specific data subsets from the database for analysis.</a:t>
            </a:r>
          </a:p>
          <a:p>
            <a:pPr algn="l">
              <a:buFont typeface="+mj-lt"/>
              <a:buAutoNum type="arabicPeriod"/>
            </a:pPr>
            <a:r>
              <a:rPr lang="en-US" b="1" i="0" dirty="0">
                <a:solidFill>
                  <a:srgbClr val="374151"/>
                </a:solidFill>
                <a:effectLst/>
                <a:latin typeface="Söhne"/>
              </a:rPr>
              <a:t>Database Integration</a:t>
            </a:r>
            <a:r>
              <a:rPr lang="en-US" b="0" i="0" dirty="0">
                <a:solidFill>
                  <a:srgbClr val="374151"/>
                </a:solidFill>
                <a:effectLst/>
                <a:latin typeface="Söhne"/>
              </a:rPr>
              <a:t>: In many instances, data mining involves integrating data from various databases to create a comprehensive dataset for analysis.</a:t>
            </a:r>
          </a:p>
        </p:txBody>
      </p:sp>
    </p:spTree>
    <p:extLst>
      <p:ext uri="{BB962C8B-B14F-4D97-AF65-F5344CB8AC3E}">
        <p14:creationId xmlns:p14="http://schemas.microsoft.com/office/powerpoint/2010/main" val="2978096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Data Mining and Knowledge Discovery</a:t>
            </a:r>
          </a:p>
        </p:txBody>
      </p:sp>
      <p:sp>
        <p:nvSpPr>
          <p:cNvPr id="3" name="Content Placeholder 2"/>
          <p:cNvSpPr>
            <a:spLocks noGrp="1"/>
          </p:cNvSpPr>
          <p:nvPr>
            <p:ph idx="1"/>
          </p:nvPr>
        </p:nvSpPr>
        <p:spPr/>
        <p:txBody>
          <a:bodyPr>
            <a:normAutofit fontScale="55000" lnSpcReduction="20000"/>
          </a:bodyPr>
          <a:lstStyle/>
          <a:p>
            <a:pPr algn="l"/>
            <a:r>
              <a:rPr lang="en-US" b="1" i="0" dirty="0">
                <a:effectLst/>
                <a:latin typeface="Söhne"/>
              </a:rPr>
              <a:t>Knowledge Discovery in Databases (KDD)</a:t>
            </a:r>
          </a:p>
          <a:p>
            <a:pPr algn="l"/>
            <a:r>
              <a:rPr lang="en-US" b="0" i="0" dirty="0">
                <a:solidFill>
                  <a:srgbClr val="374151"/>
                </a:solidFill>
                <a:effectLst/>
                <a:latin typeface="Söhne"/>
              </a:rPr>
              <a:t>Knowledge Discovery in Databases (KDD) is a broader process that encompasses data mining as one of its steps. The KDD process includes the following stages:</a:t>
            </a:r>
          </a:p>
          <a:p>
            <a:pPr algn="l">
              <a:buFont typeface="+mj-lt"/>
              <a:buAutoNum type="arabicPeriod"/>
            </a:pPr>
            <a:r>
              <a:rPr lang="en-US" b="1" i="0" dirty="0">
                <a:solidFill>
                  <a:srgbClr val="374151"/>
                </a:solidFill>
                <a:effectLst/>
                <a:latin typeface="Söhne"/>
              </a:rPr>
              <a:t>Data Cleaning</a:t>
            </a:r>
            <a:r>
              <a:rPr lang="en-US" b="0" i="0" dirty="0">
                <a:solidFill>
                  <a:srgbClr val="374151"/>
                </a:solidFill>
                <a:effectLst/>
                <a:latin typeface="Söhne"/>
              </a:rPr>
              <a:t>: In this initial step, data stored in databases is cleaned to remove noise and inconsistencies.</a:t>
            </a:r>
          </a:p>
          <a:p>
            <a:pPr algn="l">
              <a:buFont typeface="+mj-lt"/>
              <a:buAutoNum type="arabicPeriod"/>
            </a:pPr>
            <a:r>
              <a:rPr lang="en-US" b="1" i="0" dirty="0">
                <a:solidFill>
                  <a:srgbClr val="374151"/>
                </a:solidFill>
                <a:effectLst/>
                <a:latin typeface="Söhne"/>
              </a:rPr>
              <a:t>Data Integration</a:t>
            </a:r>
            <a:r>
              <a:rPr lang="en-US" b="0" i="0" dirty="0">
                <a:solidFill>
                  <a:srgbClr val="374151"/>
                </a:solidFill>
                <a:effectLst/>
                <a:latin typeface="Söhne"/>
              </a:rPr>
              <a:t>: This step involves combining data from multiple databases or sources to create a unified dataset.</a:t>
            </a:r>
          </a:p>
          <a:p>
            <a:pPr algn="l">
              <a:buFont typeface="+mj-lt"/>
              <a:buAutoNum type="arabicPeriod"/>
            </a:pPr>
            <a:r>
              <a:rPr lang="en-US" b="1" i="0" dirty="0">
                <a:solidFill>
                  <a:srgbClr val="374151"/>
                </a:solidFill>
                <a:effectLst/>
                <a:latin typeface="Söhne"/>
              </a:rPr>
              <a:t>Data Selection</a:t>
            </a:r>
            <a:r>
              <a:rPr lang="en-US" b="0" i="0" dirty="0">
                <a:solidFill>
                  <a:srgbClr val="374151"/>
                </a:solidFill>
                <a:effectLst/>
                <a:latin typeface="Söhne"/>
              </a:rPr>
              <a:t>: Here, data relevant to the analysis task is retrieved from the database.</a:t>
            </a:r>
          </a:p>
          <a:p>
            <a:pPr algn="l">
              <a:buFont typeface="+mj-lt"/>
              <a:buAutoNum type="arabicPeriod"/>
            </a:pPr>
            <a:r>
              <a:rPr lang="en-US" b="1" i="0" dirty="0">
                <a:solidFill>
                  <a:srgbClr val="374151"/>
                </a:solidFill>
                <a:effectLst/>
                <a:latin typeface="Söhne"/>
              </a:rPr>
              <a:t>Data Transformation</a:t>
            </a:r>
            <a:r>
              <a:rPr lang="en-US" b="0" i="0" dirty="0">
                <a:solidFill>
                  <a:srgbClr val="374151"/>
                </a:solidFill>
                <a:effectLst/>
                <a:latin typeface="Söhne"/>
              </a:rPr>
              <a:t>: In this stage, data is transformed into appropriate forms for mining.</a:t>
            </a:r>
          </a:p>
          <a:p>
            <a:pPr algn="l">
              <a:buFont typeface="+mj-lt"/>
              <a:buAutoNum type="arabicPeriod"/>
            </a:pPr>
            <a:r>
              <a:rPr lang="en-US" b="1" i="0" dirty="0">
                <a:solidFill>
                  <a:srgbClr val="374151"/>
                </a:solidFill>
                <a:effectLst/>
                <a:latin typeface="Söhne"/>
              </a:rPr>
              <a:t>Data Mining</a:t>
            </a:r>
            <a:r>
              <a:rPr lang="en-US" b="0" i="0" dirty="0">
                <a:solidFill>
                  <a:srgbClr val="374151"/>
                </a:solidFill>
                <a:effectLst/>
                <a:latin typeface="Söhne"/>
              </a:rPr>
              <a:t>: This is where data mining techniques are applied to extract patterns and insights from the transformed data.</a:t>
            </a:r>
          </a:p>
          <a:p>
            <a:pPr algn="l">
              <a:buFont typeface="+mj-lt"/>
              <a:buAutoNum type="arabicPeriod"/>
            </a:pPr>
            <a:r>
              <a:rPr lang="en-US" b="1" i="0" dirty="0">
                <a:solidFill>
                  <a:srgbClr val="374151"/>
                </a:solidFill>
                <a:effectLst/>
                <a:latin typeface="Söhne"/>
              </a:rPr>
              <a:t>Pattern Evaluation</a:t>
            </a:r>
            <a:r>
              <a:rPr lang="en-US" b="0" i="0" dirty="0">
                <a:solidFill>
                  <a:srgbClr val="374151"/>
                </a:solidFill>
                <a:effectLst/>
                <a:latin typeface="Söhne"/>
              </a:rPr>
              <a:t>: The discovered patterns are evaluated to identify interesting patterns representing knowledge.</a:t>
            </a:r>
          </a:p>
          <a:p>
            <a:pPr algn="l">
              <a:buFont typeface="+mj-lt"/>
              <a:buAutoNum type="arabicPeriod"/>
            </a:pPr>
            <a:r>
              <a:rPr lang="en-US" b="1" i="0" dirty="0">
                <a:solidFill>
                  <a:srgbClr val="374151"/>
                </a:solidFill>
                <a:effectLst/>
                <a:latin typeface="Söhne"/>
              </a:rPr>
              <a:t>Knowledge Presentation</a:t>
            </a:r>
            <a:r>
              <a:rPr lang="en-US" b="0" i="0" dirty="0">
                <a:solidFill>
                  <a:srgbClr val="374151"/>
                </a:solidFill>
                <a:effectLst/>
                <a:latin typeface="Söhne"/>
              </a:rPr>
              <a:t>: This final step involves visualizing the discovered knowledge and presenting it in an understandable manner.</a:t>
            </a:r>
          </a:p>
        </p:txBody>
      </p:sp>
    </p:spTree>
    <p:extLst>
      <p:ext uri="{BB962C8B-B14F-4D97-AF65-F5344CB8AC3E}">
        <p14:creationId xmlns:p14="http://schemas.microsoft.com/office/powerpoint/2010/main" val="1057569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Data Mining and Knowledge Discovery</a:t>
            </a:r>
          </a:p>
        </p:txBody>
      </p:sp>
      <p:sp>
        <p:nvSpPr>
          <p:cNvPr id="3" name="Content Placeholder 2"/>
          <p:cNvSpPr>
            <a:spLocks noGrp="1"/>
          </p:cNvSpPr>
          <p:nvPr>
            <p:ph idx="1"/>
          </p:nvPr>
        </p:nvSpPr>
        <p:spPr/>
        <p:txBody>
          <a:bodyPr>
            <a:normAutofit fontScale="70000" lnSpcReduction="20000"/>
          </a:bodyPr>
          <a:lstStyle/>
          <a:p>
            <a:pPr algn="l"/>
            <a:r>
              <a:rPr lang="en-US" b="1" i="0" dirty="0">
                <a:effectLst/>
                <a:latin typeface="Söhne"/>
              </a:rPr>
              <a:t>Relationship with Databases</a:t>
            </a:r>
          </a:p>
          <a:p>
            <a:pPr algn="l">
              <a:buFont typeface="+mj-lt"/>
              <a:buAutoNum type="arabicPeriod"/>
            </a:pPr>
            <a:r>
              <a:rPr lang="en-US" b="1" i="0" dirty="0">
                <a:solidFill>
                  <a:srgbClr val="374151"/>
                </a:solidFill>
                <a:effectLst/>
                <a:latin typeface="Söhne"/>
              </a:rPr>
              <a:t>Data Storage</a:t>
            </a:r>
            <a:r>
              <a:rPr lang="en-US" b="0" i="0" dirty="0">
                <a:solidFill>
                  <a:srgbClr val="374151"/>
                </a:solidFill>
                <a:effectLst/>
                <a:latin typeface="Söhne"/>
              </a:rPr>
              <a:t>: Databases serve as the repository where data is stored and managed before the KDD process.</a:t>
            </a:r>
          </a:p>
          <a:p>
            <a:pPr algn="l">
              <a:buFont typeface="+mj-lt"/>
              <a:buAutoNum type="arabicPeriod"/>
            </a:pPr>
            <a:r>
              <a:rPr lang="en-US" b="1" i="0" dirty="0">
                <a:solidFill>
                  <a:srgbClr val="374151"/>
                </a:solidFill>
                <a:effectLst/>
                <a:latin typeface="Söhne"/>
              </a:rPr>
              <a:t>Data Retrieval</a:t>
            </a:r>
            <a:r>
              <a:rPr lang="en-US" b="0" i="0" dirty="0">
                <a:solidFill>
                  <a:srgbClr val="374151"/>
                </a:solidFill>
                <a:effectLst/>
                <a:latin typeface="Söhne"/>
              </a:rPr>
              <a:t>: Databases facilitate the retrieval of specific data subsets through query processing, a vital step in data selection during the KDD process.</a:t>
            </a:r>
          </a:p>
          <a:p>
            <a:pPr algn="l">
              <a:buFont typeface="+mj-lt"/>
              <a:buAutoNum type="arabicPeriod"/>
            </a:pPr>
            <a:r>
              <a:rPr lang="en-US" b="1" i="0" dirty="0">
                <a:solidFill>
                  <a:srgbClr val="374151"/>
                </a:solidFill>
                <a:effectLst/>
                <a:latin typeface="Söhne"/>
              </a:rPr>
              <a:t>Data Quality</a:t>
            </a:r>
            <a:r>
              <a:rPr lang="en-US" b="0" i="0" dirty="0">
                <a:solidFill>
                  <a:srgbClr val="374151"/>
                </a:solidFill>
                <a:effectLst/>
                <a:latin typeface="Söhne"/>
              </a:rPr>
              <a:t>: The quality of data stored in databases directly impacts the results of data mining and knowledge discovery. Proper database management ensures data integrity and quality.</a:t>
            </a:r>
          </a:p>
          <a:p>
            <a:pPr algn="l">
              <a:buFont typeface="+mj-lt"/>
              <a:buAutoNum type="arabicPeriod"/>
            </a:pPr>
            <a:r>
              <a:rPr lang="en-US" b="1" i="0" dirty="0">
                <a:solidFill>
                  <a:srgbClr val="374151"/>
                </a:solidFill>
                <a:effectLst/>
                <a:latin typeface="Söhne"/>
              </a:rPr>
              <a:t>Efficient Processing</a:t>
            </a:r>
            <a:r>
              <a:rPr lang="en-US" b="0" i="0" dirty="0">
                <a:solidFill>
                  <a:srgbClr val="374151"/>
                </a:solidFill>
                <a:effectLst/>
                <a:latin typeface="Söhne"/>
              </a:rPr>
              <a:t>: Modern databases offer features that enable efficient data processing, which is essential for data mining and knowledge discovery, given the large volumes of data involved.</a:t>
            </a:r>
          </a:p>
        </p:txBody>
      </p:sp>
    </p:spTree>
    <p:extLst>
      <p:ext uri="{BB962C8B-B14F-4D97-AF65-F5344CB8AC3E}">
        <p14:creationId xmlns:p14="http://schemas.microsoft.com/office/powerpoint/2010/main" val="268851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Definition of Data Mining</a:t>
            </a:r>
          </a:p>
        </p:txBody>
      </p:sp>
      <p:sp>
        <p:nvSpPr>
          <p:cNvPr id="3" name="Content Placeholder 2"/>
          <p:cNvSpPr>
            <a:spLocks noGrp="1"/>
          </p:cNvSpPr>
          <p:nvPr>
            <p:ph idx="1"/>
          </p:nvPr>
        </p:nvSpPr>
        <p:spPr/>
        <p:txBody>
          <a:bodyPr>
            <a:normAutofit fontScale="32500" lnSpcReduction="20000"/>
          </a:bodyPr>
          <a:lstStyle/>
          <a:p>
            <a:r>
              <a:rPr dirty="0"/>
              <a:t>What is data mining?</a:t>
            </a:r>
            <a:endParaRPr lang="en-US" dirty="0"/>
          </a:p>
          <a:p>
            <a:r>
              <a:rPr lang="en-US" dirty="0"/>
              <a:t>Data mining is the process of discovering patterns, associations, and insights from large sets of data using computational techniques and algorithms. It involves the analysis of data from different perspectives and summarizing it into useful information, which can help in decision-making and predicting future trends. Here are several aspects that further detail what data mining is:</a:t>
            </a:r>
          </a:p>
          <a:p>
            <a:endParaRPr lang="en-US" dirty="0"/>
          </a:p>
          <a:p>
            <a:r>
              <a:rPr lang="en-US" dirty="0"/>
              <a:t>Knowledge Discovery: It extracts hidden knowledge and patterns which are not explicitly stored in databases.</a:t>
            </a:r>
          </a:p>
          <a:p>
            <a:endParaRPr lang="en-US" dirty="0"/>
          </a:p>
          <a:p>
            <a:r>
              <a:rPr lang="en-US" dirty="0"/>
              <a:t>Predictive Analytics: Data mining can be used to build models that predict future events based on historical data.</a:t>
            </a:r>
          </a:p>
          <a:p>
            <a:endParaRPr lang="en-US" dirty="0"/>
          </a:p>
          <a:p>
            <a:r>
              <a:rPr lang="en-US" dirty="0"/>
              <a:t>Descriptive Analytics: It also helps in understanding past behaviors and analyzing the patterns in large datasets.</a:t>
            </a:r>
          </a:p>
          <a:p>
            <a:endParaRPr lang="en-US" dirty="0"/>
          </a:p>
          <a:p>
            <a:r>
              <a:rPr lang="en-US" dirty="0"/>
              <a:t>Data Exploration: Through data mining, analysts can explore large datasets to find new and interesting relationships and patterns.</a:t>
            </a:r>
          </a:p>
          <a:p>
            <a:endParaRPr lang="en-US" dirty="0"/>
          </a:p>
          <a:p>
            <a:r>
              <a:rPr lang="en-US" dirty="0"/>
              <a:t>Data Preprocessing: An integral part of data mining is preprocessing the data to clean and prepare it for analysis, which includes handling missing data, noise reduction, and data transformation.</a:t>
            </a:r>
          </a:p>
          <a:p>
            <a:endParaRPr lang="en-US" dirty="0"/>
          </a:p>
          <a:p>
            <a:r>
              <a:rPr lang="en-US" dirty="0"/>
              <a:t>Pattern Recognition: It utilizes various algorithms to identify repeating patterns within the data that might not be apparent otherwise.</a:t>
            </a:r>
          </a:p>
          <a:p>
            <a:endParaRPr lang="en-US" dirty="0"/>
          </a:p>
          <a:p>
            <a:r>
              <a:rPr lang="en-US" dirty="0"/>
              <a:t>Decision Support: Organizations use data mining as a tool to support business decisions, providing insights and information to guide strategies and policies.</a:t>
            </a:r>
          </a:p>
          <a:p>
            <a:endParaRPr lang="en-US" dirty="0"/>
          </a:p>
          <a:p>
            <a:r>
              <a:rPr lang="en-US" dirty="0"/>
              <a:t>Application Across Industries: Data mining finds applications across a range of industries including, but not limited to, healthcare, finance, retail, and e-commerce, where it helps in improving services, reducing costs, and enhancing customer experience.</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Knowledge Discovery in Databases (KDD)</a:t>
            </a:r>
          </a:p>
        </p:txBody>
      </p:sp>
      <p:sp>
        <p:nvSpPr>
          <p:cNvPr id="3" name="Content Placeholder 2"/>
          <p:cNvSpPr>
            <a:spLocks noGrp="1"/>
          </p:cNvSpPr>
          <p:nvPr>
            <p:ph idx="1"/>
          </p:nvPr>
        </p:nvSpPr>
        <p:spPr/>
        <p:txBody>
          <a:bodyPr>
            <a:normAutofit fontScale="92500" lnSpcReduction="10000"/>
          </a:bodyPr>
          <a:lstStyle/>
          <a:p>
            <a:pPr algn="l"/>
            <a:r>
              <a:rPr lang="en-US" b="0" i="0" dirty="0">
                <a:solidFill>
                  <a:srgbClr val="374151"/>
                </a:solidFill>
                <a:effectLst/>
                <a:latin typeface="Söhne"/>
              </a:rPr>
              <a:t>Knowledge Discovery in Databases (KDD) is a multidisciplinary area focusing on the methodical process of discovering valuable information or knowledge from large volumes of data. The term is often used interchangeably with data mining, but it actually encompasses a broader range of processes including data cleaning, data integration, data selection, data transformation, data mining, pattern evaluation, and knowledge presentation.</a:t>
            </a:r>
          </a:p>
        </p:txBody>
      </p:sp>
    </p:spTree>
    <p:extLst>
      <p:ext uri="{BB962C8B-B14F-4D97-AF65-F5344CB8AC3E}">
        <p14:creationId xmlns:p14="http://schemas.microsoft.com/office/powerpoint/2010/main" val="2129359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Knowledge Discovery in Databases (KDD)</a:t>
            </a:r>
          </a:p>
        </p:txBody>
      </p:sp>
      <p:sp>
        <p:nvSpPr>
          <p:cNvPr id="3" name="Content Placeholder 2"/>
          <p:cNvSpPr>
            <a:spLocks noGrp="1"/>
          </p:cNvSpPr>
          <p:nvPr>
            <p:ph idx="1"/>
          </p:nvPr>
        </p:nvSpPr>
        <p:spPr/>
        <p:txBody>
          <a:bodyPr>
            <a:normAutofit fontScale="32500" lnSpcReduction="20000"/>
          </a:bodyPr>
          <a:lstStyle/>
          <a:p>
            <a:pPr algn="l"/>
            <a:r>
              <a:rPr lang="en-US" b="1" i="0" dirty="0">
                <a:effectLst/>
                <a:latin typeface="Söhne"/>
              </a:rPr>
              <a:t>Stages of KDD Process</a:t>
            </a:r>
          </a:p>
          <a:p>
            <a:pPr algn="l">
              <a:buFont typeface="+mj-lt"/>
              <a:buAutoNum type="arabicPeriod"/>
            </a:pPr>
            <a:r>
              <a:rPr lang="en-US" b="1" i="0" dirty="0">
                <a:solidFill>
                  <a:srgbClr val="374151"/>
                </a:solidFill>
                <a:effectLst/>
                <a:latin typeface="Söhne"/>
              </a:rPr>
              <a:t>Data Cleaning</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Objective</a:t>
            </a:r>
            <a:r>
              <a:rPr lang="en-US" b="0" i="0" dirty="0">
                <a:solidFill>
                  <a:srgbClr val="374151"/>
                </a:solidFill>
                <a:effectLst/>
                <a:latin typeface="Söhne"/>
              </a:rPr>
              <a:t>: To remove noise and inconsistent data.</a:t>
            </a:r>
          </a:p>
          <a:p>
            <a:pPr marL="742950" lvl="1" indent="-285750" algn="l">
              <a:buFont typeface="+mj-lt"/>
              <a:buAutoNum type="arabicPeriod"/>
            </a:pPr>
            <a:r>
              <a:rPr lang="en-US" b="1" i="0" dirty="0">
                <a:solidFill>
                  <a:srgbClr val="374151"/>
                </a:solidFill>
                <a:effectLst/>
                <a:latin typeface="Söhne"/>
              </a:rPr>
              <a:t>Techniques</a:t>
            </a:r>
            <a:r>
              <a:rPr lang="en-US" b="0" i="0" dirty="0">
                <a:solidFill>
                  <a:srgbClr val="374151"/>
                </a:solidFill>
                <a:effectLst/>
                <a:latin typeface="Söhne"/>
              </a:rPr>
              <a:t>: Imputation for missing values, outlier detection, noise reduction.</a:t>
            </a:r>
          </a:p>
          <a:p>
            <a:pPr marL="742950" lvl="1" indent="-285750" algn="l">
              <a:buFont typeface="+mj-lt"/>
              <a:buAutoNum type="arabicPeriod"/>
            </a:pPr>
            <a:r>
              <a:rPr lang="en-US" b="1" i="0" dirty="0">
                <a:solidFill>
                  <a:srgbClr val="374151"/>
                </a:solidFill>
                <a:effectLst/>
                <a:latin typeface="Söhne"/>
              </a:rPr>
              <a:t>Tools</a:t>
            </a:r>
            <a:r>
              <a:rPr lang="en-US" b="0" i="0" dirty="0">
                <a:solidFill>
                  <a:srgbClr val="374151"/>
                </a:solidFill>
                <a:effectLst/>
                <a:latin typeface="Söhne"/>
              </a:rPr>
              <a:t>: Data cleaning tools like </a:t>
            </a:r>
            <a:r>
              <a:rPr lang="en-US" b="0" i="0" dirty="0" err="1">
                <a:solidFill>
                  <a:srgbClr val="374151"/>
                </a:solidFill>
                <a:effectLst/>
                <a:latin typeface="Söhne"/>
              </a:rPr>
              <a:t>OpenRefine</a:t>
            </a:r>
            <a:r>
              <a:rPr lang="en-US" b="0" i="0" dirty="0">
                <a:solidFill>
                  <a:srgbClr val="374151"/>
                </a:solidFill>
                <a:effectLst/>
                <a:latin typeface="Söhne"/>
              </a:rPr>
              <a:t>, Talend.</a:t>
            </a:r>
          </a:p>
          <a:p>
            <a:pPr algn="l">
              <a:buFont typeface="+mj-lt"/>
              <a:buAutoNum type="arabicPeriod"/>
            </a:pPr>
            <a:r>
              <a:rPr lang="en-US" b="1" i="0" dirty="0">
                <a:solidFill>
                  <a:srgbClr val="374151"/>
                </a:solidFill>
                <a:effectLst/>
                <a:latin typeface="Söhne"/>
              </a:rPr>
              <a:t>Data Integration</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Objective</a:t>
            </a:r>
            <a:r>
              <a:rPr lang="en-US" b="0" i="0" dirty="0">
                <a:solidFill>
                  <a:srgbClr val="374151"/>
                </a:solidFill>
                <a:effectLst/>
                <a:latin typeface="Söhne"/>
              </a:rPr>
              <a:t>: To combine data from multiple sources into a coherent data store.</a:t>
            </a:r>
          </a:p>
          <a:p>
            <a:pPr marL="742950" lvl="1" indent="-285750" algn="l">
              <a:buFont typeface="+mj-lt"/>
              <a:buAutoNum type="arabicPeriod"/>
            </a:pPr>
            <a:r>
              <a:rPr lang="en-US" b="1" i="0" dirty="0">
                <a:solidFill>
                  <a:srgbClr val="374151"/>
                </a:solidFill>
                <a:effectLst/>
                <a:latin typeface="Söhne"/>
              </a:rPr>
              <a:t>Techniques</a:t>
            </a:r>
            <a:r>
              <a:rPr lang="en-US" b="0" i="0" dirty="0">
                <a:solidFill>
                  <a:srgbClr val="374151"/>
                </a:solidFill>
                <a:effectLst/>
                <a:latin typeface="Söhne"/>
              </a:rPr>
              <a:t>: Data warehousing, data fusion, entity resolution.</a:t>
            </a:r>
          </a:p>
          <a:p>
            <a:pPr marL="742950" lvl="1" indent="-285750" algn="l">
              <a:buFont typeface="+mj-lt"/>
              <a:buAutoNum type="arabicPeriod"/>
            </a:pPr>
            <a:r>
              <a:rPr lang="en-US" b="1" i="0" dirty="0">
                <a:solidFill>
                  <a:srgbClr val="374151"/>
                </a:solidFill>
                <a:effectLst/>
                <a:latin typeface="Söhne"/>
              </a:rPr>
              <a:t>Tools</a:t>
            </a:r>
            <a:r>
              <a:rPr lang="en-US" b="0" i="0" dirty="0">
                <a:solidFill>
                  <a:srgbClr val="374151"/>
                </a:solidFill>
                <a:effectLst/>
                <a:latin typeface="Söhne"/>
              </a:rPr>
              <a:t>: Data integration tools like Microsoft SQL Server Integration Services, Apache </a:t>
            </a:r>
            <a:r>
              <a:rPr lang="en-US" b="0" i="0" dirty="0" err="1">
                <a:solidFill>
                  <a:srgbClr val="374151"/>
                </a:solidFill>
                <a:effectLst/>
                <a:latin typeface="Söhne"/>
              </a:rPr>
              <a:t>Nifi</a:t>
            </a:r>
            <a:r>
              <a:rPr lang="en-US" b="0" i="0" dirty="0">
                <a:solidFill>
                  <a:srgbClr val="374151"/>
                </a:solidFill>
                <a:effectLst/>
                <a:latin typeface="Söhne"/>
              </a:rPr>
              <a:t>.</a:t>
            </a:r>
          </a:p>
          <a:p>
            <a:pPr algn="l">
              <a:buFont typeface="+mj-lt"/>
              <a:buAutoNum type="arabicPeriod"/>
            </a:pPr>
            <a:r>
              <a:rPr lang="en-US" b="1" i="0" dirty="0">
                <a:solidFill>
                  <a:srgbClr val="374151"/>
                </a:solidFill>
                <a:effectLst/>
                <a:latin typeface="Söhne"/>
              </a:rPr>
              <a:t>Data Selection</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Objective</a:t>
            </a:r>
            <a:r>
              <a:rPr lang="en-US" b="0" i="0" dirty="0">
                <a:solidFill>
                  <a:srgbClr val="374151"/>
                </a:solidFill>
                <a:effectLst/>
                <a:latin typeface="Söhne"/>
              </a:rPr>
              <a:t>: To select and retrieve the relevant data for analysis from the database.</a:t>
            </a:r>
          </a:p>
          <a:p>
            <a:pPr marL="742950" lvl="1" indent="-285750" algn="l">
              <a:buFont typeface="+mj-lt"/>
              <a:buAutoNum type="arabicPeriod"/>
            </a:pPr>
            <a:r>
              <a:rPr lang="en-US" b="1" i="0" dirty="0">
                <a:solidFill>
                  <a:srgbClr val="374151"/>
                </a:solidFill>
                <a:effectLst/>
                <a:latin typeface="Söhne"/>
              </a:rPr>
              <a:t>Techniques</a:t>
            </a:r>
            <a:r>
              <a:rPr lang="en-US" b="0" i="0" dirty="0">
                <a:solidFill>
                  <a:srgbClr val="374151"/>
                </a:solidFill>
                <a:effectLst/>
                <a:latin typeface="Söhne"/>
              </a:rPr>
              <a:t>: SQL queries, database slicing.</a:t>
            </a:r>
          </a:p>
          <a:p>
            <a:pPr marL="742950" lvl="1" indent="-285750" algn="l">
              <a:buFont typeface="+mj-lt"/>
              <a:buAutoNum type="arabicPeriod"/>
            </a:pPr>
            <a:r>
              <a:rPr lang="en-US" b="1" i="0" dirty="0">
                <a:solidFill>
                  <a:srgbClr val="374151"/>
                </a:solidFill>
                <a:effectLst/>
                <a:latin typeface="Söhne"/>
              </a:rPr>
              <a:t>Tools</a:t>
            </a:r>
            <a:r>
              <a:rPr lang="en-US" b="0" i="0" dirty="0">
                <a:solidFill>
                  <a:srgbClr val="374151"/>
                </a:solidFill>
                <a:effectLst/>
                <a:latin typeface="Söhne"/>
              </a:rPr>
              <a:t>: Database management systems like MySQL, PostgreSQL.</a:t>
            </a:r>
          </a:p>
          <a:p>
            <a:pPr algn="l">
              <a:buFont typeface="+mj-lt"/>
              <a:buAutoNum type="arabicPeriod"/>
            </a:pPr>
            <a:r>
              <a:rPr lang="en-US" b="1" i="0" dirty="0">
                <a:solidFill>
                  <a:srgbClr val="374151"/>
                </a:solidFill>
                <a:effectLst/>
                <a:latin typeface="Söhne"/>
              </a:rPr>
              <a:t>Data Transformation</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Objective</a:t>
            </a:r>
            <a:r>
              <a:rPr lang="en-US" b="0" i="0" dirty="0">
                <a:solidFill>
                  <a:srgbClr val="374151"/>
                </a:solidFill>
                <a:effectLst/>
                <a:latin typeface="Söhne"/>
              </a:rPr>
              <a:t>: To convert data into suitable formats or structures for analysis.</a:t>
            </a:r>
          </a:p>
          <a:p>
            <a:pPr marL="742950" lvl="1" indent="-285750" algn="l">
              <a:buFont typeface="+mj-lt"/>
              <a:buAutoNum type="arabicPeriod"/>
            </a:pPr>
            <a:r>
              <a:rPr lang="en-US" b="1" i="0" dirty="0">
                <a:solidFill>
                  <a:srgbClr val="374151"/>
                </a:solidFill>
                <a:effectLst/>
                <a:latin typeface="Söhne"/>
              </a:rPr>
              <a:t>Techniques</a:t>
            </a:r>
            <a:r>
              <a:rPr lang="en-US" b="0" i="0" dirty="0">
                <a:solidFill>
                  <a:srgbClr val="374151"/>
                </a:solidFill>
                <a:effectLst/>
                <a:latin typeface="Söhne"/>
              </a:rPr>
              <a:t>: Normalization, discretization, aggregation.</a:t>
            </a:r>
          </a:p>
          <a:p>
            <a:pPr marL="742950" lvl="1" indent="-285750" algn="l">
              <a:buFont typeface="+mj-lt"/>
              <a:buAutoNum type="arabicPeriod"/>
            </a:pPr>
            <a:r>
              <a:rPr lang="en-US" b="1" i="0" dirty="0">
                <a:solidFill>
                  <a:srgbClr val="374151"/>
                </a:solidFill>
                <a:effectLst/>
                <a:latin typeface="Söhne"/>
              </a:rPr>
              <a:t>Tools</a:t>
            </a:r>
            <a:r>
              <a:rPr lang="en-US" b="0" i="0" dirty="0">
                <a:solidFill>
                  <a:srgbClr val="374151"/>
                </a:solidFill>
                <a:effectLst/>
                <a:latin typeface="Söhne"/>
              </a:rPr>
              <a:t>: Data transformation tools like Apache Spark, Pandas in Python.</a:t>
            </a:r>
          </a:p>
          <a:p>
            <a:pPr algn="l">
              <a:buFont typeface="+mj-lt"/>
              <a:buAutoNum type="arabicPeriod"/>
            </a:pPr>
            <a:r>
              <a:rPr lang="en-US" b="1" i="0" dirty="0">
                <a:solidFill>
                  <a:srgbClr val="374151"/>
                </a:solidFill>
                <a:effectLst/>
                <a:latin typeface="Söhne"/>
              </a:rPr>
              <a:t>Data Mining</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Objective</a:t>
            </a:r>
            <a:r>
              <a:rPr lang="en-US" b="0" i="0" dirty="0">
                <a:solidFill>
                  <a:srgbClr val="374151"/>
                </a:solidFill>
                <a:effectLst/>
                <a:latin typeface="Söhne"/>
              </a:rPr>
              <a:t>: To apply algorithms to extract patterns and insights from the data.</a:t>
            </a:r>
          </a:p>
          <a:p>
            <a:pPr marL="742950" lvl="1" indent="-285750" algn="l">
              <a:buFont typeface="+mj-lt"/>
              <a:buAutoNum type="arabicPeriod"/>
            </a:pPr>
            <a:r>
              <a:rPr lang="en-US" b="1" i="0" dirty="0">
                <a:solidFill>
                  <a:srgbClr val="374151"/>
                </a:solidFill>
                <a:effectLst/>
                <a:latin typeface="Söhne"/>
              </a:rPr>
              <a:t>Techniques</a:t>
            </a:r>
            <a:r>
              <a:rPr lang="en-US" b="0" i="0" dirty="0">
                <a:solidFill>
                  <a:srgbClr val="374151"/>
                </a:solidFill>
                <a:effectLst/>
                <a:latin typeface="Söhne"/>
              </a:rPr>
              <a:t>: Classification, clustering, association rule mining.</a:t>
            </a:r>
          </a:p>
          <a:p>
            <a:pPr marL="742950" lvl="1" indent="-285750" algn="l">
              <a:buFont typeface="+mj-lt"/>
              <a:buAutoNum type="arabicPeriod"/>
            </a:pPr>
            <a:r>
              <a:rPr lang="en-US" b="1" i="0" dirty="0">
                <a:solidFill>
                  <a:srgbClr val="374151"/>
                </a:solidFill>
                <a:effectLst/>
                <a:latin typeface="Söhne"/>
              </a:rPr>
              <a:t>Tools</a:t>
            </a:r>
            <a:r>
              <a:rPr lang="en-US" b="0" i="0" dirty="0">
                <a:solidFill>
                  <a:srgbClr val="374151"/>
                </a:solidFill>
                <a:effectLst/>
                <a:latin typeface="Söhne"/>
              </a:rPr>
              <a:t>: Data mining tools like WEKA, Orange.</a:t>
            </a:r>
          </a:p>
          <a:p>
            <a:pPr algn="l">
              <a:buFont typeface="+mj-lt"/>
              <a:buAutoNum type="arabicPeriod"/>
            </a:pPr>
            <a:r>
              <a:rPr lang="en-US" b="1" i="0" dirty="0">
                <a:solidFill>
                  <a:srgbClr val="374151"/>
                </a:solidFill>
                <a:effectLst/>
                <a:latin typeface="Söhne"/>
              </a:rPr>
              <a:t>Pattern Evaluation</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Objective</a:t>
            </a:r>
            <a:r>
              <a:rPr lang="en-US" b="0" i="0" dirty="0">
                <a:solidFill>
                  <a:srgbClr val="374151"/>
                </a:solidFill>
                <a:effectLst/>
                <a:latin typeface="Söhne"/>
              </a:rPr>
              <a:t>: To identify the truly interesting patterns representing knowledge.</a:t>
            </a:r>
          </a:p>
          <a:p>
            <a:pPr marL="742950" lvl="1" indent="-285750" algn="l">
              <a:buFont typeface="+mj-lt"/>
              <a:buAutoNum type="arabicPeriod"/>
            </a:pPr>
            <a:r>
              <a:rPr lang="en-US" b="1" i="0" dirty="0">
                <a:solidFill>
                  <a:srgbClr val="374151"/>
                </a:solidFill>
                <a:effectLst/>
                <a:latin typeface="Söhne"/>
              </a:rPr>
              <a:t>Techniques</a:t>
            </a:r>
            <a:r>
              <a:rPr lang="en-US" b="0" i="0" dirty="0">
                <a:solidFill>
                  <a:srgbClr val="374151"/>
                </a:solidFill>
                <a:effectLst/>
                <a:latin typeface="Söhne"/>
              </a:rPr>
              <a:t>: Interestingness measures, hypothesis testing.</a:t>
            </a:r>
          </a:p>
          <a:p>
            <a:pPr marL="742950" lvl="1" indent="-285750" algn="l">
              <a:buFont typeface="+mj-lt"/>
              <a:buAutoNum type="arabicPeriod"/>
            </a:pPr>
            <a:r>
              <a:rPr lang="en-US" b="1" i="0" dirty="0">
                <a:solidFill>
                  <a:srgbClr val="374151"/>
                </a:solidFill>
                <a:effectLst/>
                <a:latin typeface="Söhne"/>
              </a:rPr>
              <a:t>Tools</a:t>
            </a:r>
            <a:r>
              <a:rPr lang="en-US" b="0" i="0" dirty="0">
                <a:solidFill>
                  <a:srgbClr val="374151"/>
                </a:solidFill>
                <a:effectLst/>
                <a:latin typeface="Söhne"/>
              </a:rPr>
              <a:t>: Statistical analysis tools like R, SAS.</a:t>
            </a:r>
          </a:p>
          <a:p>
            <a:pPr algn="l">
              <a:buFont typeface="+mj-lt"/>
              <a:buAutoNum type="arabicPeriod"/>
            </a:pPr>
            <a:r>
              <a:rPr lang="en-US" b="1" i="0" dirty="0">
                <a:solidFill>
                  <a:srgbClr val="374151"/>
                </a:solidFill>
                <a:effectLst/>
                <a:latin typeface="Söhne"/>
              </a:rPr>
              <a:t>Knowledge Presentation</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Objective</a:t>
            </a:r>
            <a:r>
              <a:rPr lang="en-US" b="0" i="0" dirty="0">
                <a:solidFill>
                  <a:srgbClr val="374151"/>
                </a:solidFill>
                <a:effectLst/>
                <a:latin typeface="Söhne"/>
              </a:rPr>
              <a:t>: To visualize and present the discovered knowledge in an understandable manner.</a:t>
            </a:r>
          </a:p>
          <a:p>
            <a:pPr marL="742950" lvl="1" indent="-285750" algn="l">
              <a:buFont typeface="+mj-lt"/>
              <a:buAutoNum type="arabicPeriod"/>
            </a:pPr>
            <a:r>
              <a:rPr lang="en-US" b="1" i="0" dirty="0">
                <a:solidFill>
                  <a:srgbClr val="374151"/>
                </a:solidFill>
                <a:effectLst/>
                <a:latin typeface="Söhne"/>
              </a:rPr>
              <a:t>Techniques</a:t>
            </a:r>
            <a:r>
              <a:rPr lang="en-US" b="0" i="0" dirty="0">
                <a:solidFill>
                  <a:srgbClr val="374151"/>
                </a:solidFill>
                <a:effectLst/>
                <a:latin typeface="Söhne"/>
              </a:rPr>
              <a:t>: Visualization, reporting.</a:t>
            </a:r>
          </a:p>
          <a:p>
            <a:pPr marL="742950" lvl="1" indent="-285750" algn="l">
              <a:buFont typeface="+mj-lt"/>
              <a:buAutoNum type="arabicPeriod"/>
            </a:pPr>
            <a:r>
              <a:rPr lang="en-US" b="1" i="0" dirty="0">
                <a:solidFill>
                  <a:srgbClr val="374151"/>
                </a:solidFill>
                <a:effectLst/>
                <a:latin typeface="Söhne"/>
              </a:rPr>
              <a:t>Tools</a:t>
            </a:r>
            <a:r>
              <a:rPr lang="en-US" b="0" i="0" dirty="0">
                <a:solidFill>
                  <a:srgbClr val="374151"/>
                </a:solidFill>
                <a:effectLst/>
                <a:latin typeface="Söhne"/>
              </a:rPr>
              <a:t>: Data visualization tools like Tableau, Power BI.</a:t>
            </a:r>
          </a:p>
        </p:txBody>
      </p:sp>
    </p:spTree>
    <p:extLst>
      <p:ext uri="{BB962C8B-B14F-4D97-AF65-F5344CB8AC3E}">
        <p14:creationId xmlns:p14="http://schemas.microsoft.com/office/powerpoint/2010/main" val="29932497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Knowledge Discovery in Databases (KDD)</a:t>
            </a:r>
          </a:p>
        </p:txBody>
      </p:sp>
      <p:sp>
        <p:nvSpPr>
          <p:cNvPr id="3" name="Content Placeholder 2"/>
          <p:cNvSpPr>
            <a:spLocks noGrp="1"/>
          </p:cNvSpPr>
          <p:nvPr>
            <p:ph idx="1"/>
          </p:nvPr>
        </p:nvSpPr>
        <p:spPr/>
        <p:txBody>
          <a:bodyPr>
            <a:normAutofit fontScale="77500" lnSpcReduction="20000"/>
          </a:bodyPr>
          <a:lstStyle/>
          <a:p>
            <a:pPr algn="l"/>
            <a:r>
              <a:rPr lang="en-US" b="1" i="0" dirty="0">
                <a:effectLst/>
                <a:latin typeface="Söhne"/>
              </a:rPr>
              <a:t>Importance and Applications</a:t>
            </a:r>
          </a:p>
          <a:p>
            <a:pPr algn="l">
              <a:buFont typeface="Arial" panose="020B0604020202020204" pitchFamily="34" charset="0"/>
              <a:buChar char="•"/>
            </a:pPr>
            <a:r>
              <a:rPr lang="en-US" b="1" i="0" dirty="0">
                <a:solidFill>
                  <a:srgbClr val="374151"/>
                </a:solidFill>
                <a:effectLst/>
                <a:latin typeface="Söhne"/>
              </a:rPr>
              <a:t>Business Intelligence</a:t>
            </a:r>
            <a:r>
              <a:rPr lang="en-US" b="0" i="0" dirty="0">
                <a:solidFill>
                  <a:srgbClr val="374151"/>
                </a:solidFill>
                <a:effectLst/>
                <a:latin typeface="Söhne"/>
              </a:rPr>
              <a:t>: KDD helps in enhancing business intelligence through the analysis of customer behavior, market trends, and competitors' strategies.</a:t>
            </a:r>
          </a:p>
          <a:p>
            <a:pPr algn="l">
              <a:buFont typeface="Arial" panose="020B0604020202020204" pitchFamily="34" charset="0"/>
              <a:buChar char="•"/>
            </a:pPr>
            <a:r>
              <a:rPr lang="en-US" b="1" i="0" dirty="0">
                <a:solidFill>
                  <a:srgbClr val="374151"/>
                </a:solidFill>
                <a:effectLst/>
                <a:latin typeface="Söhne"/>
              </a:rPr>
              <a:t>Healthcare</a:t>
            </a:r>
            <a:r>
              <a:rPr lang="en-US" b="0" i="0" dirty="0">
                <a:solidFill>
                  <a:srgbClr val="374151"/>
                </a:solidFill>
                <a:effectLst/>
                <a:latin typeface="Söhne"/>
              </a:rPr>
              <a:t>: In healthcare, KDD can assist in identifying patterns and trends in patient data, aiding in disease diagnosis and treatment planning.</a:t>
            </a:r>
          </a:p>
          <a:p>
            <a:pPr algn="l">
              <a:buFont typeface="Arial" panose="020B0604020202020204" pitchFamily="34" charset="0"/>
              <a:buChar char="•"/>
            </a:pPr>
            <a:r>
              <a:rPr lang="en-US" b="1" i="0" dirty="0">
                <a:solidFill>
                  <a:srgbClr val="374151"/>
                </a:solidFill>
                <a:effectLst/>
                <a:latin typeface="Söhne"/>
              </a:rPr>
              <a:t>Finance</a:t>
            </a:r>
            <a:r>
              <a:rPr lang="en-US" b="0" i="0" dirty="0">
                <a:solidFill>
                  <a:srgbClr val="374151"/>
                </a:solidFill>
                <a:effectLst/>
                <a:latin typeface="Söhne"/>
              </a:rPr>
              <a:t>: In the financial sector, it can be used for risk management, fraud detection, and customer segmentation.</a:t>
            </a:r>
          </a:p>
          <a:p>
            <a:pPr algn="l">
              <a:buFont typeface="Arial" panose="020B0604020202020204" pitchFamily="34" charset="0"/>
              <a:buChar char="•"/>
            </a:pPr>
            <a:r>
              <a:rPr lang="en-US" b="1" i="0" dirty="0">
                <a:solidFill>
                  <a:srgbClr val="374151"/>
                </a:solidFill>
                <a:effectLst/>
                <a:latin typeface="Söhne"/>
              </a:rPr>
              <a:t>E-Commerce</a:t>
            </a:r>
            <a:r>
              <a:rPr lang="en-US" b="0" i="0" dirty="0">
                <a:solidFill>
                  <a:srgbClr val="374151"/>
                </a:solidFill>
                <a:effectLst/>
                <a:latin typeface="Söhne"/>
              </a:rPr>
              <a:t>: E-commerce platforms utilize KDD for recommendation systems, customer segmentation, and targeted advertising.</a:t>
            </a:r>
          </a:p>
        </p:txBody>
      </p:sp>
    </p:spTree>
    <p:extLst>
      <p:ext uri="{BB962C8B-B14F-4D97-AF65-F5344CB8AC3E}">
        <p14:creationId xmlns:p14="http://schemas.microsoft.com/office/powerpoint/2010/main" val="32460211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Knowledge Discovery in Databases (KDD)</a:t>
            </a:r>
          </a:p>
        </p:txBody>
      </p:sp>
      <p:sp>
        <p:nvSpPr>
          <p:cNvPr id="3" name="Content Placeholder 2"/>
          <p:cNvSpPr>
            <a:spLocks noGrp="1"/>
          </p:cNvSpPr>
          <p:nvPr>
            <p:ph idx="1"/>
          </p:nvPr>
        </p:nvSpPr>
        <p:spPr/>
        <p:txBody>
          <a:bodyPr>
            <a:normAutofit fontScale="85000" lnSpcReduction="10000"/>
          </a:bodyPr>
          <a:lstStyle/>
          <a:p>
            <a:pPr algn="l"/>
            <a:r>
              <a:rPr lang="en-US" b="1" i="0" dirty="0">
                <a:effectLst/>
                <a:latin typeface="Söhne"/>
              </a:rPr>
              <a:t>Challenges</a:t>
            </a:r>
          </a:p>
          <a:p>
            <a:pPr algn="l">
              <a:buFont typeface="Arial" panose="020B0604020202020204" pitchFamily="34" charset="0"/>
              <a:buChar char="•"/>
            </a:pPr>
            <a:r>
              <a:rPr lang="en-US" b="1" i="0" dirty="0">
                <a:solidFill>
                  <a:srgbClr val="374151"/>
                </a:solidFill>
                <a:effectLst/>
                <a:latin typeface="Söhne"/>
              </a:rPr>
              <a:t>Scalability</a:t>
            </a:r>
            <a:r>
              <a:rPr lang="en-US" b="0" i="0" dirty="0">
                <a:solidFill>
                  <a:srgbClr val="374151"/>
                </a:solidFill>
                <a:effectLst/>
                <a:latin typeface="Söhne"/>
              </a:rPr>
              <a:t>: As data volumes grow, scalability becomes a significant challenge in the KDD process.</a:t>
            </a:r>
          </a:p>
          <a:p>
            <a:pPr algn="l">
              <a:buFont typeface="Arial" panose="020B0604020202020204" pitchFamily="34" charset="0"/>
              <a:buChar char="•"/>
            </a:pPr>
            <a:r>
              <a:rPr lang="en-US" b="1" i="0" dirty="0">
                <a:solidFill>
                  <a:srgbClr val="374151"/>
                </a:solidFill>
                <a:effectLst/>
                <a:latin typeface="Söhne"/>
              </a:rPr>
              <a:t>Data Privacy</a:t>
            </a:r>
            <a:r>
              <a:rPr lang="en-US" b="0" i="0" dirty="0">
                <a:solidFill>
                  <a:srgbClr val="374151"/>
                </a:solidFill>
                <a:effectLst/>
                <a:latin typeface="Söhne"/>
              </a:rPr>
              <a:t>: Ensuring data privacy while extracting knowledge from databases is a major concern.</a:t>
            </a:r>
          </a:p>
          <a:p>
            <a:pPr algn="l">
              <a:buFont typeface="Arial" panose="020B0604020202020204" pitchFamily="34" charset="0"/>
              <a:buChar char="•"/>
            </a:pPr>
            <a:r>
              <a:rPr lang="en-US" b="1" i="0" dirty="0">
                <a:solidFill>
                  <a:srgbClr val="374151"/>
                </a:solidFill>
                <a:effectLst/>
                <a:latin typeface="Söhne"/>
              </a:rPr>
              <a:t>Data Quality</a:t>
            </a:r>
            <a:r>
              <a:rPr lang="en-US" b="0" i="0" dirty="0">
                <a:solidFill>
                  <a:srgbClr val="374151"/>
                </a:solidFill>
                <a:effectLst/>
                <a:latin typeface="Söhne"/>
              </a:rPr>
              <a:t>: The presence of noise, missing values, and inconsistencies can impact the quality of the results.</a:t>
            </a:r>
          </a:p>
          <a:p>
            <a:pPr algn="l">
              <a:buFont typeface="Arial" panose="020B0604020202020204" pitchFamily="34" charset="0"/>
              <a:buChar char="•"/>
            </a:pPr>
            <a:r>
              <a:rPr lang="en-US" b="1" i="0" dirty="0">
                <a:solidFill>
                  <a:srgbClr val="374151"/>
                </a:solidFill>
                <a:effectLst/>
                <a:latin typeface="Söhne"/>
              </a:rPr>
              <a:t>Complexity</a:t>
            </a:r>
            <a:r>
              <a:rPr lang="en-US" b="0" i="0" dirty="0">
                <a:solidFill>
                  <a:srgbClr val="374151"/>
                </a:solidFill>
                <a:effectLst/>
                <a:latin typeface="Söhne"/>
              </a:rPr>
              <a:t>: The KDD process can be complex, requiring expertise in various domains like statistics, machine learning, and domain knowledge.</a:t>
            </a:r>
          </a:p>
        </p:txBody>
      </p:sp>
    </p:spTree>
    <p:extLst>
      <p:ext uri="{BB962C8B-B14F-4D97-AF65-F5344CB8AC3E}">
        <p14:creationId xmlns:p14="http://schemas.microsoft.com/office/powerpoint/2010/main" val="40138037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Cleaning</a:t>
            </a:r>
          </a:p>
        </p:txBody>
      </p:sp>
      <p:sp>
        <p:nvSpPr>
          <p:cNvPr id="3" name="Content Placeholder 2"/>
          <p:cNvSpPr>
            <a:spLocks noGrp="1"/>
          </p:cNvSpPr>
          <p:nvPr>
            <p:ph idx="1"/>
          </p:nvPr>
        </p:nvSpPr>
        <p:spPr/>
        <p:txBody>
          <a:bodyPr/>
          <a:lstStyle/>
          <a:p>
            <a:r>
              <a:rPr dirty="0"/>
              <a:t>Handling missing data</a:t>
            </a:r>
          </a:p>
          <a:p>
            <a:r>
              <a:rPr dirty="0"/>
              <a:t>Noise and outlier detection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missing data</a:t>
            </a:r>
          </a:p>
        </p:txBody>
      </p:sp>
      <p:sp>
        <p:nvSpPr>
          <p:cNvPr id="3" name="Content Placeholder 2"/>
          <p:cNvSpPr>
            <a:spLocks noGrp="1"/>
          </p:cNvSpPr>
          <p:nvPr>
            <p:ph idx="1"/>
          </p:nvPr>
        </p:nvSpPr>
        <p:spPr/>
        <p:txBody>
          <a:bodyPr>
            <a:normAutofit fontScale="70000" lnSpcReduction="20000"/>
          </a:bodyPr>
          <a:lstStyle/>
          <a:p>
            <a:pPr algn="l"/>
            <a:r>
              <a:rPr lang="en-US" b="1" i="0" dirty="0">
                <a:effectLst/>
                <a:latin typeface="Söhne"/>
              </a:rPr>
              <a:t>1. Deletion</a:t>
            </a:r>
          </a:p>
          <a:p>
            <a:pPr algn="l"/>
            <a:r>
              <a:rPr lang="en-US" b="0" i="0" dirty="0">
                <a:effectLst/>
                <a:latin typeface="Söhne"/>
              </a:rPr>
              <a:t>a. Listwise Deletion</a:t>
            </a:r>
          </a:p>
          <a:p>
            <a:pPr algn="l">
              <a:buFont typeface="Arial" panose="020B0604020202020204" pitchFamily="34" charset="0"/>
              <a:buChar char="•"/>
            </a:pPr>
            <a:r>
              <a:rPr lang="en-US" b="1" i="0" dirty="0">
                <a:solidFill>
                  <a:srgbClr val="374151"/>
                </a:solidFill>
                <a:effectLst/>
                <a:latin typeface="Söhne"/>
              </a:rPr>
              <a:t>Description</a:t>
            </a:r>
            <a:r>
              <a:rPr lang="en-US" b="0" i="0" dirty="0">
                <a:solidFill>
                  <a:srgbClr val="374151"/>
                </a:solidFill>
                <a:effectLst/>
                <a:latin typeface="Söhne"/>
              </a:rPr>
              <a:t>: Remove observations where any of the variables is missing.</a:t>
            </a:r>
          </a:p>
          <a:p>
            <a:pPr algn="l">
              <a:buFont typeface="Arial" panose="020B0604020202020204" pitchFamily="34" charset="0"/>
              <a:buChar char="•"/>
            </a:pPr>
            <a:r>
              <a:rPr lang="en-US" b="1" i="0" dirty="0">
                <a:solidFill>
                  <a:srgbClr val="374151"/>
                </a:solidFill>
                <a:effectLst/>
                <a:latin typeface="Söhne"/>
              </a:rPr>
              <a:t>Pros</a:t>
            </a:r>
            <a:r>
              <a:rPr lang="en-US" b="0" i="0" dirty="0">
                <a:solidFill>
                  <a:srgbClr val="374151"/>
                </a:solidFill>
                <a:effectLst/>
                <a:latin typeface="Söhne"/>
              </a:rPr>
              <a:t>: Simple to implement.</a:t>
            </a:r>
          </a:p>
          <a:p>
            <a:pPr algn="l">
              <a:buFont typeface="Arial" panose="020B0604020202020204" pitchFamily="34" charset="0"/>
              <a:buChar char="•"/>
            </a:pPr>
            <a:r>
              <a:rPr lang="en-US" b="1" i="0" dirty="0">
                <a:solidFill>
                  <a:srgbClr val="374151"/>
                </a:solidFill>
                <a:effectLst/>
                <a:latin typeface="Söhne"/>
              </a:rPr>
              <a:t>Cons</a:t>
            </a:r>
            <a:r>
              <a:rPr lang="en-US" b="0" i="0" dirty="0">
                <a:solidFill>
                  <a:srgbClr val="374151"/>
                </a:solidFill>
                <a:effectLst/>
                <a:latin typeface="Söhne"/>
              </a:rPr>
              <a:t>: Can result in a significant reduction in the sample size, potentially introducing bias.</a:t>
            </a:r>
          </a:p>
          <a:p>
            <a:pPr algn="l"/>
            <a:r>
              <a:rPr lang="en-US" b="0" i="0" dirty="0">
                <a:effectLst/>
                <a:latin typeface="Söhne"/>
              </a:rPr>
              <a:t>b. Pairwise Deletion</a:t>
            </a:r>
          </a:p>
          <a:p>
            <a:pPr algn="l">
              <a:buFont typeface="Arial" panose="020B0604020202020204" pitchFamily="34" charset="0"/>
              <a:buChar char="•"/>
            </a:pPr>
            <a:r>
              <a:rPr lang="en-US" b="1" i="0" dirty="0">
                <a:solidFill>
                  <a:srgbClr val="374151"/>
                </a:solidFill>
                <a:effectLst/>
                <a:latin typeface="Söhne"/>
              </a:rPr>
              <a:t>Description</a:t>
            </a:r>
            <a:r>
              <a:rPr lang="en-US" b="0" i="0" dirty="0">
                <a:solidFill>
                  <a:srgbClr val="374151"/>
                </a:solidFill>
                <a:effectLst/>
                <a:latin typeface="Söhne"/>
              </a:rPr>
              <a:t>: Use all available data for each analysis, ignoring missing values.</a:t>
            </a:r>
          </a:p>
          <a:p>
            <a:pPr algn="l">
              <a:buFont typeface="Arial" panose="020B0604020202020204" pitchFamily="34" charset="0"/>
              <a:buChar char="•"/>
            </a:pPr>
            <a:r>
              <a:rPr lang="en-US" b="1" i="0" dirty="0">
                <a:solidFill>
                  <a:srgbClr val="374151"/>
                </a:solidFill>
                <a:effectLst/>
                <a:latin typeface="Söhne"/>
              </a:rPr>
              <a:t>Pros</a:t>
            </a:r>
            <a:r>
              <a:rPr lang="en-US" b="0" i="0" dirty="0">
                <a:solidFill>
                  <a:srgbClr val="374151"/>
                </a:solidFill>
                <a:effectLst/>
                <a:latin typeface="Söhne"/>
              </a:rPr>
              <a:t>: Retains more data compared to listwise deletion.</a:t>
            </a:r>
          </a:p>
          <a:p>
            <a:pPr algn="l">
              <a:buFont typeface="Arial" panose="020B0604020202020204" pitchFamily="34" charset="0"/>
              <a:buChar char="•"/>
            </a:pPr>
            <a:r>
              <a:rPr lang="en-US" b="1" i="0" dirty="0">
                <a:solidFill>
                  <a:srgbClr val="374151"/>
                </a:solidFill>
                <a:effectLst/>
                <a:latin typeface="Söhne"/>
              </a:rPr>
              <a:t>Cons</a:t>
            </a:r>
            <a:r>
              <a:rPr lang="en-US" b="0" i="0" dirty="0">
                <a:solidFill>
                  <a:srgbClr val="374151"/>
                </a:solidFill>
                <a:effectLst/>
                <a:latin typeface="Söhne"/>
              </a:rPr>
              <a:t>: Can introduce bias and complicate the analysis due to different sample sizes for different analyses.</a:t>
            </a:r>
          </a:p>
          <a:p>
            <a:endParaRPr dirty="0"/>
          </a:p>
        </p:txBody>
      </p:sp>
    </p:spTree>
    <p:extLst>
      <p:ext uri="{BB962C8B-B14F-4D97-AF65-F5344CB8AC3E}">
        <p14:creationId xmlns:p14="http://schemas.microsoft.com/office/powerpoint/2010/main" val="35425512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missing data</a:t>
            </a:r>
          </a:p>
        </p:txBody>
      </p:sp>
      <p:sp>
        <p:nvSpPr>
          <p:cNvPr id="3" name="Content Placeholder 2"/>
          <p:cNvSpPr>
            <a:spLocks noGrp="1"/>
          </p:cNvSpPr>
          <p:nvPr>
            <p:ph idx="1"/>
          </p:nvPr>
        </p:nvSpPr>
        <p:spPr/>
        <p:txBody>
          <a:bodyPr>
            <a:normAutofit fontScale="55000" lnSpcReduction="20000"/>
          </a:bodyPr>
          <a:lstStyle/>
          <a:p>
            <a:pPr algn="l"/>
            <a:r>
              <a:rPr lang="en-US" b="1" i="0" dirty="0">
                <a:effectLst/>
                <a:latin typeface="Söhne"/>
              </a:rPr>
              <a:t>2. Imputation</a:t>
            </a:r>
          </a:p>
          <a:p>
            <a:pPr algn="l"/>
            <a:r>
              <a:rPr lang="en-US" b="0" i="0" dirty="0">
                <a:effectLst/>
                <a:latin typeface="Söhne"/>
              </a:rPr>
              <a:t>a. Mean/Median Imputation</a:t>
            </a:r>
          </a:p>
          <a:p>
            <a:pPr algn="l">
              <a:buFont typeface="Arial" panose="020B0604020202020204" pitchFamily="34" charset="0"/>
              <a:buChar char="•"/>
            </a:pPr>
            <a:r>
              <a:rPr lang="en-US" b="1" i="0" dirty="0">
                <a:solidFill>
                  <a:srgbClr val="374151"/>
                </a:solidFill>
                <a:effectLst/>
                <a:latin typeface="Söhne"/>
              </a:rPr>
              <a:t>Description</a:t>
            </a:r>
            <a:r>
              <a:rPr lang="en-US" b="0" i="0" dirty="0">
                <a:solidFill>
                  <a:srgbClr val="374151"/>
                </a:solidFill>
                <a:effectLst/>
                <a:latin typeface="Söhne"/>
              </a:rPr>
              <a:t>: Replace missing values with the mean (for numerical data) or median (for skewed numerical data) of the observed values.</a:t>
            </a:r>
          </a:p>
          <a:p>
            <a:pPr algn="l">
              <a:buFont typeface="Arial" panose="020B0604020202020204" pitchFamily="34" charset="0"/>
              <a:buChar char="•"/>
            </a:pPr>
            <a:r>
              <a:rPr lang="en-US" b="1" i="0" dirty="0">
                <a:solidFill>
                  <a:srgbClr val="374151"/>
                </a:solidFill>
                <a:effectLst/>
                <a:latin typeface="Söhne"/>
              </a:rPr>
              <a:t>Pros</a:t>
            </a:r>
            <a:r>
              <a:rPr lang="en-US" b="0" i="0" dirty="0">
                <a:solidFill>
                  <a:srgbClr val="374151"/>
                </a:solidFill>
                <a:effectLst/>
                <a:latin typeface="Söhne"/>
              </a:rPr>
              <a:t>: Easy to implement and retains the sample size.</a:t>
            </a:r>
          </a:p>
          <a:p>
            <a:pPr algn="l">
              <a:buFont typeface="Arial" panose="020B0604020202020204" pitchFamily="34" charset="0"/>
              <a:buChar char="•"/>
            </a:pPr>
            <a:r>
              <a:rPr lang="en-US" b="1" i="0" dirty="0">
                <a:solidFill>
                  <a:srgbClr val="374151"/>
                </a:solidFill>
                <a:effectLst/>
                <a:latin typeface="Söhne"/>
              </a:rPr>
              <a:t>Cons</a:t>
            </a:r>
            <a:r>
              <a:rPr lang="en-US" b="0" i="0" dirty="0">
                <a:solidFill>
                  <a:srgbClr val="374151"/>
                </a:solidFill>
                <a:effectLst/>
                <a:latin typeface="Söhne"/>
              </a:rPr>
              <a:t>: Can reduce the variability in the data and introduce bias.</a:t>
            </a:r>
          </a:p>
          <a:p>
            <a:pPr algn="l"/>
            <a:r>
              <a:rPr lang="en-US" b="0" i="0" dirty="0">
                <a:effectLst/>
                <a:latin typeface="Söhne"/>
              </a:rPr>
              <a:t>b. Mode Imputation</a:t>
            </a:r>
          </a:p>
          <a:p>
            <a:pPr algn="l">
              <a:buFont typeface="Arial" panose="020B0604020202020204" pitchFamily="34" charset="0"/>
              <a:buChar char="•"/>
            </a:pPr>
            <a:r>
              <a:rPr lang="en-US" b="1" i="0" dirty="0">
                <a:solidFill>
                  <a:srgbClr val="374151"/>
                </a:solidFill>
                <a:effectLst/>
                <a:latin typeface="Söhne"/>
              </a:rPr>
              <a:t>Description</a:t>
            </a:r>
            <a:r>
              <a:rPr lang="en-US" b="0" i="0" dirty="0">
                <a:solidFill>
                  <a:srgbClr val="374151"/>
                </a:solidFill>
                <a:effectLst/>
                <a:latin typeface="Söhne"/>
              </a:rPr>
              <a:t>: Replace missing values with the mode (most frequent value) for categorical data.</a:t>
            </a:r>
          </a:p>
          <a:p>
            <a:pPr algn="l">
              <a:buFont typeface="Arial" panose="020B0604020202020204" pitchFamily="34" charset="0"/>
              <a:buChar char="•"/>
            </a:pPr>
            <a:r>
              <a:rPr lang="en-US" b="1" i="0" dirty="0">
                <a:solidFill>
                  <a:srgbClr val="374151"/>
                </a:solidFill>
                <a:effectLst/>
                <a:latin typeface="Söhne"/>
              </a:rPr>
              <a:t>Pros</a:t>
            </a:r>
            <a:r>
              <a:rPr lang="en-US" b="0" i="0" dirty="0">
                <a:solidFill>
                  <a:srgbClr val="374151"/>
                </a:solidFill>
                <a:effectLst/>
                <a:latin typeface="Söhne"/>
              </a:rPr>
              <a:t>: Simple to implement.</a:t>
            </a:r>
          </a:p>
          <a:p>
            <a:pPr algn="l">
              <a:buFont typeface="Arial" panose="020B0604020202020204" pitchFamily="34" charset="0"/>
              <a:buChar char="•"/>
            </a:pPr>
            <a:r>
              <a:rPr lang="en-US" b="1" i="0" dirty="0">
                <a:solidFill>
                  <a:srgbClr val="374151"/>
                </a:solidFill>
                <a:effectLst/>
                <a:latin typeface="Söhne"/>
              </a:rPr>
              <a:t>Cons</a:t>
            </a:r>
            <a:r>
              <a:rPr lang="en-US" b="0" i="0" dirty="0">
                <a:solidFill>
                  <a:srgbClr val="374151"/>
                </a:solidFill>
                <a:effectLst/>
                <a:latin typeface="Söhne"/>
              </a:rPr>
              <a:t>: Can introduce bias, especially if the data is not missing at random.</a:t>
            </a:r>
          </a:p>
          <a:p>
            <a:pPr algn="l"/>
            <a:r>
              <a:rPr lang="en-US" b="0" i="0" dirty="0">
                <a:effectLst/>
                <a:latin typeface="Söhne"/>
              </a:rPr>
              <a:t>c. Regression Imputation</a:t>
            </a:r>
          </a:p>
          <a:p>
            <a:pPr algn="l">
              <a:buFont typeface="Arial" panose="020B0604020202020204" pitchFamily="34" charset="0"/>
              <a:buChar char="•"/>
            </a:pPr>
            <a:r>
              <a:rPr lang="en-US" b="1" i="0" dirty="0">
                <a:solidFill>
                  <a:srgbClr val="374151"/>
                </a:solidFill>
                <a:effectLst/>
                <a:latin typeface="Söhne"/>
              </a:rPr>
              <a:t>Description</a:t>
            </a:r>
            <a:r>
              <a:rPr lang="en-US" b="0" i="0" dirty="0">
                <a:solidFill>
                  <a:srgbClr val="374151"/>
                </a:solidFill>
                <a:effectLst/>
                <a:latin typeface="Söhne"/>
              </a:rPr>
              <a:t>: Use a regression model to predict missing values based on other variables.</a:t>
            </a:r>
          </a:p>
          <a:p>
            <a:pPr algn="l">
              <a:buFont typeface="Arial" panose="020B0604020202020204" pitchFamily="34" charset="0"/>
              <a:buChar char="•"/>
            </a:pPr>
            <a:r>
              <a:rPr lang="en-US" b="1" i="0" dirty="0">
                <a:solidFill>
                  <a:srgbClr val="374151"/>
                </a:solidFill>
                <a:effectLst/>
                <a:latin typeface="Söhne"/>
              </a:rPr>
              <a:t>Pros</a:t>
            </a:r>
            <a:r>
              <a:rPr lang="en-US" b="0" i="0" dirty="0">
                <a:solidFill>
                  <a:srgbClr val="374151"/>
                </a:solidFill>
                <a:effectLst/>
                <a:latin typeface="Söhne"/>
              </a:rPr>
              <a:t>: Can be more accurate than mean/median imputation.</a:t>
            </a:r>
          </a:p>
          <a:p>
            <a:pPr algn="l">
              <a:buFont typeface="Arial" panose="020B0604020202020204" pitchFamily="34" charset="0"/>
              <a:buChar char="•"/>
            </a:pPr>
            <a:r>
              <a:rPr lang="en-US" b="1" i="0" dirty="0">
                <a:solidFill>
                  <a:srgbClr val="374151"/>
                </a:solidFill>
                <a:effectLst/>
                <a:latin typeface="Söhne"/>
              </a:rPr>
              <a:t>Cons</a:t>
            </a:r>
            <a:r>
              <a:rPr lang="en-US" b="0" i="0" dirty="0">
                <a:solidFill>
                  <a:srgbClr val="374151"/>
                </a:solidFill>
                <a:effectLst/>
                <a:latin typeface="Söhne"/>
              </a:rPr>
              <a:t>: Assumes a particular relationship between variables, which might not be true.</a:t>
            </a:r>
          </a:p>
          <a:p>
            <a:endParaRPr dirty="0"/>
          </a:p>
        </p:txBody>
      </p:sp>
    </p:spTree>
    <p:extLst>
      <p:ext uri="{BB962C8B-B14F-4D97-AF65-F5344CB8AC3E}">
        <p14:creationId xmlns:p14="http://schemas.microsoft.com/office/powerpoint/2010/main" val="25744273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missing data</a:t>
            </a:r>
          </a:p>
        </p:txBody>
      </p:sp>
      <p:sp>
        <p:nvSpPr>
          <p:cNvPr id="3" name="Content Placeholder 2"/>
          <p:cNvSpPr>
            <a:spLocks noGrp="1"/>
          </p:cNvSpPr>
          <p:nvPr>
            <p:ph idx="1"/>
          </p:nvPr>
        </p:nvSpPr>
        <p:spPr/>
        <p:txBody>
          <a:bodyPr>
            <a:normAutofit fontScale="55000" lnSpcReduction="20000"/>
          </a:bodyPr>
          <a:lstStyle/>
          <a:p>
            <a:pPr algn="l"/>
            <a:r>
              <a:rPr lang="en-US" b="1" i="0" dirty="0">
                <a:effectLst/>
                <a:latin typeface="Söhne"/>
              </a:rPr>
              <a:t>3. Advanced Imputation Techniques</a:t>
            </a:r>
          </a:p>
          <a:p>
            <a:pPr algn="l"/>
            <a:r>
              <a:rPr lang="en-US" b="0" i="0" dirty="0">
                <a:effectLst/>
                <a:latin typeface="Söhne"/>
              </a:rPr>
              <a:t>a. K-Nearest Neighbors (KNN) Imputation</a:t>
            </a:r>
          </a:p>
          <a:p>
            <a:pPr algn="l">
              <a:buFont typeface="Arial" panose="020B0604020202020204" pitchFamily="34" charset="0"/>
              <a:buChar char="•"/>
            </a:pPr>
            <a:r>
              <a:rPr lang="en-US" b="1" i="0" dirty="0">
                <a:solidFill>
                  <a:srgbClr val="374151"/>
                </a:solidFill>
                <a:effectLst/>
                <a:latin typeface="Söhne"/>
              </a:rPr>
              <a:t>Description</a:t>
            </a:r>
            <a:r>
              <a:rPr lang="en-US" b="0" i="0" dirty="0">
                <a:solidFill>
                  <a:srgbClr val="374151"/>
                </a:solidFill>
                <a:effectLst/>
                <a:latin typeface="Söhne"/>
              </a:rPr>
              <a:t>: Replace missing values with the mean or median of the k-nearest neighbors.</a:t>
            </a:r>
          </a:p>
          <a:p>
            <a:pPr algn="l">
              <a:buFont typeface="Arial" panose="020B0604020202020204" pitchFamily="34" charset="0"/>
              <a:buChar char="•"/>
            </a:pPr>
            <a:r>
              <a:rPr lang="en-US" b="1" i="0" dirty="0">
                <a:solidFill>
                  <a:srgbClr val="374151"/>
                </a:solidFill>
                <a:effectLst/>
                <a:latin typeface="Söhne"/>
              </a:rPr>
              <a:t>Pros</a:t>
            </a:r>
            <a:r>
              <a:rPr lang="en-US" b="0" i="0" dirty="0">
                <a:solidFill>
                  <a:srgbClr val="374151"/>
                </a:solidFill>
                <a:effectLst/>
                <a:latin typeface="Söhne"/>
              </a:rPr>
              <a:t>: Can provide more accurate imputations compared to simpler methods.</a:t>
            </a:r>
          </a:p>
          <a:p>
            <a:pPr algn="l">
              <a:buFont typeface="Arial" panose="020B0604020202020204" pitchFamily="34" charset="0"/>
              <a:buChar char="•"/>
            </a:pPr>
            <a:r>
              <a:rPr lang="en-US" b="1" i="0" dirty="0">
                <a:solidFill>
                  <a:srgbClr val="374151"/>
                </a:solidFill>
                <a:effectLst/>
                <a:latin typeface="Söhne"/>
              </a:rPr>
              <a:t>Cons</a:t>
            </a:r>
            <a:r>
              <a:rPr lang="en-US" b="0" i="0" dirty="0">
                <a:solidFill>
                  <a:srgbClr val="374151"/>
                </a:solidFill>
                <a:effectLst/>
                <a:latin typeface="Söhne"/>
              </a:rPr>
              <a:t>: Computationally intensive, especially for large datasets.</a:t>
            </a:r>
          </a:p>
          <a:p>
            <a:pPr algn="l"/>
            <a:r>
              <a:rPr lang="en-US" b="0" i="0" dirty="0">
                <a:effectLst/>
                <a:latin typeface="Söhne"/>
              </a:rPr>
              <a:t>b. Multiple Imputation</a:t>
            </a:r>
          </a:p>
          <a:p>
            <a:pPr algn="l">
              <a:buFont typeface="Arial" panose="020B0604020202020204" pitchFamily="34" charset="0"/>
              <a:buChar char="•"/>
            </a:pPr>
            <a:r>
              <a:rPr lang="en-US" b="1" i="0" dirty="0">
                <a:solidFill>
                  <a:srgbClr val="374151"/>
                </a:solidFill>
                <a:effectLst/>
                <a:latin typeface="Söhne"/>
              </a:rPr>
              <a:t>Description</a:t>
            </a:r>
            <a:r>
              <a:rPr lang="en-US" b="0" i="0" dirty="0">
                <a:solidFill>
                  <a:srgbClr val="374151"/>
                </a:solidFill>
                <a:effectLst/>
                <a:latin typeface="Söhne"/>
              </a:rPr>
              <a:t>: Impute missing values multiple times to create several complete datasets and average the results.</a:t>
            </a:r>
          </a:p>
          <a:p>
            <a:pPr algn="l">
              <a:buFont typeface="Arial" panose="020B0604020202020204" pitchFamily="34" charset="0"/>
              <a:buChar char="•"/>
            </a:pPr>
            <a:r>
              <a:rPr lang="en-US" b="1" i="0" dirty="0">
                <a:solidFill>
                  <a:srgbClr val="374151"/>
                </a:solidFill>
                <a:effectLst/>
                <a:latin typeface="Söhne"/>
              </a:rPr>
              <a:t>Pros</a:t>
            </a:r>
            <a:r>
              <a:rPr lang="en-US" b="0" i="0" dirty="0">
                <a:solidFill>
                  <a:srgbClr val="374151"/>
                </a:solidFill>
                <a:effectLst/>
                <a:latin typeface="Söhne"/>
              </a:rPr>
              <a:t>: Provides a more realistic representation of the uncertainty associated with missing data.</a:t>
            </a:r>
          </a:p>
          <a:p>
            <a:pPr algn="l">
              <a:buFont typeface="Arial" panose="020B0604020202020204" pitchFamily="34" charset="0"/>
              <a:buChar char="•"/>
            </a:pPr>
            <a:r>
              <a:rPr lang="en-US" b="1" i="0" dirty="0">
                <a:solidFill>
                  <a:srgbClr val="374151"/>
                </a:solidFill>
                <a:effectLst/>
                <a:latin typeface="Söhne"/>
              </a:rPr>
              <a:t>Cons</a:t>
            </a:r>
            <a:r>
              <a:rPr lang="en-US" b="0" i="0" dirty="0">
                <a:solidFill>
                  <a:srgbClr val="374151"/>
                </a:solidFill>
                <a:effectLst/>
                <a:latin typeface="Söhne"/>
              </a:rPr>
              <a:t>: More complex and computationally intensive compared to simpler methods.</a:t>
            </a:r>
          </a:p>
          <a:p>
            <a:pPr algn="l"/>
            <a:r>
              <a:rPr lang="en-US" b="0" i="0" dirty="0">
                <a:effectLst/>
                <a:latin typeface="Söhne"/>
              </a:rPr>
              <a:t>c. Stochastic Regression Imputation</a:t>
            </a:r>
          </a:p>
          <a:p>
            <a:pPr algn="l">
              <a:buFont typeface="Arial" panose="020B0604020202020204" pitchFamily="34" charset="0"/>
              <a:buChar char="•"/>
            </a:pPr>
            <a:r>
              <a:rPr lang="en-US" b="1" i="0" dirty="0">
                <a:solidFill>
                  <a:srgbClr val="374151"/>
                </a:solidFill>
                <a:effectLst/>
                <a:latin typeface="Söhne"/>
              </a:rPr>
              <a:t>Description</a:t>
            </a:r>
            <a:r>
              <a:rPr lang="en-US" b="0" i="0" dirty="0">
                <a:solidFill>
                  <a:srgbClr val="374151"/>
                </a:solidFill>
                <a:effectLst/>
                <a:latin typeface="Söhne"/>
              </a:rPr>
              <a:t>: Similar to regression imputation, but includes a random component to account for uncertainty.</a:t>
            </a:r>
          </a:p>
          <a:p>
            <a:pPr algn="l">
              <a:buFont typeface="Arial" panose="020B0604020202020204" pitchFamily="34" charset="0"/>
              <a:buChar char="•"/>
            </a:pPr>
            <a:r>
              <a:rPr lang="en-US" b="1" i="0" dirty="0">
                <a:solidFill>
                  <a:srgbClr val="374151"/>
                </a:solidFill>
                <a:effectLst/>
                <a:latin typeface="Söhne"/>
              </a:rPr>
              <a:t>Pros</a:t>
            </a:r>
            <a:r>
              <a:rPr lang="en-US" b="0" i="0" dirty="0">
                <a:solidFill>
                  <a:srgbClr val="374151"/>
                </a:solidFill>
                <a:effectLst/>
                <a:latin typeface="Söhne"/>
              </a:rPr>
              <a:t>: Retains the variability in the data.</a:t>
            </a:r>
          </a:p>
          <a:p>
            <a:pPr algn="l">
              <a:buFont typeface="Arial" panose="020B0604020202020204" pitchFamily="34" charset="0"/>
              <a:buChar char="•"/>
            </a:pPr>
            <a:r>
              <a:rPr lang="en-US" b="1" i="0" dirty="0">
                <a:solidFill>
                  <a:srgbClr val="374151"/>
                </a:solidFill>
                <a:effectLst/>
                <a:latin typeface="Söhne"/>
              </a:rPr>
              <a:t>Cons</a:t>
            </a:r>
            <a:r>
              <a:rPr lang="en-US" b="0" i="0" dirty="0">
                <a:solidFill>
                  <a:srgbClr val="374151"/>
                </a:solidFill>
                <a:effectLst/>
                <a:latin typeface="Söhne"/>
              </a:rPr>
              <a:t>: More complex to implement compared to simpler methods.</a:t>
            </a:r>
          </a:p>
          <a:p>
            <a:endParaRPr dirty="0"/>
          </a:p>
        </p:txBody>
      </p:sp>
    </p:spTree>
    <p:extLst>
      <p:ext uri="{BB962C8B-B14F-4D97-AF65-F5344CB8AC3E}">
        <p14:creationId xmlns:p14="http://schemas.microsoft.com/office/powerpoint/2010/main" val="19029815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missing data</a:t>
            </a:r>
          </a:p>
        </p:txBody>
      </p:sp>
      <p:sp>
        <p:nvSpPr>
          <p:cNvPr id="3" name="Content Placeholder 2"/>
          <p:cNvSpPr>
            <a:spLocks noGrp="1"/>
          </p:cNvSpPr>
          <p:nvPr>
            <p:ph idx="1"/>
          </p:nvPr>
        </p:nvSpPr>
        <p:spPr/>
        <p:txBody>
          <a:bodyPr>
            <a:normAutofit fontScale="70000" lnSpcReduction="20000"/>
          </a:bodyPr>
          <a:lstStyle/>
          <a:p>
            <a:pPr algn="l"/>
            <a:r>
              <a:rPr lang="en-US" b="1" i="0" dirty="0">
                <a:effectLst/>
                <a:latin typeface="Söhne"/>
              </a:rPr>
              <a:t>4. Interpolation</a:t>
            </a:r>
          </a:p>
          <a:p>
            <a:pPr algn="l"/>
            <a:r>
              <a:rPr lang="en-US" b="0" i="0" dirty="0">
                <a:effectLst/>
                <a:latin typeface="Söhne"/>
              </a:rPr>
              <a:t>a. Time Series Interpolation</a:t>
            </a:r>
          </a:p>
          <a:p>
            <a:pPr algn="l">
              <a:buFont typeface="Arial" panose="020B0604020202020204" pitchFamily="34" charset="0"/>
              <a:buChar char="•"/>
            </a:pPr>
            <a:r>
              <a:rPr lang="en-US" b="1" i="0" dirty="0">
                <a:solidFill>
                  <a:srgbClr val="374151"/>
                </a:solidFill>
                <a:effectLst/>
                <a:latin typeface="Söhne"/>
              </a:rPr>
              <a:t>Description</a:t>
            </a:r>
            <a:r>
              <a:rPr lang="en-US" b="0" i="0" dirty="0">
                <a:solidFill>
                  <a:srgbClr val="374151"/>
                </a:solidFill>
                <a:effectLst/>
                <a:latin typeface="Söhne"/>
              </a:rPr>
              <a:t>: In time series data, missing values can be estimated using interpolation methods, such as linear or spline interpolation.</a:t>
            </a:r>
          </a:p>
          <a:p>
            <a:pPr algn="l">
              <a:buFont typeface="Arial" panose="020B0604020202020204" pitchFamily="34" charset="0"/>
              <a:buChar char="•"/>
            </a:pPr>
            <a:r>
              <a:rPr lang="en-US" b="1" i="0" dirty="0">
                <a:solidFill>
                  <a:srgbClr val="374151"/>
                </a:solidFill>
                <a:effectLst/>
                <a:latin typeface="Söhne"/>
              </a:rPr>
              <a:t>Pros</a:t>
            </a:r>
            <a:r>
              <a:rPr lang="en-US" b="0" i="0" dirty="0">
                <a:solidFill>
                  <a:srgbClr val="374151"/>
                </a:solidFill>
                <a:effectLst/>
                <a:latin typeface="Söhne"/>
              </a:rPr>
              <a:t>: Can provide accurate estimates for missing values in time series data.</a:t>
            </a:r>
          </a:p>
          <a:p>
            <a:pPr algn="l">
              <a:buFont typeface="Arial" panose="020B0604020202020204" pitchFamily="34" charset="0"/>
              <a:buChar char="•"/>
            </a:pPr>
            <a:r>
              <a:rPr lang="en-US" b="1" i="0" dirty="0">
                <a:solidFill>
                  <a:srgbClr val="374151"/>
                </a:solidFill>
                <a:effectLst/>
                <a:latin typeface="Söhne"/>
              </a:rPr>
              <a:t>Cons</a:t>
            </a:r>
            <a:r>
              <a:rPr lang="en-US" b="0" i="0" dirty="0">
                <a:solidFill>
                  <a:srgbClr val="374151"/>
                </a:solidFill>
                <a:effectLst/>
                <a:latin typeface="Söhne"/>
              </a:rPr>
              <a:t>: Applicable mainly to time series data; assumptions about the data-generating process are required.</a:t>
            </a:r>
          </a:p>
          <a:p>
            <a:pPr algn="l"/>
            <a:r>
              <a:rPr lang="en-US" b="1" i="0" dirty="0">
                <a:effectLst/>
                <a:latin typeface="Söhne"/>
              </a:rPr>
              <a:t>5. Expert Judgment</a:t>
            </a:r>
          </a:p>
          <a:p>
            <a:pPr algn="l">
              <a:buFont typeface="Arial" panose="020B0604020202020204" pitchFamily="34" charset="0"/>
              <a:buChar char="•"/>
            </a:pPr>
            <a:r>
              <a:rPr lang="en-US" b="1" i="0" dirty="0">
                <a:solidFill>
                  <a:srgbClr val="374151"/>
                </a:solidFill>
                <a:effectLst/>
                <a:latin typeface="Söhne"/>
              </a:rPr>
              <a:t>Description</a:t>
            </a:r>
            <a:r>
              <a:rPr lang="en-US" b="0" i="0" dirty="0">
                <a:solidFill>
                  <a:srgbClr val="374151"/>
                </a:solidFill>
                <a:effectLst/>
                <a:latin typeface="Söhne"/>
              </a:rPr>
              <a:t>: In some cases, missing values can be filled in based on expert judgment or external information.</a:t>
            </a:r>
          </a:p>
          <a:p>
            <a:pPr algn="l">
              <a:buFont typeface="Arial" panose="020B0604020202020204" pitchFamily="34" charset="0"/>
              <a:buChar char="•"/>
            </a:pPr>
            <a:r>
              <a:rPr lang="en-US" b="1" i="0" dirty="0">
                <a:solidFill>
                  <a:srgbClr val="374151"/>
                </a:solidFill>
                <a:effectLst/>
                <a:latin typeface="Söhne"/>
              </a:rPr>
              <a:t>Pros</a:t>
            </a:r>
            <a:r>
              <a:rPr lang="en-US" b="0" i="0" dirty="0">
                <a:solidFill>
                  <a:srgbClr val="374151"/>
                </a:solidFill>
                <a:effectLst/>
                <a:latin typeface="Söhne"/>
              </a:rPr>
              <a:t>: Can be useful when there is substantial domain knowledge available.</a:t>
            </a:r>
          </a:p>
          <a:p>
            <a:pPr algn="l">
              <a:buFont typeface="Arial" panose="020B0604020202020204" pitchFamily="34" charset="0"/>
              <a:buChar char="•"/>
            </a:pPr>
            <a:r>
              <a:rPr lang="en-US" b="1" i="0" dirty="0">
                <a:solidFill>
                  <a:srgbClr val="374151"/>
                </a:solidFill>
                <a:effectLst/>
                <a:latin typeface="Söhne"/>
              </a:rPr>
              <a:t>Cons</a:t>
            </a:r>
            <a:r>
              <a:rPr lang="en-US" b="0" i="0" dirty="0">
                <a:solidFill>
                  <a:srgbClr val="374151"/>
                </a:solidFill>
                <a:effectLst/>
                <a:latin typeface="Söhne"/>
              </a:rPr>
              <a:t>: Subjective and can introduce bias.</a:t>
            </a:r>
          </a:p>
          <a:p>
            <a:endParaRPr dirty="0"/>
          </a:p>
        </p:txBody>
      </p:sp>
    </p:spTree>
    <p:extLst>
      <p:ext uri="{BB962C8B-B14F-4D97-AF65-F5344CB8AC3E}">
        <p14:creationId xmlns:p14="http://schemas.microsoft.com/office/powerpoint/2010/main" val="786652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Definition of Data Mining</a:t>
            </a:r>
          </a:p>
        </p:txBody>
      </p:sp>
      <p:sp>
        <p:nvSpPr>
          <p:cNvPr id="3" name="Content Placeholder 2"/>
          <p:cNvSpPr>
            <a:spLocks noGrp="1"/>
          </p:cNvSpPr>
          <p:nvPr>
            <p:ph idx="1"/>
          </p:nvPr>
        </p:nvSpPr>
        <p:spPr/>
        <p:txBody>
          <a:bodyPr>
            <a:normAutofit fontScale="40000" lnSpcReduction="20000"/>
          </a:bodyPr>
          <a:lstStyle/>
          <a:p>
            <a:endParaRPr lang="en-US" dirty="0"/>
          </a:p>
          <a:p>
            <a:r>
              <a:rPr lang="en-US" dirty="0"/>
              <a:t>Knowledge Discovery: It extracts hidden knowledge and patterns which are not explicitly stored in databases.</a:t>
            </a:r>
          </a:p>
          <a:p>
            <a:pPr marL="0" indent="0">
              <a:buNone/>
            </a:pPr>
            <a:endParaRPr lang="en-US" dirty="0"/>
          </a:p>
          <a:p>
            <a:r>
              <a:rPr lang="en-US" dirty="0"/>
              <a:t>Predictive Analytics: Data mining can be used to build models that predict future events based on historical data.</a:t>
            </a:r>
          </a:p>
          <a:p>
            <a:endParaRPr lang="en-US" dirty="0"/>
          </a:p>
          <a:p>
            <a:r>
              <a:rPr lang="en-US" dirty="0"/>
              <a:t>Descriptive Analytics: It also helps in understanding past behaviors and analyzing the patterns in large datasets.</a:t>
            </a:r>
          </a:p>
          <a:p>
            <a:endParaRPr lang="en-US" dirty="0"/>
          </a:p>
          <a:p>
            <a:r>
              <a:rPr lang="en-US" dirty="0"/>
              <a:t>Data Exploration: Through data mining, analysts can explore large datasets to find new and interesting relationships and patterns.</a:t>
            </a:r>
          </a:p>
          <a:p>
            <a:endParaRPr lang="en-US" dirty="0"/>
          </a:p>
          <a:p>
            <a:r>
              <a:rPr lang="en-US" dirty="0"/>
              <a:t>Data Preprocessing: An integral part of data mining is preprocessing the data to clean and prepare it for analysis, which includes handling missing data, noise reduction, and data transformation.</a:t>
            </a:r>
          </a:p>
          <a:p>
            <a:endParaRPr lang="en-US" dirty="0"/>
          </a:p>
          <a:p>
            <a:r>
              <a:rPr lang="en-US" dirty="0"/>
              <a:t>Pattern Recognition: It utilizes various algorithms to identify repeating patterns within the data that might not be apparent otherwise.</a:t>
            </a:r>
          </a:p>
          <a:p>
            <a:endParaRPr lang="en-US" dirty="0"/>
          </a:p>
          <a:p>
            <a:r>
              <a:rPr lang="en-US" dirty="0"/>
              <a:t>Decision Support: Organizations use data mining as a tool to support business decisions, providing insights and information to guide strategies and policies.</a:t>
            </a:r>
          </a:p>
          <a:p>
            <a:endParaRPr lang="en-US" dirty="0"/>
          </a:p>
          <a:p>
            <a:r>
              <a:rPr lang="en-US" dirty="0"/>
              <a:t>Application Across Industries: Data mining finds applications across a range of industries including, but not limited to, healthcare, finance, retail, and e-commerce, where it helps in improving services, reducing costs, and enhancing customer experience.</a:t>
            </a:r>
            <a:endParaRPr dirty="0"/>
          </a:p>
        </p:txBody>
      </p:sp>
    </p:spTree>
    <p:extLst>
      <p:ext uri="{BB962C8B-B14F-4D97-AF65-F5344CB8AC3E}">
        <p14:creationId xmlns:p14="http://schemas.microsoft.com/office/powerpoint/2010/main" val="3478557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6DDFE-971D-5193-5EBF-E24485201FF6}"/>
              </a:ext>
            </a:extLst>
          </p:cNvPr>
          <p:cNvSpPr>
            <a:spLocks noGrp="1"/>
          </p:cNvSpPr>
          <p:nvPr>
            <p:ph type="title"/>
          </p:nvPr>
        </p:nvSpPr>
        <p:spPr/>
        <p:txBody>
          <a:bodyPr>
            <a:normAutofit/>
          </a:bodyPr>
          <a:lstStyle/>
          <a:p>
            <a:r>
              <a:rPr lang="en-US" dirty="0"/>
              <a:t>Importance and applications</a:t>
            </a:r>
          </a:p>
        </p:txBody>
      </p:sp>
      <p:sp>
        <p:nvSpPr>
          <p:cNvPr id="3" name="Content Placeholder 2">
            <a:extLst>
              <a:ext uri="{FF2B5EF4-FFF2-40B4-BE49-F238E27FC236}">
                <a16:creationId xmlns:a16="http://schemas.microsoft.com/office/drawing/2014/main" id="{5190D1AD-0EA0-A8BE-CFC9-1C7D87D13DF2}"/>
              </a:ext>
            </a:extLst>
          </p:cNvPr>
          <p:cNvSpPr>
            <a:spLocks noGrp="1"/>
          </p:cNvSpPr>
          <p:nvPr>
            <p:ph idx="1"/>
          </p:nvPr>
        </p:nvSpPr>
        <p:spPr/>
        <p:txBody>
          <a:bodyPr>
            <a:normAutofit fontScale="70000" lnSpcReduction="20000"/>
          </a:bodyPr>
          <a:lstStyle/>
          <a:p>
            <a:r>
              <a:rPr lang="en-US" dirty="0"/>
              <a:t>1. Healthcare and Medical Diagnosis</a:t>
            </a:r>
          </a:p>
          <a:p>
            <a:r>
              <a:rPr lang="en-US" dirty="0"/>
              <a:t>Importance:</a:t>
            </a:r>
          </a:p>
          <a:p>
            <a:endParaRPr lang="en-US" dirty="0"/>
          </a:p>
          <a:p>
            <a:r>
              <a:rPr lang="en-US" dirty="0"/>
              <a:t>Early detection of diseases</a:t>
            </a:r>
          </a:p>
          <a:p>
            <a:r>
              <a:rPr lang="en-US" dirty="0"/>
              <a:t>Predictive analytics for patient outcomes</a:t>
            </a:r>
          </a:p>
          <a:p>
            <a:r>
              <a:rPr lang="en-US" dirty="0"/>
              <a:t>Optimizing treatment plans based on patterns and trends</a:t>
            </a:r>
          </a:p>
          <a:p>
            <a:r>
              <a:rPr lang="en-US" dirty="0"/>
              <a:t>Applications:</a:t>
            </a:r>
          </a:p>
          <a:p>
            <a:endParaRPr lang="en-US" dirty="0"/>
          </a:p>
          <a:p>
            <a:r>
              <a:rPr lang="en-US" dirty="0"/>
              <a:t>Analyzing Electronic Health Records (EHRs) to identify patterns and trends in diseases.</a:t>
            </a:r>
          </a:p>
          <a:p>
            <a:r>
              <a:rPr lang="en-US" dirty="0"/>
              <a:t>Utilizing machine learning algorithms to predict the likelihood of diseases like diabetes, cancer, etc., based on patient data.</a:t>
            </a:r>
          </a:p>
          <a:p>
            <a:r>
              <a:rPr lang="en-US" dirty="0"/>
              <a:t>Developing personalized medicine strategies by analyzing patient genetic data and responses to different treatments.</a:t>
            </a:r>
          </a:p>
        </p:txBody>
      </p:sp>
    </p:spTree>
    <p:extLst>
      <p:ext uri="{BB962C8B-B14F-4D97-AF65-F5344CB8AC3E}">
        <p14:creationId xmlns:p14="http://schemas.microsoft.com/office/powerpoint/2010/main" val="106149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F3CA-005E-42EB-08A3-6CED8BFEF155}"/>
              </a:ext>
            </a:extLst>
          </p:cNvPr>
          <p:cNvSpPr>
            <a:spLocks noGrp="1"/>
          </p:cNvSpPr>
          <p:nvPr>
            <p:ph type="title"/>
          </p:nvPr>
        </p:nvSpPr>
        <p:spPr/>
        <p:txBody>
          <a:bodyPr/>
          <a:lstStyle/>
          <a:p>
            <a:r>
              <a:rPr lang="en-US" dirty="0"/>
              <a:t>Importance and applications</a:t>
            </a:r>
          </a:p>
        </p:txBody>
      </p:sp>
      <p:sp>
        <p:nvSpPr>
          <p:cNvPr id="3" name="Content Placeholder 2">
            <a:extLst>
              <a:ext uri="{FF2B5EF4-FFF2-40B4-BE49-F238E27FC236}">
                <a16:creationId xmlns:a16="http://schemas.microsoft.com/office/drawing/2014/main" id="{F023FB28-D58F-848E-0198-4E83DA9B95D6}"/>
              </a:ext>
            </a:extLst>
          </p:cNvPr>
          <p:cNvSpPr>
            <a:spLocks noGrp="1"/>
          </p:cNvSpPr>
          <p:nvPr>
            <p:ph idx="1"/>
          </p:nvPr>
        </p:nvSpPr>
        <p:spPr/>
        <p:txBody>
          <a:bodyPr>
            <a:normAutofit fontScale="70000" lnSpcReduction="20000"/>
          </a:bodyPr>
          <a:lstStyle/>
          <a:p>
            <a:r>
              <a:rPr lang="en-US" dirty="0"/>
              <a:t>2. E-commerce and Retail</a:t>
            </a:r>
          </a:p>
          <a:p>
            <a:r>
              <a:rPr lang="en-US" dirty="0"/>
              <a:t>Importance:</a:t>
            </a:r>
          </a:p>
          <a:p>
            <a:endParaRPr lang="en-US" dirty="0"/>
          </a:p>
          <a:p>
            <a:r>
              <a:rPr lang="en-US" dirty="0"/>
              <a:t>Enhancing customer experience</a:t>
            </a:r>
          </a:p>
          <a:p>
            <a:r>
              <a:rPr lang="en-US" dirty="0"/>
              <a:t>Inventory management</a:t>
            </a:r>
          </a:p>
          <a:p>
            <a:r>
              <a:rPr lang="en-US" dirty="0"/>
              <a:t>Targeted marketing and personalization</a:t>
            </a:r>
          </a:p>
          <a:p>
            <a:r>
              <a:rPr lang="en-US" dirty="0"/>
              <a:t>Applications:</a:t>
            </a:r>
          </a:p>
          <a:p>
            <a:endParaRPr lang="en-US" dirty="0"/>
          </a:p>
          <a:p>
            <a:r>
              <a:rPr lang="en-US" dirty="0"/>
              <a:t>Recommender systems that suggest products to customers based on their browsing and purchasing history.</a:t>
            </a:r>
          </a:p>
          <a:p>
            <a:r>
              <a:rPr lang="en-US" dirty="0"/>
              <a:t>Analyzing customer reviews and feedback to improve product quality and services.</a:t>
            </a:r>
          </a:p>
          <a:p>
            <a:r>
              <a:rPr lang="en-US" dirty="0"/>
              <a:t>Market basket analysis to understand the purchasing behavior of customers and to offer discounts and promotions accordingly.</a:t>
            </a:r>
          </a:p>
        </p:txBody>
      </p:sp>
    </p:spTree>
    <p:extLst>
      <p:ext uri="{BB962C8B-B14F-4D97-AF65-F5344CB8AC3E}">
        <p14:creationId xmlns:p14="http://schemas.microsoft.com/office/powerpoint/2010/main" val="255724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77A94-7F53-30DB-00FE-386D1F4F084A}"/>
              </a:ext>
            </a:extLst>
          </p:cNvPr>
          <p:cNvSpPr>
            <a:spLocks noGrp="1"/>
          </p:cNvSpPr>
          <p:nvPr>
            <p:ph type="title"/>
          </p:nvPr>
        </p:nvSpPr>
        <p:spPr/>
        <p:txBody>
          <a:bodyPr/>
          <a:lstStyle/>
          <a:p>
            <a:r>
              <a:rPr lang="en-US" dirty="0"/>
              <a:t>Importance and applications	</a:t>
            </a:r>
          </a:p>
        </p:txBody>
      </p:sp>
      <p:sp>
        <p:nvSpPr>
          <p:cNvPr id="3" name="Content Placeholder 2">
            <a:extLst>
              <a:ext uri="{FF2B5EF4-FFF2-40B4-BE49-F238E27FC236}">
                <a16:creationId xmlns:a16="http://schemas.microsoft.com/office/drawing/2014/main" id="{AD82B393-7D8E-36CA-6790-6F27D958E0C3}"/>
              </a:ext>
            </a:extLst>
          </p:cNvPr>
          <p:cNvSpPr>
            <a:spLocks noGrp="1"/>
          </p:cNvSpPr>
          <p:nvPr>
            <p:ph idx="1"/>
          </p:nvPr>
        </p:nvSpPr>
        <p:spPr/>
        <p:txBody>
          <a:bodyPr vert="horz" lIns="91440" tIns="45720" rIns="91440" bIns="45720" rtlCol="0" anchor="t">
            <a:normAutofit fontScale="70000" lnSpcReduction="20000"/>
          </a:bodyPr>
          <a:lstStyle/>
          <a:p>
            <a:r>
              <a:rPr lang="en-US" dirty="0"/>
              <a:t>3. Finance and Banking</a:t>
            </a:r>
          </a:p>
          <a:p>
            <a:r>
              <a:rPr lang="en-US" dirty="0"/>
              <a:t>Importance:</a:t>
            </a:r>
            <a:endParaRPr lang="en-US" dirty="0">
              <a:cs typeface="Calibri"/>
            </a:endParaRPr>
          </a:p>
          <a:p>
            <a:endParaRPr lang="en-US" dirty="0"/>
          </a:p>
          <a:p>
            <a:r>
              <a:rPr lang="en-US" dirty="0"/>
              <a:t>Fraud detection</a:t>
            </a:r>
          </a:p>
          <a:p>
            <a:r>
              <a:rPr lang="en-US" dirty="0"/>
              <a:t>Credit scoring and risk assessment</a:t>
            </a:r>
          </a:p>
          <a:p>
            <a:r>
              <a:rPr lang="en-US" dirty="0"/>
              <a:t>Customer segmentation for personalized services</a:t>
            </a:r>
          </a:p>
          <a:p>
            <a:r>
              <a:rPr lang="en-US" dirty="0"/>
              <a:t>Applications:</a:t>
            </a:r>
          </a:p>
          <a:p>
            <a:endParaRPr lang="en-US" dirty="0"/>
          </a:p>
          <a:p>
            <a:r>
              <a:rPr lang="en-US" dirty="0"/>
              <a:t>Utilizing machine learning algorithms to detect unusual patterns and potential fraud in transactions.</a:t>
            </a:r>
          </a:p>
          <a:p>
            <a:r>
              <a:rPr lang="en-US" dirty="0"/>
              <a:t>Analyzing customer data to assess creditworthiness and to tailor loan and credit card offers.</a:t>
            </a:r>
          </a:p>
          <a:p>
            <a:r>
              <a:rPr lang="en-US" dirty="0"/>
              <a:t>Segmenting customers based on their spending habits and financial behaviors to offer personalized financial products and services.</a:t>
            </a:r>
          </a:p>
        </p:txBody>
      </p:sp>
    </p:spTree>
    <p:extLst>
      <p:ext uri="{BB962C8B-B14F-4D97-AF65-F5344CB8AC3E}">
        <p14:creationId xmlns:p14="http://schemas.microsoft.com/office/powerpoint/2010/main" val="1565036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Mining Tasks</a:t>
            </a:r>
          </a:p>
        </p:txBody>
      </p:sp>
      <p:sp>
        <p:nvSpPr>
          <p:cNvPr id="3" name="Content Placeholder 2"/>
          <p:cNvSpPr>
            <a:spLocks noGrp="1"/>
          </p:cNvSpPr>
          <p:nvPr>
            <p:ph idx="1"/>
          </p:nvPr>
        </p:nvSpPr>
        <p:spPr/>
        <p:txBody>
          <a:bodyPr/>
          <a:lstStyle/>
          <a:p>
            <a:r>
              <a:rPr dirty="0"/>
              <a:t>Descriptive data mining</a:t>
            </a:r>
          </a:p>
          <a:p>
            <a:r>
              <a:rPr dirty="0"/>
              <a:t>Predictive data mining</a:t>
            </a:r>
          </a:p>
          <a:p>
            <a:r>
              <a:rPr dirty="0"/>
              <a:t>Pattern mining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data mining</a:t>
            </a:r>
            <a:endParaRPr dirty="0"/>
          </a:p>
        </p:txBody>
      </p:sp>
      <p:sp>
        <p:nvSpPr>
          <p:cNvPr id="3" name="Content Placeholder 2"/>
          <p:cNvSpPr>
            <a:spLocks noGrp="1"/>
          </p:cNvSpPr>
          <p:nvPr>
            <p:ph idx="1"/>
          </p:nvPr>
        </p:nvSpPr>
        <p:spPr/>
        <p:txBody>
          <a:bodyPr/>
          <a:lstStyle/>
          <a:p>
            <a:r>
              <a:rPr lang="en-US" b="0" i="0" dirty="0">
                <a:solidFill>
                  <a:srgbClr val="374151"/>
                </a:solidFill>
                <a:effectLst/>
                <a:latin typeface="Söhne"/>
              </a:rPr>
              <a:t>Descriptive data mining, also known as unsupervised learning, focuses on identifying patterns and relationships in a dataset to understand the underlying structure of the data without relying on a known outcome variable. It aims to extract meaningful insights and information that describe the inherent properties of the dataset. Here's a more detailed overview:</a:t>
            </a:r>
            <a:endParaRPr dirty="0"/>
          </a:p>
        </p:txBody>
      </p:sp>
    </p:spTree>
    <p:extLst>
      <p:ext uri="{BB962C8B-B14F-4D97-AF65-F5344CB8AC3E}">
        <p14:creationId xmlns:p14="http://schemas.microsoft.com/office/powerpoint/2010/main" val="2716529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TotalTime>
  <Words>3205</Words>
  <Application>Microsoft Office PowerPoint</Application>
  <PresentationFormat>On-screen Show (4:3)</PresentationFormat>
  <Paragraphs>350</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Introduction to Data Mining &amp; Data Preprocessing</vt:lpstr>
      <vt:lpstr>Lecture Outline</vt:lpstr>
      <vt:lpstr>Definition of Data Mining</vt:lpstr>
      <vt:lpstr>Definition of Data Mining</vt:lpstr>
      <vt:lpstr>Importance and applications</vt:lpstr>
      <vt:lpstr>Importance and applications</vt:lpstr>
      <vt:lpstr>Importance and applications </vt:lpstr>
      <vt:lpstr>Data Mining Tasks</vt:lpstr>
      <vt:lpstr>Descriptive data mining</vt:lpstr>
      <vt:lpstr>Descriptive data mining</vt:lpstr>
      <vt:lpstr>Descriptive data mining</vt:lpstr>
      <vt:lpstr>Descriptive data mining</vt:lpstr>
      <vt:lpstr>Descriptive data mining</vt:lpstr>
      <vt:lpstr>Descriptive data mining</vt:lpstr>
      <vt:lpstr>Predictive data mining</vt:lpstr>
      <vt:lpstr>Predictive data mining</vt:lpstr>
      <vt:lpstr>Predictive data mining</vt:lpstr>
      <vt:lpstr>Predictive data mining</vt:lpstr>
      <vt:lpstr>Predictive data mining</vt:lpstr>
      <vt:lpstr>Predictive data mining</vt:lpstr>
      <vt:lpstr>Pattern mining</vt:lpstr>
      <vt:lpstr>Pattern mining</vt:lpstr>
      <vt:lpstr>Pattern mining</vt:lpstr>
      <vt:lpstr>Pattern mining</vt:lpstr>
      <vt:lpstr>Pattern mining</vt:lpstr>
      <vt:lpstr>Data Mining and Knowledge Discovery</vt:lpstr>
      <vt:lpstr>Data Mining and Knowledge Discovery</vt:lpstr>
      <vt:lpstr>Data Mining and Knowledge Discovery</vt:lpstr>
      <vt:lpstr>Data Mining and Knowledge Discovery</vt:lpstr>
      <vt:lpstr>Knowledge Discovery in Databases (KDD)</vt:lpstr>
      <vt:lpstr>Knowledge Discovery in Databases (KDD)</vt:lpstr>
      <vt:lpstr>Knowledge Discovery in Databases (KDD)</vt:lpstr>
      <vt:lpstr>Knowledge Discovery in Databases (KDD)</vt:lpstr>
      <vt:lpstr>Data Cleaning</vt:lpstr>
      <vt:lpstr>Handling missing data</vt:lpstr>
      <vt:lpstr>Handling missing data</vt:lpstr>
      <vt:lpstr>Handling missing data</vt:lpstr>
      <vt:lpstr>Handling missing data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Mining &amp; Data Preprocessing</dc:title>
  <dc:subject/>
  <dc:creator/>
  <cp:keywords/>
  <dc:description>generated using python-pptx</dc:description>
  <cp:lastModifiedBy>Ravi Starzl</cp:lastModifiedBy>
  <cp:revision>15</cp:revision>
  <dcterms:created xsi:type="dcterms:W3CDTF">2013-01-27T09:14:16Z</dcterms:created>
  <dcterms:modified xsi:type="dcterms:W3CDTF">2023-09-07T03:52:19Z</dcterms:modified>
  <cp:category/>
</cp:coreProperties>
</file>