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6"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3" r:id="rId18"/>
    <p:sldId id="274" r:id="rId19"/>
    <p:sldId id="277" r:id="rId20"/>
    <p:sldId id="278" r:id="rId21"/>
    <p:sldId id="279" r:id="rId22"/>
    <p:sldId id="281" r:id="rId23"/>
    <p:sldId id="282" r:id="rId24"/>
    <p:sldId id="283" r:id="rId25"/>
    <p:sldId id="284" r:id="rId26"/>
    <p:sldId id="285"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2750"/>
            <a:ext cx="8229600" cy="1143000"/>
          </a:xfrm>
        </p:spPr>
        <p:txBody>
          <a:bodyPr>
            <a:normAutofit/>
          </a:bodyPr>
          <a:lstStyle/>
          <a:p>
            <a:r>
              <a:rPr lang="en-US" sz="4800" dirty="0"/>
              <a:t>CSCI 4502 / 5502</a:t>
            </a:r>
            <a:endParaRPr lang="en-US" sz="4800" dirty="0"/>
          </a:p>
        </p:txBody>
      </p:sp>
      <p:sp>
        <p:nvSpPr>
          <p:cNvPr id="3" name="Content Placeholder 2"/>
          <p:cNvSpPr>
            <a:spLocks noGrp="1"/>
          </p:cNvSpPr>
          <p:nvPr>
            <p:ph idx="1"/>
          </p:nvPr>
        </p:nvSpPr>
        <p:spPr>
          <a:xfrm>
            <a:off x="2660904" y="3075750"/>
            <a:ext cx="3822192" cy="1252728"/>
          </a:xfrm>
        </p:spPr>
        <p:txBody>
          <a:bodyPr/>
          <a:lstStyle/>
          <a:p>
            <a:pPr marL="0" indent="0">
              <a:buNone/>
            </a:pPr>
            <a:r>
              <a:rPr lang="en-US" smtClean="0"/>
              <a:t>Lecture 5 Class Notes</a:t>
            </a:r>
            <a:endParaRPr lang="en-US"/>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331966"/>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1874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Understanding the Data Cube Concept</a:t>
            </a:r>
          </a:p>
        </p:txBody>
      </p:sp>
      <p:sp>
        <p:nvSpPr>
          <p:cNvPr id="3" name="Content Placeholder 2"/>
          <p:cNvSpPr>
            <a:spLocks noGrp="1"/>
          </p:cNvSpPr>
          <p:nvPr>
            <p:ph idx="1"/>
          </p:nvPr>
        </p:nvSpPr>
        <p:spPr/>
        <p:txBody>
          <a:bodyPr>
            <a:normAutofit fontScale="55000" lnSpcReduction="20000"/>
          </a:bodyPr>
          <a:lstStyle/>
          <a:p>
            <a:r>
              <a:rPr dirty="0" smtClean="0"/>
              <a:t>Foundation</a:t>
            </a:r>
            <a:r>
              <a:rPr dirty="0"/>
              <a:t>: Central to operations in data warehouses and OLAP systems.</a:t>
            </a:r>
          </a:p>
          <a:p>
            <a:r>
              <a:rPr dirty="0" smtClean="0"/>
              <a:t>Multi-Dimensional</a:t>
            </a:r>
            <a:r>
              <a:rPr dirty="0"/>
              <a:t>: Allows data to be viewed in three dimensions or more.</a:t>
            </a:r>
          </a:p>
          <a:p>
            <a:pPr marL="0" indent="0">
              <a:buNone/>
            </a:pPr>
            <a:r>
              <a:rPr dirty="0"/>
              <a:t>  - Example: Sales data across time, product category, and location.</a:t>
            </a:r>
          </a:p>
          <a:p>
            <a:r>
              <a:rPr dirty="0"/>
              <a:t>- Dimensions &amp; Facts:</a:t>
            </a:r>
          </a:p>
          <a:p>
            <a:r>
              <a:rPr dirty="0" smtClean="0"/>
              <a:t>Dimensions</a:t>
            </a:r>
            <a:r>
              <a:rPr dirty="0"/>
              <a:t>: Categorical data that define the context (e.g., time, item, location).</a:t>
            </a:r>
          </a:p>
          <a:p>
            <a:r>
              <a:rPr dirty="0" smtClean="0"/>
              <a:t>Facts</a:t>
            </a:r>
            <a:r>
              <a:rPr dirty="0"/>
              <a:t>: Numerical measures for analysis (e.g., number of items sold, total sales amount</a:t>
            </a:r>
            <a:r>
              <a:rPr dirty="0" smtClean="0"/>
              <a:t>).</a:t>
            </a:r>
            <a:endParaRPr lang="en-US" dirty="0" smtClean="0"/>
          </a:p>
          <a:p>
            <a:r>
              <a:rPr dirty="0" smtClean="0"/>
              <a:t>Practical </a:t>
            </a:r>
            <a:r>
              <a:rPr dirty="0"/>
              <a:t>Example: Sales data across dimensions like time, item, and location.</a:t>
            </a:r>
          </a:p>
          <a:p>
            <a:pPr marL="0" indent="0">
              <a:buNone/>
            </a:pPr>
            <a:r>
              <a:rPr dirty="0"/>
              <a:t>  - Each cell represents a specific combination of dimensions.</a:t>
            </a:r>
          </a:p>
          <a:p>
            <a:r>
              <a:rPr dirty="0"/>
              <a:t>- Data Analysis:</a:t>
            </a:r>
          </a:p>
          <a:p>
            <a:pPr marL="0" indent="0">
              <a:buNone/>
            </a:pPr>
            <a:r>
              <a:rPr dirty="0"/>
              <a:t>  - Allows efficient comparison, aggregation, and drill-down operations.</a:t>
            </a:r>
          </a:p>
          <a:p>
            <a:pPr marL="0" indent="0">
              <a:buNone/>
            </a:pPr>
            <a:r>
              <a:rPr dirty="0"/>
              <a:t>  - Enables more detailed and nuanced analyses.</a:t>
            </a:r>
          </a:p>
          <a:p>
            <a:r>
              <a:rPr dirty="0"/>
              <a:t>- Conclusion: A powerful structure for multi-dimensional analysis, providing richer insights for decision-making.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Manipulating Data Cubes for Business Decisions</a:t>
            </a:r>
          </a:p>
        </p:txBody>
      </p:sp>
      <p:sp>
        <p:nvSpPr>
          <p:cNvPr id="3" name="Content Placeholder 2"/>
          <p:cNvSpPr>
            <a:spLocks noGrp="1"/>
          </p:cNvSpPr>
          <p:nvPr>
            <p:ph idx="1"/>
          </p:nvPr>
        </p:nvSpPr>
        <p:spPr/>
        <p:txBody>
          <a:bodyPr>
            <a:normAutofit fontScale="62500" lnSpcReduction="20000"/>
          </a:bodyPr>
          <a:lstStyle/>
          <a:p>
            <a:r>
              <a:t>- Multi-Dimensional Tool: Data cubes allow data to be structured across multiple dimensions.</a:t>
            </a:r>
          </a:p>
          <a:p>
            <a:r>
              <a:t>- Operations:</a:t>
            </a:r>
          </a:p>
          <a:p>
            <a:r>
              <a:t>  - Slicing: Selecting a single value from a dimension (e.g., sales in Q2).</a:t>
            </a:r>
          </a:p>
          <a:p>
            <a:r>
              <a:t>  - Dicing: Selecting multiple values from each dimension (e.g., sales of specific items in specific cities).</a:t>
            </a:r>
          </a:p>
          <a:p>
            <a:r>
              <a:t>  - Drill-Down: From summary to detail (e.g., annual to monthly sales).</a:t>
            </a:r>
          </a:p>
          <a:p>
            <a:r>
              <a:t>  - Roll-Up: From detail to summary (e.g., monthly to annual sales).</a:t>
            </a:r>
          </a:p>
          <a:p>
            <a:r>
              <a:t>- Practical Usage:</a:t>
            </a:r>
          </a:p>
          <a:p>
            <a:r>
              <a:t>  - Identify under-performing areas.</a:t>
            </a:r>
          </a:p>
          <a:p>
            <a:r>
              <a:t>  - Inform product launch decisions.</a:t>
            </a:r>
          </a:p>
          <a:p>
            <a:r>
              <a:t>- Summary: Condenses complex data into an easy-to-understand format for deep analysis and informed decisions.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Schemas in Data Warehouses</a:t>
            </a:r>
          </a:p>
        </p:txBody>
      </p:sp>
      <p:sp>
        <p:nvSpPr>
          <p:cNvPr id="3" name="Content Placeholder 2"/>
          <p:cNvSpPr>
            <a:spLocks noGrp="1"/>
          </p:cNvSpPr>
          <p:nvPr>
            <p:ph idx="1"/>
          </p:nvPr>
        </p:nvSpPr>
        <p:spPr/>
        <p:txBody>
          <a:bodyPr>
            <a:normAutofit fontScale="77500" lnSpcReduction="20000"/>
          </a:bodyPr>
          <a:lstStyle/>
          <a:p>
            <a:r>
              <a:rPr dirty="0" smtClean="0"/>
              <a:t>Dimensions </a:t>
            </a:r>
            <a:r>
              <a:rPr dirty="0"/>
              <a:t>and Facts: Core structures in data warehouses.</a:t>
            </a:r>
          </a:p>
          <a:p>
            <a:r>
              <a:rPr dirty="0" smtClean="0"/>
              <a:t>Types </a:t>
            </a:r>
            <a:r>
              <a:rPr dirty="0"/>
              <a:t>of Schemas:</a:t>
            </a:r>
          </a:p>
          <a:p>
            <a:pPr marL="0" indent="0">
              <a:buNone/>
            </a:pPr>
            <a:r>
              <a:rPr dirty="0"/>
              <a:t>  - Star Schema: Fact table surrounded by dimension tables.</a:t>
            </a:r>
          </a:p>
          <a:p>
            <a:pPr marL="0" indent="0">
              <a:buNone/>
            </a:pPr>
            <a:r>
              <a:rPr dirty="0"/>
              <a:t>  - Snowflake Schema: Normalized dimension tables, better query performance.</a:t>
            </a:r>
          </a:p>
          <a:p>
            <a:r>
              <a:rPr dirty="0"/>
              <a:t>  - Fact Constellations: Multiple fact tables sharing dimensions.</a:t>
            </a:r>
          </a:p>
          <a:p>
            <a:r>
              <a:rPr dirty="0" smtClean="0"/>
              <a:t>Considerations</a:t>
            </a:r>
            <a:r>
              <a:rPr dirty="0"/>
              <a:t>:</a:t>
            </a:r>
          </a:p>
          <a:p>
            <a:pPr marL="0" indent="0">
              <a:buNone/>
            </a:pPr>
            <a:r>
              <a:rPr dirty="0"/>
              <a:t>  - Nature of data and query types.</a:t>
            </a:r>
          </a:p>
          <a:p>
            <a:pPr marL="0" indent="0">
              <a:buNone/>
            </a:pPr>
            <a:r>
              <a:rPr dirty="0"/>
              <a:t>  - Balance between model complexity and analytical needs.</a:t>
            </a:r>
          </a:p>
          <a:p>
            <a:r>
              <a:rPr dirty="0" smtClean="0"/>
              <a:t>Summary</a:t>
            </a:r>
            <a:r>
              <a:rPr dirty="0"/>
              <a:t>: Choice of schema impacts data storage, retrieval, and insights.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the Star Schema</a:t>
            </a:r>
          </a:p>
        </p:txBody>
      </p:sp>
      <p:sp>
        <p:nvSpPr>
          <p:cNvPr id="3" name="Content Placeholder 2"/>
          <p:cNvSpPr>
            <a:spLocks noGrp="1"/>
          </p:cNvSpPr>
          <p:nvPr>
            <p:ph idx="1"/>
          </p:nvPr>
        </p:nvSpPr>
        <p:spPr/>
        <p:txBody>
          <a:bodyPr>
            <a:normAutofit fontScale="62500" lnSpcReduction="20000"/>
          </a:bodyPr>
          <a:lstStyle/>
          <a:p>
            <a:r>
              <a:rPr dirty="0" smtClean="0"/>
              <a:t>Structure</a:t>
            </a:r>
            <a:r>
              <a:rPr dirty="0"/>
              <a:t>: 'Sales' fact table at the center, dimension tables ('Item', 'Time', 'Branch', 'Location') radiating outwards.</a:t>
            </a:r>
          </a:p>
          <a:p>
            <a:r>
              <a:rPr dirty="0" smtClean="0"/>
              <a:t>Components</a:t>
            </a:r>
            <a:r>
              <a:rPr dirty="0"/>
              <a:t>:</a:t>
            </a:r>
          </a:p>
          <a:p>
            <a:pPr marL="0" indent="0">
              <a:buNone/>
            </a:pPr>
            <a:r>
              <a:rPr dirty="0"/>
              <a:t>  - 'Sales': Measurable, quantitative data (e.g., units sold, total value).</a:t>
            </a:r>
          </a:p>
          <a:p>
            <a:pPr marL="0" indent="0">
              <a:buNone/>
            </a:pPr>
            <a:r>
              <a:rPr dirty="0"/>
              <a:t>  - Dimension Tables: Provide context (e.g., product details, time periods, branch specifics, geographical details).</a:t>
            </a:r>
          </a:p>
          <a:p>
            <a:r>
              <a:rPr dirty="0" smtClean="0"/>
              <a:t>Use </a:t>
            </a:r>
            <a:r>
              <a:rPr dirty="0"/>
              <a:t>Cases:</a:t>
            </a:r>
          </a:p>
          <a:p>
            <a:pPr marL="0" indent="0">
              <a:buNone/>
            </a:pPr>
            <a:r>
              <a:rPr dirty="0"/>
              <a:t>  - Seasonal trends analysis.</a:t>
            </a:r>
          </a:p>
          <a:p>
            <a:pPr marL="0" indent="0">
              <a:buNone/>
            </a:pPr>
            <a:r>
              <a:rPr dirty="0"/>
              <a:t>  - Identifying underperforming branches.</a:t>
            </a:r>
          </a:p>
          <a:p>
            <a:pPr marL="0" indent="0">
              <a:buNone/>
            </a:pPr>
            <a:r>
              <a:rPr dirty="0"/>
              <a:t>  - Targeted marketing strategies.</a:t>
            </a:r>
          </a:p>
          <a:p>
            <a:r>
              <a:rPr dirty="0" smtClean="0"/>
              <a:t>Planning </a:t>
            </a:r>
            <a:r>
              <a:rPr dirty="0"/>
              <a:t>Considerations:</a:t>
            </a:r>
          </a:p>
          <a:p>
            <a:pPr marL="0" indent="0">
              <a:buNone/>
            </a:pPr>
            <a:r>
              <a:rPr dirty="0"/>
              <a:t>  - Optimized for querying large data volumes.</a:t>
            </a:r>
          </a:p>
          <a:p>
            <a:pPr marL="0" indent="0">
              <a:buNone/>
            </a:pPr>
            <a:r>
              <a:rPr dirty="0"/>
              <a:t>  - Not normalized, may lead to data redundancy and higher storage costs.</a:t>
            </a:r>
          </a:p>
          <a:p>
            <a:r>
              <a:rPr dirty="0" smtClean="0"/>
              <a:t>Summary</a:t>
            </a:r>
            <a:r>
              <a:rPr dirty="0"/>
              <a:t>: Supports varied queries and drives informed decision-making.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Snowflake Schema</a:t>
            </a:r>
          </a:p>
        </p:txBody>
      </p:sp>
      <p:sp>
        <p:nvSpPr>
          <p:cNvPr id="3" name="TextBox 2"/>
          <p:cNvSpPr txBox="1"/>
          <p:nvPr/>
        </p:nvSpPr>
        <p:spPr>
          <a:xfrm>
            <a:off x="457201" y="1371600"/>
            <a:ext cx="8052816" cy="3970318"/>
          </a:xfrm>
          <a:prstGeom prst="rect">
            <a:avLst/>
          </a:prstGeom>
          <a:noFill/>
        </p:spPr>
        <p:txBody>
          <a:bodyPr wrap="square">
            <a:spAutoFit/>
          </a:bodyPr>
          <a:lstStyle/>
          <a:p>
            <a:endParaRPr dirty="0"/>
          </a:p>
          <a:p>
            <a:pPr marL="285750" indent="-285750">
              <a:buFont typeface="Arial" charset="0"/>
              <a:buChar char="•"/>
            </a:pPr>
            <a:r>
              <a:rPr dirty="0"/>
              <a:t>Central 'Sales' fact table holds quantitative data (units sold, sales value, etc.).</a:t>
            </a:r>
          </a:p>
          <a:p>
            <a:pPr marL="285750" indent="-285750">
              <a:buFont typeface="Arial" charset="0"/>
              <a:buChar char="•"/>
            </a:pPr>
            <a:r>
              <a:rPr dirty="0"/>
              <a:t>Dimension tables provide context to facts and have additional tables connected to </a:t>
            </a:r>
            <a:r>
              <a:rPr dirty="0" smtClean="0"/>
              <a:t>them.</a:t>
            </a:r>
            <a:endParaRPr lang="en-US" dirty="0" smtClean="0"/>
          </a:p>
          <a:p>
            <a:pPr marL="742950" lvl="1" indent="-285750">
              <a:buFont typeface="Arial" charset="0"/>
              <a:buChar char="•"/>
            </a:pPr>
            <a:r>
              <a:rPr dirty="0" smtClean="0"/>
              <a:t>Example</a:t>
            </a:r>
            <a:r>
              <a:rPr dirty="0"/>
              <a:t>: 'Item' table links to 'Supplier' table with details like name, location, supply history.</a:t>
            </a:r>
          </a:p>
          <a:p>
            <a:pPr marL="742950" lvl="1" indent="-285750">
              <a:buFont typeface="Arial" charset="0"/>
              <a:buChar char="•"/>
            </a:pPr>
            <a:r>
              <a:rPr dirty="0"/>
              <a:t>Example: 'Location' table links to 'City' table with details like population, average income level.</a:t>
            </a:r>
          </a:p>
          <a:p>
            <a:pPr marL="285750" indent="-285750">
              <a:buFont typeface="Arial" charset="0"/>
              <a:buChar char="•"/>
            </a:pPr>
            <a:r>
              <a:rPr dirty="0"/>
              <a:t>Snowflake schema is normalized, reducing redundancy and saving storage space.</a:t>
            </a:r>
          </a:p>
          <a:p>
            <a:pPr marL="285750" indent="-285750">
              <a:buFont typeface="Arial" charset="0"/>
              <a:buChar char="•"/>
            </a:pPr>
            <a:r>
              <a:rPr dirty="0"/>
              <a:t>Queries are more complex due to additional joins between tables.</a:t>
            </a:r>
          </a:p>
          <a:p>
            <a:pPr marL="285750" indent="-285750">
              <a:buFont typeface="Arial" charset="0"/>
              <a:buChar char="•"/>
            </a:pPr>
            <a:r>
              <a:rPr dirty="0"/>
              <a:t>Offers nuanced perspectives for business decision-making.</a:t>
            </a:r>
          </a:p>
          <a:p>
            <a:pPr marL="285750" indent="-285750">
              <a:buFont typeface="Arial" charset="0"/>
              <a:buChar char="•"/>
            </a:pPr>
            <a:r>
              <a:rPr dirty="0"/>
              <a:t>Useful for large databases where redundancy is a concern.</a:t>
            </a:r>
          </a:p>
          <a:p>
            <a:pPr marL="285750" indent="-285750">
              <a:buFont typeface="Arial" charset="0"/>
              <a:buChar char="•"/>
            </a:pPr>
            <a:r>
              <a:rPr dirty="0"/>
              <a:t>Increased complexity may hinder ad-hoc queries by business users.</a:t>
            </a:r>
          </a:p>
          <a:p>
            <a:pPr marL="285750" indent="-285750">
              <a:buFont typeface="Arial" charset="0"/>
              <a:buChar char="•"/>
            </a:pPr>
            <a:r>
              <a:rPr dirty="0"/>
              <a:t>Designing requires understanding of business processes and data relationships.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426209"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Understanding Data Cubes in Data Analysis</a:t>
            </a:r>
          </a:p>
        </p:txBody>
      </p:sp>
      <p:sp>
        <p:nvSpPr>
          <p:cNvPr id="3" name="Content Placeholder 2"/>
          <p:cNvSpPr>
            <a:spLocks noGrp="1"/>
          </p:cNvSpPr>
          <p:nvPr>
            <p:ph idx="1"/>
          </p:nvPr>
        </p:nvSpPr>
        <p:spPr/>
        <p:txBody>
          <a:bodyPr>
            <a:normAutofit fontScale="70000" lnSpcReduction="20000"/>
          </a:bodyPr>
          <a:lstStyle/>
          <a:p>
            <a:r>
              <a:rPr dirty="0"/>
              <a:t>A data cube is a multi-dimensional data structure that allows for robust data visualization and analysis. In an e-commerce example with dimensions 'Product Category', 'Location', and 'Time', each cell in the cube represents specific sales data</a:t>
            </a:r>
            <a:r>
              <a:rPr dirty="0" smtClean="0"/>
              <a:t>.</a:t>
            </a:r>
            <a:endParaRPr dirty="0"/>
          </a:p>
          <a:p>
            <a:r>
              <a:rPr dirty="0"/>
              <a:t>Visualization: Data cubes can be visualized as interconnected 2D tables or graphs, each representing a slice of the cube</a:t>
            </a:r>
            <a:r>
              <a:rPr dirty="0" smtClean="0"/>
              <a:t>.</a:t>
            </a:r>
            <a:endParaRPr dirty="0"/>
          </a:p>
          <a:p>
            <a:r>
              <a:rPr dirty="0"/>
              <a:t>Browsing: Users can 'drill down' for more detailed views or 'roll up' for summarized data. For example, drill down from yearly to monthly sales, or roll up from city-level to state-level data</a:t>
            </a:r>
            <a:r>
              <a:rPr dirty="0" smtClean="0"/>
              <a:t>.</a:t>
            </a:r>
            <a:endParaRPr dirty="0"/>
          </a:p>
          <a:p>
            <a:r>
              <a:rPr dirty="0"/>
              <a:t>Scale and Location: Understanding changes in the scale and location is crucial. Drilling down typically reduces the scale, while rolling up increases it</a:t>
            </a:r>
            <a:r>
              <a:rPr dirty="0" smtClean="0"/>
              <a:t>.</a:t>
            </a:r>
            <a:endParaRPr dirty="0"/>
          </a:p>
          <a:p>
            <a:r>
              <a:rPr dirty="0"/>
              <a:t>Importance: Data cubes offer flexible and powerful tools for multi-dimensional data analysis, providing different perspectives and levels of detail.</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52181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OLAP Operations in Data Mining</a:t>
            </a:r>
          </a:p>
        </p:txBody>
      </p:sp>
      <p:sp>
        <p:nvSpPr>
          <p:cNvPr id="3" name="TextBox 2"/>
          <p:cNvSpPr txBox="1"/>
          <p:nvPr/>
        </p:nvSpPr>
        <p:spPr>
          <a:xfrm>
            <a:off x="457200" y="1371600"/>
            <a:ext cx="8423909" cy="4247317"/>
          </a:xfrm>
          <a:prstGeom prst="rect">
            <a:avLst/>
          </a:prstGeom>
          <a:noFill/>
        </p:spPr>
        <p:txBody>
          <a:bodyPr wrap="none">
            <a:spAutoFit/>
          </a:bodyPr>
          <a:lstStyle/>
          <a:p>
            <a:endParaRPr dirty="0"/>
          </a:p>
          <a:p>
            <a:r>
              <a:rPr dirty="0"/>
              <a:t>Online Analytical Processing (OLAP) operations serve as powerful tools for data analysis.</a:t>
            </a:r>
          </a:p>
          <a:p>
            <a:r>
              <a:rPr dirty="0" smtClean="0"/>
              <a:t>Roll-Up</a:t>
            </a:r>
            <a:r>
              <a:rPr dirty="0"/>
              <a:t>: Ascends a concept hierarchy, summarizing data.</a:t>
            </a:r>
          </a:p>
          <a:p>
            <a:pPr lvl="1"/>
            <a:r>
              <a:rPr dirty="0"/>
              <a:t>   - E.g., Item to Product Category</a:t>
            </a:r>
          </a:p>
          <a:p>
            <a:pPr marL="285750" indent="-285750">
              <a:buFont typeface="Arial" charset="0"/>
              <a:buChar char="•"/>
            </a:pPr>
            <a:r>
              <a:rPr dirty="0" smtClean="0"/>
              <a:t>Drill-Down</a:t>
            </a:r>
            <a:r>
              <a:rPr dirty="0"/>
              <a:t>: Descends the concept hierarchy, revealing more details.</a:t>
            </a:r>
          </a:p>
          <a:p>
            <a:pPr lvl="1"/>
            <a:r>
              <a:rPr dirty="0"/>
              <a:t>   - E.g., State to City</a:t>
            </a:r>
          </a:p>
          <a:p>
            <a:pPr marL="285750" indent="-285750">
              <a:buFont typeface="Arial" charset="0"/>
              <a:buChar char="•"/>
            </a:pPr>
            <a:r>
              <a:rPr dirty="0" smtClean="0"/>
              <a:t>Slice-and-Dice</a:t>
            </a:r>
            <a:r>
              <a:rPr dirty="0"/>
              <a:t>: Creates a sub-cube by selecting dimensions.</a:t>
            </a:r>
          </a:p>
          <a:p>
            <a:pPr lvl="1"/>
            <a:r>
              <a:rPr dirty="0"/>
              <a:t>   - E.g., Time = Q1 or Product and Location</a:t>
            </a:r>
          </a:p>
          <a:p>
            <a:pPr marL="285750" indent="-285750">
              <a:buFont typeface="Arial" charset="0"/>
              <a:buChar char="•"/>
            </a:pPr>
            <a:r>
              <a:rPr dirty="0" smtClean="0"/>
              <a:t>Pivot</a:t>
            </a:r>
            <a:r>
              <a:rPr dirty="0"/>
              <a:t>: Rotates data axes for a different view.</a:t>
            </a:r>
          </a:p>
          <a:p>
            <a:pPr lvl="1"/>
            <a:r>
              <a:rPr dirty="0"/>
              <a:t>   - Translates 3D cubes into 2D planes</a:t>
            </a:r>
          </a:p>
          <a:p>
            <a:pPr marL="285750" indent="-285750">
              <a:buFont typeface="Arial" charset="0"/>
              <a:buChar char="•"/>
            </a:pPr>
            <a:r>
              <a:rPr dirty="0" smtClean="0"/>
              <a:t>Drill-Across</a:t>
            </a:r>
            <a:r>
              <a:rPr dirty="0"/>
              <a:t>: Analyzes data across different fact tables.</a:t>
            </a:r>
          </a:p>
          <a:p>
            <a:pPr lvl="1"/>
            <a:r>
              <a:rPr dirty="0"/>
              <a:t>   - E.g., Comparing sales and shipping data</a:t>
            </a:r>
          </a:p>
          <a:p>
            <a:pPr marL="285750" indent="-285750">
              <a:buFont typeface="Arial" charset="0"/>
              <a:buChar char="•"/>
            </a:pPr>
            <a:r>
              <a:rPr dirty="0" smtClean="0"/>
              <a:t>Drill-Through</a:t>
            </a:r>
            <a:r>
              <a:rPr dirty="0"/>
              <a:t>: Accesses the underlying data for a detailed view.</a:t>
            </a:r>
          </a:p>
          <a:p>
            <a:pPr lvl="1"/>
            <a:r>
              <a:rPr dirty="0"/>
              <a:t>   - Useful for data verification</a:t>
            </a:r>
          </a:p>
          <a:p>
            <a:pPr lvl="1"/>
            <a:r>
              <a:rPr dirty="0"/>
              <a:t>Each OLAP operation offers a unique angle for data analysis.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611754"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91769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OLAP Operations: Dice and Roll-Up</a:t>
            </a:r>
          </a:p>
        </p:txBody>
      </p:sp>
      <p:sp>
        <p:nvSpPr>
          <p:cNvPr id="3" name="Content Placeholder 2"/>
          <p:cNvSpPr>
            <a:spLocks noGrp="1"/>
          </p:cNvSpPr>
          <p:nvPr>
            <p:ph idx="1"/>
          </p:nvPr>
        </p:nvSpPr>
        <p:spPr/>
        <p:txBody>
          <a:bodyPr>
            <a:normAutofit fontScale="62500" lnSpcReduction="20000"/>
          </a:bodyPr>
          <a:lstStyle/>
          <a:p>
            <a:r>
              <a:rPr dirty="0"/>
              <a:t>Dice Operation:</a:t>
            </a:r>
          </a:p>
          <a:p>
            <a:pPr marL="0" indent="0">
              <a:buNone/>
            </a:pPr>
            <a:r>
              <a:rPr dirty="0"/>
              <a:t>- Selects two or more dimensions from a larger cube to create a sub-cube.</a:t>
            </a:r>
          </a:p>
          <a:p>
            <a:pPr marL="0" indent="0">
              <a:buNone/>
            </a:pPr>
            <a:r>
              <a:rPr dirty="0"/>
              <a:t>- Focuses analysis on a particular subset of data.</a:t>
            </a:r>
          </a:p>
          <a:p>
            <a:pPr marL="0" indent="0">
              <a:buNone/>
            </a:pPr>
            <a:r>
              <a:rPr dirty="0"/>
              <a:t>- Example: Sales of 'laptops' in specific locations in the last quarter.</a:t>
            </a:r>
          </a:p>
          <a:p>
            <a:endParaRPr dirty="0"/>
          </a:p>
          <a:p>
            <a:r>
              <a:rPr dirty="0"/>
              <a:t>Roll-Up Operation:</a:t>
            </a:r>
          </a:p>
          <a:p>
            <a:pPr marL="0" indent="0">
              <a:buNone/>
            </a:pPr>
            <a:r>
              <a:rPr dirty="0"/>
              <a:t>- Ascends from a lower level to a higher level in a dimension hierarchy.</a:t>
            </a:r>
          </a:p>
          <a:p>
            <a:pPr marL="0" indent="0">
              <a:buNone/>
            </a:pPr>
            <a:r>
              <a:rPr dirty="0"/>
              <a:t>- Aggregates data, making broader trends more visible.</a:t>
            </a:r>
          </a:p>
          <a:p>
            <a:pPr marL="0" indent="0">
              <a:buNone/>
            </a:pPr>
            <a:r>
              <a:rPr dirty="0"/>
              <a:t>- Example: Sales data rolled up from 'city' level to 'country' level.</a:t>
            </a:r>
          </a:p>
          <a:p>
            <a:endParaRPr dirty="0"/>
          </a:p>
          <a:p>
            <a:r>
              <a:rPr dirty="0"/>
              <a:t>Significance:</a:t>
            </a:r>
          </a:p>
          <a:p>
            <a:pPr marL="0" indent="0">
              <a:buNone/>
            </a:pPr>
            <a:r>
              <a:rPr dirty="0"/>
              <a:t>- Both operations enable targeted insights and facilitate a shift in perspective.</a:t>
            </a:r>
          </a:p>
          <a:p>
            <a:pPr marL="0" indent="0">
              <a:buNone/>
            </a:pPr>
            <a:r>
              <a:rPr dirty="0"/>
              <a:t>- Essential tools for robust and comprehensive data analysis.</a:t>
            </a:r>
          </a:p>
          <a:p>
            <a:endParaRPr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55030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Understanding the Lattice of Cuboids in OLAP</a:t>
            </a:r>
          </a:p>
        </p:txBody>
      </p:sp>
      <p:sp>
        <p:nvSpPr>
          <p:cNvPr id="3" name="Content Placeholder 2"/>
          <p:cNvSpPr>
            <a:spLocks noGrp="1"/>
          </p:cNvSpPr>
          <p:nvPr>
            <p:ph idx="1"/>
          </p:nvPr>
        </p:nvSpPr>
        <p:spPr/>
        <p:txBody>
          <a:bodyPr>
            <a:noAutofit/>
          </a:bodyPr>
          <a:lstStyle/>
          <a:p>
            <a:r>
              <a:rPr sz="1600" dirty="0"/>
              <a:t>The concept of a 'Lattice of Cuboids' is foundational in Online Analytical Processing (OLAP) and data warehouses</a:t>
            </a:r>
            <a:r>
              <a:rPr sz="1600" dirty="0" smtClean="0"/>
              <a:t>.</a:t>
            </a:r>
            <a:endParaRPr sz="1600" dirty="0"/>
          </a:p>
          <a:p>
            <a:r>
              <a:rPr sz="1600" dirty="0"/>
              <a:t>Key Points:</a:t>
            </a:r>
          </a:p>
          <a:p>
            <a:pPr marL="0" indent="0">
              <a:buNone/>
            </a:pPr>
            <a:r>
              <a:rPr sz="1600" dirty="0"/>
              <a:t>- </a:t>
            </a:r>
            <a:r>
              <a:rPr sz="1600" dirty="0" smtClean="0"/>
              <a:t>A </a:t>
            </a:r>
            <a:r>
              <a:rPr sz="1600" dirty="0"/>
              <a:t>'cuboid' represents a multidimensional dataset.</a:t>
            </a:r>
          </a:p>
          <a:p>
            <a:pPr marL="0" indent="0">
              <a:buNone/>
            </a:pPr>
            <a:r>
              <a:rPr sz="1600" dirty="0"/>
              <a:t>- A 'lattice' is a hierarchical collection of cuboids, ranging from 0-D (aggregate data) to n-D (multiple variables).</a:t>
            </a:r>
          </a:p>
          <a:p>
            <a:pPr marL="0" indent="0">
              <a:buNone/>
            </a:pPr>
            <a:r>
              <a:rPr sz="1600" dirty="0"/>
              <a:t>- Provides various levels of granularity for data analysis</a:t>
            </a:r>
            <a:r>
              <a:rPr sz="1600" dirty="0" smtClean="0"/>
              <a:t>.</a:t>
            </a:r>
            <a:endParaRPr sz="1600" dirty="0"/>
          </a:p>
          <a:p>
            <a:r>
              <a:rPr sz="1600" dirty="0"/>
              <a:t>Example:</a:t>
            </a:r>
          </a:p>
          <a:p>
            <a:pPr lvl="1"/>
            <a:r>
              <a:rPr sz="1600" dirty="0"/>
              <a:t>In a retail scenario, a 3-D base cuboid might contain dimensions like 'product', 'location', and 'time'. 2-D and 1-D cuboids offer slices or aggregations of this data</a:t>
            </a:r>
            <a:r>
              <a:rPr sz="1600" dirty="0" smtClean="0"/>
              <a:t>.</a:t>
            </a:r>
            <a:endParaRPr sz="1600" dirty="0"/>
          </a:p>
          <a:p>
            <a:r>
              <a:rPr sz="1600" dirty="0"/>
              <a:t>Use Case:</a:t>
            </a:r>
          </a:p>
          <a:p>
            <a:pPr lvl="1"/>
            <a:r>
              <a:rPr sz="1600" dirty="0"/>
              <a:t>For improving an e-commerce marketing strategy, a lattice can offer insights into product popularity among different customer demographics, and overall sales performance</a:t>
            </a:r>
            <a:r>
              <a:rPr sz="1600" dirty="0" smtClean="0"/>
              <a:t>.</a:t>
            </a:r>
            <a:endParaRPr sz="1600" dirty="0"/>
          </a:p>
          <a:p>
            <a:r>
              <a:rPr sz="1600" dirty="0"/>
              <a:t>Benefit:</a:t>
            </a:r>
          </a:p>
          <a:p>
            <a:pPr lvl="1"/>
            <a:r>
              <a:rPr sz="1600" dirty="0"/>
              <a:t>Offers an organized way to explore and analyze data, aiding in data mining and decision-making.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81322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Concepts of Iceberg Cubes</a:t>
            </a:r>
          </a:p>
        </p:txBody>
      </p:sp>
      <p:sp>
        <p:nvSpPr>
          <p:cNvPr id="3" name="Content Placeholder 2"/>
          <p:cNvSpPr>
            <a:spLocks noGrp="1"/>
          </p:cNvSpPr>
          <p:nvPr>
            <p:ph idx="1"/>
          </p:nvPr>
        </p:nvSpPr>
        <p:spPr/>
        <p:txBody>
          <a:bodyPr>
            <a:normAutofit fontScale="77500" lnSpcReduction="20000"/>
          </a:bodyPr>
          <a:lstStyle/>
          <a:p>
            <a:r>
              <a:rPr dirty="0"/>
              <a:t>Iceberg Analogy:</a:t>
            </a:r>
          </a:p>
          <a:p>
            <a:pPr marL="0" indent="0">
              <a:buNone/>
            </a:pPr>
            <a:r>
              <a:rPr dirty="0"/>
              <a:t>  - Visible part: cuboid cells with aggregate value above 'minimum support'.</a:t>
            </a:r>
          </a:p>
          <a:p>
            <a:pPr marL="0" indent="0">
              <a:buNone/>
            </a:pPr>
            <a:r>
              <a:rPr dirty="0"/>
              <a:t>  - Hidden part: cuboid cells below 'minimum support'.</a:t>
            </a:r>
          </a:p>
          <a:p>
            <a:r>
              <a:rPr dirty="0"/>
              <a:t>Significance of Minimum Support:</a:t>
            </a:r>
          </a:p>
          <a:p>
            <a:pPr marL="0" indent="0">
              <a:buNone/>
            </a:pPr>
            <a:r>
              <a:rPr dirty="0"/>
              <a:t>  - Sets a threshold for focusing on meaningful data.</a:t>
            </a:r>
          </a:p>
          <a:p>
            <a:pPr marL="0" indent="0">
              <a:buNone/>
            </a:pPr>
            <a:r>
              <a:rPr dirty="0"/>
              <a:t>  - Higher minimum support: fewer but more general cuboids.</a:t>
            </a:r>
          </a:p>
          <a:p>
            <a:r>
              <a:rPr dirty="0"/>
              <a:t>Solving 'Explosive Growth':</a:t>
            </a:r>
          </a:p>
          <a:p>
            <a:pPr marL="0" indent="0">
              <a:buNone/>
            </a:pPr>
            <a:r>
              <a:rPr dirty="0"/>
              <a:t>  - Reduces size and complexity of data cube.</a:t>
            </a:r>
          </a:p>
          <a:p>
            <a:pPr marL="0" indent="0">
              <a:buNone/>
            </a:pPr>
            <a:r>
              <a:rPr dirty="0"/>
              <a:t>  - Makes high-dimensional data manageable.</a:t>
            </a:r>
          </a:p>
          <a:p>
            <a:r>
              <a:rPr dirty="0"/>
              <a:t>Practical Relevance:</a:t>
            </a:r>
          </a:p>
          <a:p>
            <a:pPr marL="0" indent="0">
              <a:buNone/>
            </a:pPr>
            <a:r>
              <a:rPr dirty="0"/>
              <a:t>  - Focuses on statistically and practically significant data.</a:t>
            </a:r>
          </a:p>
          <a:p>
            <a:endParaRPr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97018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Data Warehouses</a:t>
            </a:r>
          </a:p>
        </p:txBody>
      </p:sp>
      <p:sp>
        <p:nvSpPr>
          <p:cNvPr id="3" name="Content Placeholder 2"/>
          <p:cNvSpPr>
            <a:spLocks noGrp="1"/>
          </p:cNvSpPr>
          <p:nvPr>
            <p:ph idx="1"/>
          </p:nvPr>
        </p:nvSpPr>
        <p:spPr/>
        <p:txBody>
          <a:bodyPr>
            <a:normAutofit fontScale="70000" lnSpcReduction="20000"/>
          </a:bodyPr>
          <a:lstStyle/>
          <a:p>
            <a:r>
              <a:rPr dirty="0" smtClean="0"/>
              <a:t>Importance </a:t>
            </a:r>
            <a:r>
              <a:rPr dirty="0"/>
              <a:t>of Data Organization: Data is vital for making informed business decisions.</a:t>
            </a:r>
          </a:p>
          <a:p>
            <a:r>
              <a:rPr dirty="0" smtClean="0"/>
              <a:t>What </a:t>
            </a:r>
            <a:r>
              <a:rPr dirty="0"/>
              <a:t>is a Data Warehouse?: A specialized database designed for decision support.</a:t>
            </a:r>
          </a:p>
          <a:p>
            <a:r>
              <a:rPr dirty="0" smtClean="0"/>
              <a:t>Formal </a:t>
            </a:r>
            <a:r>
              <a:rPr dirty="0"/>
              <a:t>Definition: "A subject-oriented, integrated, time-variant, and nonvolatile collection of data</a:t>
            </a:r>
            <a:r>
              <a:rPr dirty="0" smtClean="0"/>
              <a:t>."</a:t>
            </a:r>
            <a:endParaRPr lang="en-US" dirty="0" smtClean="0"/>
          </a:p>
          <a:p>
            <a:r>
              <a:rPr dirty="0" smtClean="0"/>
              <a:t>Subject-oriented</a:t>
            </a:r>
            <a:r>
              <a:rPr dirty="0"/>
              <a:t>: Focused on subjects like customers, sales, </a:t>
            </a:r>
            <a:r>
              <a:rPr dirty="0" smtClean="0"/>
              <a:t>etc.</a:t>
            </a:r>
            <a:endParaRPr lang="en-US" dirty="0" smtClean="0"/>
          </a:p>
          <a:p>
            <a:r>
              <a:rPr dirty="0" smtClean="0"/>
              <a:t>Integrated</a:t>
            </a:r>
            <a:r>
              <a:rPr dirty="0"/>
              <a:t>: Consolidates data from various sources.</a:t>
            </a:r>
          </a:p>
          <a:p>
            <a:r>
              <a:rPr dirty="0" smtClean="0"/>
              <a:t>Time-variant</a:t>
            </a:r>
            <a:r>
              <a:rPr dirty="0"/>
              <a:t>: Provides a historical perspective.</a:t>
            </a:r>
          </a:p>
          <a:p>
            <a:r>
              <a:rPr dirty="0" smtClean="0"/>
              <a:t>Nonvolatile</a:t>
            </a:r>
            <a:r>
              <a:rPr dirty="0"/>
              <a:t>: Data remains consistent and unchanged.</a:t>
            </a:r>
          </a:p>
          <a:p>
            <a:r>
              <a:rPr dirty="0" smtClean="0"/>
              <a:t>Real-world </a:t>
            </a:r>
            <a:r>
              <a:rPr dirty="0"/>
              <a:t>Example: A retail organization could use it to analyze 'sales by region'.</a:t>
            </a:r>
          </a:p>
          <a:p>
            <a:r>
              <a:rPr dirty="0" smtClean="0"/>
              <a:t>Conclusion</a:t>
            </a:r>
            <a:r>
              <a:rPr dirty="0"/>
              <a:t>: Transforms data into a valuable resource for strategic planning.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05118"/>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Multi-Way Array Aggregation in Data Cube Computation</a:t>
            </a:r>
          </a:p>
        </p:txBody>
      </p:sp>
      <p:sp>
        <p:nvSpPr>
          <p:cNvPr id="3" name="Content Placeholder 2"/>
          <p:cNvSpPr>
            <a:spLocks noGrp="1"/>
          </p:cNvSpPr>
          <p:nvPr>
            <p:ph idx="1"/>
          </p:nvPr>
        </p:nvSpPr>
        <p:spPr/>
        <p:txBody>
          <a:bodyPr>
            <a:noAutofit/>
          </a:bodyPr>
          <a:lstStyle/>
          <a:p>
            <a:r>
              <a:rPr sz="1800" dirty="0"/>
              <a:t>Multi-Way Array Aggregation is an efficient method for full cube computation, which involves calculating aggregates for all combinations of dimensions</a:t>
            </a:r>
            <a:r>
              <a:rPr sz="1800" dirty="0" smtClean="0"/>
              <a:t>.</a:t>
            </a:r>
            <a:endParaRPr sz="1800" dirty="0"/>
          </a:p>
          <a:p>
            <a:r>
              <a:rPr sz="1800" dirty="0"/>
              <a:t>Key Features:</a:t>
            </a:r>
          </a:p>
          <a:p>
            <a:pPr marL="0" indent="0">
              <a:buNone/>
            </a:pPr>
            <a:r>
              <a:rPr sz="1800" dirty="0"/>
              <a:t>- Bottom-up Algorithm: Builds higher-level aggregates from lower-level ones.</a:t>
            </a:r>
          </a:p>
          <a:p>
            <a:pPr marL="0" indent="0">
              <a:buNone/>
            </a:pPr>
            <a:r>
              <a:rPr sz="1800" dirty="0"/>
              <a:t>- Chunk-based Processing: Computes aggregates for data cube chunks to improve efficiency.</a:t>
            </a:r>
          </a:p>
          <a:p>
            <a:pPr marL="0" indent="0">
              <a:buNone/>
            </a:pPr>
            <a:r>
              <a:rPr sz="1800" dirty="0"/>
              <a:t>- Simultaneous Multi-Dimensional Aggregation: Allows aggregation on multiple dimensions in one pass</a:t>
            </a:r>
            <a:r>
              <a:rPr sz="1800" dirty="0" smtClean="0"/>
              <a:t>.</a:t>
            </a:r>
            <a:endParaRPr sz="1800" dirty="0"/>
          </a:p>
          <a:p>
            <a:r>
              <a:rPr sz="1800" dirty="0"/>
              <a:t>Limitations:</a:t>
            </a:r>
          </a:p>
          <a:p>
            <a:pPr marL="0" indent="0">
              <a:buNone/>
            </a:pPr>
            <a:r>
              <a:rPr sz="1800" dirty="0"/>
              <a:t>- Does not support Apriori pruning.</a:t>
            </a:r>
          </a:p>
          <a:p>
            <a:pPr marL="0" indent="0">
              <a:buNone/>
            </a:pPr>
            <a:r>
              <a:rPr sz="1800" dirty="0"/>
              <a:t>- May be unsuitable for high dimensions due to the 'curse of dimensionality</a:t>
            </a:r>
            <a:r>
              <a:rPr sz="1800" dirty="0" smtClean="0"/>
              <a:t>'.</a:t>
            </a:r>
            <a:endParaRPr sz="1800" dirty="0"/>
          </a:p>
          <a:p>
            <a:r>
              <a:rPr sz="1800" dirty="0"/>
              <a:t>Example Use-Case:</a:t>
            </a:r>
          </a:p>
          <a:p>
            <a:r>
              <a:rPr sz="1800" dirty="0"/>
              <a:t>A supermarket chain with five dimensions can use this method for in-depth sales analysis. However, high dimensionality could require significant computational resources.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85889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Understanding Multi-Way Array Aggregation</a:t>
            </a:r>
          </a:p>
        </p:txBody>
      </p:sp>
      <p:sp>
        <p:nvSpPr>
          <p:cNvPr id="3" name="Content Placeholder 2"/>
          <p:cNvSpPr>
            <a:spLocks noGrp="1"/>
          </p:cNvSpPr>
          <p:nvPr>
            <p:ph idx="1"/>
          </p:nvPr>
        </p:nvSpPr>
        <p:spPr/>
        <p:txBody>
          <a:bodyPr>
            <a:normAutofit fontScale="70000" lnSpcReduction="20000"/>
          </a:bodyPr>
          <a:lstStyle/>
          <a:p>
            <a:pPr marL="0" indent="0">
              <a:buNone/>
            </a:pPr>
            <a:r>
              <a:rPr b="1" dirty="0"/>
              <a:t>Key Points:</a:t>
            </a:r>
          </a:p>
          <a:p>
            <a:pPr marL="0" indent="0">
              <a:buNone/>
            </a:pPr>
            <a:r>
              <a:rPr dirty="0"/>
              <a:t>- Multi-way array aggregation is vital for OLAP and data warehouses.</a:t>
            </a:r>
          </a:p>
          <a:p>
            <a:pPr marL="0" indent="0">
              <a:buNone/>
            </a:pPr>
            <a:r>
              <a:rPr dirty="0"/>
              <a:t>- Allows rapid computation of aggregates along multiple dimensions.</a:t>
            </a:r>
          </a:p>
          <a:p>
            <a:pPr marL="0" indent="0">
              <a:buNone/>
            </a:pPr>
            <a:r>
              <a:rPr dirty="0"/>
              <a:t>- Example: A nationwide retail chain with complex, multi-dimensional data.</a:t>
            </a:r>
          </a:p>
          <a:p>
            <a:pPr marL="0" indent="0">
              <a:buNone/>
            </a:pPr>
            <a:r>
              <a:rPr dirty="0"/>
              <a:t>- Pros: Facilitates in-depth, multi-dimensional analysis.</a:t>
            </a:r>
          </a:p>
          <a:p>
            <a:pPr marL="0" indent="0">
              <a:buNone/>
            </a:pPr>
            <a:r>
              <a:rPr dirty="0"/>
              <a:t>- Cons: Does not support Apriori pruning, susceptible to 'curse of dimensionality'.</a:t>
            </a:r>
          </a:p>
          <a:p>
            <a:pPr marL="0" indent="0">
              <a:buNone/>
            </a:pPr>
            <a:r>
              <a:rPr dirty="0" smtClean="0"/>
              <a:t>- Practical </a:t>
            </a:r>
            <a:r>
              <a:rPr dirty="0"/>
              <a:t>Use: Enables performance analysis across different branches, time periods, and product categories.</a:t>
            </a:r>
          </a:p>
          <a:p>
            <a:pPr marL="0" indent="0">
              <a:buNone/>
            </a:pPr>
            <a:r>
              <a:rPr dirty="0" smtClean="0"/>
              <a:t>- Limitations</a:t>
            </a:r>
            <a:r>
              <a:rPr dirty="0"/>
              <a:t>: High computational and storage resources for high-dimensional data.</a:t>
            </a:r>
          </a:p>
          <a:p>
            <a:endParaRPr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04449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Understanding Data Warehouse Architecture</a:t>
            </a:r>
          </a:p>
        </p:txBody>
      </p:sp>
      <p:sp>
        <p:nvSpPr>
          <p:cNvPr id="3" name="Content Placeholder 2"/>
          <p:cNvSpPr>
            <a:spLocks noGrp="1"/>
          </p:cNvSpPr>
          <p:nvPr>
            <p:ph idx="1"/>
          </p:nvPr>
        </p:nvSpPr>
        <p:spPr/>
        <p:txBody>
          <a:bodyPr>
            <a:normAutofit fontScale="55000" lnSpcReduction="20000"/>
          </a:bodyPr>
          <a:lstStyle/>
          <a:p>
            <a:r>
              <a:rPr dirty="0" smtClean="0"/>
              <a:t>Data </a:t>
            </a:r>
            <a:r>
              <a:rPr dirty="0"/>
              <a:t>Sources: The origin of raw data (e.g., databases, external feeds).</a:t>
            </a:r>
          </a:p>
          <a:p>
            <a:r>
              <a:rPr dirty="0" smtClean="0"/>
              <a:t>Staging </a:t>
            </a:r>
            <a:r>
              <a:rPr dirty="0"/>
              <a:t>Area: Temporary space for data cleaning and consolidation.</a:t>
            </a:r>
          </a:p>
          <a:p>
            <a:r>
              <a:rPr dirty="0" smtClean="0"/>
              <a:t>Data </a:t>
            </a:r>
            <a:r>
              <a:rPr dirty="0"/>
              <a:t>Warehouse: Central storage of processed, integrated data.</a:t>
            </a:r>
          </a:p>
          <a:p>
            <a:r>
              <a:rPr dirty="0" smtClean="0"/>
              <a:t>Data </a:t>
            </a:r>
            <a:r>
              <a:rPr dirty="0"/>
              <a:t>Marts: Subsets of the data warehouse for specific departments.</a:t>
            </a:r>
          </a:p>
          <a:p>
            <a:r>
              <a:rPr dirty="0" smtClean="0"/>
              <a:t>Users</a:t>
            </a:r>
            <a:r>
              <a:rPr dirty="0"/>
              <a:t>: Individuals or systems interacting with the data warehouse.</a:t>
            </a:r>
          </a:p>
          <a:p>
            <a:endParaRPr dirty="0"/>
          </a:p>
          <a:p>
            <a:r>
              <a:rPr dirty="0"/>
              <a:t>Example: A city library</a:t>
            </a:r>
          </a:p>
          <a:p>
            <a:pPr marL="0" indent="0">
              <a:buNone/>
            </a:pPr>
            <a:r>
              <a:rPr dirty="0"/>
              <a:t>- Books = Data Marts</a:t>
            </a:r>
          </a:p>
          <a:p>
            <a:pPr marL="0" indent="0">
              <a:buNone/>
            </a:pPr>
            <a:r>
              <a:rPr dirty="0"/>
              <a:t>- Library = Data Warehouse</a:t>
            </a:r>
          </a:p>
          <a:p>
            <a:pPr marL="0" indent="0">
              <a:buNone/>
            </a:pPr>
            <a:r>
              <a:rPr dirty="0"/>
              <a:t>- Publishers = Data Sources</a:t>
            </a:r>
          </a:p>
          <a:p>
            <a:pPr marL="0" indent="0">
              <a:buNone/>
            </a:pPr>
            <a:r>
              <a:rPr dirty="0"/>
              <a:t>- Storage Room = Staging Area</a:t>
            </a:r>
          </a:p>
          <a:p>
            <a:pPr marL="0" indent="0">
              <a:buNone/>
            </a:pPr>
            <a:r>
              <a:rPr dirty="0"/>
              <a:t>- Visitors = Users</a:t>
            </a:r>
          </a:p>
          <a:p>
            <a:endParaRPr dirty="0"/>
          </a:p>
          <a:p>
            <a:r>
              <a:rPr dirty="0"/>
              <a:t>Benefits:</a:t>
            </a:r>
          </a:p>
          <a:p>
            <a:pPr marL="0" indent="0">
              <a:buNone/>
            </a:pPr>
            <a:r>
              <a:rPr dirty="0"/>
              <a:t>- Consolidated, integrated data for comprehensive analysis.</a:t>
            </a:r>
          </a:p>
          <a:p>
            <a:pPr marL="0" indent="0">
              <a:buNone/>
            </a:pPr>
            <a:r>
              <a:rPr dirty="0"/>
              <a:t>- Useful for data mining projects to drive data-driven decisions.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51576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Cloud-Based vs Traditional Data Warehousing</a:t>
            </a:r>
          </a:p>
        </p:txBody>
      </p:sp>
      <p:sp>
        <p:nvSpPr>
          <p:cNvPr id="3" name="Content Placeholder 2"/>
          <p:cNvSpPr>
            <a:spLocks noGrp="1"/>
          </p:cNvSpPr>
          <p:nvPr>
            <p:ph idx="1"/>
          </p:nvPr>
        </p:nvSpPr>
        <p:spPr/>
        <p:txBody>
          <a:bodyPr>
            <a:normAutofit fontScale="55000" lnSpcReduction="20000"/>
          </a:bodyPr>
          <a:lstStyle/>
          <a:p>
            <a:endParaRPr dirty="0"/>
          </a:p>
          <a:p>
            <a:r>
              <a:rPr dirty="0"/>
              <a:t>Cloud-based data warehousing evolves from traditional methods, leveraging cloud technology.</a:t>
            </a:r>
          </a:p>
          <a:p>
            <a:r>
              <a:rPr dirty="0"/>
              <a:t>Key Features:</a:t>
            </a:r>
          </a:p>
          <a:p>
            <a:pPr marL="0" indent="0">
              <a:buNone/>
            </a:pPr>
            <a:r>
              <a:rPr dirty="0"/>
              <a:t>  - Scalability: Dynamic adjustment of storage and computation.</a:t>
            </a:r>
          </a:p>
          <a:p>
            <a:pPr marL="0" indent="0">
              <a:buNone/>
            </a:pPr>
            <a:r>
              <a:rPr dirty="0"/>
              <a:t>  - Elasticity: Quick scaling to meet fluctuating demands.</a:t>
            </a:r>
          </a:p>
          <a:p>
            <a:r>
              <a:rPr dirty="0"/>
              <a:t>Example: Snowflake offers near-unlimited scalability and high performance.</a:t>
            </a:r>
          </a:p>
          <a:p>
            <a:r>
              <a:rPr dirty="0"/>
              <a:t>Traditional Warehousing Limitations:</a:t>
            </a:r>
          </a:p>
          <a:p>
            <a:pPr marL="0" indent="0">
              <a:buNone/>
            </a:pPr>
            <a:r>
              <a:rPr dirty="0"/>
              <a:t>  - Confined to physical locations and resources.</a:t>
            </a:r>
          </a:p>
          <a:p>
            <a:pPr marL="0" indent="0">
              <a:buNone/>
            </a:pPr>
            <a:r>
              <a:rPr dirty="0"/>
              <a:t>  - Slower and costlier to scale.</a:t>
            </a:r>
          </a:p>
          <a:p>
            <a:r>
              <a:rPr dirty="0"/>
              <a:t>Strengths and Weaknesses:</a:t>
            </a:r>
          </a:p>
          <a:p>
            <a:pPr marL="0" indent="0">
              <a:buNone/>
            </a:pPr>
            <a:r>
              <a:rPr dirty="0"/>
              <a:t>  - Traditional methods offer more data control.</a:t>
            </a:r>
          </a:p>
          <a:p>
            <a:pPr marL="0" indent="0">
              <a:buNone/>
            </a:pPr>
            <a:r>
              <a:rPr dirty="0"/>
              <a:t>  - Cloud-based methods excel in scalability and remote access.</a:t>
            </a:r>
          </a:p>
          <a:p>
            <a:r>
              <a:rPr dirty="0"/>
              <a:t>Choice depends on organization size, data needs, budget, and industry requirements.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41820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Summary: Data Warehouses and Data Cubes</a:t>
            </a:r>
          </a:p>
        </p:txBody>
      </p:sp>
      <p:sp>
        <p:nvSpPr>
          <p:cNvPr id="3" name="Content Placeholder 2"/>
          <p:cNvSpPr>
            <a:spLocks noGrp="1"/>
          </p:cNvSpPr>
          <p:nvPr>
            <p:ph idx="1"/>
          </p:nvPr>
        </p:nvSpPr>
        <p:spPr/>
        <p:txBody>
          <a:bodyPr>
            <a:normAutofit fontScale="70000" lnSpcReduction="20000"/>
          </a:bodyPr>
          <a:lstStyle/>
          <a:p>
            <a:r>
              <a:rPr dirty="0"/>
              <a:t>A data warehouse is a centralized repository storing historical data for analytical querying.</a:t>
            </a:r>
          </a:p>
          <a:p>
            <a:r>
              <a:rPr dirty="0"/>
              <a:t>Data Warehouses are oriented towards OLAP (Online Analytical Processing), distinct from OLTP systems which focus on transaction processing.</a:t>
            </a:r>
          </a:p>
          <a:p>
            <a:r>
              <a:rPr dirty="0"/>
              <a:t>Data cubes are multi-dimensional models that allow simultaneous consideration of several dimensions.</a:t>
            </a:r>
          </a:p>
          <a:p>
            <a:r>
              <a:rPr dirty="0"/>
              <a:t>Key operations in data cubes include slicing, dicing, roll-up, and drill-down, which allow various views and levels of detail.</a:t>
            </a:r>
          </a:p>
          <a:p>
            <a:r>
              <a:rPr dirty="0"/>
              <a:t>Data cube computation is complex and computationally demanding, involving aggregation across dimensions.</a:t>
            </a:r>
          </a:p>
          <a:p>
            <a:r>
              <a:rPr dirty="0"/>
              <a:t>The pipeline from data sources to data cubes enables in-depth analysis, serving as a foundation for data mining techniques.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830568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Course Journey Recap &amp; Road Ahead</a:t>
            </a:r>
          </a:p>
        </p:txBody>
      </p:sp>
      <p:sp>
        <p:nvSpPr>
          <p:cNvPr id="3" name="Content Placeholder 2"/>
          <p:cNvSpPr>
            <a:spLocks noGrp="1"/>
          </p:cNvSpPr>
          <p:nvPr>
            <p:ph idx="1"/>
          </p:nvPr>
        </p:nvSpPr>
        <p:spPr/>
        <p:txBody>
          <a:bodyPr>
            <a:noAutofit/>
          </a:bodyPr>
          <a:lstStyle/>
          <a:p>
            <a:r>
              <a:rPr sz="1600" dirty="0"/>
              <a:t>First Segment: Data Mining Foundations</a:t>
            </a:r>
          </a:p>
          <a:p>
            <a:pPr marL="0" indent="0">
              <a:buNone/>
            </a:pPr>
            <a:r>
              <a:rPr sz="1600" dirty="0"/>
              <a:t>- Introduction to data mining: Applications and challenges.</a:t>
            </a:r>
          </a:p>
          <a:p>
            <a:pPr marL="0" indent="0">
              <a:buNone/>
            </a:pPr>
            <a:r>
              <a:rPr sz="1600" dirty="0"/>
              <a:t>- Understanding data: Characteristics, structure, and quality.</a:t>
            </a:r>
          </a:p>
          <a:p>
            <a:pPr marL="0" indent="0">
              <a:buNone/>
            </a:pPr>
            <a:r>
              <a:rPr sz="1600" dirty="0"/>
              <a:t>- Data preprocessing: Cleaning, transformation, and reduction.</a:t>
            </a:r>
          </a:p>
          <a:p>
            <a:pPr marL="0" indent="0">
              <a:buNone/>
            </a:pPr>
            <a:r>
              <a:rPr sz="1600" dirty="0"/>
              <a:t>- Data Warehousing &amp; OLAP: Storing and managing historical data.</a:t>
            </a:r>
          </a:p>
          <a:p>
            <a:pPr marL="0" indent="0">
              <a:buNone/>
            </a:pPr>
            <a:r>
              <a:rPr sz="1600" dirty="0"/>
              <a:t>- Data Cubes: Multidimensional data analysis.</a:t>
            </a:r>
          </a:p>
          <a:p>
            <a:endParaRPr sz="1600" dirty="0"/>
          </a:p>
          <a:p>
            <a:r>
              <a:rPr sz="1600" dirty="0"/>
              <a:t>Second Segment: Core Data Mining Techniques</a:t>
            </a:r>
          </a:p>
          <a:p>
            <a:pPr marL="0" indent="0">
              <a:buNone/>
            </a:pPr>
            <a:r>
              <a:rPr sz="1600" dirty="0"/>
              <a:t>- Focus on essential mechanisms: Classification, clustering, and association rule mining.</a:t>
            </a:r>
          </a:p>
          <a:p>
            <a:endParaRPr sz="1600" dirty="0"/>
          </a:p>
          <a:p>
            <a:r>
              <a:rPr sz="1600" dirty="0"/>
              <a:t>Third Segment: Advanced Topics &amp; Trends</a:t>
            </a:r>
          </a:p>
          <a:p>
            <a:pPr marL="0" indent="0">
              <a:buNone/>
            </a:pPr>
            <a:r>
              <a:rPr sz="1600" dirty="0"/>
              <a:t>- Mining complex data types and emerging trends.</a:t>
            </a:r>
          </a:p>
          <a:p>
            <a:endParaRPr sz="1600" dirty="0"/>
          </a:p>
          <a:p>
            <a:r>
              <a:rPr sz="1600" dirty="0"/>
              <a:t>Conclusion:</a:t>
            </a:r>
          </a:p>
          <a:p>
            <a:pPr marL="0" indent="0">
              <a:buNone/>
            </a:pPr>
            <a:r>
              <a:rPr sz="1600" dirty="0"/>
              <a:t>- Laid the groundwork for diving deeper into data mining techniques.</a:t>
            </a:r>
          </a:p>
          <a:p>
            <a:pPr marL="0" indent="0">
              <a:buNone/>
            </a:pPr>
            <a:r>
              <a:rPr sz="1600" dirty="0"/>
              <a:t>- Prepared to unlock the potential of data.</a:t>
            </a:r>
          </a:p>
          <a:p>
            <a:endParaRPr sz="1600"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396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Elements for a Successful Course Project</a:t>
            </a:r>
          </a:p>
        </p:txBody>
      </p:sp>
      <p:sp>
        <p:nvSpPr>
          <p:cNvPr id="3" name="Content Placeholder 2"/>
          <p:cNvSpPr>
            <a:spLocks noGrp="1"/>
          </p:cNvSpPr>
          <p:nvPr>
            <p:ph idx="1"/>
          </p:nvPr>
        </p:nvSpPr>
        <p:spPr/>
        <p:txBody>
          <a:bodyPr>
            <a:normAutofit fontScale="77500" lnSpcReduction="20000"/>
          </a:bodyPr>
          <a:lstStyle/>
          <a:p>
            <a:r>
              <a:rPr dirty="0" smtClean="0"/>
              <a:t>Choose </a:t>
            </a:r>
            <a:r>
              <a:rPr dirty="0"/>
              <a:t>an Intriguing Topic: Drives innovation and persistence.</a:t>
            </a:r>
          </a:p>
          <a:p>
            <a:r>
              <a:rPr dirty="0" smtClean="0"/>
              <a:t>Team </a:t>
            </a:r>
            <a:r>
              <a:rPr dirty="0"/>
              <a:t>Composition: Synergize diverse skills for creative problem-solving.</a:t>
            </a:r>
          </a:p>
          <a:p>
            <a:r>
              <a:rPr dirty="0" smtClean="0"/>
              <a:t>Data </a:t>
            </a:r>
            <a:r>
              <a:rPr dirty="0"/>
              <a:t>Selection: Ensure relevance, richness, quality, and accessibility.</a:t>
            </a:r>
          </a:p>
          <a:p>
            <a:r>
              <a:rPr dirty="0" smtClean="0"/>
              <a:t>Define </a:t>
            </a:r>
            <a:r>
              <a:rPr dirty="0"/>
              <a:t>the Problem: The cornerstone for impactful insights.</a:t>
            </a:r>
          </a:p>
          <a:p>
            <a:r>
              <a:rPr dirty="0" smtClean="0"/>
              <a:t>Value </a:t>
            </a:r>
            <a:r>
              <a:rPr dirty="0"/>
              <a:t>Proposition: Establish the relevance and potential impact.</a:t>
            </a:r>
          </a:p>
          <a:p>
            <a:r>
              <a:rPr dirty="0" smtClean="0"/>
              <a:t>Anticipate </a:t>
            </a:r>
            <a:r>
              <a:rPr dirty="0"/>
              <a:t>Challenges: Technical or conceptual, for effective strategizing.</a:t>
            </a:r>
          </a:p>
          <a:p>
            <a:r>
              <a:rPr dirty="0" smtClean="0"/>
              <a:t>Review </a:t>
            </a:r>
            <a:r>
              <a:rPr dirty="0"/>
              <a:t>Existing Work: Learn from others and position your work effectively.</a:t>
            </a:r>
          </a:p>
          <a:p>
            <a:endParaRPr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206258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Question</a:t>
            </a:r>
            <a:r>
              <a:rPr lang="en-US" dirty="0"/>
              <a:t>: Imagine you are tasked with building a simplified Data Warehouse for a retail organization that has an existing transactional database. The Data Warehouse will focus on three main subjects: Customers, Products, and Sales. Your goal is to enable strategic decision-making like "which products are most popular among young adults" or "what time of the year do we have the most sales."</a:t>
            </a:r>
          </a:p>
          <a:p>
            <a:r>
              <a:rPr lang="en-US" dirty="0"/>
              <a:t>What steps would you take to design and implement this Data Warehouse?</a:t>
            </a:r>
          </a:p>
          <a:p>
            <a:r>
              <a:rPr lang="en-US" dirty="0"/>
              <a:t>How would you ensure that the Data Warehouse is subject-oriented, integrated, time-variant, and nonvolatile?</a:t>
            </a:r>
          </a:p>
          <a:p>
            <a:r>
              <a:rPr lang="en-US" dirty="0"/>
              <a:t>Can you design a machine learning model that could make use of this Data Warehouse to predict future sales based on historical data? Describe your model architecture, features used, and the evaluation metrics you would consider.</a:t>
            </a:r>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182262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How </a:t>
            </a:r>
            <a:r>
              <a:rPr lang="en-US" b="1" dirty="0"/>
              <a:t>to Approach and Solve the Problem:</a:t>
            </a:r>
          </a:p>
          <a:p>
            <a:pPr marL="0" indent="0">
              <a:buNone/>
            </a:pPr>
            <a:r>
              <a:rPr lang="en-US" dirty="0"/>
              <a:t>1. Designing and Implementing the Data Warehouse:</a:t>
            </a:r>
          </a:p>
          <a:p>
            <a:r>
              <a:rPr lang="en-US" b="1" dirty="0"/>
              <a:t>Data Extraction</a:t>
            </a:r>
            <a:r>
              <a:rPr lang="en-US" dirty="0"/>
              <a:t>: Extract data from various sources like transaction databases, CRM systems, etc.</a:t>
            </a:r>
          </a:p>
          <a:p>
            <a:r>
              <a:rPr lang="en-US" b="1" dirty="0"/>
              <a:t>Data Transformation</a:t>
            </a:r>
            <a:r>
              <a:rPr lang="en-US" dirty="0"/>
              <a:t>: Convert the data into a common format. Clean and preprocess the data, like handling missing values, converting data types, etc.</a:t>
            </a:r>
          </a:p>
          <a:p>
            <a:r>
              <a:rPr lang="en-US" b="1" dirty="0"/>
              <a:t>Data Loading</a:t>
            </a:r>
            <a:r>
              <a:rPr lang="en-US" dirty="0"/>
              <a:t>: Load the transformed data into the Data Warehouse.</a:t>
            </a:r>
          </a:p>
          <a:p>
            <a:r>
              <a:rPr lang="en-US" b="1" dirty="0"/>
              <a:t>Data Modeling</a:t>
            </a:r>
            <a:r>
              <a:rPr lang="en-US" dirty="0"/>
              <a:t>: Decide on the schema for the Data Warehouse that would include tables for Customers, Products, and Sales.</a:t>
            </a:r>
          </a:p>
          <a:p>
            <a:r>
              <a:rPr lang="en-US" b="1" dirty="0"/>
              <a:t>Indexing and Optimization</a:t>
            </a:r>
            <a:r>
              <a:rPr lang="en-US" dirty="0"/>
              <a:t>: Create indexes and optimize queries for faster data retrieval.</a:t>
            </a:r>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94639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2. Ensuring Data Warehouse Properties:</a:t>
            </a:r>
          </a:p>
          <a:p>
            <a:r>
              <a:rPr lang="en-US" b="1" dirty="0"/>
              <a:t>Subject-Oriented</a:t>
            </a:r>
            <a:r>
              <a:rPr lang="en-US" dirty="0"/>
              <a:t>: The schema should be designed to focus on the subjects like Customers, Products, and Sales rather than on the transactions.</a:t>
            </a:r>
          </a:p>
          <a:p>
            <a:r>
              <a:rPr lang="en-US" b="1" dirty="0"/>
              <a:t>Integrated</a:t>
            </a:r>
            <a:r>
              <a:rPr lang="en-US" dirty="0"/>
              <a:t>: Ensure that data from all sources is transformed and loaded into a common format.</a:t>
            </a:r>
          </a:p>
          <a:p>
            <a:r>
              <a:rPr lang="en-US" b="1" dirty="0"/>
              <a:t>Time-Variant</a:t>
            </a:r>
            <a:r>
              <a:rPr lang="en-US" dirty="0"/>
              <a:t>: Keep a timestamp with each record to track changes over time.</a:t>
            </a:r>
          </a:p>
          <a:p>
            <a:r>
              <a:rPr lang="en-US" b="1" dirty="0"/>
              <a:t>Nonvolatile</a:t>
            </a:r>
            <a:r>
              <a:rPr lang="en-US" dirty="0"/>
              <a:t>: Once data is loaded into the Data Warehouse, it should not change. Use ETL processes to update the Data Warehouse periodically rather than real-time.</a:t>
            </a:r>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77464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Importance of Being Subject-Oriented</a:t>
            </a:r>
          </a:p>
        </p:txBody>
      </p:sp>
      <p:sp>
        <p:nvSpPr>
          <p:cNvPr id="3" name="Content Placeholder 2"/>
          <p:cNvSpPr>
            <a:spLocks noGrp="1"/>
          </p:cNvSpPr>
          <p:nvPr>
            <p:ph idx="1"/>
          </p:nvPr>
        </p:nvSpPr>
        <p:spPr/>
        <p:txBody>
          <a:bodyPr>
            <a:normAutofit fontScale="70000" lnSpcReduction="20000"/>
          </a:bodyPr>
          <a:lstStyle/>
          <a:p>
            <a:r>
              <a:rPr dirty="0" smtClean="0"/>
              <a:t>Definition</a:t>
            </a:r>
            <a:r>
              <a:rPr dirty="0"/>
              <a:t>: "Subject-oriented" means data is organized around key subjects or topics.</a:t>
            </a:r>
          </a:p>
          <a:p>
            <a:r>
              <a:rPr dirty="0" smtClean="0"/>
              <a:t>Example</a:t>
            </a:r>
            <a:r>
              <a:rPr dirty="0"/>
              <a:t>: In a retail company, data might be organized around customers, products, and sales.</a:t>
            </a:r>
          </a:p>
          <a:p>
            <a:r>
              <a:rPr dirty="0" smtClean="0"/>
              <a:t>Operational </a:t>
            </a:r>
            <a:r>
              <a:rPr dirty="0"/>
              <a:t>vs. Subject-Oriented: Operational databases focus on transactions; subject-oriented databases focus on strategic questions.</a:t>
            </a:r>
          </a:p>
          <a:p>
            <a:r>
              <a:rPr dirty="0" smtClean="0"/>
              <a:t>Significance</a:t>
            </a:r>
            <a:r>
              <a:rPr dirty="0"/>
              <a:t>: Enables better decision-making by providing a simplified view of relevant subjects.</a:t>
            </a:r>
          </a:p>
          <a:p>
            <a:r>
              <a:rPr dirty="0" smtClean="0"/>
              <a:t>Allows </a:t>
            </a:r>
            <a:r>
              <a:rPr dirty="0"/>
              <a:t>for slicing and dicing data to discover patterns.</a:t>
            </a:r>
          </a:p>
          <a:p>
            <a:r>
              <a:rPr dirty="0" smtClean="0"/>
              <a:t>Useful </a:t>
            </a:r>
            <a:r>
              <a:rPr dirty="0"/>
              <a:t>for strategic planning, like where to open new stores or when to offer promotions.</a:t>
            </a:r>
          </a:p>
          <a:p>
            <a:r>
              <a:rPr dirty="0" smtClean="0"/>
              <a:t>Conclusion</a:t>
            </a:r>
            <a:r>
              <a:rPr dirty="0"/>
              <a:t>: Subject-oriented data warehouses focus on providing strategic insights rather than operational efficiency.</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05118"/>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3. Designing the Machine Learning Model:</a:t>
            </a:r>
          </a:p>
          <a:p>
            <a:r>
              <a:rPr lang="en-US" b="1" dirty="0"/>
              <a:t>Features</a:t>
            </a:r>
            <a:r>
              <a:rPr lang="en-US" dirty="0"/>
              <a:t>: Features could include historical sales data, time of the year, customer demographics, etc.</a:t>
            </a:r>
          </a:p>
          <a:p>
            <a:r>
              <a:rPr lang="en-US" b="1" dirty="0"/>
              <a:t>Model Architecture</a:t>
            </a:r>
            <a:r>
              <a:rPr lang="en-US" dirty="0"/>
              <a:t>: A time-series model like ARIMA or a machine learning model like Random Forest could be used.</a:t>
            </a:r>
          </a:p>
          <a:p>
            <a:r>
              <a:rPr lang="en-US" b="1" dirty="0"/>
              <a:t>Evaluation Metrics</a:t>
            </a:r>
            <a:r>
              <a:rPr lang="en-US" dirty="0"/>
              <a:t>: RMSE (Root Mean Square Error) for regression problems or F1-score for classification problems could be considered.</a:t>
            </a:r>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567686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Lesser Known Points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Dimensionality Reduction for Integrated Data</a:t>
            </a:r>
          </a:p>
          <a:p>
            <a:r>
              <a:rPr lang="en-US" dirty="0"/>
              <a:t>In a Data Warehouse, you're integrating data from multiple sources. Each source may have its own set of features, resulting in a high-dimensional dataset. Dimensionality reduction techniques like Principal Component Analysis (PCA) can be invaluable</a:t>
            </a:r>
            <a:r>
              <a:rPr lang="en-US" dirty="0" smtClean="0"/>
              <a:t>.</a:t>
            </a:r>
          </a:p>
          <a:p>
            <a:endParaRPr lang="en-US" dirty="0"/>
          </a:p>
          <a:p>
            <a:pPr marL="0" indent="0">
              <a:buNone/>
            </a:pPr>
            <a:r>
              <a:rPr lang="en-US" sz="2000" i="1" dirty="0"/>
              <a:t>New Features=Old </a:t>
            </a:r>
            <a:r>
              <a:rPr lang="en-US" sz="2000" i="1" dirty="0" err="1"/>
              <a:t>Features×Transformation</a:t>
            </a:r>
            <a:r>
              <a:rPr lang="en-US" sz="2000" i="1" dirty="0"/>
              <a:t> </a:t>
            </a:r>
            <a:r>
              <a:rPr lang="en-US" sz="2000" i="1" dirty="0" err="1"/>
              <a:t>MatrixNew</a:t>
            </a:r>
            <a:r>
              <a:rPr lang="en-US" sz="2000" i="1" dirty="0"/>
              <a:t> Features=Old </a:t>
            </a:r>
            <a:r>
              <a:rPr lang="en-US" sz="2000" i="1" dirty="0" err="1"/>
              <a:t>Features×Transformation</a:t>
            </a:r>
            <a:r>
              <a:rPr lang="en-US" sz="2000" i="1" dirty="0"/>
              <a:t> </a:t>
            </a:r>
            <a:r>
              <a:rPr lang="en-US" sz="2000" i="1" dirty="0" smtClean="0"/>
              <a:t>Matrix</a:t>
            </a:r>
          </a:p>
          <a:p>
            <a:pPr marL="0" indent="0">
              <a:buNone/>
            </a:pPr>
            <a:endParaRPr lang="en-US" sz="2000" i="1" dirty="0" smtClean="0"/>
          </a:p>
          <a:p>
            <a:pPr marL="0" indent="0">
              <a:buNone/>
            </a:pPr>
            <a:r>
              <a:rPr lang="en-US" b="1" dirty="0"/>
              <a:t>2. Entropy for Subject-Oriented Design</a:t>
            </a:r>
          </a:p>
          <a:p>
            <a:r>
              <a:rPr lang="en-US" dirty="0"/>
              <a:t>The concept of entropy can be used to measure the amount of information or randomness in a dataset. In a subject-oriented Data Warehouse, you may want to organize data so as to minimize entropy within each subject, making the data more informative and easier to analyze.</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812" y="5377011"/>
            <a:ext cx="3254375" cy="931714"/>
          </a:xfrm>
          <a:prstGeom prst="rect">
            <a:avLst/>
          </a:prstGeom>
        </p:spPr>
      </p:pic>
      <p:sp>
        <p:nvSpPr>
          <p:cNvPr id="5"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599" y="6486144"/>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1849737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Lesser Known Points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3. Exponential Smoothing for Time-Variant Data</a:t>
            </a:r>
          </a:p>
          <a:p>
            <a:r>
              <a:rPr lang="en-US" dirty="0"/>
              <a:t>Time-variant data can be difficult to analyze directly. Exponential smoothing can be applied to stabilize the data and make it easier to work with in a Data Warehouse.</a:t>
            </a:r>
          </a:p>
          <a:p>
            <a:pPr marL="0" indent="0" algn="ctr">
              <a:buNone/>
            </a:pPr>
            <a:r>
              <a:rPr lang="en-US" i="1" dirty="0"/>
              <a:t>St=α⋅</a:t>
            </a:r>
            <a:r>
              <a:rPr lang="en-US" i="1" dirty="0" err="1"/>
              <a:t>Y</a:t>
            </a:r>
            <a:r>
              <a:rPr lang="en-US" i="1" baseline="-25000" dirty="0" err="1"/>
              <a:t>t</a:t>
            </a:r>
            <a:r>
              <a:rPr lang="en-US" i="1" dirty="0"/>
              <a:t>+(1−α)⋅St−1S</a:t>
            </a:r>
            <a:r>
              <a:rPr lang="en-US" i="1" baseline="-25000" dirty="0"/>
              <a:t>t</a:t>
            </a:r>
            <a:r>
              <a:rPr lang="en-US" i="1" dirty="0"/>
              <a:t>​=α⋅</a:t>
            </a:r>
            <a:r>
              <a:rPr lang="en-US" i="1" dirty="0" err="1"/>
              <a:t>Y</a:t>
            </a:r>
            <a:r>
              <a:rPr lang="en-US" i="1" baseline="-25000" dirty="0" err="1"/>
              <a:t>t</a:t>
            </a:r>
            <a:r>
              <a:rPr lang="en-US" i="1" baseline="-25000" dirty="0"/>
              <a:t>​</a:t>
            </a:r>
            <a:r>
              <a:rPr lang="en-US" i="1" dirty="0"/>
              <a:t>+(1−α)⋅</a:t>
            </a:r>
            <a:r>
              <a:rPr lang="en-US" i="1" dirty="0" smtClean="0"/>
              <a:t>S</a:t>
            </a:r>
            <a:r>
              <a:rPr lang="en-US" i="1" baseline="-25000" dirty="0" smtClean="0"/>
              <a:t>t</a:t>
            </a:r>
            <a:r>
              <a:rPr lang="en-US" i="1" baseline="-25000" dirty="0"/>
              <a:t>−1​</a:t>
            </a:r>
          </a:p>
          <a:p>
            <a:r>
              <a:rPr lang="en-US" dirty="0"/>
              <a:t>where α</a:t>
            </a:r>
            <a:r>
              <a:rPr lang="en-US" i="1" dirty="0"/>
              <a:t>α</a:t>
            </a:r>
            <a:r>
              <a:rPr lang="en-US" dirty="0"/>
              <a:t> is the smoothing factor, </a:t>
            </a:r>
            <a:r>
              <a:rPr lang="en-US" i="1" dirty="0" err="1" smtClean="0"/>
              <a:t>Y</a:t>
            </a:r>
            <a:r>
              <a:rPr lang="en-US" i="1" baseline="-25000" dirty="0" err="1" smtClean="0"/>
              <a:t>t</a:t>
            </a:r>
            <a:r>
              <a:rPr lang="en-US" dirty="0"/>
              <a:t>​ is the actual value at time </a:t>
            </a:r>
            <a:r>
              <a:rPr lang="en-US" i="1" dirty="0" smtClean="0"/>
              <a:t>t</a:t>
            </a:r>
            <a:r>
              <a:rPr lang="en-US" dirty="0"/>
              <a:t>, and </a:t>
            </a:r>
            <a:r>
              <a:rPr lang="en-US" i="1" dirty="0" smtClean="0"/>
              <a:t>S</a:t>
            </a:r>
            <a:r>
              <a:rPr lang="en-US" i="1" baseline="-25000" dirty="0" smtClean="0"/>
              <a:t>t</a:t>
            </a:r>
            <a:r>
              <a:rPr lang="en-US" dirty="0"/>
              <a:t>​ is the smoothed value at time </a:t>
            </a:r>
            <a:r>
              <a:rPr lang="en-US" i="1" dirty="0" smtClean="0"/>
              <a:t>t</a:t>
            </a:r>
            <a:r>
              <a:rPr lang="en-US" dirty="0" smtClean="0"/>
              <a:t>.</a:t>
            </a:r>
          </a:p>
          <a:p>
            <a:pPr marL="0" indent="0">
              <a:buNone/>
            </a:pPr>
            <a:r>
              <a:rPr lang="en-US" b="1" dirty="0"/>
              <a:t>4. Query Complexity for Nonvolatile Data</a:t>
            </a:r>
          </a:p>
          <a:p>
            <a:r>
              <a:rPr lang="en-US" dirty="0"/>
              <a:t>When you have nonvolatile data, you often perform complex queries to retrieve information. Understanding the computational complexity of these queries can help optimize your Data Warehouse architecture.</a:t>
            </a:r>
          </a:p>
          <a:p>
            <a:pPr marL="0" indent="0" algn="ctr">
              <a:buNone/>
            </a:pPr>
            <a:r>
              <a:rPr lang="en-US" i="1" dirty="0" smtClean="0"/>
              <a:t>Time</a:t>
            </a:r>
            <a:r>
              <a:rPr lang="en-US" i="1" dirty="0"/>
              <a:t> Complexity=O(f(n))</a:t>
            </a:r>
          </a:p>
          <a:p>
            <a:r>
              <a:rPr lang="en-US" dirty="0"/>
              <a:t>where </a:t>
            </a:r>
            <a:r>
              <a:rPr lang="en-US" i="1" dirty="0" smtClean="0"/>
              <a:t>f</a:t>
            </a:r>
            <a:r>
              <a:rPr lang="en-US" dirty="0" smtClean="0"/>
              <a:t>(</a:t>
            </a:r>
            <a:r>
              <a:rPr lang="en-US" i="1" dirty="0" smtClean="0"/>
              <a:t>n</a:t>
            </a:r>
            <a:r>
              <a:rPr lang="en-US" dirty="0"/>
              <a:t>) describes how the time to execute the query grows with the size of the dataset </a:t>
            </a:r>
            <a:r>
              <a:rPr lang="en-US" dirty="0" smtClean="0"/>
              <a:t>(</a:t>
            </a:r>
            <a:r>
              <a:rPr lang="en-US" i="1" dirty="0" smtClean="0"/>
              <a:t>n</a:t>
            </a:r>
            <a:r>
              <a:rPr lang="en-US" dirty="0"/>
              <a:t>).</a:t>
            </a:r>
          </a:p>
          <a:p>
            <a:endParaRPr lang="en-US" dirty="0"/>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extLst>
      <p:ext uri="{BB962C8B-B14F-4D97-AF65-F5344CB8AC3E}">
        <p14:creationId xmlns:p14="http://schemas.microsoft.com/office/powerpoint/2010/main" val="34682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Lesser Known Points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5. Statistical Significance in ML Models</a:t>
            </a:r>
          </a:p>
          <a:p>
            <a:r>
              <a:rPr lang="en-US" dirty="0"/>
              <a:t>When using machine learning models to make predictions based on Data Warehouse data, it's crucial to understand the statistical significance of your model's results. This can often be quantified using a p-value in hypothesis testing.</a:t>
            </a:r>
          </a:p>
          <a:p>
            <a:pPr marL="0" indent="0" algn="ctr">
              <a:buNone/>
            </a:pPr>
            <a:r>
              <a:rPr lang="en-US" dirty="0" smtClean="0"/>
              <a:t>p=P(T&gt;t</a:t>
            </a:r>
            <a:r>
              <a:rPr lang="en-US" dirty="0"/>
              <a:t>∣</a:t>
            </a:r>
            <a:r>
              <a:rPr lang="en-US" dirty="0" smtClean="0"/>
              <a:t>H</a:t>
            </a:r>
            <a:r>
              <a:rPr lang="en-US" baseline="-25000" dirty="0" smtClean="0"/>
              <a:t>0​</a:t>
            </a:r>
            <a:r>
              <a:rPr lang="en-US" dirty="0" smtClean="0"/>
              <a:t>)</a:t>
            </a:r>
            <a:endParaRPr lang="en-US" dirty="0"/>
          </a:p>
          <a:p>
            <a:r>
              <a:rPr lang="en-US" dirty="0"/>
              <a:t>where </a:t>
            </a:r>
            <a:r>
              <a:rPr lang="en-US" i="1" dirty="0" smtClean="0"/>
              <a:t>T</a:t>
            </a:r>
            <a:r>
              <a:rPr lang="en-US" dirty="0" smtClean="0"/>
              <a:t> </a:t>
            </a:r>
            <a:r>
              <a:rPr lang="en-US" dirty="0"/>
              <a:t>is the test statistic, </a:t>
            </a:r>
            <a:r>
              <a:rPr lang="en-US" i="1" dirty="0" smtClean="0"/>
              <a:t>t</a:t>
            </a:r>
            <a:r>
              <a:rPr lang="en-US" dirty="0" smtClean="0"/>
              <a:t> </a:t>
            </a:r>
            <a:r>
              <a:rPr lang="en-US" dirty="0"/>
              <a:t>is the observed value of the test statistic, </a:t>
            </a:r>
            <a:r>
              <a:rPr lang="en-US" dirty="0" smtClean="0"/>
              <a:t>and </a:t>
            </a:r>
            <a:r>
              <a:rPr lang="en-US" i="1" dirty="0" smtClean="0"/>
              <a:t>H</a:t>
            </a:r>
            <a:r>
              <a:rPr lang="en-US" baseline="-25000" dirty="0" smtClean="0"/>
              <a:t>0</a:t>
            </a:r>
            <a:r>
              <a:rPr lang="en-US" dirty="0"/>
              <a:t>​ is the null hypothesis.</a:t>
            </a:r>
          </a:p>
          <a:p>
            <a:endParaRPr lang="en-US" dirty="0"/>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44720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Principle of Integration in Data Warehouses</a:t>
            </a:r>
          </a:p>
        </p:txBody>
      </p:sp>
      <p:sp>
        <p:nvSpPr>
          <p:cNvPr id="3" name="Content Placeholder 2"/>
          <p:cNvSpPr>
            <a:spLocks noGrp="1"/>
          </p:cNvSpPr>
          <p:nvPr>
            <p:ph idx="1"/>
          </p:nvPr>
        </p:nvSpPr>
        <p:spPr/>
        <p:txBody>
          <a:bodyPr>
            <a:normAutofit fontScale="70000" lnSpcReduction="20000"/>
          </a:bodyPr>
          <a:lstStyle/>
          <a:p>
            <a:r>
              <a:rPr dirty="0" smtClean="0"/>
              <a:t>Definition</a:t>
            </a:r>
            <a:r>
              <a:rPr dirty="0"/>
              <a:t>: Integration involves combining multiple, heterogeneous data sources into a coherent whole.</a:t>
            </a:r>
          </a:p>
          <a:p>
            <a:r>
              <a:rPr dirty="0" smtClean="0"/>
              <a:t>Data </a:t>
            </a:r>
            <a:r>
              <a:rPr dirty="0"/>
              <a:t>Sources: Can include relational databases, flat files, online transactions, and various data formats.</a:t>
            </a:r>
          </a:p>
          <a:p>
            <a:r>
              <a:rPr dirty="0" smtClean="0"/>
              <a:t>Importance</a:t>
            </a:r>
            <a:r>
              <a:rPr dirty="0"/>
              <a:t>: Ensures data consistency across all sources.</a:t>
            </a:r>
          </a:p>
          <a:p>
            <a:r>
              <a:rPr dirty="0" smtClean="0"/>
              <a:t>Addresses </a:t>
            </a:r>
            <a:r>
              <a:rPr dirty="0"/>
              <a:t>discrepancies like different naming or encoding schemes.</a:t>
            </a:r>
          </a:p>
          <a:p>
            <a:r>
              <a:rPr dirty="0" smtClean="0"/>
              <a:t>Processes </a:t>
            </a:r>
            <a:r>
              <a:rPr dirty="0"/>
              <a:t>Involved:</a:t>
            </a:r>
          </a:p>
          <a:p>
            <a:pPr marL="0" indent="0">
              <a:buNone/>
            </a:pPr>
            <a:r>
              <a:rPr dirty="0"/>
              <a:t>  - Data Cleaning: Correcting or removing errors and inconsistencies.</a:t>
            </a:r>
          </a:p>
          <a:p>
            <a:pPr marL="0" indent="0">
              <a:buNone/>
            </a:pPr>
            <a:r>
              <a:rPr dirty="0"/>
              <a:t>  - Data Integration: Standardizing and combining data.</a:t>
            </a:r>
          </a:p>
          <a:p>
            <a:r>
              <a:rPr dirty="0" smtClean="0"/>
              <a:t>Real-life </a:t>
            </a:r>
            <a:r>
              <a:rPr dirty="0"/>
              <a:t>Example: A global hotel chain integrating data from booking and sales databases.</a:t>
            </a:r>
          </a:p>
          <a:p>
            <a:r>
              <a:rPr dirty="0" smtClean="0"/>
              <a:t>Involves </a:t>
            </a:r>
            <a:r>
              <a:rPr dirty="0"/>
              <a:t>standardizing currency and cost attributes for consistency.</a:t>
            </a:r>
          </a:p>
          <a:p>
            <a:r>
              <a:rPr dirty="0" smtClean="0"/>
              <a:t>Conclusion</a:t>
            </a:r>
            <a:r>
              <a:rPr dirty="0"/>
              <a:t>: A foundational pillar for accurate analyses and informed decision-making.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Time-Variant Nature of Data Warehouses</a:t>
            </a:r>
          </a:p>
        </p:txBody>
      </p:sp>
      <p:sp>
        <p:nvSpPr>
          <p:cNvPr id="3" name="Content Placeholder 2"/>
          <p:cNvSpPr>
            <a:spLocks noGrp="1"/>
          </p:cNvSpPr>
          <p:nvPr>
            <p:ph idx="1"/>
          </p:nvPr>
        </p:nvSpPr>
        <p:spPr/>
        <p:txBody>
          <a:bodyPr>
            <a:normAutofit fontScale="62500" lnSpcReduction="20000"/>
          </a:bodyPr>
          <a:lstStyle/>
          <a:p>
            <a:r>
              <a:rPr dirty="0" smtClean="0"/>
              <a:t>Definition</a:t>
            </a:r>
            <a:r>
              <a:rPr dirty="0"/>
              <a:t>: Time-variance means data is stored over a long time span, offering a historical perspective.</a:t>
            </a:r>
          </a:p>
          <a:p>
            <a:r>
              <a:rPr dirty="0" smtClean="0"/>
              <a:t>Operational </a:t>
            </a:r>
            <a:r>
              <a:rPr dirty="0"/>
              <a:t>vs. Time-Variant: Operational databases focus on current data, while data warehouses store historical data.</a:t>
            </a:r>
          </a:p>
          <a:p>
            <a:r>
              <a:rPr dirty="0" smtClean="0"/>
              <a:t>Example</a:t>
            </a:r>
            <a:r>
              <a:rPr dirty="0"/>
              <a:t>: Retailer analyzing customer behavior over a decade would need a data warehouse.</a:t>
            </a:r>
          </a:p>
          <a:p>
            <a:r>
              <a:rPr dirty="0" smtClean="0"/>
              <a:t>Importance</a:t>
            </a:r>
            <a:r>
              <a:rPr dirty="0"/>
              <a:t>: Enables in-depth analyses like year-over-year growth, long-term customer behavior, and trend predictions.</a:t>
            </a:r>
          </a:p>
          <a:p>
            <a:r>
              <a:rPr dirty="0" smtClean="0"/>
              <a:t>Structure </a:t>
            </a:r>
            <a:r>
              <a:rPr dirty="0"/>
              <a:t>of Time Information:</a:t>
            </a:r>
          </a:p>
          <a:p>
            <a:pPr marL="0" indent="0">
              <a:buNone/>
            </a:pPr>
            <a:r>
              <a:rPr dirty="0"/>
              <a:t>  - Explicit: Timestamps or dates associated with transactions.</a:t>
            </a:r>
          </a:p>
          <a:p>
            <a:pPr marL="0" indent="0">
              <a:buNone/>
            </a:pPr>
            <a:r>
              <a:rPr dirty="0"/>
              <a:t>  - Implicit: Derived from other data, like the age of a customer at the time of a transaction.</a:t>
            </a:r>
          </a:p>
          <a:p>
            <a:r>
              <a:rPr dirty="0" smtClean="0"/>
              <a:t>Operational </a:t>
            </a:r>
            <a:r>
              <a:rPr dirty="0"/>
              <a:t>Databases: May not contain time information in key structures.</a:t>
            </a:r>
          </a:p>
          <a:p>
            <a:r>
              <a:rPr dirty="0" smtClean="0"/>
              <a:t>Conclusion</a:t>
            </a:r>
            <a:r>
              <a:rPr dirty="0"/>
              <a:t>: Allows for complex, long-term analyses not possible with just operational data.</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Time-Variant Nature of Data Warehouses</a:t>
            </a:r>
          </a:p>
        </p:txBody>
      </p:sp>
      <p:sp>
        <p:nvSpPr>
          <p:cNvPr id="3" name="Content Placeholder 2"/>
          <p:cNvSpPr>
            <a:spLocks noGrp="1"/>
          </p:cNvSpPr>
          <p:nvPr>
            <p:ph idx="1"/>
          </p:nvPr>
        </p:nvSpPr>
        <p:spPr/>
        <p:txBody>
          <a:bodyPr>
            <a:normAutofit fontScale="55000" lnSpcReduction="20000"/>
          </a:bodyPr>
          <a:lstStyle/>
          <a:p>
            <a:r>
              <a:rPr dirty="0" smtClean="0"/>
              <a:t>Definition</a:t>
            </a:r>
            <a:r>
              <a:rPr dirty="0"/>
              <a:t>: Time-variance means the data in a warehouse offers a historical perspective, spanning a longer timeframe.</a:t>
            </a:r>
          </a:p>
          <a:p>
            <a:r>
              <a:rPr dirty="0" smtClean="0"/>
              <a:t>Operational </a:t>
            </a:r>
            <a:r>
              <a:rPr dirty="0"/>
              <a:t>Database: Focuses on real-time data, supporting daily transactions.</a:t>
            </a:r>
          </a:p>
          <a:p>
            <a:r>
              <a:rPr dirty="0" smtClean="0"/>
              <a:t>Example</a:t>
            </a:r>
            <a:r>
              <a:rPr dirty="0"/>
              <a:t>: Real-time inventory or recent sales transactions in a retail store.</a:t>
            </a:r>
          </a:p>
          <a:p>
            <a:r>
              <a:rPr dirty="0" smtClean="0"/>
              <a:t>Data </a:t>
            </a:r>
            <a:r>
              <a:rPr dirty="0"/>
              <a:t>Warehouse: Provides a broader timeframe for pattern and trend analysis.</a:t>
            </a:r>
          </a:p>
          <a:p>
            <a:r>
              <a:rPr dirty="0" smtClean="0"/>
              <a:t>Can </a:t>
            </a:r>
            <a:r>
              <a:rPr dirty="0"/>
              <a:t>contain data from 5-10 years or more.</a:t>
            </a:r>
          </a:p>
          <a:p>
            <a:r>
              <a:rPr dirty="0" smtClean="0"/>
              <a:t>Allows </a:t>
            </a:r>
            <a:r>
              <a:rPr dirty="0"/>
              <a:t>for year-over-year comparisons, customer behavior analysis, and trend predictions.</a:t>
            </a:r>
          </a:p>
          <a:p>
            <a:r>
              <a:rPr dirty="0" smtClean="0"/>
              <a:t>Example </a:t>
            </a:r>
            <a:r>
              <a:rPr dirty="0"/>
              <a:t>Scenario: A retailer analyzing buying behavior over a decade.</a:t>
            </a:r>
          </a:p>
          <a:p>
            <a:r>
              <a:rPr dirty="0" smtClean="0"/>
              <a:t>Structure </a:t>
            </a:r>
            <a:r>
              <a:rPr dirty="0"/>
              <a:t>of Data:</a:t>
            </a:r>
          </a:p>
          <a:p>
            <a:pPr marL="0" indent="0">
              <a:buNone/>
            </a:pPr>
            <a:r>
              <a:rPr dirty="0"/>
              <a:t>  - Data warehouse: Contains explicit (e.g., timestamps) or implicit (derived) time information.</a:t>
            </a:r>
          </a:p>
          <a:p>
            <a:pPr marL="0" indent="0">
              <a:buNone/>
            </a:pPr>
            <a:r>
              <a:rPr dirty="0"/>
              <a:t>  - Operational database: Might not contain time info in key structures.</a:t>
            </a:r>
          </a:p>
          <a:p>
            <a:r>
              <a:rPr dirty="0" smtClean="0"/>
              <a:t>Conclusion</a:t>
            </a:r>
            <a:r>
              <a:rPr dirty="0"/>
              <a:t>: Time-variance allows for complex, long-term analyses not possible with operational databases.</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Non-Volatile Nature of Data Warehouses</a:t>
            </a:r>
          </a:p>
        </p:txBody>
      </p:sp>
      <p:sp>
        <p:nvSpPr>
          <p:cNvPr id="3" name="Content Placeholder 2"/>
          <p:cNvSpPr>
            <a:spLocks noGrp="1"/>
          </p:cNvSpPr>
          <p:nvPr>
            <p:ph idx="1"/>
          </p:nvPr>
        </p:nvSpPr>
        <p:spPr/>
        <p:txBody>
          <a:bodyPr>
            <a:normAutofit fontScale="55000" lnSpcReduction="20000"/>
          </a:bodyPr>
          <a:lstStyle/>
          <a:p>
            <a:r>
              <a:rPr dirty="0" smtClean="0"/>
              <a:t>Definition</a:t>
            </a:r>
            <a:r>
              <a:rPr dirty="0"/>
              <a:t>: Non-volatility means the data in a warehouse is stable and does not change easily.</a:t>
            </a:r>
          </a:p>
          <a:p>
            <a:r>
              <a:rPr dirty="0" smtClean="0"/>
              <a:t>Origin</a:t>
            </a:r>
            <a:r>
              <a:rPr dirty="0"/>
              <a:t>: The term is derived from Latin 'volare,' meaning 'to fly,' signifying data that does not 'fly away.'</a:t>
            </a:r>
          </a:p>
          <a:p>
            <a:r>
              <a:rPr dirty="0" smtClean="0"/>
              <a:t>Distinction</a:t>
            </a:r>
            <a:r>
              <a:rPr dirty="0"/>
              <a:t>: Data warehouses are separate from operational databases and are not updated by daily transactions.</a:t>
            </a:r>
          </a:p>
          <a:p>
            <a:r>
              <a:rPr dirty="0" smtClean="0"/>
              <a:t>Example</a:t>
            </a:r>
            <a:r>
              <a:rPr dirty="0"/>
              <a:t>: A global coffee shop chain's data warehouse holds processed data like monthly sales, not daily transactions.</a:t>
            </a:r>
          </a:p>
          <a:p>
            <a:r>
              <a:rPr dirty="0" smtClean="0"/>
              <a:t>Operations</a:t>
            </a:r>
            <a:r>
              <a:rPr dirty="0"/>
              <a:t>: Consists of initial loading of data and then accessing it for analysis.</a:t>
            </a:r>
          </a:p>
          <a:p>
            <a:r>
              <a:rPr dirty="0" smtClean="0"/>
              <a:t>Real-world </a:t>
            </a:r>
            <a:r>
              <a:rPr dirty="0"/>
              <a:t>Scenario: A retail giant using a data warehouse for comprehensive analyses like popular product categories or holiday sales trends.</a:t>
            </a:r>
          </a:p>
          <a:p>
            <a:r>
              <a:rPr dirty="0" smtClean="0"/>
              <a:t>Efficiency</a:t>
            </a:r>
            <a:r>
              <a:rPr dirty="0"/>
              <a:t>: Non-volatility allows for computationally expensive queries to be handled efficiently.</a:t>
            </a:r>
          </a:p>
          <a:p>
            <a:r>
              <a:rPr dirty="0" smtClean="0"/>
              <a:t>Conclusion</a:t>
            </a:r>
            <a:r>
              <a:rPr dirty="0"/>
              <a:t>: A key feature that distinguishes data warehouses, aiding in data-driven decision 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Distinctions Between Data Warehouse and Operational DBMS</a:t>
            </a:r>
          </a:p>
        </p:txBody>
      </p:sp>
      <p:sp>
        <p:nvSpPr>
          <p:cNvPr id="3" name="Content Placeholder 2"/>
          <p:cNvSpPr>
            <a:spLocks noGrp="1"/>
          </p:cNvSpPr>
          <p:nvPr>
            <p:ph idx="1"/>
          </p:nvPr>
        </p:nvSpPr>
        <p:spPr/>
        <p:txBody>
          <a:bodyPr>
            <a:normAutofit fontScale="62500" lnSpcReduction="20000"/>
          </a:bodyPr>
          <a:lstStyle/>
          <a:p>
            <a:r>
              <a:rPr dirty="0" smtClean="0"/>
              <a:t>Two </a:t>
            </a:r>
            <a:r>
              <a:rPr dirty="0"/>
              <a:t>Different Roles: Operational DBMS and Data Warehouses serve different but complementary roles.</a:t>
            </a:r>
          </a:p>
          <a:p>
            <a:r>
              <a:rPr dirty="0" smtClean="0"/>
              <a:t>Operational </a:t>
            </a:r>
            <a:r>
              <a:rPr dirty="0"/>
              <a:t>DBMS:</a:t>
            </a:r>
          </a:p>
          <a:p>
            <a:r>
              <a:rPr dirty="0" smtClean="0"/>
              <a:t>Used </a:t>
            </a:r>
            <a:r>
              <a:rPr dirty="0"/>
              <a:t>for On-Line Transaction Processing (OLTP).</a:t>
            </a:r>
          </a:p>
          <a:p>
            <a:r>
              <a:rPr dirty="0" smtClean="0"/>
              <a:t>Focuses </a:t>
            </a:r>
            <a:r>
              <a:rPr dirty="0"/>
              <a:t>on short, simple transactions (e.g., CRUD operations).</a:t>
            </a:r>
          </a:p>
          <a:p>
            <a:r>
              <a:rPr dirty="0" smtClean="0"/>
              <a:t>Example</a:t>
            </a:r>
            <a:r>
              <a:rPr dirty="0"/>
              <a:t>: Banking systems handling deposits, withdrawals, etc.</a:t>
            </a:r>
          </a:p>
          <a:p>
            <a:r>
              <a:rPr dirty="0" smtClean="0"/>
              <a:t>Data </a:t>
            </a:r>
            <a:r>
              <a:rPr dirty="0"/>
              <a:t>Warehouse:</a:t>
            </a:r>
          </a:p>
          <a:p>
            <a:pPr marL="0" indent="0">
              <a:buNone/>
            </a:pPr>
            <a:r>
              <a:rPr dirty="0"/>
              <a:t>  - Designed for On-Line Analytical Processing (OLAP).</a:t>
            </a:r>
          </a:p>
          <a:p>
            <a:pPr marL="0" indent="0">
              <a:buNone/>
            </a:pPr>
            <a:r>
              <a:rPr dirty="0"/>
              <a:t>  - Optimized for complex queries and aggregations.</a:t>
            </a:r>
          </a:p>
          <a:p>
            <a:r>
              <a:rPr dirty="0" smtClean="0"/>
              <a:t>Example</a:t>
            </a:r>
            <a:r>
              <a:rPr dirty="0"/>
              <a:t>: A corporation analyzing sales performance over a year.</a:t>
            </a:r>
          </a:p>
          <a:p>
            <a:r>
              <a:rPr dirty="0" smtClean="0"/>
              <a:t>Complementary </a:t>
            </a:r>
            <a:r>
              <a:rPr dirty="0"/>
              <a:t>Functions:</a:t>
            </a:r>
          </a:p>
          <a:p>
            <a:pPr marL="0" indent="0">
              <a:buNone/>
            </a:pPr>
            <a:r>
              <a:rPr dirty="0"/>
              <a:t>  - OLTP for efficient handling of daily operations.</a:t>
            </a:r>
          </a:p>
          <a:p>
            <a:pPr marL="0" indent="0">
              <a:buNone/>
            </a:pPr>
            <a:r>
              <a:rPr dirty="0"/>
              <a:t>  - OLAP for strategic, informed decision-making.</a:t>
            </a:r>
          </a:p>
          <a:p>
            <a:r>
              <a:rPr dirty="0" smtClean="0"/>
              <a:t>Conclusion</a:t>
            </a:r>
            <a:r>
              <a:rPr dirty="0"/>
              <a:t>: While they may seem similar, their objectives and usages are significantly different.</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Contrasts Between OLTP and OLAP Systems</a:t>
            </a:r>
          </a:p>
        </p:txBody>
      </p:sp>
      <p:sp>
        <p:nvSpPr>
          <p:cNvPr id="3" name="Content Placeholder 2"/>
          <p:cNvSpPr>
            <a:spLocks noGrp="1"/>
          </p:cNvSpPr>
          <p:nvPr>
            <p:ph idx="1"/>
          </p:nvPr>
        </p:nvSpPr>
        <p:spPr/>
        <p:txBody>
          <a:bodyPr>
            <a:normAutofit fontScale="55000" lnSpcReduction="20000"/>
          </a:bodyPr>
          <a:lstStyle/>
          <a:p>
            <a:r>
              <a:rPr dirty="0" smtClean="0"/>
              <a:t>Distinct </a:t>
            </a:r>
            <a:r>
              <a:rPr dirty="0"/>
              <a:t>Roles: OLTP for operational tasks and OLAP for analytical tasks.</a:t>
            </a:r>
          </a:p>
          <a:p>
            <a:r>
              <a:rPr dirty="0" smtClean="0"/>
              <a:t>OLTP </a:t>
            </a:r>
            <a:r>
              <a:rPr dirty="0"/>
              <a:t>Systems:</a:t>
            </a:r>
          </a:p>
          <a:p>
            <a:pPr marL="0" indent="0">
              <a:buNone/>
            </a:pPr>
            <a:r>
              <a:rPr dirty="0"/>
              <a:t>  - Used by clerks or IT professionals.</a:t>
            </a:r>
          </a:p>
          <a:p>
            <a:pPr marL="0" indent="0">
              <a:buNone/>
            </a:pPr>
            <a:r>
              <a:rPr dirty="0"/>
              <a:t>  - Application-oriented, focuses on detailed, current data.</a:t>
            </a:r>
          </a:p>
          <a:p>
            <a:pPr marL="0" indent="0">
              <a:buNone/>
            </a:pPr>
            <a:r>
              <a:rPr dirty="0"/>
              <a:t>  - High volume of short, repetitive transactions (e.g., updating customer data).</a:t>
            </a:r>
          </a:p>
          <a:p>
            <a:pPr marL="0" indent="0">
              <a:buNone/>
            </a:pPr>
            <a:r>
              <a:rPr dirty="0"/>
              <a:t>  - Optimized for transaction throughput.</a:t>
            </a:r>
          </a:p>
          <a:p>
            <a:r>
              <a:rPr dirty="0" smtClean="0"/>
              <a:t>OLAP </a:t>
            </a:r>
            <a:r>
              <a:rPr dirty="0"/>
              <a:t>Systems:</a:t>
            </a:r>
          </a:p>
          <a:p>
            <a:pPr marL="0" indent="0">
              <a:buNone/>
            </a:pPr>
            <a:r>
              <a:rPr dirty="0" smtClean="0"/>
              <a:t>  - Used </a:t>
            </a:r>
            <a:r>
              <a:rPr dirty="0"/>
              <a:t>by business analysts and decision-makers.</a:t>
            </a:r>
          </a:p>
          <a:p>
            <a:pPr marL="0" indent="0">
              <a:buNone/>
            </a:pPr>
            <a:r>
              <a:rPr dirty="0"/>
              <a:t>  - Subject-oriented, focuses on historical, summarized data.</a:t>
            </a:r>
          </a:p>
          <a:p>
            <a:pPr marL="0" indent="0">
              <a:buNone/>
            </a:pPr>
            <a:r>
              <a:rPr dirty="0"/>
              <a:t>  - Complex, ad-hoc queries involving large volumes of data (e.g., trend analysis).</a:t>
            </a:r>
          </a:p>
          <a:p>
            <a:pPr marL="0" indent="0">
              <a:buNone/>
            </a:pPr>
            <a:r>
              <a:rPr dirty="0"/>
              <a:t>  - Optimized for query throughput and response time.</a:t>
            </a:r>
          </a:p>
          <a:p>
            <a:r>
              <a:rPr dirty="0" smtClean="0"/>
              <a:t>Volume </a:t>
            </a:r>
            <a:r>
              <a:rPr dirty="0"/>
              <a:t>&amp; Users:</a:t>
            </a:r>
          </a:p>
          <a:p>
            <a:pPr marL="0" indent="0">
              <a:buNone/>
            </a:pPr>
            <a:r>
              <a:rPr dirty="0"/>
              <a:t>  - OLTP: High number of users (thousands), fewer records per transaction.</a:t>
            </a:r>
          </a:p>
          <a:p>
            <a:pPr marL="0" indent="0">
              <a:buNone/>
            </a:pPr>
            <a:r>
              <a:rPr dirty="0"/>
              <a:t>  - OLAP: Fewer users (hundreds), but larger volumes of data (up to terabytes).</a:t>
            </a:r>
          </a:p>
          <a:p>
            <a:r>
              <a:rPr dirty="0" smtClean="0"/>
              <a:t>Conclusion</a:t>
            </a:r>
            <a:r>
              <a:rPr dirty="0"/>
              <a:t>: Both systems are essential for different aspects of data management and decision-making.</a:t>
            </a:r>
          </a:p>
        </p:txBody>
      </p:sp>
      <p:sp>
        <p:nvSpPr>
          <p:cNvPr id="4" name="Footer Placeholder 5">
            <a:extLst>
              <a:ext uri="{FF2B5EF4-FFF2-40B4-BE49-F238E27FC236}">
                <a16:creationId xmlns:a16="http://schemas.microsoft.com/office/drawing/2014/main" xmlns="" id="{169A2D2C-FF11-E9DC-F98E-20E3E60383F7}"/>
              </a:ext>
            </a:extLst>
          </p:cNvPr>
          <p:cNvSpPr>
            <a:spLocks noGrp="1"/>
          </p:cNvSpPr>
          <p:nvPr>
            <p:ph type="ftr" sz="quarter" idx="11"/>
          </p:nvPr>
        </p:nvSpPr>
        <p:spPr>
          <a:xfrm>
            <a:off x="2514600" y="6492875"/>
            <a:ext cx="4114800" cy="365125"/>
          </a:xfrm>
        </p:spPr>
        <p:txBody>
          <a:bodyPr/>
          <a:lstStyle/>
          <a:p>
            <a:r>
              <a:rPr lang="en-US"/>
              <a:t>Ravi </a:t>
            </a:r>
            <a:r>
              <a:rPr lang="en-US" dirty="0" err="1"/>
              <a:t>Starzl</a:t>
            </a:r>
            <a:r>
              <a:rPr lang="en-US" dirty="0"/>
              <a:t>, PhD  |  CSCI 4502 / 5502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4026</Words>
  <Application>Microsoft Macintosh PowerPoint</Application>
  <PresentationFormat>On-screen Show (4:3)</PresentationFormat>
  <Paragraphs>373</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Arial</vt:lpstr>
      <vt:lpstr>Office Theme</vt:lpstr>
      <vt:lpstr>CSCI 4502 / 5502</vt:lpstr>
      <vt:lpstr>Understanding Data Warehouses</vt:lpstr>
      <vt:lpstr>The Importance of Being Subject-Oriented</vt:lpstr>
      <vt:lpstr>The Principle of Integration in Data Warehouses</vt:lpstr>
      <vt:lpstr>The Time-Variant Nature of Data Warehouses</vt:lpstr>
      <vt:lpstr>The Time-Variant Nature of Data Warehouses</vt:lpstr>
      <vt:lpstr>The Non-Volatile Nature of Data Warehouses</vt:lpstr>
      <vt:lpstr>Distinctions Between Data Warehouse and Operational DBMS</vt:lpstr>
      <vt:lpstr>Contrasts Between OLTP and OLAP Systems</vt:lpstr>
      <vt:lpstr>Understanding the Data Cube Concept</vt:lpstr>
      <vt:lpstr>Manipulating Data Cubes for Business Decisions</vt:lpstr>
      <vt:lpstr>Schemas in Data Warehouses</vt:lpstr>
      <vt:lpstr>Understanding the Star Schema</vt:lpstr>
      <vt:lpstr>Understanding Snowflake Schema</vt:lpstr>
      <vt:lpstr>Understanding Data Cubes in Data Analysis</vt:lpstr>
      <vt:lpstr>OLAP Operations in Data Mining</vt:lpstr>
      <vt:lpstr>OLAP Operations: Dice and Roll-Up</vt:lpstr>
      <vt:lpstr>Understanding the Lattice of Cuboids in OLAP</vt:lpstr>
      <vt:lpstr>Key Concepts of Iceberg Cubes</vt:lpstr>
      <vt:lpstr>Multi-Way Array Aggregation in Data Cube Computation</vt:lpstr>
      <vt:lpstr>Understanding Multi-Way Array Aggregation</vt:lpstr>
      <vt:lpstr>Understanding Data Warehouse Architecture</vt:lpstr>
      <vt:lpstr>Cloud-Based vs Traditional Data Warehousing</vt:lpstr>
      <vt:lpstr>Summary: Data Warehouses and Data Cubes</vt:lpstr>
      <vt:lpstr>Course Journey Recap &amp; Road Ahead</vt:lpstr>
      <vt:lpstr>Key Elements for a Successful Course Project</vt:lpstr>
      <vt:lpstr>Interview Question</vt:lpstr>
      <vt:lpstr>Interview Question</vt:lpstr>
      <vt:lpstr>Interview Question </vt:lpstr>
      <vt:lpstr>Interview Question</vt:lpstr>
      <vt:lpstr>Lesser Known Points</vt:lpstr>
      <vt:lpstr>Lesser Known Points</vt:lpstr>
      <vt:lpstr>Lesser Known Points</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nicoleallendefranco@gmail.com</cp:lastModifiedBy>
  <cp:revision>9</cp:revision>
  <dcterms:created xsi:type="dcterms:W3CDTF">2013-01-27T09:14:16Z</dcterms:created>
  <dcterms:modified xsi:type="dcterms:W3CDTF">2023-09-13T17:38:27Z</dcterms:modified>
  <cp:category/>
</cp:coreProperties>
</file>