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7" r:id="rId5"/>
    <p:sldId id="258" r:id="rId6"/>
    <p:sldId id="25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26" d="100"/>
          <a:sy n="126" d="100"/>
        </p:scale>
        <p:origin x="9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0492A-77C5-6A41-908A-2CBCE0B67A1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CA00-DCBB-6B45-8F4E-C3F7FFA9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2373"/>
            <a:ext cx="7772400" cy="1470025"/>
          </a:xfrm>
        </p:spPr>
        <p:txBody>
          <a:bodyPr/>
          <a:lstStyle/>
          <a:p>
            <a:r>
              <a:rPr lang="en-US" dirty="0"/>
              <a:t>CSCI 4502/5502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1849"/>
            <a:ext cx="6400800" cy="1752600"/>
          </a:xfrm>
        </p:spPr>
        <p:txBody>
          <a:bodyPr/>
          <a:lstStyle/>
          <a:p>
            <a:r>
              <a:rPr lang="en-US" dirty="0"/>
              <a:t>Data Mining</a:t>
            </a:r>
            <a:endParaRPr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66224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43599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Understanding the Data Cube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Data Cube: Allows multi-dimensional modeling of data.</a:t>
            </a:r>
          </a:p>
          <a:p>
            <a:r>
              <a:rPr dirty="0"/>
              <a:t>Dimensions: Categorical data like time, product category, location.</a:t>
            </a:r>
          </a:p>
          <a:p>
            <a:r>
              <a:rPr dirty="0"/>
              <a:t>Facts: Numerical measures like number of items sold, total sales.</a:t>
            </a:r>
          </a:p>
          <a:p>
            <a:r>
              <a:rPr dirty="0"/>
              <a:t>Example: Analyzing sales across time, item, and location dimensions.</a:t>
            </a:r>
          </a:p>
          <a:p>
            <a:r>
              <a:rPr dirty="0"/>
              <a:t>Analysis: Enables comparisons, aggregations, and detailed views.</a:t>
            </a:r>
          </a:p>
          <a:p>
            <a:r>
              <a:rPr dirty="0"/>
              <a:t>Impact: Yields richer and more actionable insights for decision making.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22297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Cube in Data Mining: Applications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Data Cube: Analyzes sales data across Location, Time, and Item.</a:t>
            </a:r>
          </a:p>
          <a:p>
            <a:r>
              <a:rPr dirty="0"/>
              <a:t>Insights: Identify sales patterns and focus marketing efforts.</a:t>
            </a:r>
          </a:p>
          <a:p>
            <a:r>
              <a:rPr dirty="0"/>
              <a:t>Operations: Slicing, Dicing, Drill-down, and Roll-up.</a:t>
            </a:r>
          </a:p>
          <a:p>
            <a:r>
              <a:rPr dirty="0"/>
              <a:t>Problem-Solving: Optimize sales by focusing on under-performing areas.</a:t>
            </a:r>
          </a:p>
          <a:p>
            <a:r>
              <a:rPr dirty="0"/>
              <a:t>Project Design: Data cube informs when and where to launch new products.</a:t>
            </a:r>
          </a:p>
          <a:p>
            <a:r>
              <a:rPr dirty="0"/>
              <a:t>Summary: Condenses complex data for deep analysis and decision-making.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75894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Manipulating Data Cubes for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Data Cube: Analyzes sales across Location, Time, and Item.</a:t>
            </a:r>
          </a:p>
          <a:p>
            <a:r>
              <a:rPr dirty="0"/>
              <a:t>Insight: Enables focus on marketing and inventory planning.</a:t>
            </a:r>
          </a:p>
          <a:p>
            <a:r>
              <a:rPr dirty="0"/>
              <a:t>Operations: Slicing, Dicing, Drill-down, and Roll-up.</a:t>
            </a:r>
          </a:p>
          <a:p>
            <a:r>
              <a:rPr dirty="0"/>
              <a:t>Problem-Solving: Identifies under-performing areas for resource focus.</a:t>
            </a:r>
          </a:p>
          <a:p>
            <a:r>
              <a:rPr dirty="0"/>
              <a:t>Project Design: Aids in optimal new product launches.</a:t>
            </a:r>
          </a:p>
          <a:p>
            <a:r>
              <a:rPr dirty="0"/>
              <a:t>Power: Condenses complex data for deep analysis and decision-making.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36141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Warehouse Schemas: Star, Snowflake, Fact Constellations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Dimensions and Facts: The building blocks of data warehouses.</a:t>
            </a:r>
          </a:p>
          <a:p>
            <a:r>
              <a:rPr dirty="0"/>
              <a:t>Star Schema: Single fact table with directly related dimension tables.</a:t>
            </a:r>
          </a:p>
          <a:p>
            <a:r>
              <a:rPr dirty="0"/>
              <a:t>Snowflake Schema: Normalized dimension tables for better query performance.</a:t>
            </a:r>
          </a:p>
          <a:p>
            <a:r>
              <a:rPr dirty="0"/>
              <a:t>Fact Constellations: Multiple fact tables sharing dimension tables.</a:t>
            </a:r>
          </a:p>
          <a:p>
            <a:r>
              <a:rPr dirty="0"/>
              <a:t>Considerations: Complexity, query performance, analytical needs.</a:t>
            </a:r>
          </a:p>
          <a:p>
            <a:r>
              <a:rPr dirty="0"/>
              <a:t>Impact: Choice of schema shapes data mining process and insights.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58813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Understanding Star Schema in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Central Fact Table: 'Sales' with metrics like units sold, total value.</a:t>
            </a:r>
          </a:p>
          <a:p>
            <a:r>
              <a:rPr dirty="0"/>
              <a:t>Dimension Tables: 'Item', 'Time', 'Branch', and 'Location'.</a:t>
            </a:r>
          </a:p>
          <a:p>
            <a:r>
              <a:rPr dirty="0"/>
              <a:t>Use Cases: Identify best-selling items, seasonal trends, underperforming branches.</a:t>
            </a:r>
          </a:p>
          <a:p>
            <a:r>
              <a:rPr dirty="0"/>
              <a:t>Strengths: Optimized for querying, simple structure, broad usage.</a:t>
            </a:r>
          </a:p>
          <a:p>
            <a:r>
              <a:rPr dirty="0"/>
              <a:t>Considerations: Data redundancy, storage costs, business process understanding.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76696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Snowflake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86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The Snowflake Schema is a data warehouse design where dimension tables are normalized, reducing </a:t>
            </a:r>
            <a:r>
              <a:rPr sz="1600"/>
              <a:t>redundancy.</a:t>
            </a:r>
            <a:endParaRPr sz="1600" dirty="0"/>
          </a:p>
          <a:p>
            <a:pPr marL="0" indent="0">
              <a:buNone/>
            </a:pPr>
            <a:r>
              <a:rPr sz="1600" dirty="0"/>
              <a:t>Key Components:</a:t>
            </a:r>
          </a:p>
          <a:p>
            <a:r>
              <a:rPr sz="1600" dirty="0"/>
              <a:t>Central Fact Table: 'Sales'</a:t>
            </a:r>
          </a:p>
          <a:p>
            <a:r>
              <a:rPr sz="1600" dirty="0"/>
              <a:t>Dimension Tables: 'Item', 'Time', 'Branch', 'Location'</a:t>
            </a:r>
          </a:p>
          <a:p>
            <a:r>
              <a:rPr sz="1600" dirty="0"/>
              <a:t>Extended Tables: 'Supplier' (linked to 'Item'), 'City' (linked to 'Location')</a:t>
            </a:r>
          </a:p>
          <a:p>
            <a:pPr marL="0" indent="0">
              <a:buNone/>
            </a:pPr>
            <a:r>
              <a:rPr sz="1600" dirty="0"/>
              <a:t>Benefits:</a:t>
            </a:r>
          </a:p>
          <a:p>
            <a:r>
              <a:rPr sz="1600" dirty="0"/>
              <a:t>Reduced data redundancy</a:t>
            </a:r>
          </a:p>
          <a:p>
            <a:r>
              <a:rPr sz="1600" dirty="0"/>
              <a:t>- Enables nuanced perspectives</a:t>
            </a:r>
          </a:p>
          <a:p>
            <a:pPr marL="0" indent="0">
              <a:buNone/>
            </a:pPr>
            <a:r>
              <a:rPr sz="1600" dirty="0"/>
              <a:t>Challenges:</a:t>
            </a:r>
          </a:p>
          <a:p>
            <a:r>
              <a:rPr sz="1600" dirty="0"/>
              <a:t>Complex queries due to additional joins</a:t>
            </a:r>
          </a:p>
          <a:p>
            <a:r>
              <a:rPr sz="1600" dirty="0"/>
              <a:t>May be less user-friendly for ad-hoc queries</a:t>
            </a:r>
          </a:p>
          <a:p>
            <a:pPr marL="0" indent="0">
              <a:buNone/>
            </a:pPr>
            <a:r>
              <a:rPr sz="1600" dirty="0"/>
              <a:t>Use Cases:</a:t>
            </a:r>
          </a:p>
          <a:p>
            <a:r>
              <a:rPr sz="1600" dirty="0"/>
              <a:t>Ideal for large databases where redundancy is a concern</a:t>
            </a:r>
          </a:p>
          <a:p>
            <a:r>
              <a:rPr sz="1600" dirty="0"/>
              <a:t>Useful for deep insights requiring additional context</a:t>
            </a:r>
          </a:p>
          <a:p>
            <a:pPr marL="0" indent="0">
              <a:buNone/>
            </a:pPr>
            <a:r>
              <a:rPr sz="1600" dirty="0"/>
              <a:t>Considerations:</a:t>
            </a:r>
          </a:p>
          <a:p>
            <a:r>
              <a:rPr sz="1600" dirty="0"/>
              <a:t>Balancing benefits against added complexity and resource demands is crucial.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78915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t>The Fact Constellation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/>
              <a:t>Also known as Galaxy Schema.</a:t>
            </a:r>
            <a:endParaRPr lang="en-US" sz="1800" dirty="0"/>
          </a:p>
          <a:p>
            <a:r>
              <a:rPr sz="1800" dirty="0"/>
              <a:t>Multiple fact tables ('Sales' &amp; 'Shipping') sharing dimensions ('Item', 'Time', 'Branch', 'Location').</a:t>
            </a:r>
          </a:p>
          <a:p>
            <a:r>
              <a:rPr sz="1800" dirty="0"/>
              <a:t>New: 'Shipping' fact table &amp; 'Shipper' dimension.</a:t>
            </a:r>
          </a:p>
          <a:p>
            <a:pPr marL="0" indent="0">
              <a:buNone/>
            </a:pPr>
            <a:r>
              <a:rPr sz="1800" dirty="0"/>
              <a:t>Use Case Scenario:</a:t>
            </a:r>
          </a:p>
          <a:p>
            <a:r>
              <a:rPr sz="1800" dirty="0"/>
              <a:t>Business manager seeking to optimize operations.</a:t>
            </a:r>
          </a:p>
          <a:p>
            <a:r>
              <a:rPr sz="1800" dirty="0"/>
              <a:t>Questions: Peak sales time? High-performing branches? Shipping method impact?</a:t>
            </a:r>
          </a:p>
          <a:p>
            <a:r>
              <a:rPr sz="1800" dirty="0"/>
              <a:t>Actionable insights: Invest in high-performing items, optimize shipping methods, efficient shippers.</a:t>
            </a:r>
          </a:p>
          <a:p>
            <a:pPr marL="0" indent="0">
              <a:buNone/>
            </a:pPr>
            <a:r>
              <a:rPr sz="1800" dirty="0"/>
              <a:t>Considerations:</a:t>
            </a:r>
          </a:p>
          <a:p>
            <a:r>
              <a:rPr sz="1800" dirty="0"/>
              <a:t>Useful for multiple processes or aspects.</a:t>
            </a:r>
          </a:p>
          <a:p>
            <a:r>
              <a:rPr sz="1800" dirty="0"/>
              <a:t>Can become complex with more tables.</a:t>
            </a:r>
          </a:p>
          <a:p>
            <a:r>
              <a:rPr sz="1800" dirty="0"/>
              <a:t>Requires careful planning.</a:t>
            </a:r>
          </a:p>
          <a:p>
            <a:pPr marL="0" indent="0">
              <a:buNone/>
            </a:pPr>
            <a:r>
              <a:rPr sz="1800" dirty="0"/>
              <a:t>Strengths:</a:t>
            </a:r>
          </a:p>
          <a:p>
            <a:r>
              <a:rPr sz="1800" dirty="0"/>
              <a:t>Multi-dimensional view.</a:t>
            </a:r>
          </a:p>
          <a:p>
            <a:r>
              <a:rPr sz="1800" dirty="0"/>
              <a:t>Enables deep, interconnected analyses.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33783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Data Cubes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Versatile data structure for visualizing and analyzing data.</a:t>
            </a:r>
          </a:p>
          <a:p>
            <a:r>
              <a:t>Efficiently represents data along three or more dimensions.</a:t>
            </a:r>
          </a:p>
          <a:p>
            <a:r>
              <a:t>Example: E-commerce business with 'Product Category', 'Location', and 'Time' dimensions.</a:t>
            </a:r>
          </a:p>
          <a:p>
            <a:r>
              <a:t>Visualized as interconnected 2D tables or graphs.</a:t>
            </a:r>
          </a:p>
          <a:p>
            <a:r>
              <a:t>Users can drill down for detailed data or roll up for summarized data.</a:t>
            </a:r>
          </a:p>
          <a:p>
            <a:r>
              <a:t>Understanding changes in scale and location is crucial for data interpretation.</a:t>
            </a:r>
          </a:p>
          <a:p>
            <a:r>
              <a:t>Flexible and powerful tool for multi-dimensional data analysis.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60913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OLAP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Online Analytical Processing (OLAP) operations allow users to analyze data multidimensionally. These operations serve as powerful tools for extracting valuable insights from vast amounts of data.</a:t>
            </a:r>
          </a:p>
          <a:p>
            <a:r>
              <a:rPr dirty="0"/>
              <a:t>Roll-Up: Used for data summarization and generalization. It groups data by ascending a concept hierarchy for a dimension.</a:t>
            </a:r>
          </a:p>
          <a:p>
            <a:r>
              <a:rPr dirty="0"/>
              <a:t>Drill-Down: Navigates from less detailed data to more detailed data.</a:t>
            </a:r>
          </a:p>
          <a:p>
            <a:r>
              <a:rPr dirty="0"/>
              <a:t>Slice-and-Dice: In slicing, a single dimension is selected to create a new sub-cube. Dicing selects two or more dimensions.</a:t>
            </a:r>
          </a:p>
          <a:p>
            <a:r>
              <a:rPr dirty="0"/>
              <a:t>Pivot: Rotates the data axes to provide a different perspective.</a:t>
            </a:r>
          </a:p>
          <a:p>
            <a:r>
              <a:rPr dirty="0"/>
              <a:t>Drill-Across: Involves two or more fact tables that share some dimensions, enabling cross-analysis.</a:t>
            </a:r>
          </a:p>
          <a:p>
            <a:r>
              <a:rPr dirty="0"/>
              <a:t>Drill-Through: Allows users to access the underlying, detailed data that supports the summarized data.</a:t>
            </a:r>
          </a:p>
          <a:p>
            <a:r>
              <a:rPr dirty="0"/>
              <a:t>Each OLAP operation offers a unique way to analyze and visualize data.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66604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OLAP Operations: Slice, Pivot, Drill-Down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Slicing: Selects one dimension from a multi-dimensional cube to create a new sub-cube.</a:t>
            </a:r>
          </a:p>
          <a:p>
            <a:pPr lvl="1"/>
            <a:r>
              <a:rPr dirty="0"/>
              <a:t>Example: Slicing on 'Time' dimension for 'Q1' isolates the impact of seasonality or specific events during that quarter.</a:t>
            </a:r>
          </a:p>
          <a:p>
            <a:r>
              <a:rPr dirty="0"/>
              <a:t>Pivot: Reorients the data cube to provide a different perspective.</a:t>
            </a:r>
          </a:p>
          <a:p>
            <a:pPr lvl="1"/>
            <a:r>
              <a:rPr dirty="0"/>
              <a:t>Example: Pivoting from a time-based analysis to an item-location-based analysis can uncover insights about product performance.</a:t>
            </a:r>
          </a:p>
          <a:p>
            <a:r>
              <a:rPr dirty="0"/>
              <a:t>Drill-Down: Moves from a higher level of data to a lower, more specific level.</a:t>
            </a:r>
          </a:p>
          <a:p>
            <a:pPr lvl="1"/>
            <a:r>
              <a:rPr dirty="0"/>
              <a:t>Example: Drilling down from quarters to months can help identify which month contributed most to a dip in sales.</a:t>
            </a:r>
          </a:p>
          <a:p>
            <a:r>
              <a:rPr dirty="0"/>
              <a:t>Each operation serves a unique purpose and offers different insights, aiding in effective data analysis.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6445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710" y="2289366"/>
            <a:ext cx="368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" y="379953"/>
            <a:ext cx="9235440" cy="610482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Understanding Data Warehouses &amp; OLAP</a:t>
            </a:r>
          </a:p>
          <a:p>
            <a:pPr marL="0" indent="0">
              <a:buNone/>
            </a:pPr>
            <a:r>
              <a:rPr lang="en-US" sz="1200" dirty="0"/>
              <a:t>The Significance of Subject-Oriented Data Warehouses</a:t>
            </a:r>
          </a:p>
          <a:p>
            <a:pPr marL="0" indent="0">
              <a:buNone/>
            </a:pPr>
            <a:r>
              <a:rPr lang="en-US" sz="1200" dirty="0"/>
              <a:t>The Principle of Integration in Data Warehousing</a:t>
            </a:r>
          </a:p>
          <a:p>
            <a:pPr marL="0" indent="0">
              <a:buNone/>
            </a:pPr>
            <a:r>
              <a:rPr lang="en-US" sz="1200" dirty="0"/>
              <a:t>Time-Variance in Data Warehousing</a:t>
            </a:r>
          </a:p>
          <a:p>
            <a:pPr marL="0" indent="0">
              <a:buNone/>
            </a:pPr>
            <a:r>
              <a:rPr lang="en-US" sz="1200" dirty="0"/>
              <a:t>Understanding Non-Volatility in Data Warehousing</a:t>
            </a:r>
          </a:p>
          <a:p>
            <a:pPr marL="0" indent="0">
              <a:buNone/>
            </a:pPr>
            <a:r>
              <a:rPr lang="en-US" sz="1200" dirty="0"/>
              <a:t>Distinctions Between Data Warehouse &amp; Operational DBMS</a:t>
            </a:r>
          </a:p>
          <a:p>
            <a:pPr marL="0" indent="0">
              <a:buNone/>
            </a:pPr>
            <a:r>
              <a:rPr lang="en-US" sz="1200" dirty="0"/>
              <a:t>Contrasts Between OLTP and OLAP Systems</a:t>
            </a:r>
          </a:p>
          <a:p>
            <a:pPr marL="0" indent="0">
              <a:buNone/>
            </a:pPr>
            <a:r>
              <a:rPr lang="en-US" sz="1200" dirty="0"/>
              <a:t>Understanding the Data Cube Concept</a:t>
            </a:r>
          </a:p>
          <a:p>
            <a:pPr marL="0" indent="0">
              <a:buNone/>
            </a:pPr>
            <a:r>
              <a:rPr lang="en-US" sz="1200" dirty="0"/>
              <a:t>Data Cube in Data Mining: Applications and Operations</a:t>
            </a:r>
          </a:p>
          <a:p>
            <a:pPr marL="0" indent="0">
              <a:buNone/>
            </a:pPr>
            <a:r>
              <a:rPr lang="en-US" sz="1200" dirty="0"/>
              <a:t>Manipulating Data Cubes for Business Insights</a:t>
            </a:r>
          </a:p>
          <a:p>
            <a:pPr marL="0" indent="0">
              <a:buNone/>
            </a:pPr>
            <a:r>
              <a:rPr lang="en-US" sz="1200" dirty="0"/>
              <a:t>Data Warehouse Schemas: Star, Snowflake, Fact Constellations</a:t>
            </a:r>
          </a:p>
          <a:p>
            <a:pPr marL="0" indent="0">
              <a:buNone/>
            </a:pPr>
            <a:r>
              <a:rPr lang="en-US" sz="1200" dirty="0"/>
              <a:t>Understanding Star Schema in Data Warehousing</a:t>
            </a:r>
          </a:p>
          <a:p>
            <a:pPr marL="0" indent="0">
              <a:buNone/>
            </a:pPr>
            <a:r>
              <a:rPr lang="en-US" sz="1200" dirty="0"/>
              <a:t>Understanding Snowflake Schema</a:t>
            </a:r>
          </a:p>
          <a:p>
            <a:pPr marL="0" indent="0">
              <a:buNone/>
            </a:pPr>
            <a:r>
              <a:rPr lang="en-US" sz="1200" dirty="0"/>
              <a:t>The Fact Constellation Schema</a:t>
            </a:r>
          </a:p>
          <a:p>
            <a:pPr marL="0" indent="0">
              <a:buNone/>
            </a:pPr>
            <a:r>
              <a:rPr lang="en-US" sz="1200" dirty="0"/>
              <a:t>Understanding Data Cubes</a:t>
            </a:r>
          </a:p>
          <a:p>
            <a:pPr marL="0" indent="0">
              <a:buNone/>
            </a:pPr>
            <a:r>
              <a:rPr lang="en-US" sz="1200" dirty="0"/>
              <a:t>Understanding OLAP Operations</a:t>
            </a:r>
          </a:p>
          <a:p>
            <a:pPr marL="0" indent="0">
              <a:buNone/>
            </a:pPr>
            <a:r>
              <a:rPr lang="en-US" sz="1200" dirty="0"/>
              <a:t>OLAP Operations: Slice, Pivot, Drill-Down</a:t>
            </a:r>
          </a:p>
          <a:p>
            <a:pPr marL="0" indent="0">
              <a:buNone/>
            </a:pPr>
            <a:r>
              <a:rPr lang="en-US" sz="1200" dirty="0"/>
              <a:t>OLAP Operations: Dice and Roll-Up</a:t>
            </a:r>
          </a:p>
          <a:p>
            <a:pPr marL="0" indent="0">
              <a:buNone/>
            </a:pPr>
            <a:r>
              <a:rPr lang="en-US" sz="1200" dirty="0"/>
              <a:t>Lattice of Cuboids in OLAP and Data Warehousing</a:t>
            </a:r>
          </a:p>
          <a:p>
            <a:pPr marL="0" indent="0">
              <a:buNone/>
            </a:pPr>
            <a:r>
              <a:rPr lang="en-US" sz="1200" dirty="0"/>
              <a:t>Iceberg Cube in Data Warehousing</a:t>
            </a:r>
          </a:p>
          <a:p>
            <a:pPr marL="0" indent="0">
              <a:buNone/>
            </a:pPr>
            <a:r>
              <a:rPr lang="en-US" sz="1200" dirty="0"/>
              <a:t>Multi-Way Array Aggregation in Cube Computation</a:t>
            </a:r>
          </a:p>
          <a:p>
            <a:pPr marL="0" indent="0">
              <a:buNone/>
            </a:pPr>
            <a:r>
              <a:rPr lang="en-US" sz="1200" dirty="0"/>
              <a:t>Multi-Way Array Aggregation in OLAP and Data Warehouses</a:t>
            </a:r>
          </a:p>
          <a:p>
            <a:pPr marL="0" indent="0">
              <a:buNone/>
            </a:pPr>
            <a:r>
              <a:rPr lang="en-US" sz="1200" dirty="0"/>
              <a:t>Bottom-Up Computation (BUC) Algorithm</a:t>
            </a:r>
          </a:p>
          <a:p>
            <a:pPr marL="0" indent="0">
              <a:buNone/>
            </a:pPr>
            <a:r>
              <a:rPr lang="en-US" sz="1200" dirty="0"/>
              <a:t>Data Warehouse Architecture: Overview</a:t>
            </a:r>
          </a:p>
          <a:p>
            <a:pPr marL="0" indent="0">
              <a:buNone/>
            </a:pPr>
            <a:r>
              <a:rPr lang="en-US" sz="1200" dirty="0"/>
              <a:t>Cloud-based Data Warehousing: Key Points</a:t>
            </a:r>
          </a:p>
          <a:p>
            <a:pPr marL="0" indent="0">
              <a:buNone/>
            </a:pPr>
            <a:r>
              <a:rPr lang="en-US" sz="1200" dirty="0"/>
              <a:t>Machine Learning Interview Question</a:t>
            </a:r>
          </a:p>
          <a:p>
            <a:pPr marL="0" indent="0">
              <a:buNone/>
            </a:pPr>
            <a:r>
              <a:rPr lang="en-US" sz="1200" dirty="0"/>
              <a:t>Mathematical Intuitions for OLAP &amp; Data Warehousing	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3</a:t>
            </a:r>
          </a:p>
          <a:p>
            <a:pPr marL="0" indent="0">
              <a:buNone/>
            </a:pPr>
            <a:r>
              <a:rPr lang="en-US" sz="1200" dirty="0"/>
              <a:t>	4</a:t>
            </a:r>
          </a:p>
          <a:p>
            <a:pPr marL="0" indent="0">
              <a:buNone/>
            </a:pPr>
            <a:r>
              <a:rPr lang="en-US" sz="1200" dirty="0"/>
              <a:t>	5</a:t>
            </a:r>
          </a:p>
          <a:p>
            <a:pPr marL="0" indent="0">
              <a:buNone/>
            </a:pPr>
            <a:r>
              <a:rPr lang="en-US" sz="1200" dirty="0"/>
              <a:t>	6</a:t>
            </a:r>
          </a:p>
          <a:p>
            <a:pPr marL="0" indent="0">
              <a:buNone/>
            </a:pPr>
            <a:r>
              <a:rPr lang="en-US" sz="1200" dirty="0"/>
              <a:t>	7</a:t>
            </a:r>
          </a:p>
          <a:p>
            <a:pPr marL="0" indent="0">
              <a:buNone/>
            </a:pPr>
            <a:r>
              <a:rPr lang="en-US" sz="1200" dirty="0"/>
              <a:t>	8</a:t>
            </a:r>
          </a:p>
          <a:p>
            <a:pPr marL="0" indent="0">
              <a:buNone/>
            </a:pPr>
            <a:r>
              <a:rPr lang="en-US" sz="1200" dirty="0"/>
              <a:t>	9</a:t>
            </a:r>
          </a:p>
          <a:p>
            <a:pPr marL="0" indent="0">
              <a:buNone/>
            </a:pPr>
            <a:r>
              <a:rPr lang="en-US" sz="1200" dirty="0"/>
              <a:t>	10</a:t>
            </a:r>
          </a:p>
          <a:p>
            <a:pPr marL="0" indent="0">
              <a:buNone/>
            </a:pPr>
            <a:r>
              <a:rPr lang="en-US" sz="1200" dirty="0"/>
              <a:t>	11</a:t>
            </a:r>
          </a:p>
          <a:p>
            <a:pPr marL="0" indent="0">
              <a:buNone/>
            </a:pPr>
            <a:r>
              <a:rPr lang="en-US" sz="1200" dirty="0"/>
              <a:t>	12</a:t>
            </a:r>
          </a:p>
          <a:p>
            <a:pPr marL="0" indent="0">
              <a:buNone/>
            </a:pPr>
            <a:r>
              <a:rPr lang="en-US" sz="1200" dirty="0"/>
              <a:t>	13</a:t>
            </a:r>
          </a:p>
          <a:p>
            <a:pPr marL="0" indent="0">
              <a:buNone/>
            </a:pPr>
            <a:r>
              <a:rPr lang="en-US" sz="1200" dirty="0"/>
              <a:t>	14</a:t>
            </a:r>
          </a:p>
          <a:p>
            <a:pPr marL="0" indent="0">
              <a:buNone/>
            </a:pPr>
            <a:r>
              <a:rPr lang="en-US" sz="1200" dirty="0"/>
              <a:t>	15</a:t>
            </a:r>
          </a:p>
          <a:p>
            <a:pPr marL="0" indent="0">
              <a:buNone/>
            </a:pPr>
            <a:r>
              <a:rPr lang="en-US" sz="1200" dirty="0"/>
              <a:t>	16</a:t>
            </a:r>
          </a:p>
          <a:p>
            <a:pPr marL="0" indent="0">
              <a:buNone/>
            </a:pPr>
            <a:r>
              <a:rPr lang="en-US" sz="1200" dirty="0"/>
              <a:t>	17</a:t>
            </a:r>
          </a:p>
          <a:p>
            <a:pPr marL="0" indent="0">
              <a:buNone/>
            </a:pPr>
            <a:r>
              <a:rPr lang="en-US" sz="1200" dirty="0"/>
              <a:t>	18</a:t>
            </a:r>
          </a:p>
          <a:p>
            <a:pPr marL="0" indent="0">
              <a:buNone/>
            </a:pPr>
            <a:r>
              <a:rPr lang="en-US" sz="1200" dirty="0"/>
              <a:t>	19</a:t>
            </a:r>
          </a:p>
          <a:p>
            <a:pPr marL="0" indent="0">
              <a:buNone/>
            </a:pPr>
            <a:r>
              <a:rPr lang="en-US" sz="1200" dirty="0"/>
              <a:t>	20</a:t>
            </a:r>
          </a:p>
          <a:p>
            <a:pPr marL="0" indent="0">
              <a:buNone/>
            </a:pPr>
            <a:r>
              <a:rPr lang="en-US" sz="1200" dirty="0"/>
              <a:t>	21</a:t>
            </a:r>
          </a:p>
          <a:p>
            <a:pPr marL="0" indent="0">
              <a:buNone/>
            </a:pPr>
            <a:r>
              <a:rPr lang="en-US" sz="1200" dirty="0"/>
              <a:t>	22</a:t>
            </a:r>
          </a:p>
          <a:p>
            <a:pPr marL="0" indent="0">
              <a:buNone/>
            </a:pPr>
            <a:r>
              <a:rPr lang="en-US" sz="1200" dirty="0"/>
              <a:t>	23</a:t>
            </a:r>
          </a:p>
          <a:p>
            <a:pPr marL="0" indent="0">
              <a:buNone/>
            </a:pPr>
            <a:r>
              <a:rPr lang="en-US" sz="1200" dirty="0"/>
              <a:t>	24</a:t>
            </a:r>
          </a:p>
          <a:p>
            <a:pPr marL="0" indent="0">
              <a:buNone/>
            </a:pPr>
            <a:r>
              <a:rPr lang="en-US" sz="1200" dirty="0"/>
              <a:t>	25</a:t>
            </a:r>
          </a:p>
          <a:p>
            <a:pPr marL="0" indent="0">
              <a:buNone/>
            </a:pPr>
            <a:r>
              <a:rPr lang="en-US" sz="1200" dirty="0"/>
              <a:t>	26</a:t>
            </a:r>
          </a:p>
          <a:p>
            <a:pPr marL="0" indent="0">
              <a:buNone/>
            </a:pPr>
            <a:r>
              <a:rPr lang="en-US" sz="1200" dirty="0"/>
              <a:t>	27</a:t>
            </a:r>
          </a:p>
          <a:p>
            <a:pPr marL="0" indent="0">
              <a:buNone/>
            </a:pPr>
            <a:r>
              <a:rPr lang="en-US" sz="1200" dirty="0"/>
              <a:t>	28</a:t>
            </a:r>
          </a:p>
          <a:p>
            <a:pPr marL="0" indent="0">
              <a:buNone/>
            </a:pPr>
            <a:r>
              <a:rPr lang="en-US" sz="1200" dirty="0"/>
              <a:t>	29-30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7350" y="3623024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08209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OLAP Operations: Dice and Roll-Up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Dice Operation:</a:t>
            </a:r>
          </a:p>
          <a:p>
            <a:r>
              <a:rPr dirty="0"/>
              <a:t>- Selects two or more dimensions to create a sub-cube.</a:t>
            </a:r>
          </a:p>
          <a:p>
            <a:r>
              <a:rPr dirty="0"/>
              <a:t>- Enables targeted analysis on specific dimensions.</a:t>
            </a:r>
          </a:p>
          <a:p>
            <a:r>
              <a:rPr dirty="0"/>
              <a:t>- Example: Sales of 'laptops' in specific cities during last quarter.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Roll-Up Operation:</a:t>
            </a:r>
          </a:p>
          <a:p>
            <a:r>
              <a:rPr dirty="0"/>
              <a:t>- Ascends from a lower to a higher level of a dimension hierarchy.</a:t>
            </a:r>
          </a:p>
          <a:p>
            <a:r>
              <a:rPr dirty="0"/>
              <a:t>- Aggregates data along the way.</a:t>
            </a:r>
          </a:p>
          <a:p>
            <a:r>
              <a:rPr dirty="0"/>
              <a:t>- Example: Roll up sales data from 'city' level to 'country' level.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Importance:</a:t>
            </a:r>
          </a:p>
          <a:p>
            <a:r>
              <a:rPr dirty="0"/>
              <a:t>- Dice helps in focusing analysis on a specific subset of data.</a:t>
            </a:r>
          </a:p>
          <a:p>
            <a:r>
              <a:rPr dirty="0"/>
              <a:t>- Roll-up simplifies data and reveals broader trends.</a:t>
            </a:r>
          </a:p>
          <a:p>
            <a:r>
              <a:rPr dirty="0"/>
              <a:t>- Both contribute to a comprehensive data analysis process.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30467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Lattice of Cuboids in OLAP and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Cuboid: Represents a multidimensional dataset.</a:t>
            </a:r>
          </a:p>
          <a:p>
            <a:r>
              <a:t>Lattice of Cuboids: Hierarchical structure of cuboids from 0-D to n-D.</a:t>
            </a:r>
          </a:p>
          <a:p>
            <a:r>
              <a:t>Use Case: Improving marketing strategy based on sales patterns.</a:t>
            </a:r>
          </a:p>
          <a:p>
            <a:r>
              <a:t>Analytical Flexibility: Allows drill-down and roll-up operations.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85425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Iceberg Cube in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In the context of data warehousing and OLAP, the concept of an Iceberg Cube serves as a strategy for dealing with high-dimensional, sparse data.</a:t>
            </a:r>
          </a:p>
          <a:p>
            <a:endParaRPr/>
          </a:p>
          <a:p>
            <a:r>
              <a:t>It focuses only on the 'significant' cuboids, reducing the size of the data cube without losing the most valuable information.</a:t>
            </a:r>
          </a:p>
          <a:p>
            <a:endParaRPr/>
          </a:p>
          <a:p>
            <a:r>
              <a:t>The 'minimum support threshold' is used to determine what is considered significant.</a:t>
            </a:r>
          </a:p>
          <a:p>
            <a:endParaRPr/>
          </a:p>
          <a:p>
            <a:r>
              <a:t>This strategy is crucial for avoiding the 'explosive growth' of the data cube and ensures that the patterns and trends identified are both statistically significant and practically relevant.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40949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Array Aggregation in Data Cube Computation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Multi-Way Array Aggregation is an efficient method for computing the full data cube, which comprises aggregations of data along all combinations of dimensions.</a:t>
            </a:r>
          </a:p>
          <a:p>
            <a:r>
              <a:rPr dirty="0"/>
              <a:t>It uses a 'bottom-up' algorithm to build complex, higher-level aggregates from simple, lower-level ones. The method processes data in multi-dimensional chunks, leveraging data locality to improve efficiency.</a:t>
            </a:r>
          </a:p>
          <a:p>
            <a:pPr marL="0" indent="0">
              <a:buNone/>
            </a:pPr>
            <a:r>
              <a:rPr dirty="0"/>
              <a:t>Advantages:</a:t>
            </a:r>
          </a:p>
          <a:p>
            <a:r>
              <a:rPr dirty="0"/>
              <a:t>- Allows for simultaneous aggregation on multiple dimensions.</a:t>
            </a:r>
          </a:p>
          <a:p>
            <a:r>
              <a:rPr dirty="0"/>
              <a:t>- Computes aggregates in a single pass through the data.</a:t>
            </a:r>
          </a:p>
          <a:p>
            <a:pPr marL="0" indent="0">
              <a:buNone/>
            </a:pPr>
            <a:r>
              <a:rPr dirty="0"/>
              <a:t>Caveats:</a:t>
            </a:r>
          </a:p>
          <a:p>
            <a:r>
              <a:rPr dirty="0"/>
              <a:t>- Does not support Apriori pruning.</a:t>
            </a:r>
          </a:p>
          <a:p>
            <a:r>
              <a:rPr dirty="0"/>
              <a:t>- May not be suitable for high dimensions due to the 'curse of dimensionality.'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73372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Multi-Way Array Aggregation in OLAP and 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Key Points:</a:t>
            </a:r>
          </a:p>
          <a:p>
            <a:r>
              <a:rPr dirty="0"/>
              <a:t>Facilitates rapid computation of aggregates along multiple dimensions.</a:t>
            </a:r>
          </a:p>
          <a:p>
            <a:r>
              <a:rPr dirty="0"/>
              <a:t>Condenses large data sets into a manageable format for analysis.</a:t>
            </a:r>
          </a:p>
          <a:p>
            <a:r>
              <a:rPr dirty="0"/>
              <a:t>Does not support Apriori pruning.</a:t>
            </a:r>
          </a:p>
          <a:p>
            <a:r>
              <a:rPr dirty="0"/>
              <a:t>Limited by 'curse of dimensionality' with high-dimensional data.</a:t>
            </a:r>
          </a:p>
          <a:p>
            <a:r>
              <a:rPr dirty="0"/>
              <a:t>Essential for comprehensive, multi-dimensional data analysis.</a:t>
            </a:r>
          </a:p>
          <a:p>
            <a:r>
              <a:rPr dirty="0"/>
              <a:t>Highly relevant in OLAP and data warehouses.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287386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Bottom-Up Computation (BUC)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Overview:</a:t>
            </a:r>
          </a:p>
          <a:p>
            <a:r>
              <a:rPr sz="1600" dirty="0"/>
              <a:t>Introduced by Beyer &amp; Ramakrishnan at SIGMOD’99 for OLAP and data warehouses.</a:t>
            </a:r>
          </a:p>
          <a:p>
            <a:r>
              <a:rPr sz="1600" dirty="0"/>
              <a:t>Unique bottom-up approach, efficient for computing 'iceberg cubes'.</a:t>
            </a:r>
          </a:p>
          <a:p>
            <a:r>
              <a:rPr sz="1600" dirty="0"/>
              <a:t>Iceberg cubes focus on significant data, discarding less relevant ones.</a:t>
            </a:r>
          </a:p>
          <a:p>
            <a:pPr marL="0" indent="0">
              <a:buNone/>
            </a:pPr>
            <a:r>
              <a:rPr sz="1600" dirty="0"/>
              <a:t>Key Features:</a:t>
            </a:r>
          </a:p>
          <a:p>
            <a:r>
              <a:rPr sz="1600" dirty="0"/>
              <a:t>Divides dimensions into partitions.</a:t>
            </a:r>
          </a:p>
          <a:p>
            <a:r>
              <a:rPr sz="1600" dirty="0"/>
              <a:t>Facilitates 'iceberg pruning' to reduce computation and storage.</a:t>
            </a:r>
          </a:p>
          <a:p>
            <a:r>
              <a:rPr sz="1600" dirty="0"/>
              <a:t>Effective for sparse, high-dimensional data.</a:t>
            </a:r>
          </a:p>
          <a:p>
            <a:pPr marL="0" indent="0">
              <a:buNone/>
            </a:pPr>
            <a:r>
              <a:rPr sz="1600" dirty="0"/>
              <a:t>Example:</a:t>
            </a:r>
          </a:p>
          <a:p>
            <a:r>
              <a:rPr sz="1600" dirty="0"/>
              <a:t>Analyzing sales data for a multinational company.</a:t>
            </a:r>
          </a:p>
          <a:p>
            <a:r>
              <a:rPr sz="1600" dirty="0"/>
              <a:t>Focus on high-revenue combinations, discard less significant ones.</a:t>
            </a:r>
          </a:p>
          <a:p>
            <a:pPr marL="0" indent="0">
              <a:buNone/>
            </a:pPr>
            <a:r>
              <a:rPr sz="1600" dirty="0"/>
              <a:t>Use Case:</a:t>
            </a:r>
          </a:p>
          <a:p>
            <a:r>
              <a:rPr sz="1600" dirty="0"/>
              <a:t>Valuable in data mining projects with high dimensional data.</a:t>
            </a:r>
          </a:p>
          <a:p>
            <a:r>
              <a:rPr sz="1600" dirty="0"/>
              <a:t>Surfaces only significant trends impacting business strategy.</a:t>
            </a:r>
          </a:p>
          <a:p>
            <a:pPr marL="0" indent="0">
              <a:buNone/>
            </a:pPr>
            <a:r>
              <a:rPr sz="1600" dirty="0"/>
              <a:t>Limitations:</a:t>
            </a:r>
          </a:p>
          <a:p>
            <a:r>
              <a:rPr sz="1600" dirty="0"/>
              <a:t>Effectiveness depends on sparsity and dimensionality.</a:t>
            </a:r>
          </a:p>
          <a:p>
            <a:r>
              <a:rPr sz="1600" dirty="0"/>
              <a:t>Not as efficient for denser, lower-dimensional data.</a:t>
            </a:r>
          </a:p>
          <a:p>
            <a:endParaRPr sz="16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83106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Warehouse Architecture: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Sources: Databases, transaction systems.</a:t>
            </a:r>
          </a:p>
          <a:p>
            <a:r>
              <a:t>Staging Area: Data cleaning, preparation.</a:t>
            </a:r>
          </a:p>
          <a:p>
            <a:r>
              <a:t>Warehouse: Central repository for processed data.</a:t>
            </a:r>
          </a:p>
          <a:p>
            <a:r>
              <a:t>Data Marts: Subject-specific subsets.</a:t>
            </a:r>
          </a:p>
          <a:p>
            <a:r>
              <a:t>Users: Analysts, decision-makers.</a:t>
            </a:r>
          </a:p>
          <a:p>
            <a:r>
              <a:t>Use Case: Retail company analyzing sales.</a:t>
            </a:r>
          </a:p>
          <a:p>
            <a:r>
              <a:t>Benefit: Unified data source for comprehensive analysis.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839014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Cloud-based Data Warehousing: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Scalability: Dynamic scaling of resources.</a:t>
            </a:r>
          </a:p>
          <a:p>
            <a:r>
              <a:rPr dirty="0"/>
              <a:t>Elasticity: Quick adaptation to varying needs.</a:t>
            </a:r>
          </a:p>
          <a:p>
            <a:r>
              <a:rPr dirty="0"/>
              <a:t>Examples: Snowflake for cloud-native features.</a:t>
            </a:r>
          </a:p>
          <a:p>
            <a:r>
              <a:rPr dirty="0"/>
              <a:t>Traditional vs. Cloud-based:</a:t>
            </a:r>
          </a:p>
          <a:p>
            <a:pPr marL="0" indent="0">
              <a:buNone/>
            </a:pPr>
            <a:r>
              <a:rPr dirty="0"/>
              <a:t>   - Traditional: More control, possibly lower costs.</a:t>
            </a:r>
          </a:p>
          <a:p>
            <a:pPr marL="0" indent="0">
              <a:buNone/>
            </a:pPr>
            <a:r>
              <a:rPr dirty="0"/>
              <a:t>   - Cloud-based: Greater scalability, remote access.</a:t>
            </a:r>
          </a:p>
          <a:p>
            <a:r>
              <a:rPr dirty="0"/>
              <a:t>Choice Factors: Size, data needs, budget, industry.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637981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Machine Learning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Question: You are given a dataset containing historical sales data from a retail company. The dataset has multiple dimensions such as store location, product category, customer demographics, and time. Your task is to design a machine learning model that predicts future sales.</a:t>
            </a:r>
          </a:p>
          <a:p>
            <a:endParaRPr dirty="0"/>
          </a:p>
          <a:p>
            <a:r>
              <a:rPr dirty="0"/>
              <a:t>How would you preprocess this multi-dimensional data to make it suitable for machine learning algorithms?</a:t>
            </a:r>
          </a:p>
          <a:p>
            <a:r>
              <a:rPr dirty="0"/>
              <a:t>Which machine learning algorithm would you choose and why?</a:t>
            </a:r>
          </a:p>
          <a:p>
            <a:r>
              <a:rPr dirty="0"/>
              <a:t>How would you evaluate the performance of your model?</a:t>
            </a:r>
          </a:p>
          <a:p>
            <a:r>
              <a:rPr dirty="0"/>
              <a:t>How could you use data cubes in your data analysis and feature engineering?</a:t>
            </a:r>
          </a:p>
          <a:p>
            <a:endParaRPr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413410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Mathematical Intuitions for OLAP &amp;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Curse of Dimensionality</a:t>
            </a:r>
          </a:p>
          <a:p>
            <a:r>
              <a:rPr lang="en-US" dirty="0"/>
              <a:t>V = </a:t>
            </a:r>
            <a:r>
              <a:rPr lang="en-US" dirty="0" err="1"/>
              <a:t>L^d</a:t>
            </a:r>
            <a:endParaRPr lang="en-US" dirty="0"/>
          </a:p>
          <a:p>
            <a:r>
              <a:rPr lang="en-US" dirty="0"/>
              <a:t>Where:</a:t>
            </a:r>
          </a:p>
          <a:p>
            <a:r>
              <a:rPr lang="en-US" dirty="0"/>
              <a:t>V = Volume of data space L = Edge length d = Number of dimensions</a:t>
            </a:r>
          </a:p>
          <a:p>
            <a:r>
              <a:rPr lang="en-US" dirty="0"/>
              <a:t>This formula shows that the volume of the data space grows exponentially as the number of dimensions increases, if the edge length is kept constant.</a:t>
            </a:r>
          </a:p>
          <a:p>
            <a:pPr marL="0" indent="0">
              <a:buNone/>
            </a:pPr>
            <a:r>
              <a:rPr lang="en-US" b="1" dirty="0"/>
              <a:t>Sparsity Ratio</a:t>
            </a:r>
          </a:p>
          <a:p>
            <a:r>
              <a:rPr lang="en-US" dirty="0"/>
              <a:t>Sparsity Ratio = Number of Non-empty cells / Total number of cells</a:t>
            </a:r>
          </a:p>
          <a:p>
            <a:r>
              <a:rPr lang="en-US" dirty="0"/>
              <a:t>The sparsity ratio calculates the proportion of non-empty or populated cells in a dataset out of the total number of cells. A lower sparsity ratio indicates a more sparse dataset.</a:t>
            </a:r>
          </a:p>
          <a:p>
            <a:r>
              <a:rPr lang="en-US" dirty="0"/>
              <a:t>To summarize:</a:t>
            </a:r>
          </a:p>
          <a:p>
            <a:r>
              <a:rPr lang="en-US" dirty="0"/>
              <a:t>The curse of dimensionality formula demonstrates how quickly data volume grows with more dimensions. This impacts storage and computation.</a:t>
            </a:r>
          </a:p>
          <a:p>
            <a:r>
              <a:rPr lang="en-US" dirty="0"/>
              <a:t>The sparsity ratio calculates the density of populated values in a dataset. A lower ratio indicates more sparsity. This can guide cube materialization strategies.</a:t>
            </a:r>
          </a:p>
          <a:p>
            <a:endParaRPr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73118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Understanding Data Warehouses &amp;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Designed for Decision Support: Stable platform for analyzing historical data.</a:t>
            </a:r>
          </a:p>
          <a:p>
            <a:r>
              <a:rPr dirty="0"/>
              <a:t>Inmon's Definition: Organized &amp; integrated data for time-based, stable reporting.</a:t>
            </a:r>
          </a:p>
          <a:p>
            <a:r>
              <a:rPr dirty="0"/>
              <a:t>Real-world Application: E.g., Retail org can identify underperforming regions.</a:t>
            </a:r>
          </a:p>
          <a:p>
            <a:r>
              <a:rPr dirty="0"/>
              <a:t>Next Steps: Discuss components, architecture &amp; OLAP for complex queries.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Mathematical Intuitions for OLAP &amp; Data Warehousing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b="1" dirty="0"/>
              <a:t>Aggregation Function Constraints: Not all aggregation functions are distributive or algebraic, which impacts roll-up and drill-down operations.</a:t>
            </a:r>
          </a:p>
          <a:p>
            <a:r>
              <a:rPr dirty="0"/>
              <a:t>Example: Mean is not distributive but can be algebraically computed from Sum and Count.</a:t>
            </a:r>
          </a:p>
          <a:p>
            <a:r>
              <a:rPr lang="en-US" dirty="0"/>
              <a:t>Information Density:</a:t>
            </a:r>
          </a:p>
          <a:p>
            <a:r>
              <a:rPr lang="en-US" dirty="0"/>
              <a:t>Info Density = Sum of cell values / Number of cells</a:t>
            </a:r>
          </a:p>
          <a:p>
            <a:r>
              <a:rPr lang="en-US" dirty="0"/>
              <a:t>Entropy: Entropy(S) = - Σ </a:t>
            </a:r>
            <a:r>
              <a:rPr lang="en-US" dirty="0" err="1"/>
              <a:t>p_i</a:t>
            </a:r>
            <a:r>
              <a:rPr lang="en-US" dirty="0"/>
              <a:t> log_2 </a:t>
            </a:r>
            <a:r>
              <a:rPr lang="en-US" dirty="0" err="1"/>
              <a:t>p_i</a:t>
            </a:r>
            <a:endParaRPr lang="en-US" dirty="0"/>
          </a:p>
          <a:p>
            <a:r>
              <a:rPr lang="en-US" dirty="0"/>
              <a:t>Where: S = The data set </a:t>
            </a:r>
            <a:r>
              <a:rPr lang="en-US" dirty="0" err="1"/>
              <a:t>p_i</a:t>
            </a:r>
            <a:r>
              <a:rPr lang="en-US" dirty="0"/>
              <a:t> = The proportion of S belonging to class I</a:t>
            </a:r>
          </a:p>
          <a:p>
            <a:r>
              <a:rPr lang="en-US" dirty="0"/>
              <a:t>The information density formula calculates the amount of information per cell in a data set by taking the total sum of the cell values divided by the number of cells. A higher information density indicates more information content.</a:t>
            </a:r>
          </a:p>
          <a:p>
            <a:r>
              <a:rPr lang="en-US" dirty="0"/>
              <a:t>The entropy formula calculates the amount of uncertainty or randomness in a data set. It sums the probability of each class </a:t>
            </a:r>
            <a:r>
              <a:rPr lang="en-US" dirty="0" err="1"/>
              <a:t>p_i</a:t>
            </a:r>
            <a:r>
              <a:rPr lang="en-US" dirty="0"/>
              <a:t> multiplied by the log of that probability. A higher entropy value indicates more uncertainty or diversity in the data.</a:t>
            </a:r>
          </a:p>
          <a:p>
            <a:r>
              <a:rPr lang="en-US" dirty="0"/>
              <a:t>Entropy can guide drill-down operations - starting with high entropy dimensions means the drill-down will provide more additional information. Low entropy indicates the data is more homogeneous and drill-down will be less informative. </a:t>
            </a:r>
            <a:endParaRPr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70630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Significance of Subject-Oriented 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Subject-Oriented: Organized around principal subjects like customers, products, sales.</a:t>
            </a:r>
          </a:p>
          <a:p>
            <a:r>
              <a:rPr dirty="0"/>
              <a:t>Operational vs Strategic: Operational databases focus on transactions; Data warehouses focus on subjects for decision-making.</a:t>
            </a:r>
          </a:p>
          <a:p>
            <a:r>
              <a:rPr dirty="0"/>
              <a:t>Example: Retail company can analyze customer shopping habits, product preferences.</a:t>
            </a:r>
          </a:p>
          <a:p>
            <a:r>
              <a:rPr dirty="0"/>
              <a:t>Impact: Enables strategic decisions like where to open new stores, when to offer promotions.</a:t>
            </a:r>
          </a:p>
          <a:p>
            <a:r>
              <a:rPr dirty="0"/>
              <a:t>Focus: Less on day-to-day, more on modeling &amp; analyzing for strategic insights.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5327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Principle of Integration in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Integration: Combining multiple, heterogeneous data sources into a unified whole.</a:t>
            </a:r>
          </a:p>
          <a:p>
            <a:r>
              <a:rPr dirty="0"/>
              <a:t>Consistency: Ensuring data is represented consistently across all sources.</a:t>
            </a:r>
          </a:p>
          <a:p>
            <a:r>
              <a:rPr dirty="0"/>
              <a:t>Data Cleaning: Procedures for correcting errors and filling in missing values.</a:t>
            </a:r>
          </a:p>
          <a:p>
            <a:r>
              <a:rPr dirty="0"/>
              <a:t>Real-life Example: Global hotel chain standardizing currency and cost attributes.</a:t>
            </a:r>
          </a:p>
          <a:p>
            <a:r>
              <a:rPr dirty="0"/>
              <a:t>Impact: Enables accurate analyses and informed decision-making.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17158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Time-Variance in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Time-Variance: Data is stored over a long time span for historical perspective.</a:t>
            </a:r>
          </a:p>
          <a:p>
            <a:r>
              <a:rPr dirty="0"/>
              <a:t>Operational vs Data Warehouse: Operational focuses on current data; Data Warehouse on historical data.</a:t>
            </a:r>
          </a:p>
          <a:p>
            <a:r>
              <a:rPr dirty="0"/>
              <a:t>Example: Retailer analyzing buying behavior over the last decade.</a:t>
            </a:r>
          </a:p>
          <a:p>
            <a:r>
              <a:rPr dirty="0"/>
              <a:t>Data Structure: Time information is explicitly or implicitly included in key structures.</a:t>
            </a:r>
          </a:p>
          <a:p>
            <a:r>
              <a:rPr dirty="0"/>
              <a:t>Impact: Enables complex, long-term analyses not possible with operational data.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47010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Understanding Non-Volatility in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Non-Volatility: Data is stable, enduring, and resistant to change.</a:t>
            </a:r>
          </a:p>
          <a:p>
            <a:r>
              <a:rPr dirty="0"/>
              <a:t>Operational vs Data Warehouse: Operational databases are updated regularly; Data Warehouses are not.</a:t>
            </a:r>
          </a:p>
          <a:p>
            <a:r>
              <a:rPr dirty="0"/>
              <a:t>Example: Global coffee shop chain's monthly sales, average customer spend, annual growth trends.</a:t>
            </a:r>
          </a:p>
          <a:p>
            <a:r>
              <a:rPr dirty="0"/>
              <a:t>Data Accessing: Only two operations - initial loading and data accessing for analysis.</a:t>
            </a:r>
          </a:p>
          <a:p>
            <a:r>
              <a:rPr dirty="0"/>
              <a:t>Impact: Enables quicker, more comprehensive analyses for data-driven decision making.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45562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Distinctions Between Data Warehouse &amp; Operational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Operational DBMS: Focused on OLTP (On-Line Transaction Processing).</a:t>
            </a:r>
          </a:p>
          <a:p>
            <a:r>
              <a:rPr dirty="0"/>
              <a:t>Data Warehouse: Focused on OLAP (On-Line Analytical Processing).</a:t>
            </a:r>
          </a:p>
          <a:p>
            <a:r>
              <a:rPr dirty="0"/>
              <a:t>Example: Banking system for OLTP vs Multinational corp for OLAP.</a:t>
            </a:r>
          </a:p>
          <a:p>
            <a:r>
              <a:rPr dirty="0"/>
              <a:t>Objectives: OLTP for daily operations; OLAP for strategic decision-making.</a:t>
            </a:r>
          </a:p>
          <a:p>
            <a:r>
              <a:rPr dirty="0"/>
              <a:t>Summary: Different in objectives, data organization, and usage.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30275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Contrasts Between OLTP and OLAP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OLTP: Used by clerks and IT professionals for operational tasks.</a:t>
            </a:r>
          </a:p>
          <a:p>
            <a:r>
              <a:rPr dirty="0"/>
              <a:t>OLAP: Used by business analysts and decision-makers for analytical tasks.</a:t>
            </a:r>
          </a:p>
          <a:p>
            <a:r>
              <a:rPr dirty="0"/>
              <a:t>Volume: OLTP deals with tens of records; OLAP with millions.</a:t>
            </a:r>
          </a:p>
          <a:p>
            <a:r>
              <a:rPr dirty="0"/>
              <a:t>Users: OLTP can accommodate thousands; OLAP usually hundreds.</a:t>
            </a:r>
          </a:p>
          <a:p>
            <a:r>
              <a:rPr dirty="0"/>
              <a:t>Performance: OLTP optimized for transaction throughput; OLAP for query throughput.</a:t>
            </a:r>
          </a:p>
          <a:p>
            <a:r>
              <a:rPr dirty="0"/>
              <a:t>Conclusion: OLTP for operational efficiency; OLAP for strategic decision-making.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08725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02708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8A9E4F06313E4DA5FDB05876FCF81A" ma:contentTypeVersion="6" ma:contentTypeDescription="Create a new document." ma:contentTypeScope="" ma:versionID="c8397eb1fdf9cc418e736ef54159e5a4">
  <xsd:schema xmlns:xsd="http://www.w3.org/2001/XMLSchema" xmlns:xs="http://www.w3.org/2001/XMLSchema" xmlns:p="http://schemas.microsoft.com/office/2006/metadata/properties" xmlns:ns2="4018a415-eb61-4a93-b46e-36935a87c4dd" targetNamespace="http://schemas.microsoft.com/office/2006/metadata/properties" ma:root="true" ma:fieldsID="309c249190ae296d5ced0b06b4be1bd6" ns2:_="">
    <xsd:import namespace="4018a415-eb61-4a93-b46e-36935a87c4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8a415-eb61-4a93-b46e-36935a87c4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F996AD-2904-4951-9019-DBEC2382C2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18a415-eb61-4a93-b46e-36935a87c4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8FF1BB-5C95-458A-9799-1EB69B4A35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50DAC1-E277-4608-96E6-F27C557DD3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3104</Words>
  <Application>Microsoft Office PowerPoint</Application>
  <PresentationFormat>On-screen Show (4:3)</PresentationFormat>
  <Paragraphs>341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CSCI 4502/5502</vt:lpstr>
      <vt:lpstr>Table of Contents</vt:lpstr>
      <vt:lpstr>Understanding Data Warehouses &amp; OLAP</vt:lpstr>
      <vt:lpstr>The Significance of Subject-Oriented Data Warehouses</vt:lpstr>
      <vt:lpstr>The Principle of Integration in Data Warehousing</vt:lpstr>
      <vt:lpstr>Time-Variance in Data Warehousing</vt:lpstr>
      <vt:lpstr>Understanding Non-Volatility in Data Warehousing</vt:lpstr>
      <vt:lpstr>Distinctions Between Data Warehouse &amp; Operational DBMS</vt:lpstr>
      <vt:lpstr>Contrasts Between OLTP and OLAP Systems</vt:lpstr>
      <vt:lpstr>Understanding the Data Cube Concept</vt:lpstr>
      <vt:lpstr>Data Cube in Data Mining: Applications and Operations</vt:lpstr>
      <vt:lpstr>Manipulating Data Cubes for Business Insights</vt:lpstr>
      <vt:lpstr>Data Warehouse Schemas: Star, Snowflake, Fact Constellations</vt:lpstr>
      <vt:lpstr>Understanding Star Schema in Data Warehousing</vt:lpstr>
      <vt:lpstr>Understanding Snowflake Schema</vt:lpstr>
      <vt:lpstr>The Fact Constellation Schema</vt:lpstr>
      <vt:lpstr>Understanding Data Cubes</vt:lpstr>
      <vt:lpstr>Understanding OLAP Operations</vt:lpstr>
      <vt:lpstr>OLAP Operations: Slice, Pivot, Drill-Down</vt:lpstr>
      <vt:lpstr>OLAP Operations: Dice and Roll-Up</vt:lpstr>
      <vt:lpstr>Lattice of Cuboids in OLAP and Data Warehousing</vt:lpstr>
      <vt:lpstr>Iceberg Cube in Data Warehousing</vt:lpstr>
      <vt:lpstr>Multi-Way Array Aggregation in Data Cube Computation</vt:lpstr>
      <vt:lpstr>Multi-Way Array Aggregation in OLAP and Data Warehouses</vt:lpstr>
      <vt:lpstr>Bottom-Up Computation (BUC) Algorithm</vt:lpstr>
      <vt:lpstr>Data Warehouse Architecture: Overview</vt:lpstr>
      <vt:lpstr>Cloud-based Data Warehousing: Key Points</vt:lpstr>
      <vt:lpstr>Machine Learning Interview Question</vt:lpstr>
      <vt:lpstr>Mathematical Intuitions for OLAP &amp; Data Warehousing</vt:lpstr>
      <vt:lpstr>Mathematical Intuitions for OLAP &amp; Data Warehousing (contd.)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4502/5502</dc:title>
  <dc:subject/>
  <dc:creator/>
  <cp:keywords/>
  <dc:description>generated using python-pptx</dc:description>
  <cp:lastModifiedBy>Ravi Starzl</cp:lastModifiedBy>
  <cp:revision>13</cp:revision>
  <dcterms:created xsi:type="dcterms:W3CDTF">2013-01-27T09:14:16Z</dcterms:created>
  <dcterms:modified xsi:type="dcterms:W3CDTF">2023-09-19T05:16:24Z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0x010100108A9E4F06313E4DA5FDB05876FCF81A</vt:lpwstr>
  </property>
</Properties>
</file>