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59" r:id="rId4"/>
    <p:sldId id="257" r:id="rId5"/>
    <p:sldId id="260" r:id="rId6"/>
    <p:sldId id="261" r:id="rId7"/>
    <p:sldId id="262" r:id="rId8"/>
    <p:sldId id="281" r:id="rId9"/>
    <p:sldId id="282" r:id="rId10"/>
    <p:sldId id="283" r:id="rId11"/>
    <p:sldId id="284" r:id="rId12"/>
    <p:sldId id="264" r:id="rId13"/>
    <p:sldId id="272" r:id="rId14"/>
    <p:sldId id="273" r:id="rId15"/>
    <p:sldId id="276" r:id="rId16"/>
    <p:sldId id="277" r:id="rId17"/>
    <p:sldId id="278" r:id="rId18"/>
    <p:sldId id="279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48"/>
  </p:normalViewPr>
  <p:slideViewPr>
    <p:cSldViewPr snapToGrid="0" snapToObjects="1"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2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customXml" Target="../customXml/item3.xml"/><Relationship Id="rId24" Type="http://schemas.openxmlformats.org/officeDocument/2006/relationships/viewProps" Target="viewProp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presProps" Target="presProps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3555F-F351-774A-A369-90E03AEFAEEE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07854-5E82-8945-96D4-CF8FB2D8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4502/5502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 to Frequent Patterns, Associations, and Correlations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/>
              <a:t>Apriori</a:t>
            </a:r>
            <a:r>
              <a:rPr lang="en-US" b="1" dirty="0"/>
              <a:t> Property</a:t>
            </a:r>
          </a:p>
          <a:p>
            <a:r>
              <a:rPr lang="en-US" dirty="0"/>
              <a:t>The </a:t>
            </a:r>
            <a:r>
              <a:rPr lang="en-US" dirty="0" err="1"/>
              <a:t>Apriori</a:t>
            </a:r>
            <a:r>
              <a:rPr lang="en-US" dirty="0"/>
              <a:t> property is the foundational principle of the algorithm. It states that all non-empty subsets of a frequent </a:t>
            </a:r>
            <a:r>
              <a:rPr lang="en-US" dirty="0" err="1"/>
              <a:t>itemset</a:t>
            </a:r>
            <a:r>
              <a:rPr lang="en-US" dirty="0"/>
              <a:t> must also be frequent. This is based on the intuitive understanding that if, for instance, the </a:t>
            </a:r>
            <a:r>
              <a:rPr lang="en-US" dirty="0" err="1"/>
              <a:t>itemset</a:t>
            </a:r>
            <a:r>
              <a:rPr lang="en-US" dirty="0"/>
              <a:t> {beer, diaper, </a:t>
            </a:r>
            <a:r>
              <a:rPr lang="en-US" dirty="0" smtClean="0"/>
              <a:t>nuts}is </a:t>
            </a:r>
            <a:r>
              <a:rPr lang="en-US" dirty="0"/>
              <a:t>frequent, then its subsets like {beer, </a:t>
            </a:r>
            <a:r>
              <a:rPr lang="en-US" dirty="0" smtClean="0"/>
              <a:t>diaper}or {beer</a:t>
            </a:r>
            <a:r>
              <a:rPr lang="en-US" dirty="0"/>
              <a:t>, nuts} must also be frequent.</a:t>
            </a:r>
          </a:p>
          <a:p>
            <a:r>
              <a:rPr lang="en-US" b="1" dirty="0"/>
              <a:t>Mathematical Representation</a:t>
            </a:r>
            <a:r>
              <a:rPr lang="en-US" dirty="0"/>
              <a:t>: If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is a frequent </a:t>
            </a:r>
            <a:r>
              <a:rPr lang="en-US" dirty="0" err="1"/>
              <a:t>itemset</a:t>
            </a:r>
            <a:r>
              <a:rPr lang="en-US" dirty="0"/>
              <a:t>, then all subsets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must also be frequent, i.e., </a:t>
            </a:r>
            <a:r>
              <a:rPr lang="en-US" i="1" dirty="0" smtClean="0"/>
              <a:t>S</a:t>
            </a:r>
            <a:r>
              <a:rPr lang="en-US" dirty="0"/>
              <a:t>⊆</a:t>
            </a:r>
            <a:r>
              <a:rPr lang="en-US" i="1" dirty="0"/>
              <a:t>X</a:t>
            </a:r>
            <a:r>
              <a:rPr lang="en-US" dirty="0"/>
              <a:t> implies S</a:t>
            </a:r>
            <a:r>
              <a:rPr lang="en-US" i="1" dirty="0"/>
              <a:t>S</a:t>
            </a:r>
            <a:r>
              <a:rPr lang="en-US" dirty="0"/>
              <a:t> is frequent</a:t>
            </a:r>
            <a:r>
              <a:rPr lang="en-US" dirty="0" smtClean="0"/>
              <a:t>.</a:t>
            </a:r>
          </a:p>
          <a:p>
            <a:r>
              <a:rPr lang="en-US" b="1" dirty="0"/>
              <a:t>Efficiency</a:t>
            </a:r>
            <a:r>
              <a:rPr lang="en-US" dirty="0"/>
              <a:t>: Knowing this property allows us to efficiently find larger frequent </a:t>
            </a:r>
            <a:r>
              <a:rPr lang="en-US" dirty="0" err="1"/>
              <a:t>itemsets</a:t>
            </a:r>
            <a:r>
              <a:rPr lang="en-US" dirty="0"/>
              <a:t>. If we find a frequent </a:t>
            </a:r>
            <a:r>
              <a:rPr lang="en-US" dirty="0" err="1"/>
              <a:t>itemset</a:t>
            </a:r>
            <a:r>
              <a:rPr lang="en-US" dirty="0"/>
              <a:t> of size </a:t>
            </a:r>
            <a:r>
              <a:rPr lang="en-US" i="1" dirty="0" smtClean="0"/>
              <a:t>n</a:t>
            </a:r>
            <a:r>
              <a:rPr lang="en-US" dirty="0"/>
              <a:t>, we only have to consider its immediate supersets of size </a:t>
            </a:r>
            <a:r>
              <a:rPr lang="en-US" i="1" dirty="0" smtClean="0"/>
              <a:t>n</a:t>
            </a:r>
            <a:r>
              <a:rPr lang="en-US" dirty="0" smtClean="0"/>
              <a:t>+1 </a:t>
            </a:r>
            <a:r>
              <a:rPr lang="en-US" dirty="0"/>
              <a:t>as candidates for being frequent.</a:t>
            </a:r>
          </a:p>
          <a:p>
            <a:r>
              <a:rPr lang="en-US" b="1" dirty="0"/>
              <a:t>Reduction in Search Space</a:t>
            </a:r>
            <a:r>
              <a:rPr lang="en-US" dirty="0"/>
              <a:t>: By the same logic, if a set is not frequent, then its supersets cannot be frequent either, which leads us to </a:t>
            </a:r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smtClean="0"/>
              <a:t>pruning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68876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Apiori</a:t>
            </a:r>
            <a:r>
              <a:rPr lang="en-US" dirty="0" smtClean="0"/>
              <a:t>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Apriori</a:t>
            </a:r>
            <a:r>
              <a:rPr lang="en-US" dirty="0" smtClean="0"/>
              <a:t> </a:t>
            </a:r>
            <a:r>
              <a:rPr lang="en-US" dirty="0"/>
              <a:t>Pruning is a concept that helps us further reduce the computational load. The basic idea is that if an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is infrequent, then all its supersets must also be infrequent.</a:t>
            </a:r>
          </a:p>
          <a:p>
            <a:r>
              <a:rPr lang="en-US" b="1" dirty="0"/>
              <a:t>Mathematical Representation</a:t>
            </a:r>
            <a:r>
              <a:rPr lang="en-US" dirty="0"/>
              <a:t>: If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is infrequent, then for any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i="1" dirty="0" smtClean="0"/>
              <a:t>X</a:t>
            </a:r>
            <a:r>
              <a:rPr lang="en-US" dirty="0"/>
              <a:t>⊆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dirty="0"/>
              <a:t>is also infrequent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Computational Savings</a:t>
            </a:r>
            <a:r>
              <a:rPr lang="en-US" dirty="0"/>
              <a:t>: It helps in reducing the number of </a:t>
            </a:r>
            <a:r>
              <a:rPr lang="en-US" dirty="0" err="1"/>
              <a:t>itemsets</a:t>
            </a:r>
            <a:r>
              <a:rPr lang="en-US" dirty="0"/>
              <a:t> we need to check. If {beer, nuts</a:t>
            </a:r>
            <a:r>
              <a:rPr lang="en-US" dirty="0" smtClean="0"/>
              <a:t>} </a:t>
            </a:r>
            <a:r>
              <a:rPr lang="en-US" dirty="0"/>
              <a:t>is infrequent, we don't have to check {beer, nuts, diaper</a:t>
            </a:r>
            <a:r>
              <a:rPr lang="en-US" dirty="0" smtClean="0"/>
              <a:t>}, </a:t>
            </a:r>
            <a:r>
              <a:rPr lang="en-US" dirty="0"/>
              <a:t>{beer, nuts, soda</a:t>
            </a:r>
            <a:r>
              <a:rPr lang="en-US" dirty="0" smtClean="0"/>
              <a:t>}, </a:t>
            </a:r>
            <a:r>
              <a:rPr lang="en-US" dirty="0"/>
              <a:t>etc.</a:t>
            </a:r>
          </a:p>
          <a:p>
            <a:r>
              <a:rPr lang="en-US" b="1" dirty="0"/>
              <a:t>Focus on Likely Candidates</a:t>
            </a:r>
            <a:r>
              <a:rPr lang="en-US" dirty="0"/>
              <a:t>: Pruning allows us to focus our computational resources on the more promising </a:t>
            </a:r>
            <a:r>
              <a:rPr lang="en-US" dirty="0" err="1"/>
              <a:t>itemsets</a:t>
            </a:r>
            <a:r>
              <a:rPr lang="en-US" dirty="0"/>
              <a:t> that have a higher likelihood of being frequent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211129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Interestingness Measure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Association Rule </a:t>
            </a:r>
            <a:r>
              <a:rPr lang="en-US" b="1" dirty="0" smtClean="0"/>
              <a:t>Metrics</a:t>
            </a:r>
            <a:endParaRPr lang="en-US" dirty="0"/>
          </a:p>
          <a:p>
            <a:r>
              <a:rPr lang="en-US" dirty="0"/>
              <a:t>Support measures how often items A</a:t>
            </a:r>
            <a:r>
              <a:rPr lang="en-US" i="1" dirty="0"/>
              <a:t>A</a:t>
            </a:r>
            <a:r>
              <a:rPr lang="en-US" dirty="0"/>
              <a:t> and B</a:t>
            </a:r>
            <a:r>
              <a:rPr lang="en-US" i="1" dirty="0"/>
              <a:t>B</a:t>
            </a:r>
            <a:r>
              <a:rPr lang="en-US" dirty="0"/>
              <a:t> appear together in the dataset. It's calculated as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For the rule "play basketball </a:t>
            </a:r>
            <a:r>
              <a:rPr lang="en-US" dirty="0" smtClean="0"/>
              <a:t>⇒ </a:t>
            </a:r>
            <a:r>
              <a:rPr lang="en-US" dirty="0"/>
              <a:t>eat cereal," the support is </a:t>
            </a:r>
            <a:r>
              <a:rPr lang="en-US" dirty="0" smtClean="0"/>
              <a:t>40%, </a:t>
            </a:r>
            <a:r>
              <a:rPr lang="en-US" dirty="0"/>
              <a:t>meaning these activities occur together in </a:t>
            </a:r>
            <a:r>
              <a:rPr lang="en-US" dirty="0" smtClean="0"/>
              <a:t>40%of </a:t>
            </a:r>
            <a:r>
              <a:rPr lang="en-US" dirty="0"/>
              <a:t>all transactions or data points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Confidence measures the likelihood that item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will appear when item A</a:t>
            </a:r>
            <a:r>
              <a:rPr lang="en-US" i="1" dirty="0"/>
              <a:t>A</a:t>
            </a:r>
            <a:r>
              <a:rPr lang="en-US" dirty="0"/>
              <a:t> appears. It's calculated as: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81" y="2922149"/>
            <a:ext cx="5174361" cy="728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81" y="5737567"/>
            <a:ext cx="5536438" cy="77719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52205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Iterative Nature of Apriori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Key Points:</a:t>
            </a:r>
          </a:p>
          <a:p>
            <a:r>
              <a:t>Focuses on 'itemsets', sets of items occurring together in transactions.</a:t>
            </a:r>
          </a:p>
          <a:p>
            <a:r>
              <a:t>Iteratively builds k-itemsets starting from 1-itemsets that meet a minimum support threshold.</a:t>
            </a:r>
          </a:p>
          <a:p>
            <a:r>
              <a:t>Self-Joining: Generates candidate (k+1)-itemsets from frequent k-itemsets. Joins two k-itemsets if their first (k-1) items are identical.</a:t>
            </a:r>
          </a:p>
          <a:p>
            <a:r>
              <a:t>Pruning: Eliminates any candidate k-itemsets if any (k-1)-itemset subset of it is not frequent.</a:t>
            </a:r>
          </a:p>
          <a:p>
            <a:r>
              <a:t>Example: L3 = {abc, abd, acd, ace, bcd}. Candidate 4-itemsets include abcd, acde. 'acde' is pruned because 'ade' is not in L3.</a:t>
            </a:r>
          </a:p>
          <a:p>
            <a:r>
              <a:t>Applications: Crucial in market basket analysis for discovering product associations.</a:t>
            </a:r>
          </a:p>
          <a:p>
            <a:r>
              <a:t>Impact: Efficiently reduces computational burden, making pattern mining manageable in large data sets.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52416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Interestingness Measure in 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Measures the worth of an identified association rule (A ⇒ B).</a:t>
            </a:r>
          </a:p>
          <a:p>
            <a:r>
              <a:t>Two main metrics: Support and Confidence.</a:t>
            </a:r>
          </a:p>
          <a:p>
            <a:r>
              <a:t>Example Rule: 'play basketball ⇒ eat cereal', Support: 40%, Confidence: 66.7%.</a:t>
            </a:r>
          </a:p>
          <a:p>
            <a:r>
              <a:t>Caution: Rule may be less informative than it seems. Context matters.</a:t>
            </a:r>
          </a:p>
          <a:p>
            <a:r>
              <a:t>Alternative Rule: 'play basketball ⇒ not eat cereal', Support: 20%, Confidence: 33.3%.</a:t>
            </a:r>
          </a:p>
          <a:p>
            <a:r>
              <a:t>Lift: Another measure to evaluate dependence between A and B.</a:t>
            </a:r>
          </a:p>
          <a:p>
            <a:r>
              <a:t>Other measures like Leverage and Conviction can provide additional insights.</a:t>
            </a:r>
          </a:p>
          <a:p>
            <a:r>
              <a:t>These metrics should not be used in isolation.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208773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Interview Question</a:t>
            </a:r>
          </a:p>
          <a:p>
            <a:r>
              <a:rPr lang="en-US" dirty="0"/>
              <a:t>You are working as a data scientist for a retail company that wants to better understand its customers' purchasing behaviors. Your company has a rich dataset of transactions, and your task is to provide actionable insights for the marketing team.</a:t>
            </a:r>
          </a:p>
          <a:p>
            <a:r>
              <a:rPr lang="en-US" dirty="0"/>
              <a:t>Explain how metrics like support, confidence, and lift can be used to identify important association rules in transaction data.</a:t>
            </a:r>
          </a:p>
          <a:p>
            <a:r>
              <a:rPr lang="en-US" dirty="0"/>
              <a:t>Discuss the concept of "interestingness measures" in the context of association rules. How would you go about determining which rules are the most interesting or valuable to the business?</a:t>
            </a:r>
          </a:p>
          <a:p>
            <a:r>
              <a:rPr lang="en-US" dirty="0"/>
              <a:t>Describe different data visualization techniques that could be used to present the frequent </a:t>
            </a:r>
            <a:r>
              <a:rPr lang="en-US" dirty="0" err="1"/>
              <a:t>itemsets</a:t>
            </a:r>
            <a:r>
              <a:rPr lang="en-US" dirty="0"/>
              <a:t> and association rules to the marketing team. What are the advantages and disadvantages of each?</a:t>
            </a:r>
          </a:p>
          <a:p>
            <a:r>
              <a:rPr lang="en-US" dirty="0"/>
              <a:t>What are Closed and Max Patterns, and how can they be useful in analyzing a large dataset of transactions?</a:t>
            </a:r>
          </a:p>
          <a:p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17697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Step-by-step Explanation</a:t>
            </a:r>
          </a:p>
          <a:p>
            <a:pPr marL="0" indent="0">
              <a:buNone/>
            </a:pPr>
            <a:r>
              <a:rPr lang="en-US" dirty="0"/>
              <a:t>Part 1: Understanding Metrics</a:t>
            </a:r>
          </a:p>
          <a:p>
            <a:r>
              <a:rPr lang="en-US" b="1" dirty="0"/>
              <a:t>Support</a:t>
            </a:r>
            <a:r>
              <a:rPr lang="en-US" dirty="0"/>
              <a:t>: Measures the frequency of an </a:t>
            </a:r>
            <a:r>
              <a:rPr lang="en-US" dirty="0" err="1"/>
              <a:t>itemset</a:t>
            </a:r>
            <a:r>
              <a:rPr lang="en-US" dirty="0"/>
              <a:t> appearing in the dataset. It gives an idea of how prevalent a particular rule is.</a:t>
            </a:r>
          </a:p>
          <a:p>
            <a:r>
              <a:rPr lang="en-US" b="1" dirty="0"/>
              <a:t>Confidence</a:t>
            </a:r>
            <a:r>
              <a:rPr lang="en-US" dirty="0"/>
              <a:t>: Measures how often items in B</a:t>
            </a:r>
            <a:r>
              <a:rPr lang="en-US" i="1" dirty="0"/>
              <a:t>B</a:t>
            </a:r>
            <a:r>
              <a:rPr lang="en-US" dirty="0"/>
              <a:t> appear in transactions that contain A</a:t>
            </a:r>
            <a:r>
              <a:rPr lang="en-US" i="1" dirty="0"/>
              <a:t>A</a:t>
            </a:r>
            <a:r>
              <a:rPr lang="en-US" dirty="0"/>
              <a:t>. Confidence gives a sense of the rule's predictive power.</a:t>
            </a:r>
          </a:p>
          <a:p>
            <a:r>
              <a:rPr lang="en-US" b="1" dirty="0"/>
              <a:t>Lift</a:t>
            </a:r>
            <a:r>
              <a:rPr lang="en-US" dirty="0"/>
              <a:t>: Measures how much more likely item B</a:t>
            </a:r>
            <a:r>
              <a:rPr lang="en-US" i="1" dirty="0"/>
              <a:t>B</a:t>
            </a:r>
            <a:r>
              <a:rPr lang="en-US" dirty="0"/>
              <a:t> is purchased when item A</a:t>
            </a:r>
            <a:r>
              <a:rPr lang="en-US" i="1" dirty="0"/>
              <a:t>A</a:t>
            </a:r>
            <a:r>
              <a:rPr lang="en-US" dirty="0"/>
              <a:t> is purchased, compared to being purchased randomly. Lift &gt; 1 implies A</a:t>
            </a:r>
            <a:r>
              <a:rPr lang="en-US" i="1" dirty="0"/>
              <a:t>A</a:t>
            </a:r>
            <a:r>
              <a:rPr lang="en-US" dirty="0"/>
              <a:t> and B</a:t>
            </a:r>
            <a:r>
              <a:rPr lang="en-US" i="1" dirty="0"/>
              <a:t>B</a:t>
            </a:r>
            <a:r>
              <a:rPr lang="en-US" dirty="0"/>
              <a:t> are positively correlated.</a:t>
            </a:r>
          </a:p>
          <a:p>
            <a:pPr marL="0" indent="0">
              <a:buNone/>
            </a:pPr>
            <a:r>
              <a:rPr lang="en-US" dirty="0"/>
              <a:t>Part 2: Interestingness Measures</a:t>
            </a:r>
          </a:p>
          <a:p>
            <a:r>
              <a:rPr lang="en-US" dirty="0"/>
              <a:t>The concept of "interestingness measures" like lift, leverage, or conviction can help us prioritize rules that are more likely to yield actionable insights.</a:t>
            </a:r>
          </a:p>
          <a:p>
            <a:r>
              <a:rPr lang="en-US" dirty="0"/>
              <a:t>To determine which rules are most valuable, you might consider additional business context or objectives, like profit margins on the items involved, seasonal trends, or stock levels.</a:t>
            </a:r>
          </a:p>
          <a:p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98832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Part 3: Data Visualization Techniques</a:t>
            </a:r>
          </a:p>
          <a:p>
            <a:r>
              <a:rPr lang="en-US" b="1" dirty="0" err="1"/>
              <a:t>Heatmaps</a:t>
            </a:r>
            <a:r>
              <a:rPr lang="en-US" dirty="0"/>
              <a:t>: Useful for identifying hotspots where several variables intersect.</a:t>
            </a:r>
          </a:p>
          <a:p>
            <a:pPr lvl="1"/>
            <a:r>
              <a:rPr lang="en-US" b="1" dirty="0"/>
              <a:t>Advantages</a:t>
            </a:r>
            <a:r>
              <a:rPr lang="en-US" dirty="0"/>
              <a:t>: Easy to understand</a:t>
            </a:r>
          </a:p>
          <a:p>
            <a:pPr lvl="1"/>
            <a:r>
              <a:rPr lang="en-US" b="1" dirty="0"/>
              <a:t>Disadvantages</a:t>
            </a:r>
            <a:r>
              <a:rPr lang="en-US" dirty="0"/>
              <a:t>: Limited in the number of variables it can display</a:t>
            </a:r>
          </a:p>
          <a:p>
            <a:r>
              <a:rPr lang="en-US" b="1" dirty="0"/>
              <a:t>Network Graphs</a:t>
            </a:r>
            <a:r>
              <a:rPr lang="en-US" dirty="0"/>
              <a:t>: Shows how items are interconnected.</a:t>
            </a:r>
          </a:p>
          <a:p>
            <a:pPr lvl="1"/>
            <a:r>
              <a:rPr lang="en-US" b="1" dirty="0"/>
              <a:t>Advantages</a:t>
            </a:r>
            <a:r>
              <a:rPr lang="en-US" dirty="0"/>
              <a:t>: Clearly shows relationships</a:t>
            </a:r>
          </a:p>
          <a:p>
            <a:pPr lvl="1"/>
            <a:r>
              <a:rPr lang="en-US" b="1" dirty="0"/>
              <a:t>Disadvantages</a:t>
            </a:r>
            <a:r>
              <a:rPr lang="en-US" dirty="0"/>
              <a:t>: Can become cluttered</a:t>
            </a:r>
          </a:p>
          <a:p>
            <a:r>
              <a:rPr lang="en-US" b="1" dirty="0"/>
              <a:t>Bar Charts or Pie Charts</a:t>
            </a:r>
            <a:r>
              <a:rPr lang="en-US" dirty="0"/>
              <a:t>: Simple and effective but best for displaying single dimensions.</a:t>
            </a:r>
          </a:p>
          <a:p>
            <a:pPr lvl="1"/>
            <a:r>
              <a:rPr lang="en-US" b="1" dirty="0"/>
              <a:t>Advantages</a:t>
            </a:r>
            <a:r>
              <a:rPr lang="en-US" dirty="0"/>
              <a:t>: Universally understood</a:t>
            </a:r>
          </a:p>
          <a:p>
            <a:pPr lvl="1"/>
            <a:r>
              <a:rPr lang="en-US" b="1" dirty="0"/>
              <a:t>Disadvantages</a:t>
            </a:r>
            <a:r>
              <a:rPr lang="en-US" dirty="0"/>
              <a:t>: Limited complexity</a:t>
            </a:r>
          </a:p>
          <a:p>
            <a:pPr marL="0" indent="0">
              <a:buNone/>
            </a:pPr>
            <a:r>
              <a:rPr lang="en-US" dirty="0" smtClean="0"/>
              <a:t>Part </a:t>
            </a:r>
            <a:r>
              <a:rPr lang="en-US" dirty="0"/>
              <a:t>4: Closed and Max Patterns</a:t>
            </a:r>
          </a:p>
          <a:p>
            <a:r>
              <a:rPr lang="en-US" b="1" dirty="0"/>
              <a:t>Closed Patterns</a:t>
            </a:r>
            <a:r>
              <a:rPr lang="en-US" dirty="0"/>
              <a:t>: These are </a:t>
            </a:r>
            <a:r>
              <a:rPr lang="en-US" dirty="0" err="1"/>
              <a:t>itemsets</a:t>
            </a:r>
            <a:r>
              <a:rPr lang="en-US" dirty="0"/>
              <a:t> that have no superset with the same support. They provide a form of lossless compression and are useful for summarizing the data.</a:t>
            </a:r>
          </a:p>
          <a:p>
            <a:r>
              <a:rPr lang="en-US" b="1" dirty="0"/>
              <a:t>Max Patterns</a:t>
            </a:r>
            <a:r>
              <a:rPr lang="en-US" dirty="0"/>
              <a:t>: These are </a:t>
            </a:r>
            <a:r>
              <a:rPr lang="en-US" dirty="0" err="1"/>
              <a:t>itemsets</a:t>
            </a:r>
            <a:r>
              <a:rPr lang="en-US" dirty="0"/>
              <a:t> that have no frequent superset. Max Patterns are useful for identifying the most comprehensive </a:t>
            </a:r>
            <a:r>
              <a:rPr lang="en-US" dirty="0" err="1"/>
              <a:t>itemsets</a:t>
            </a:r>
            <a:r>
              <a:rPr lang="en-US" dirty="0"/>
              <a:t> that frequently occur together.</a:t>
            </a:r>
          </a:p>
          <a:p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429683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Lesser Known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Jaccard</a:t>
            </a:r>
            <a:r>
              <a:rPr lang="en-US" sz="2400" b="1" dirty="0"/>
              <a:t> Similarity for Quick Scanning</a:t>
            </a:r>
            <a:r>
              <a:rPr lang="en-US" sz="2400" dirty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Before diving into complex metrics like support and confidence, one might quickly estimate the similarity between two </a:t>
            </a:r>
            <a:r>
              <a:rPr lang="en-US" sz="2400" dirty="0" err="1"/>
              <a:t>itemsets</a:t>
            </a:r>
            <a:r>
              <a:rPr lang="en-US" sz="2400" dirty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/>
              <a:t>using </a:t>
            </a:r>
            <a:r>
              <a:rPr lang="en-US" sz="2400" dirty="0" err="1"/>
              <a:t>Jaccard</a:t>
            </a:r>
            <a:r>
              <a:rPr lang="en-US" sz="2400" dirty="0"/>
              <a:t> Similarity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err="1"/>
              <a:t>Itemset</a:t>
            </a:r>
            <a:r>
              <a:rPr lang="en-US" sz="2400" b="1" dirty="0"/>
              <a:t> Length and Computation</a:t>
            </a:r>
            <a:r>
              <a:rPr lang="en-US" sz="2400" dirty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length of an </a:t>
            </a:r>
            <a:r>
              <a:rPr lang="en-US" sz="2400" dirty="0" err="1"/>
              <a:t>itemset</a:t>
            </a:r>
            <a:r>
              <a:rPr lang="en-US" sz="2400" dirty="0"/>
              <a:t> </a:t>
            </a:r>
            <a:r>
              <a:rPr lang="en-US" sz="2400" dirty="0" smtClean="0"/>
              <a:t>∣</a:t>
            </a:r>
            <a:r>
              <a:rPr lang="en-US" sz="2400" i="1" dirty="0"/>
              <a:t>X</a:t>
            </a:r>
            <a:r>
              <a:rPr lang="en-US" sz="2400" dirty="0"/>
              <a:t>∣ has an exponential relationship with the number of its subsets. Understanding this can give you an intuition about the computational complexity involved.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68" y="3184652"/>
            <a:ext cx="2300478" cy="747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5608659"/>
            <a:ext cx="3315589" cy="70006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2018155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Lesser Known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Conditional Probability for Confidence</a:t>
            </a:r>
            <a:r>
              <a:rPr lang="en-US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Confidence is essentially conditional probability in disguise. Understanding the fundamental nature of conditional probability can provide deeper insights into the confidence metric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Mean and Variance of Support</a:t>
            </a:r>
            <a:r>
              <a:rPr lang="en-US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 not usually computed, understanding that the support of different rules can vary widely may lead you to look into the mean and variance of support values, offering a statistical view of your rules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98" y="3344164"/>
            <a:ext cx="2223743" cy="764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98" y="5852668"/>
            <a:ext cx="2098293" cy="83363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2246" y="6450457"/>
            <a:ext cx="4114800" cy="365125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10675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274638"/>
            <a:ext cx="8229600" cy="11430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92675" y="1365306"/>
            <a:ext cx="37444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  <a:p>
            <a:r>
              <a:rPr lang="en-US" sz="2000" dirty="0"/>
              <a:t>4</a:t>
            </a:r>
          </a:p>
          <a:p>
            <a:r>
              <a:rPr lang="en-US" sz="2000" dirty="0"/>
              <a:t>5</a:t>
            </a:r>
          </a:p>
          <a:p>
            <a:r>
              <a:rPr lang="en-US" sz="2000" dirty="0"/>
              <a:t>6</a:t>
            </a:r>
          </a:p>
          <a:p>
            <a:r>
              <a:rPr lang="en-US" sz="2000" dirty="0"/>
              <a:t>7</a:t>
            </a:r>
          </a:p>
          <a:p>
            <a:r>
              <a:rPr lang="en-US" sz="2000" dirty="0"/>
              <a:t>8</a:t>
            </a:r>
          </a:p>
          <a:p>
            <a:r>
              <a:rPr lang="en-US" sz="2000" dirty="0"/>
              <a:t>9</a:t>
            </a:r>
          </a:p>
          <a:p>
            <a:r>
              <a:rPr lang="en-US" sz="2000" dirty="0"/>
              <a:t>10</a:t>
            </a:r>
          </a:p>
          <a:p>
            <a:r>
              <a:rPr lang="en-US" sz="2000" dirty="0"/>
              <a:t>11</a:t>
            </a:r>
          </a:p>
          <a:p>
            <a:r>
              <a:rPr lang="en-US" sz="2000" dirty="0"/>
              <a:t>12</a:t>
            </a:r>
          </a:p>
          <a:p>
            <a:r>
              <a:rPr lang="en-US" sz="2000" dirty="0"/>
              <a:t>13</a:t>
            </a:r>
          </a:p>
          <a:p>
            <a:r>
              <a:rPr lang="en-US" sz="2000" dirty="0"/>
              <a:t>14</a:t>
            </a:r>
          </a:p>
          <a:p>
            <a:r>
              <a:rPr lang="en-US" sz="2000" dirty="0"/>
              <a:t>15-17</a:t>
            </a:r>
          </a:p>
          <a:p>
            <a:r>
              <a:rPr lang="en-US" sz="2000" dirty="0"/>
              <a:t>18-20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1138" y="1417638"/>
            <a:ext cx="617509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 Basket Analysis</a:t>
            </a:r>
          </a:p>
          <a:p>
            <a:r>
              <a:rPr lang="en-US" dirty="0"/>
              <a:t>Frequent Pattern Analysis</a:t>
            </a:r>
          </a:p>
          <a:p>
            <a:r>
              <a:rPr lang="en-US" dirty="0"/>
              <a:t>Basic Concepts</a:t>
            </a:r>
          </a:p>
          <a:p>
            <a:r>
              <a:rPr lang="en-US" dirty="0"/>
              <a:t>Frequent Pattern Analysis Example</a:t>
            </a:r>
          </a:p>
          <a:p>
            <a:r>
              <a:rPr lang="en-US" dirty="0"/>
              <a:t>Mining Association Rules</a:t>
            </a:r>
          </a:p>
          <a:p>
            <a:r>
              <a:rPr lang="en-US" dirty="0"/>
              <a:t>Closed Patterns</a:t>
            </a:r>
          </a:p>
          <a:p>
            <a:r>
              <a:rPr lang="en-US" dirty="0"/>
              <a:t>Max Patterns</a:t>
            </a:r>
          </a:p>
          <a:p>
            <a:r>
              <a:rPr lang="en-US" dirty="0" err="1"/>
              <a:t>Apiori</a:t>
            </a:r>
            <a:r>
              <a:rPr lang="en-US" dirty="0"/>
              <a:t> Algorithm</a:t>
            </a:r>
          </a:p>
          <a:p>
            <a:r>
              <a:rPr lang="en-US" dirty="0" err="1"/>
              <a:t>Apiori</a:t>
            </a:r>
            <a:r>
              <a:rPr lang="en-US" dirty="0"/>
              <a:t> Pruning</a:t>
            </a:r>
          </a:p>
          <a:p>
            <a:r>
              <a:rPr lang="en-US" dirty="0"/>
              <a:t>Interestingness Measure</a:t>
            </a:r>
          </a:p>
          <a:p>
            <a:r>
              <a:rPr lang="en-US" dirty="0"/>
              <a:t>Iterative Nature of </a:t>
            </a:r>
            <a:r>
              <a:rPr lang="en-US" dirty="0" err="1"/>
              <a:t>Apiori</a:t>
            </a:r>
            <a:r>
              <a:rPr lang="en-US" dirty="0"/>
              <a:t> Algorithm</a:t>
            </a:r>
          </a:p>
          <a:p>
            <a:r>
              <a:rPr lang="en-US" dirty="0"/>
              <a:t>Interestingness Measure in Association Rule Mining</a:t>
            </a:r>
          </a:p>
          <a:p>
            <a:r>
              <a:rPr lang="en-US" dirty="0"/>
              <a:t>Interview Question</a:t>
            </a:r>
          </a:p>
          <a:p>
            <a:r>
              <a:rPr lang="en-US" dirty="0"/>
              <a:t>Lesser Known Points</a:t>
            </a:r>
          </a:p>
          <a:p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96017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Lesser Known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Leverage as a Measure of Independence</a:t>
            </a:r>
            <a:r>
              <a:rPr lang="en-US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Leverage is another interestingness measure, calculated as the difference between the observed frequency of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together, and the frequency that would be expected if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were statistically independent.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5" y="4702556"/>
            <a:ext cx="5683250" cy="939800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87862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 Basket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pPr>
              <a:defRPr sz="1800"/>
            </a:pPr>
            <a:r>
              <a:rPr dirty="0" smtClean="0"/>
              <a:t>Market </a:t>
            </a:r>
            <a:r>
              <a:rPr dirty="0"/>
              <a:t>Basket Analysis (MBA) identifies groups of items frequently bought together.</a:t>
            </a:r>
          </a:p>
          <a:p>
            <a:pPr>
              <a:defRPr sz="1800"/>
            </a:pPr>
            <a:r>
              <a:rPr dirty="0"/>
              <a:t>Example: Small grocery store transactions reveal milk &amp; bread, and sugar &amp; eggs are commonly bought together.</a:t>
            </a:r>
          </a:p>
          <a:p>
            <a:pPr>
              <a:defRPr sz="1800"/>
            </a:pPr>
            <a:r>
              <a:rPr dirty="0"/>
              <a:t>Key Metrics:</a:t>
            </a:r>
          </a:p>
          <a:p>
            <a:pPr lvl="1">
              <a:defRPr sz="1800"/>
            </a:pPr>
            <a:r>
              <a:rPr dirty="0"/>
              <a:t>  - 'Support' measures frequency an itemset appears in transactions. E.g., Support for {sugar, eggs} is 50%.</a:t>
            </a:r>
          </a:p>
          <a:p>
            <a:pPr lvl="1">
              <a:defRPr sz="1800"/>
            </a:pPr>
            <a:r>
              <a:rPr dirty="0"/>
              <a:t>  - 'Confidence' is the likelihood of item Y being bought when item X is bought. E.g., Confidence for {sugar} -&gt; {eggs} is 100%.</a:t>
            </a:r>
          </a:p>
          <a:p>
            <a:pPr>
              <a:defRPr sz="1800"/>
            </a:pPr>
            <a:r>
              <a:rPr dirty="0"/>
              <a:t>Insights inform decisions like cross-selling, offering discounts, or optimizing store layout.</a:t>
            </a:r>
          </a:p>
          <a:p>
            <a:pPr>
              <a:defRPr sz="1800"/>
            </a:pPr>
            <a:r>
              <a:rPr dirty="0"/>
              <a:t>MBA is a statistical method; correlations don't imply causation.</a:t>
            </a:r>
          </a:p>
          <a:p>
            <a:pPr>
              <a:defRPr sz="1800"/>
            </a:pPr>
            <a:r>
              <a:rPr dirty="0"/>
              <a:t>Algorithms like Apriori and FP-Growth are used for large datasets.</a:t>
            </a:r>
          </a:p>
          <a:p>
            <a:pPr>
              <a:defRPr sz="1800"/>
            </a:pPr>
            <a:r>
              <a:rPr dirty="0"/>
              <a:t>MBA is versatile and can be applied in various domains like website analytics, medical diagnosis, etc.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27078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/>
            </a:pPr>
            <a:r>
              <a:t>Introduction to a core data mining technique focusing on frequent patterns, associations, and correlations.</a:t>
            </a:r>
          </a:p>
          <a:p>
            <a:pPr>
              <a:defRPr sz="1800"/>
            </a:pPr>
            <a:r>
              <a:t>Frequent Pattern Mining (FPM) identifies sets of items or events that frequently occur together.</a:t>
            </a:r>
          </a:p>
          <a:p>
            <a:pPr>
              <a:defRPr sz="1800"/>
            </a:pPr>
            <a:r>
              <a:t>Association rules, like 'If bread and butter, then jam', help predict customer behavior. Measures include Support and Confidence.</a:t>
            </a:r>
          </a:p>
          <a:p>
            <a:pPr>
              <a:defRPr sz="1800"/>
            </a:pPr>
            <a:r>
              <a:t>Correlations describe relationships among data elements. They inform strategic decisions but do not imply causation.</a:t>
            </a:r>
          </a:p>
          <a:p>
            <a:pPr>
              <a:defRPr sz="1800"/>
            </a:pPr>
            <a:r>
              <a:t>These techniques serve as the backbone for advanced data mining concepts like clustering, classification, and prediction.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Frequent Pattern Analysis identifies common sets of items, subsequences, or substructures in data.</a:t>
            </a:r>
          </a:p>
          <a:p>
            <a:pPr>
              <a:defRPr sz="1800"/>
            </a:pPr>
            <a:r>
              <a:rPr dirty="0"/>
              <a:t>Key Terms:</a:t>
            </a:r>
          </a:p>
          <a:p>
            <a:pPr lvl="1">
              <a:defRPr sz="1800"/>
            </a:pPr>
            <a:r>
              <a:rPr dirty="0"/>
              <a:t>  </a:t>
            </a:r>
            <a:r>
              <a:rPr dirty="0" smtClean="0"/>
              <a:t>Set </a:t>
            </a:r>
            <a:r>
              <a:rPr dirty="0"/>
              <a:t>of Items: Collection of products in a single transaction.</a:t>
            </a:r>
          </a:p>
          <a:p>
            <a:pPr lvl="1">
              <a:defRPr sz="1800"/>
            </a:pPr>
            <a:r>
              <a:rPr dirty="0"/>
              <a:t>  </a:t>
            </a:r>
            <a:r>
              <a:rPr dirty="0" smtClean="0"/>
              <a:t>Subsequences</a:t>
            </a:r>
            <a:r>
              <a:rPr dirty="0"/>
              <a:t>: Sequence of actions or events in a specific order.</a:t>
            </a:r>
          </a:p>
          <a:p>
            <a:pPr lvl="1">
              <a:defRPr sz="1800"/>
            </a:pPr>
            <a:r>
              <a:rPr dirty="0"/>
              <a:t>  </a:t>
            </a:r>
            <a:r>
              <a:rPr dirty="0" smtClean="0"/>
              <a:t>Substructures</a:t>
            </a:r>
            <a:r>
              <a:rPr dirty="0"/>
              <a:t>: Complex patterns like subgraphs in graph data.</a:t>
            </a:r>
          </a:p>
          <a:p>
            <a:pPr>
              <a:defRPr sz="1800"/>
            </a:pPr>
            <a:r>
              <a:rPr dirty="0"/>
              <a:t>Applications:</a:t>
            </a:r>
          </a:p>
          <a:p>
            <a:pPr lvl="1">
              <a:defRPr sz="1800"/>
            </a:pPr>
            <a:r>
              <a:rPr dirty="0"/>
              <a:t>  </a:t>
            </a:r>
            <a:r>
              <a:rPr dirty="0" smtClean="0"/>
              <a:t>Web </a:t>
            </a:r>
            <a:r>
              <a:rPr dirty="0"/>
              <a:t>Log Data: Analyze sequences of web pages visited before purchase.</a:t>
            </a:r>
          </a:p>
          <a:p>
            <a:pPr lvl="1">
              <a:defRPr sz="1800"/>
            </a:pPr>
            <a:r>
              <a:rPr dirty="0"/>
              <a:t>  </a:t>
            </a:r>
            <a:r>
              <a:rPr dirty="0" smtClean="0"/>
              <a:t>Road </a:t>
            </a:r>
            <a:r>
              <a:rPr dirty="0"/>
              <a:t>Traffic Data: Identify busy intersections to manage traffic.</a:t>
            </a:r>
          </a:p>
          <a:p>
            <a:pPr>
              <a:defRPr sz="1800"/>
            </a:pPr>
            <a:r>
              <a:rPr dirty="0"/>
              <a:t>Efficient Algorithms:</a:t>
            </a:r>
          </a:p>
          <a:p>
            <a:pPr lvl="1">
              <a:defRPr sz="1800"/>
            </a:pPr>
            <a:r>
              <a:rPr dirty="0"/>
              <a:t>  </a:t>
            </a:r>
            <a:r>
              <a:rPr dirty="0" smtClean="0"/>
              <a:t>Apriori</a:t>
            </a:r>
            <a:r>
              <a:rPr dirty="0"/>
              <a:t>, FP-Growth, PrefixSpan handle large datasets.</a:t>
            </a:r>
          </a:p>
          <a:p>
            <a:pPr>
              <a:defRPr sz="1800"/>
            </a:pPr>
            <a:r>
              <a:rPr dirty="0"/>
              <a:t>Goal: Derive actionable insights by analyzing frequent patterns.</a:t>
            </a:r>
          </a:p>
          <a:p>
            <a:pPr>
              <a:defRPr sz="1800"/>
            </a:pPr>
            <a:r>
              <a:rPr dirty="0"/>
              <a:t>FPA is a powerful tool in data mining across multiple domains.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42461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 </a:t>
            </a:r>
            <a:r>
              <a:rPr lang="en-US" dirty="0" smtClean="0"/>
              <a:t>Analysis Example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/>
            </a:pPr>
            <a:r>
              <a:t>Study of frequent patterns involves key concepts: frequent itemsets, association rules, support, confidence, minimum support, and minimum confidence.</a:t>
            </a:r>
          </a:p>
          <a:p>
            <a:pPr>
              <a:defRPr sz="1800"/>
            </a:pPr>
            <a:r>
              <a:t>Frequent Itemset: A collection of items frequently appearing together in a dataset.</a:t>
            </a:r>
          </a:p>
          <a:p>
            <a:pPr>
              <a:defRPr sz="1800"/>
            </a:pPr>
            <a:r>
              <a:t>Association Rule (X ⇒ Y): If items in set X are bought, items in set Y are likely to be bought too. Does not imply causation.</a:t>
            </a:r>
          </a:p>
          <a:p>
            <a:pPr>
              <a:defRPr sz="1800"/>
            </a:pPr>
            <a:r>
              <a:t>Support: Frequency of an itemset in the dataset. Expressed as a probability (0 to 1).</a:t>
            </a:r>
          </a:p>
          <a:p>
            <a:pPr>
              <a:defRPr sz="1800"/>
            </a:pPr>
            <a:r>
              <a:t>Confidence: Likelihood that items in set Y are bought when items in set X are bought. Also between 0 and 1.</a:t>
            </a:r>
          </a:p>
          <a:p>
            <a:pPr>
              <a:defRPr sz="1800"/>
            </a:pPr>
            <a:r>
              <a:t>Minimum Support and Minimum Confidence: Thresholds to filter out uninteresting rules and focus on statistically significant patterns.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17784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Association Rules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Example dataset: 5 transactions with items A to F. Minimum support and confidence are both 50%.</a:t>
            </a:r>
          </a:p>
          <a:p>
            <a:pPr>
              <a:defRPr sz="1800"/>
            </a:pPr>
            <a:r>
              <a:rPr dirty="0"/>
              <a:t>Frequent Patterns: Sets of items that appear frequently. E.g., A, B, D, E, and AD.</a:t>
            </a:r>
          </a:p>
          <a:p>
            <a:pPr>
              <a:defRPr sz="1800"/>
            </a:pPr>
            <a:r>
              <a:rPr dirty="0"/>
              <a:t>Association Rules (X ⇒ Y): If X is present, Y is likely to be present. E.g., A ⇒ D and D ⇒ A.</a:t>
            </a:r>
          </a:p>
          <a:p>
            <a:pPr>
              <a:defRPr sz="1800"/>
            </a:pPr>
            <a:r>
              <a:rPr dirty="0"/>
              <a:t>Calculating Support:</a:t>
            </a:r>
          </a:p>
          <a:p>
            <a:pPr lvl="1">
              <a:defRPr sz="1800"/>
            </a:pPr>
            <a:r>
              <a:rPr dirty="0"/>
              <a:t> </a:t>
            </a:r>
            <a:r>
              <a:rPr dirty="0" smtClean="0"/>
              <a:t>Count </a:t>
            </a:r>
            <a:r>
              <a:rPr dirty="0"/>
              <a:t>transactions containing both items in the rule.</a:t>
            </a:r>
          </a:p>
          <a:p>
            <a:pPr lvl="1">
              <a:defRPr sz="1800"/>
            </a:pPr>
            <a:r>
              <a:rPr dirty="0"/>
              <a:t> </a:t>
            </a:r>
            <a:r>
              <a:rPr dirty="0" smtClean="0"/>
              <a:t>Divide </a:t>
            </a:r>
            <a:r>
              <a:rPr dirty="0"/>
              <a:t>by total number of transactions.</a:t>
            </a:r>
          </a:p>
          <a:p>
            <a:pPr>
              <a:defRPr sz="1800"/>
            </a:pPr>
            <a:r>
              <a:rPr dirty="0"/>
              <a:t>Calculating Confidence:</a:t>
            </a:r>
          </a:p>
          <a:p>
            <a:pPr lvl="1">
              <a:defRPr sz="1800"/>
            </a:pPr>
            <a:r>
              <a:rPr dirty="0"/>
              <a:t> </a:t>
            </a:r>
            <a:r>
              <a:rPr dirty="0" smtClean="0"/>
              <a:t>Divide </a:t>
            </a:r>
            <a:r>
              <a:rPr dirty="0"/>
              <a:t>support of both items (X ∪ Y) by support of item X.</a:t>
            </a:r>
          </a:p>
          <a:p>
            <a:pPr>
              <a:defRPr sz="1800"/>
            </a:pPr>
            <a:r>
              <a:rPr dirty="0"/>
              <a:t>To determine 'interesting' rules:</a:t>
            </a:r>
          </a:p>
          <a:p>
            <a:pPr lvl="1">
              <a:defRPr sz="1800"/>
            </a:pPr>
            <a:r>
              <a:rPr dirty="0"/>
              <a:t> </a:t>
            </a:r>
            <a:r>
              <a:rPr dirty="0" smtClean="0"/>
              <a:t>Compare </a:t>
            </a:r>
            <a:r>
              <a:rPr dirty="0"/>
              <a:t>calculated support and confidence with minimum support and confidence.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64368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Closed Patterns</a:t>
            </a:r>
          </a:p>
          <a:p>
            <a:r>
              <a:rPr lang="en-US" dirty="0"/>
              <a:t>A Closed Pattern, denoted as X</a:t>
            </a:r>
            <a:r>
              <a:rPr lang="en-US" i="1" dirty="0"/>
              <a:t>X</a:t>
            </a:r>
            <a:r>
              <a:rPr lang="en-US" dirty="0"/>
              <a:t>, is a frequent </a:t>
            </a:r>
            <a:r>
              <a:rPr lang="en-US" dirty="0" err="1"/>
              <a:t>itemset</a:t>
            </a:r>
            <a:r>
              <a:rPr lang="en-US" dirty="0"/>
              <a:t> that has no super-pattern Y</a:t>
            </a:r>
            <a:r>
              <a:rPr lang="en-US" i="1" dirty="0"/>
              <a:t>Y</a:t>
            </a:r>
            <a:r>
              <a:rPr lang="en-US" dirty="0"/>
              <a:t> (Y⊃X</a:t>
            </a:r>
            <a:r>
              <a:rPr lang="en-US" i="1" dirty="0"/>
              <a:t>Y</a:t>
            </a:r>
            <a:r>
              <a:rPr lang="en-US" dirty="0"/>
              <a:t>⊃</a:t>
            </a:r>
            <a:r>
              <a:rPr lang="en-US" i="1" dirty="0"/>
              <a:t>X</a:t>
            </a:r>
            <a:r>
              <a:rPr lang="en-US" dirty="0"/>
              <a:t>) with the same support. In simple terms, if you have a Closed Pattern X</a:t>
            </a:r>
            <a:r>
              <a:rPr lang="en-US" i="1" dirty="0"/>
              <a:t>X</a:t>
            </a:r>
            <a:r>
              <a:rPr lang="en-US" dirty="0"/>
              <a:t>, then you won't find a larger </a:t>
            </a:r>
            <a:r>
              <a:rPr lang="en-US" dirty="0" err="1"/>
              <a:t>itemset</a:t>
            </a:r>
            <a:r>
              <a:rPr lang="en-US" dirty="0"/>
              <a:t> Y</a:t>
            </a:r>
            <a:r>
              <a:rPr lang="en-US" i="1" dirty="0"/>
              <a:t>Y</a:t>
            </a:r>
            <a:r>
              <a:rPr lang="en-US" dirty="0"/>
              <a:t> that appears in the dataset with the same frequency as X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r>
              <a:rPr lang="en-US" b="1" dirty="0"/>
              <a:t>Mathematical Representation</a:t>
            </a:r>
            <a:r>
              <a:rPr lang="en-US" dirty="0"/>
              <a:t>: If X</a:t>
            </a:r>
            <a:r>
              <a:rPr lang="en-US" i="1" dirty="0"/>
              <a:t>X</a:t>
            </a:r>
            <a:r>
              <a:rPr lang="en-US" dirty="0"/>
              <a:t> is a closed pattern with support </a:t>
            </a:r>
            <a:r>
              <a:rPr lang="en-US" dirty="0" err="1"/>
              <a:t>s</a:t>
            </a:r>
            <a:r>
              <a:rPr lang="en-US" i="1" dirty="0" err="1"/>
              <a:t>s</a:t>
            </a:r>
            <a:r>
              <a:rPr lang="en-US" dirty="0"/>
              <a:t>, then there doesn't exist a Y</a:t>
            </a:r>
            <a:r>
              <a:rPr lang="en-US" i="1" dirty="0"/>
              <a:t>Y</a:t>
            </a:r>
            <a:r>
              <a:rPr lang="en-US" dirty="0"/>
              <a:t> such that X⊂Y</a:t>
            </a:r>
            <a:r>
              <a:rPr lang="en-US" i="1" dirty="0"/>
              <a:t>X</a:t>
            </a:r>
            <a:r>
              <a:rPr lang="en-US" dirty="0"/>
              <a:t>⊂</a:t>
            </a:r>
            <a:r>
              <a:rPr lang="en-US" i="1" dirty="0"/>
              <a:t>Y</a:t>
            </a:r>
            <a:r>
              <a:rPr lang="en-US" dirty="0"/>
              <a:t> and Support(Y)=</a:t>
            </a:r>
            <a:r>
              <a:rPr lang="en-US" dirty="0" err="1"/>
              <a:t>sSupport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)=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r>
              <a:rPr lang="en-US" b="1" dirty="0"/>
              <a:t>Lossless Compression</a:t>
            </a:r>
            <a:r>
              <a:rPr lang="en-US" dirty="0"/>
              <a:t>: Closed patterns act as a form of "lossless compression" for frequent patterns. They allow you to capture all the essential information using fewer patterns.</a:t>
            </a:r>
          </a:p>
          <a:p>
            <a:r>
              <a:rPr lang="en-US" b="1" dirty="0"/>
              <a:t>Efficiency</a:t>
            </a:r>
            <a:r>
              <a:rPr lang="en-US" dirty="0"/>
              <a:t>: By focusing only on closed patterns, you can reduce the computational burden of processing a large number of patterns without losing any important information.</a:t>
            </a:r>
          </a:p>
          <a:p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137017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Max Patterns</a:t>
            </a:r>
          </a:p>
          <a:p>
            <a:r>
              <a:rPr lang="en-US" dirty="0"/>
              <a:t>A Max Pattern, denoted as X</a:t>
            </a:r>
            <a:r>
              <a:rPr lang="en-US" i="1" dirty="0"/>
              <a:t>X</a:t>
            </a:r>
            <a:r>
              <a:rPr lang="en-US" dirty="0"/>
              <a:t>, is a frequent </a:t>
            </a:r>
            <a:r>
              <a:rPr lang="en-US" dirty="0" err="1"/>
              <a:t>itemset</a:t>
            </a:r>
            <a:r>
              <a:rPr lang="en-US" dirty="0"/>
              <a:t> that has no super-pattern Y</a:t>
            </a:r>
            <a:r>
              <a:rPr lang="en-US" i="1" dirty="0"/>
              <a:t>Y</a:t>
            </a:r>
            <a:r>
              <a:rPr lang="en-US" dirty="0"/>
              <a:t> (Y⊃X</a:t>
            </a:r>
            <a:r>
              <a:rPr lang="en-US" i="1" dirty="0"/>
              <a:t>Y</a:t>
            </a:r>
            <a:r>
              <a:rPr lang="en-US" dirty="0"/>
              <a:t>⊃</a:t>
            </a:r>
            <a:r>
              <a:rPr lang="en-US" i="1" dirty="0"/>
              <a:t>X</a:t>
            </a:r>
            <a:r>
              <a:rPr lang="en-US" dirty="0"/>
              <a:t>) at all. This means that X</a:t>
            </a:r>
            <a:r>
              <a:rPr lang="en-US" i="1" dirty="0"/>
              <a:t>X</a:t>
            </a:r>
            <a:r>
              <a:rPr lang="en-US" dirty="0"/>
              <a:t> is essentially one of the largest </a:t>
            </a:r>
            <a:r>
              <a:rPr lang="en-US" dirty="0" err="1"/>
              <a:t>itemsets</a:t>
            </a:r>
            <a:r>
              <a:rPr lang="en-US" dirty="0"/>
              <a:t> you can find that is still frequent according to your minimum support threshold.</a:t>
            </a:r>
          </a:p>
          <a:p>
            <a:r>
              <a:rPr lang="en-US" b="1" dirty="0"/>
              <a:t>Mathematical Representation</a:t>
            </a:r>
            <a:r>
              <a:rPr lang="en-US" dirty="0"/>
              <a:t>: If X</a:t>
            </a:r>
            <a:r>
              <a:rPr lang="en-US" i="1" dirty="0"/>
              <a:t>X</a:t>
            </a:r>
            <a:r>
              <a:rPr lang="en-US" dirty="0"/>
              <a:t> is a max pattern, then there doesn't exist a Y</a:t>
            </a:r>
            <a:r>
              <a:rPr lang="en-US" i="1" dirty="0"/>
              <a:t>Y</a:t>
            </a:r>
            <a:r>
              <a:rPr lang="en-US" dirty="0"/>
              <a:t> such that X⊂Y</a:t>
            </a:r>
            <a:r>
              <a:rPr lang="en-US" i="1" dirty="0"/>
              <a:t>X</a:t>
            </a:r>
            <a:r>
              <a:rPr lang="en-US" dirty="0"/>
              <a:t>⊂</a:t>
            </a:r>
            <a:r>
              <a:rPr lang="en-US" i="1" dirty="0"/>
              <a:t>Y</a:t>
            </a:r>
            <a:r>
              <a:rPr lang="en-US" dirty="0"/>
              <a:t> and Y</a:t>
            </a:r>
            <a:r>
              <a:rPr lang="en-US" i="1" dirty="0"/>
              <a:t>Y</a:t>
            </a:r>
            <a:r>
              <a:rPr lang="en-US" dirty="0"/>
              <a:t> is frequent.</a:t>
            </a:r>
          </a:p>
          <a:p>
            <a:r>
              <a:rPr lang="en-US" b="1" dirty="0"/>
              <a:t>Focus on Comprehensive Sets</a:t>
            </a:r>
            <a:r>
              <a:rPr lang="en-US" dirty="0"/>
              <a:t>: Max patterns help you concentrate on the 'largest' or 'maximum' patterns in your dataset. These patterns often contain the most comprehensive sets of items that frequently occur together.</a:t>
            </a:r>
          </a:p>
          <a:p>
            <a:r>
              <a:rPr lang="en-US" b="1" dirty="0"/>
              <a:t>Simplicity</a:t>
            </a:r>
            <a:r>
              <a:rPr lang="en-US" dirty="0"/>
              <a:t>: Sometimes, you might be more interested in large general trends rather than intricate details, and max patterns can quickly provide this information.</a:t>
            </a:r>
          </a:p>
          <a:p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405118"/>
            <a:ext cx="4114800" cy="365125"/>
          </a:xfrm>
        </p:spPr>
        <p:txBody>
          <a:bodyPr/>
          <a:lstStyle/>
          <a:p>
            <a:r>
              <a:rPr lang="en-US"/>
              <a:t>Ravi </a:t>
            </a:r>
            <a:r>
              <a:rPr lang="en-US" dirty="0" err="1"/>
              <a:t>Starzl</a:t>
            </a:r>
            <a:r>
              <a:rPr lang="en-US" dirty="0"/>
              <a:t>, PhD  |  CSCI 4502 / 5502</a:t>
            </a:r>
          </a:p>
        </p:txBody>
      </p:sp>
    </p:spTree>
    <p:extLst>
      <p:ext uri="{BB962C8B-B14F-4D97-AF65-F5344CB8AC3E}">
        <p14:creationId xmlns:p14="http://schemas.microsoft.com/office/powerpoint/2010/main" val="213834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8A9E4F06313E4DA5FDB05876FCF81A" ma:contentTypeVersion="6" ma:contentTypeDescription="Create a new document." ma:contentTypeScope="" ma:versionID="c8397eb1fdf9cc418e736ef54159e5a4">
  <xsd:schema xmlns:xsd="http://www.w3.org/2001/XMLSchema" xmlns:xs="http://www.w3.org/2001/XMLSchema" xmlns:p="http://schemas.microsoft.com/office/2006/metadata/properties" xmlns:ns2="4018a415-eb61-4a93-b46e-36935a87c4dd" targetNamespace="http://schemas.microsoft.com/office/2006/metadata/properties" ma:root="true" ma:fieldsID="309c249190ae296d5ced0b06b4be1bd6" ns2:_="">
    <xsd:import namespace="4018a415-eb61-4a93-b46e-36935a87c4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8a415-eb61-4a93-b46e-36935a87c4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3BBA30-3123-4CF5-A4BA-6988D977CB8A}"/>
</file>

<file path=customXml/itemProps2.xml><?xml version="1.0" encoding="utf-8"?>
<ds:datastoreItem xmlns:ds="http://schemas.openxmlformats.org/officeDocument/2006/customXml" ds:itemID="{ACB7383C-D2D2-4E6A-8B1A-CBCDF4D3D27C}"/>
</file>

<file path=customXml/itemProps3.xml><?xml version="1.0" encoding="utf-8"?>
<ds:datastoreItem xmlns:ds="http://schemas.openxmlformats.org/officeDocument/2006/customXml" ds:itemID="{4CCB4693-77B8-4C90-BCA5-BC21E97423F9}"/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2090</Words>
  <Application>Microsoft Macintosh PowerPoint</Application>
  <PresentationFormat>On-screen Show (4:3)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Arial</vt:lpstr>
      <vt:lpstr>Office Theme</vt:lpstr>
      <vt:lpstr>CSCI 4502/5502</vt:lpstr>
      <vt:lpstr>Table of Contents</vt:lpstr>
      <vt:lpstr>Market Basket Analysis</vt:lpstr>
      <vt:lpstr>Frequent Pattern Analysis</vt:lpstr>
      <vt:lpstr>Basic Concepts</vt:lpstr>
      <vt:lpstr>Frequent Pattern Analysis Example</vt:lpstr>
      <vt:lpstr>Mining Association Rules</vt:lpstr>
      <vt:lpstr>Closed Patterns</vt:lpstr>
      <vt:lpstr>Max Patterns</vt:lpstr>
      <vt:lpstr>Apiori Algorithm</vt:lpstr>
      <vt:lpstr>Apiori Pruning</vt:lpstr>
      <vt:lpstr>Interestingness Measure</vt:lpstr>
      <vt:lpstr>Iterative Nature of Apriori Algorithm</vt:lpstr>
      <vt:lpstr>Interestingness Measure in Association Rule Mining</vt:lpstr>
      <vt:lpstr>Interview Question</vt:lpstr>
      <vt:lpstr>Interview Question</vt:lpstr>
      <vt:lpstr>Interview Question</vt:lpstr>
      <vt:lpstr>Lesser Known Points</vt:lpstr>
      <vt:lpstr>Lesser Known Points</vt:lpstr>
      <vt:lpstr>Lesser Known Points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nicoleallendefranco@gmail.com</cp:lastModifiedBy>
  <cp:revision>13</cp:revision>
  <dcterms:created xsi:type="dcterms:W3CDTF">2013-01-27T09:14:16Z</dcterms:created>
  <dcterms:modified xsi:type="dcterms:W3CDTF">2023-09-18T04:33:49Z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0x010100108A9E4F06313E4DA5FDB05876FCF81A</vt:lpwstr>
  </property>
</Properties>
</file>