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8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35E47-4B01-AE60-77ED-1F10F67D649E}" v="17" dt="2023-10-09T18:18:04.514"/>
    <p1510:client id="{BFC28B92-30E0-DCDB-60F6-B3CF99C424CA}" v="2" dt="2023-09-26T02:41:43.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snapToObjects="1">
      <p:cViewPr>
        <p:scale>
          <a:sx n="120" d="100"/>
          <a:sy n="120" d="100"/>
        </p:scale>
        <p:origin x="2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Starzl" userId="S::ravi@theboulderproject.ai::dd7c1f98-2e14-4f22-aead-513a57800c23" providerId="AD" clId="Web-{2B035E47-4B01-AE60-77ED-1F10F67D649E}"/>
    <pc:docChg chg="modSld">
      <pc:chgData name="Ravi Starzl" userId="S::ravi@theboulderproject.ai::dd7c1f98-2e14-4f22-aead-513a57800c23" providerId="AD" clId="Web-{2B035E47-4B01-AE60-77ED-1F10F67D649E}" dt="2023-10-09T18:18:01.732" v="11" actId="20577"/>
      <pc:docMkLst>
        <pc:docMk/>
      </pc:docMkLst>
      <pc:sldChg chg="modSp">
        <pc:chgData name="Ravi Starzl" userId="S::ravi@theboulderproject.ai::dd7c1f98-2e14-4f22-aead-513a57800c23" providerId="AD" clId="Web-{2B035E47-4B01-AE60-77ED-1F10F67D649E}" dt="2023-10-09T18:16:58.700" v="6" actId="20577"/>
        <pc:sldMkLst>
          <pc:docMk/>
          <pc:sldMk cId="271995116" sldId="257"/>
        </pc:sldMkLst>
        <pc:spChg chg="mod">
          <ac:chgData name="Ravi Starzl" userId="S::ravi@theboulderproject.ai::dd7c1f98-2e14-4f22-aead-513a57800c23" providerId="AD" clId="Web-{2B035E47-4B01-AE60-77ED-1F10F67D649E}" dt="2023-10-09T18:16:58.700" v="6" actId="20577"/>
          <ac:spMkLst>
            <pc:docMk/>
            <pc:sldMk cId="271995116" sldId="257"/>
            <ac:spMk id="3" creationId="{00000000-0000-0000-0000-000000000000}"/>
          </ac:spMkLst>
        </pc:spChg>
      </pc:sldChg>
      <pc:sldChg chg="modSp">
        <pc:chgData name="Ravi Starzl" userId="S::ravi@theboulderproject.ai::dd7c1f98-2e14-4f22-aead-513a57800c23" providerId="AD" clId="Web-{2B035E47-4B01-AE60-77ED-1F10F67D649E}" dt="2023-10-09T18:17:16.060" v="7" actId="20577"/>
        <pc:sldMkLst>
          <pc:docMk/>
          <pc:sldMk cId="1393710248" sldId="263"/>
        </pc:sldMkLst>
        <pc:spChg chg="mod">
          <ac:chgData name="Ravi Starzl" userId="S::ravi@theboulderproject.ai::dd7c1f98-2e14-4f22-aead-513a57800c23" providerId="AD" clId="Web-{2B035E47-4B01-AE60-77ED-1F10F67D649E}" dt="2023-10-09T18:17:16.060" v="7" actId="20577"/>
          <ac:spMkLst>
            <pc:docMk/>
            <pc:sldMk cId="1393710248" sldId="263"/>
            <ac:spMk id="3" creationId="{00000000-0000-0000-0000-000000000000}"/>
          </ac:spMkLst>
        </pc:spChg>
      </pc:sldChg>
      <pc:sldChg chg="modSp">
        <pc:chgData name="Ravi Starzl" userId="S::ravi@theboulderproject.ai::dd7c1f98-2e14-4f22-aead-513a57800c23" providerId="AD" clId="Web-{2B035E47-4B01-AE60-77ED-1F10F67D649E}" dt="2023-10-09T18:17:43.185" v="8" actId="20577"/>
        <pc:sldMkLst>
          <pc:docMk/>
          <pc:sldMk cId="1255950743" sldId="267"/>
        </pc:sldMkLst>
        <pc:spChg chg="mod">
          <ac:chgData name="Ravi Starzl" userId="S::ravi@theboulderproject.ai::dd7c1f98-2e14-4f22-aead-513a57800c23" providerId="AD" clId="Web-{2B035E47-4B01-AE60-77ED-1F10F67D649E}" dt="2023-10-09T18:17:43.185" v="8" actId="20577"/>
          <ac:spMkLst>
            <pc:docMk/>
            <pc:sldMk cId="1255950743" sldId="267"/>
            <ac:spMk id="3" creationId="{00000000-0000-0000-0000-000000000000}"/>
          </ac:spMkLst>
        </pc:spChg>
      </pc:sldChg>
      <pc:sldChg chg="modSp">
        <pc:chgData name="Ravi Starzl" userId="S::ravi@theboulderproject.ai::dd7c1f98-2e14-4f22-aead-513a57800c23" providerId="AD" clId="Web-{2B035E47-4B01-AE60-77ED-1F10F67D649E}" dt="2023-10-09T18:17:55.029" v="10" actId="20577"/>
        <pc:sldMkLst>
          <pc:docMk/>
          <pc:sldMk cId="1744533236" sldId="268"/>
        </pc:sldMkLst>
        <pc:spChg chg="mod">
          <ac:chgData name="Ravi Starzl" userId="S::ravi@theboulderproject.ai::dd7c1f98-2e14-4f22-aead-513a57800c23" providerId="AD" clId="Web-{2B035E47-4B01-AE60-77ED-1F10F67D649E}" dt="2023-10-09T18:17:55.029" v="10" actId="20577"/>
          <ac:spMkLst>
            <pc:docMk/>
            <pc:sldMk cId="1744533236" sldId="268"/>
            <ac:spMk id="3" creationId="{00000000-0000-0000-0000-000000000000}"/>
          </ac:spMkLst>
        </pc:spChg>
      </pc:sldChg>
      <pc:sldChg chg="modSp">
        <pc:chgData name="Ravi Starzl" userId="S::ravi@theboulderproject.ai::dd7c1f98-2e14-4f22-aead-513a57800c23" providerId="AD" clId="Web-{2B035E47-4B01-AE60-77ED-1F10F67D649E}" dt="2023-10-09T18:18:01.732" v="11" actId="20577"/>
        <pc:sldMkLst>
          <pc:docMk/>
          <pc:sldMk cId="1833568747" sldId="269"/>
        </pc:sldMkLst>
        <pc:spChg chg="mod">
          <ac:chgData name="Ravi Starzl" userId="S::ravi@theboulderproject.ai::dd7c1f98-2e14-4f22-aead-513a57800c23" providerId="AD" clId="Web-{2B035E47-4B01-AE60-77ED-1F10F67D649E}" dt="2023-10-09T18:18:01.732" v="11" actId="20577"/>
          <ac:spMkLst>
            <pc:docMk/>
            <pc:sldMk cId="1833568747" sldId="269"/>
            <ac:spMk id="3" creationId="{00000000-0000-0000-0000-000000000000}"/>
          </ac:spMkLst>
        </pc:spChg>
      </pc:sldChg>
    </pc:docChg>
  </pc:docChgLst>
  <pc:docChgLst>
    <pc:chgData name="Nicole DeFranco" userId="S::nicole@theboulderproject.ai::cb472102-b1e6-459d-b03b-c8a6c528cb4a" providerId="AD" clId="Web-{BFC28B92-30E0-DCDB-60F6-B3CF99C424CA}"/>
    <pc:docChg chg="modSld">
      <pc:chgData name="Nicole DeFranco" userId="S::nicole@theboulderproject.ai::cb472102-b1e6-459d-b03b-c8a6c528cb4a" providerId="AD" clId="Web-{BFC28B92-30E0-DCDB-60F6-B3CF99C424CA}" dt="2023-09-26T02:41:43.013" v="1" actId="20577"/>
      <pc:docMkLst>
        <pc:docMk/>
      </pc:docMkLst>
      <pc:sldChg chg="modSp">
        <pc:chgData name="Nicole DeFranco" userId="S::nicole@theboulderproject.ai::cb472102-b1e6-459d-b03b-c8a6c528cb4a" providerId="AD" clId="Web-{BFC28B92-30E0-DCDB-60F6-B3CF99C424CA}" dt="2023-09-26T02:41:43.013" v="1" actId="20577"/>
        <pc:sldMkLst>
          <pc:docMk/>
          <pc:sldMk cId="1508512077" sldId="256"/>
        </pc:sldMkLst>
        <pc:spChg chg="mod">
          <ac:chgData name="Nicole DeFranco" userId="S::nicole@theboulderproject.ai::cb472102-b1e6-459d-b03b-c8a6c528cb4a" providerId="AD" clId="Web-{BFC28B92-30E0-DCDB-60F6-B3CF99C424CA}" dt="2023-09-26T02:41:43.013" v="1" actId="20577"/>
          <ac:spMkLst>
            <pc:docMk/>
            <pc:sldMk cId="1508512077" sldId="256"/>
            <ac:spMk id="4" creationId="{169A2D2C-FF11-E9DC-F98E-20E3E60383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89BAB-D1CC-624E-96E1-6B504B026470}"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91B40-7A02-1A42-BC53-7160D34CDDA1}" type="slidenum">
              <a:rPr lang="en-US" smtClean="0"/>
              <a:t>‹#›</a:t>
            </a:fld>
            <a:endParaRPr lang="en-US"/>
          </a:p>
        </p:txBody>
      </p:sp>
    </p:spTree>
    <p:extLst>
      <p:ext uri="{BB962C8B-B14F-4D97-AF65-F5344CB8AC3E}">
        <p14:creationId xmlns:p14="http://schemas.microsoft.com/office/powerpoint/2010/main" val="82509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F195F0-48EB-474F-8528-C5693C812361}"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163356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F195F0-48EB-474F-8528-C5693C812361}"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115988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F195F0-48EB-474F-8528-C5693C812361}"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140853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F195F0-48EB-474F-8528-C5693C812361}"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188980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195F0-48EB-474F-8528-C5693C812361}"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75300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F195F0-48EB-474F-8528-C5693C812361}"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71546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F195F0-48EB-474F-8528-C5693C812361}"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110301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F195F0-48EB-474F-8528-C5693C812361}"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127152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195F0-48EB-474F-8528-C5693C812361}"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89787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95F0-48EB-474F-8528-C5693C812361}"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27263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195F0-48EB-474F-8528-C5693C812361}"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25D20-AB84-2D48-A2DC-7AA8C7EAF98E}" type="slidenum">
              <a:rPr lang="en-US" smtClean="0"/>
              <a:t>‹#›</a:t>
            </a:fld>
            <a:endParaRPr lang="en-US"/>
          </a:p>
        </p:txBody>
      </p:sp>
    </p:spTree>
    <p:extLst>
      <p:ext uri="{BB962C8B-B14F-4D97-AF65-F5344CB8AC3E}">
        <p14:creationId xmlns:p14="http://schemas.microsoft.com/office/powerpoint/2010/main" val="152453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195F0-48EB-474F-8528-C5693C812361}" type="datetimeFigureOut">
              <a:rPr lang="en-US" smtClean="0"/>
              <a:t>10/9/2023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5D20-AB84-2D48-A2DC-7AA8C7EAF98E}" type="slidenum">
              <a:rPr lang="en-US" smtClean="0"/>
              <a:t>‹#›</a:t>
            </a:fld>
            <a:endParaRPr lang="en-US"/>
          </a:p>
        </p:txBody>
      </p:sp>
    </p:spTree>
    <p:extLst>
      <p:ext uri="{BB962C8B-B14F-4D97-AF65-F5344CB8AC3E}">
        <p14:creationId xmlns:p14="http://schemas.microsoft.com/office/powerpoint/2010/main" val="791779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Mining Lecture 9</a:t>
            </a:r>
          </a:p>
        </p:txBody>
      </p:sp>
      <p:sp>
        <p:nvSpPr>
          <p:cNvPr id="3" name="Subtitle 2"/>
          <p:cNvSpPr>
            <a:spLocks noGrp="1"/>
          </p:cNvSpPr>
          <p:nvPr>
            <p:ph type="subTitle" idx="1"/>
          </p:nvPr>
        </p:nvSpPr>
        <p:spPr/>
        <p:txBody>
          <a:bodyPr/>
          <a:lstStyle/>
          <a:p>
            <a:endParaRPr lang="en-US"/>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ea typeface="Calibri"/>
                <a:cs typeface="Calibri"/>
              </a:rPr>
              <a:t>Ravi </a:t>
            </a:r>
            <a:r>
              <a:rPr lang="en-US" dirty="0" err="1">
                <a:ea typeface="Calibri"/>
                <a:cs typeface="Calibri"/>
              </a:rPr>
              <a:t>Starzl</a:t>
            </a:r>
            <a:r>
              <a:rPr lang="en-US" dirty="0">
                <a:ea typeface="Calibri"/>
                <a:cs typeface="Calibri"/>
              </a:rPr>
              <a:t>, PhD  |  CSCI 4502 / 5502</a:t>
            </a:r>
            <a:endParaRPr lang="en-US"/>
          </a:p>
        </p:txBody>
      </p:sp>
    </p:spTree>
    <p:extLst>
      <p:ext uri="{BB962C8B-B14F-4D97-AF65-F5344CB8AC3E}">
        <p14:creationId xmlns:p14="http://schemas.microsoft.com/office/powerpoint/2010/main" val="150851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Constraint-Based Mining</a:t>
            </a:r>
          </a:p>
        </p:txBody>
      </p:sp>
      <p:sp>
        <p:nvSpPr>
          <p:cNvPr id="3" name="Content Placeholder 2"/>
          <p:cNvSpPr>
            <a:spLocks noGrp="1"/>
          </p:cNvSpPr>
          <p:nvPr>
            <p:ph idx="1"/>
          </p:nvPr>
        </p:nvSpPr>
        <p:spPr/>
        <p:txBody>
          <a:bodyPr/>
          <a:lstStyle/>
          <a:p>
            <a:r>
              <a:rPr lang="en-US" dirty="0"/>
              <a:t>Navigates vast data for valuable patterns.</a:t>
            </a:r>
          </a:p>
          <a:p>
            <a:r>
              <a:rPr lang="en-US" dirty="0"/>
              <a:t>User provides constraints based on analysis objectives.</a:t>
            </a:r>
          </a:p>
          <a:p>
            <a:r>
              <a:rPr lang="en-US" dirty="0"/>
              <a:t>Benefits:</a:t>
            </a:r>
          </a:p>
          <a:p>
            <a:pPr lvl="1"/>
            <a:r>
              <a:rPr lang="en-US" dirty="0"/>
              <a:t>User flexibility: Tailor the mining process.</a:t>
            </a:r>
          </a:p>
          <a:p>
            <a:pPr lvl="1"/>
            <a:r>
              <a:rPr lang="en-US" dirty="0"/>
              <a:t>System optimization: Reduce the search space.</a:t>
            </a:r>
          </a:p>
          <a:p>
            <a:r>
              <a:rPr lang="en-US" dirty="0"/>
              <a:t>Example: Mining transactions with diapers and baby food for insights on families with young children.</a:t>
            </a:r>
          </a:p>
          <a:p>
            <a:r>
              <a:rPr lang="en-US" dirty="0"/>
              <a:t>Efficiently handle hybrid datasets with both categorical and quantitative attributes.</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30925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Constraints</a:t>
            </a:r>
          </a:p>
        </p:txBody>
      </p:sp>
      <p:sp>
        <p:nvSpPr>
          <p:cNvPr id="3" name="Content Placeholder 2"/>
          <p:cNvSpPr>
            <a:spLocks noGrp="1"/>
          </p:cNvSpPr>
          <p:nvPr>
            <p:ph idx="1"/>
          </p:nvPr>
        </p:nvSpPr>
        <p:spPr/>
        <p:txBody>
          <a:bodyPr>
            <a:normAutofit fontScale="92500" lnSpcReduction="10000"/>
          </a:bodyPr>
          <a:lstStyle/>
          <a:p>
            <a:r>
              <a:rPr lang="en-US" dirty="0"/>
              <a:t>Knowledge Type Constraint:</a:t>
            </a:r>
          </a:p>
          <a:p>
            <a:pPr lvl="1"/>
            <a:r>
              <a:rPr lang="en-US" dirty="0"/>
              <a:t>Guidelines on desired knowledge or patterns (e.g., associations, correlations).</a:t>
            </a:r>
          </a:p>
          <a:p>
            <a:r>
              <a:rPr lang="en-US" dirty="0"/>
              <a:t>Data Constraints:</a:t>
            </a:r>
          </a:p>
          <a:p>
            <a:pPr lvl="1"/>
            <a:r>
              <a:rPr lang="en-US" dirty="0"/>
              <a:t>Focus on specific data sections.</a:t>
            </a:r>
          </a:p>
          <a:p>
            <a:r>
              <a:rPr lang="en-US" dirty="0"/>
              <a:t>Dimension or Level Constraints:</a:t>
            </a:r>
          </a:p>
          <a:p>
            <a:pPr lvl="1"/>
            <a:r>
              <a:rPr lang="en-US" dirty="0"/>
              <a:t>Hierarchical data granularity control.</a:t>
            </a:r>
          </a:p>
          <a:p>
            <a:r>
              <a:rPr lang="en-US" dirty="0"/>
              <a:t>Interestingness Constraints:</a:t>
            </a:r>
          </a:p>
          <a:p>
            <a:pPr lvl="1"/>
            <a:r>
              <a:rPr lang="en-US" dirty="0"/>
              <a:t>Subjective criteria based on user/business needs.</a:t>
            </a:r>
          </a:p>
          <a:p>
            <a:r>
              <a:rPr lang="en-US" dirty="0"/>
              <a:t>Rule or Pattern Constraints:</a:t>
            </a:r>
          </a:p>
          <a:p>
            <a:pPr lvl="1"/>
            <a:r>
              <a:rPr lang="en-US" dirty="0"/>
              <a:t>Direct mining to specific pattern forms.</a:t>
            </a:r>
          </a:p>
          <a:p>
            <a:pPr lvl="1"/>
            <a:r>
              <a:rPr lang="en-US" dirty="0" err="1"/>
              <a:t>Metarules</a:t>
            </a:r>
            <a:r>
              <a:rPr lang="en-US" dirty="0"/>
              <a:t> guide the rule formation.</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214342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Metarule</a:t>
            </a:r>
            <a:r>
              <a:rPr lang="en-US" dirty="0"/>
              <a:t>-Guided Mining</a:t>
            </a:r>
          </a:p>
        </p:txBody>
      </p:sp>
      <p:sp>
        <p:nvSpPr>
          <p:cNvPr id="3" name="Content Placeholder 2"/>
          <p:cNvSpPr>
            <a:spLocks noGrp="1"/>
          </p:cNvSpPr>
          <p:nvPr>
            <p:ph idx="1"/>
          </p:nvPr>
        </p:nvSpPr>
        <p:spPr/>
        <p:txBody>
          <a:bodyPr>
            <a:normAutofit lnSpcReduction="10000"/>
          </a:bodyPr>
          <a:lstStyle/>
          <a:p>
            <a:r>
              <a:rPr lang="en-US" dirty="0" err="1"/>
              <a:t>Metarules</a:t>
            </a:r>
            <a:r>
              <a:rPr lang="en-US" dirty="0"/>
              <a:t>: Rule templates dictating the rule structure.</a:t>
            </a:r>
          </a:p>
          <a:p>
            <a:r>
              <a:rPr lang="en-US" dirty="0"/>
              <a:t>Rules are formed by substituting </a:t>
            </a:r>
            <a:r>
              <a:rPr lang="en-US" dirty="0" err="1"/>
              <a:t>metarule</a:t>
            </a:r>
            <a:r>
              <a:rPr lang="en-US" dirty="0"/>
              <a:t> variables with dataset attributes/values.</a:t>
            </a:r>
          </a:p>
          <a:p>
            <a:r>
              <a:rPr lang="en-US" dirty="0"/>
              <a:t>Example: P1(X, Y) ∧ P2(X, W) ⇒ buys(X, “office </a:t>
            </a:r>
            <a:r>
              <a:rPr lang="en-US" dirty="0" err="1"/>
              <a:t>sw</a:t>
            </a:r>
            <a:r>
              <a:rPr lang="en-US" dirty="0"/>
              <a:t>”).</a:t>
            </a:r>
          </a:p>
          <a:p>
            <a:r>
              <a:rPr lang="en-US" dirty="0"/>
              <a:t>Complex </a:t>
            </a:r>
            <a:r>
              <a:rPr lang="en-US" dirty="0" err="1"/>
              <a:t>metarules</a:t>
            </a:r>
            <a:r>
              <a:rPr lang="en-US" dirty="0"/>
              <a:t> combine multiple predicates.</a:t>
            </a:r>
          </a:p>
          <a:p>
            <a:r>
              <a:rPr lang="en-US" dirty="0"/>
              <a:t>Identify n-predicate sets in data.</a:t>
            </a:r>
          </a:p>
          <a:p>
            <a:r>
              <a:rPr lang="en-US" dirty="0"/>
              <a:t>Compute support of all a-predicate subsets.</a:t>
            </a:r>
          </a:p>
          <a:p>
            <a:r>
              <a:rPr lang="en-US" dirty="0"/>
              <a:t>Compute rule confidence.</a:t>
            </a:r>
          </a:p>
          <a:p>
            <a:r>
              <a:rPr lang="en-US" dirty="0"/>
              <a:t>Focus on relevant and reliable patterns.</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85121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Anti-Monotonicity in Constraints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Definition: If an itemset </a:t>
            </a:r>
            <a:r>
              <a:rPr lang="en-US" i="1" dirty="0"/>
              <a:t>S</a:t>
            </a:r>
            <a:r>
              <a:rPr lang="en-US" dirty="0"/>
              <a:t> doesn't satisfy the constraint, then none of its supersets will either.</a:t>
            </a:r>
          </a:p>
          <a:p>
            <a:r>
              <a:rPr lang="en-US" dirty="0"/>
              <a:t>Allows for pruning of the search space in mining frequent </a:t>
            </a:r>
            <a:r>
              <a:rPr lang="en-US" dirty="0" err="1"/>
              <a:t>itemsets</a:t>
            </a:r>
            <a:r>
              <a:rPr lang="en-US" dirty="0"/>
              <a:t>.</a:t>
            </a:r>
          </a:p>
          <a:p>
            <a:r>
              <a:rPr lang="en-US" dirty="0"/>
              <a:t>Example 1: Constraint sum(</a:t>
            </a:r>
            <a:r>
              <a:rPr lang="en-US" dirty="0" err="1"/>
              <a:t>S.price</a:t>
            </a:r>
            <a:r>
              <a:rPr lang="en-US" dirty="0"/>
              <a:t>)≤100sum(</a:t>
            </a:r>
            <a:r>
              <a:rPr lang="en-US" i="1" dirty="0" err="1"/>
              <a:t>S</a:t>
            </a:r>
            <a:r>
              <a:rPr lang="en-US" dirty="0" err="1"/>
              <a:t>.price</a:t>
            </a:r>
            <a:r>
              <a:rPr lang="en-US" dirty="0"/>
              <a:t>)≤100 is anti-monotonic.</a:t>
            </a:r>
          </a:p>
          <a:p>
            <a:r>
              <a:rPr lang="en-US" dirty="0"/>
              <a:t>Example 2: Constraint sum(</a:t>
            </a:r>
            <a:r>
              <a:rPr lang="en-US" dirty="0" err="1"/>
              <a:t>S.price</a:t>
            </a:r>
            <a:r>
              <a:rPr lang="en-US" dirty="0"/>
              <a:t>)≥100sum(</a:t>
            </a:r>
            <a:r>
              <a:rPr lang="en-US" i="1" dirty="0" err="1"/>
              <a:t>S</a:t>
            </a:r>
            <a:r>
              <a:rPr lang="en-US" dirty="0" err="1"/>
              <a:t>.price</a:t>
            </a:r>
            <a:r>
              <a:rPr lang="en-US" dirty="0"/>
              <a:t>)≥100 is not anti-monotonic.</a:t>
            </a:r>
          </a:p>
          <a:p>
            <a:r>
              <a:rPr lang="en-US" dirty="0"/>
              <a:t>Example 3: Constraint range(</a:t>
            </a:r>
            <a:r>
              <a:rPr lang="en-US" dirty="0" err="1"/>
              <a:t>S.profit</a:t>
            </a:r>
            <a:r>
              <a:rPr lang="en-US" dirty="0"/>
              <a:t>)≤15range(</a:t>
            </a:r>
            <a:r>
              <a:rPr lang="en-US" i="1" dirty="0" err="1"/>
              <a:t>S</a:t>
            </a:r>
            <a:r>
              <a:rPr lang="en-US" dirty="0" err="1"/>
              <a:t>.profit</a:t>
            </a:r>
            <a:r>
              <a:rPr lang="en-US" dirty="0"/>
              <a:t>)≤15 is anti-monotonic.</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25595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Monotonic Constraints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Definition: If an itemset </a:t>
            </a:r>
            <a:r>
              <a:rPr lang="en-US" i="1" dirty="0"/>
              <a:t>S</a:t>
            </a:r>
            <a:r>
              <a:rPr lang="en-US" dirty="0"/>
              <a:t> meets a constraint, then any larger itemset that includes </a:t>
            </a:r>
            <a:r>
              <a:rPr lang="en-US" i="1" dirty="0"/>
              <a:t>S</a:t>
            </a:r>
            <a:r>
              <a:rPr lang="en-US" dirty="0"/>
              <a:t> will also satisfy that constraint.</a:t>
            </a:r>
          </a:p>
          <a:p>
            <a:r>
              <a:rPr lang="en-US" dirty="0"/>
              <a:t>Allows for streamlined search by focusing on satisfactory </a:t>
            </a:r>
            <a:r>
              <a:rPr lang="en-US" dirty="0" err="1"/>
              <a:t>itemsets</a:t>
            </a:r>
            <a:r>
              <a:rPr lang="en-US" dirty="0"/>
              <a:t>.</a:t>
            </a:r>
          </a:p>
          <a:p>
            <a:r>
              <a:rPr lang="en-US" dirty="0"/>
              <a:t>Example 1: Constraint sum(</a:t>
            </a:r>
            <a:r>
              <a:rPr lang="en-US" dirty="0" err="1"/>
              <a:t>S.price</a:t>
            </a:r>
            <a:r>
              <a:rPr lang="en-US" dirty="0"/>
              <a:t>)≥100sum(</a:t>
            </a:r>
            <a:r>
              <a:rPr lang="en-US" i="1" dirty="0" err="1"/>
              <a:t>S</a:t>
            </a:r>
            <a:r>
              <a:rPr lang="en-US" dirty="0" err="1"/>
              <a:t>.price</a:t>
            </a:r>
            <a:r>
              <a:rPr lang="en-US" dirty="0"/>
              <a:t>)≥100 is monotonic.</a:t>
            </a:r>
          </a:p>
          <a:p>
            <a:r>
              <a:rPr lang="en-US" dirty="0"/>
              <a:t>Example 2: Constraint min(</a:t>
            </a:r>
            <a:r>
              <a:rPr lang="en-US" dirty="0" err="1"/>
              <a:t>S.price</a:t>
            </a:r>
            <a:r>
              <a:rPr lang="en-US" dirty="0"/>
              <a:t>)≤100min(</a:t>
            </a:r>
            <a:r>
              <a:rPr lang="en-US" i="1" dirty="0" err="1"/>
              <a:t>S</a:t>
            </a:r>
            <a:r>
              <a:rPr lang="en-US" dirty="0" err="1"/>
              <a:t>.price</a:t>
            </a:r>
            <a:r>
              <a:rPr lang="en-US" dirty="0"/>
              <a:t>)≤100 is monotonic.</a:t>
            </a:r>
          </a:p>
          <a:p>
            <a:r>
              <a:rPr lang="en-US" dirty="0"/>
              <a:t>Example 3: Constraint range(</a:t>
            </a:r>
            <a:r>
              <a:rPr lang="en-US" dirty="0" err="1"/>
              <a:t>S.profit</a:t>
            </a:r>
            <a:r>
              <a:rPr lang="en-US" dirty="0"/>
              <a:t>)≥15range(</a:t>
            </a:r>
            <a:r>
              <a:rPr lang="en-US" i="1" dirty="0" err="1"/>
              <a:t>S</a:t>
            </a:r>
            <a:r>
              <a:rPr lang="en-US" dirty="0" err="1"/>
              <a:t>.profit</a:t>
            </a:r>
            <a:r>
              <a:rPr lang="en-US" dirty="0"/>
              <a:t>)≥15 is monotonic.</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74453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Succinctness &amp; Pre-Counting </a:t>
            </a:r>
            <a:r>
              <a:rPr lang="en-US" dirty="0" err="1"/>
              <a:t>Prunable</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Succinctness: If set </a:t>
            </a:r>
            <a:r>
              <a:rPr lang="en-US" i="1" dirty="0"/>
              <a:t>S</a:t>
            </a:r>
            <a:r>
              <a:rPr lang="en-US" dirty="0"/>
              <a:t> meets/fails a constraint, all its supersets/subsets do the same.</a:t>
            </a:r>
          </a:p>
          <a:p>
            <a:r>
              <a:rPr lang="en-US" dirty="0"/>
              <a:t>Pre-counting </a:t>
            </a:r>
            <a:r>
              <a:rPr lang="en-US" dirty="0" err="1"/>
              <a:t>prunable</a:t>
            </a:r>
            <a:r>
              <a:rPr lang="en-US" dirty="0"/>
              <a:t>: Determine without exact support counting that a constraint cannot be met.</a:t>
            </a:r>
          </a:p>
          <a:p>
            <a:r>
              <a:rPr lang="en-US" dirty="0"/>
              <a:t>Efficiently eliminate unnecessary patterns.</a:t>
            </a:r>
          </a:p>
          <a:p>
            <a:r>
              <a:rPr lang="en-US" dirty="0"/>
              <a:t>Example 1: Constraint sum(</a:t>
            </a:r>
            <a:r>
              <a:rPr lang="en-US" dirty="0" err="1"/>
              <a:t>S.price</a:t>
            </a:r>
            <a:r>
              <a:rPr lang="en-US" dirty="0"/>
              <a:t>)≥100sum(</a:t>
            </a:r>
            <a:r>
              <a:rPr lang="en-US" i="1" dirty="0" err="1"/>
              <a:t>S</a:t>
            </a:r>
            <a:r>
              <a:rPr lang="en-US" dirty="0" err="1"/>
              <a:t>.price</a:t>
            </a:r>
            <a:r>
              <a:rPr lang="en-US" dirty="0"/>
              <a:t>)≥100 is not pre-counting </a:t>
            </a:r>
            <a:r>
              <a:rPr lang="en-US" dirty="0" err="1"/>
              <a:t>prunable</a:t>
            </a:r>
            <a:r>
              <a:rPr lang="en-US" dirty="0"/>
              <a:t>.</a:t>
            </a:r>
          </a:p>
          <a:p>
            <a:r>
              <a:rPr lang="en-US" dirty="0"/>
              <a:t>Focus on mining relevant patterns efficiently.</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83356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Convertible Constraints</a:t>
            </a:r>
          </a:p>
        </p:txBody>
      </p:sp>
      <p:sp>
        <p:nvSpPr>
          <p:cNvPr id="3" name="Content Placeholder 2"/>
          <p:cNvSpPr>
            <a:spLocks noGrp="1"/>
          </p:cNvSpPr>
          <p:nvPr>
            <p:ph idx="1"/>
          </p:nvPr>
        </p:nvSpPr>
        <p:spPr/>
        <p:txBody>
          <a:bodyPr/>
          <a:lstStyle/>
          <a:p>
            <a:r>
              <a:rPr lang="en-US" dirty="0"/>
              <a:t>Convert non-monotonic or non-anti-monotonic constraints into one or the other by ordering items.</a:t>
            </a:r>
          </a:p>
          <a:p>
            <a:r>
              <a:rPr lang="en-US" dirty="0"/>
              <a:t>Example: </a:t>
            </a:r>
            <a:r>
              <a:rPr lang="en-US" dirty="0" err="1"/>
              <a:t>avg</a:t>
            </a:r>
            <a:r>
              <a:rPr lang="en-US" dirty="0"/>
              <a:t>(</a:t>
            </a:r>
            <a:r>
              <a:rPr lang="en-US" dirty="0" err="1"/>
              <a:t>S.profit</a:t>
            </a:r>
            <a:r>
              <a:rPr lang="en-US" dirty="0"/>
              <a:t>) ≥ 25 becomes anti-monotonic when items are ordered by descending profit.</a:t>
            </a:r>
          </a:p>
          <a:p>
            <a:r>
              <a:rPr lang="en-US" dirty="0"/>
              <a:t>Streamline the mining process by focusing on relevant </a:t>
            </a:r>
            <a:r>
              <a:rPr lang="en-US" dirty="0" err="1"/>
              <a:t>itemsets</a:t>
            </a:r>
            <a:r>
              <a:rPr lang="en-US" dirty="0"/>
              <a:t>.</a:t>
            </a:r>
          </a:p>
          <a:p>
            <a:r>
              <a:rPr lang="en-US" dirty="0"/>
              <a:t>Strongly Convertible: Can be both anti-monotonic and monotonic based on item ordering.</a:t>
            </a:r>
          </a:p>
          <a:p>
            <a:r>
              <a:rPr lang="en-US" dirty="0"/>
              <a:t>Flexibility in pattern mining.</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455977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	</a:t>
            </a:r>
          </a:p>
        </p:txBody>
      </p:sp>
      <p:sp>
        <p:nvSpPr>
          <p:cNvPr id="3" name="Content Placeholder 2"/>
          <p:cNvSpPr>
            <a:spLocks noGrp="1"/>
          </p:cNvSpPr>
          <p:nvPr>
            <p:ph idx="1"/>
          </p:nvPr>
        </p:nvSpPr>
        <p:spPr/>
        <p:txBody>
          <a:bodyPr/>
          <a:lstStyle/>
          <a:p>
            <a:r>
              <a:rPr lang="en-US" dirty="0"/>
              <a:t>Given a large dataset of customer transactions from an e-commerce platform, design a system that utilizes advanced pattern mining techniques to predict the sequence in which a new user might make purchases. The dataset includes both the products purchased and the time of purchase. Your goal is to identify patterns that can help in recommending products to new users based on the identified sequences.</a:t>
            </a:r>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212931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a:t>
            </a:r>
          </a:p>
        </p:txBody>
      </p:sp>
      <p:sp>
        <p:nvSpPr>
          <p:cNvPr id="3" name="Content Placeholder 2"/>
          <p:cNvSpPr>
            <a:spLocks noGrp="1"/>
          </p:cNvSpPr>
          <p:nvPr>
            <p:ph idx="1"/>
          </p:nvPr>
        </p:nvSpPr>
        <p:spPr/>
        <p:txBody>
          <a:bodyPr>
            <a:normAutofit lnSpcReduction="10000"/>
          </a:bodyPr>
          <a:lstStyle/>
          <a:p>
            <a:r>
              <a:rPr lang="en-US" b="1" dirty="0"/>
              <a:t>Expected Solution:</a:t>
            </a:r>
            <a:endParaRPr lang="en-US" dirty="0"/>
          </a:p>
          <a:p>
            <a:r>
              <a:rPr lang="en-US" b="1" dirty="0"/>
              <a:t>1. Data Exploration:</a:t>
            </a:r>
            <a:endParaRPr lang="en-US" dirty="0"/>
          </a:p>
          <a:p>
            <a:r>
              <a:rPr lang="en-US" dirty="0"/>
              <a:t>Start by examining the dataset to understand its structure, size, and quality. Look for missing values and any potential outliers.</a:t>
            </a:r>
          </a:p>
          <a:p>
            <a:r>
              <a:rPr lang="en-US" b="1" dirty="0"/>
              <a:t>2. Data Preprocessing:</a:t>
            </a:r>
            <a:endParaRPr lang="en-US" dirty="0"/>
          </a:p>
          <a:p>
            <a:r>
              <a:rPr lang="en-US" dirty="0"/>
              <a:t>Convert the timestamp of each transaction into a standardized format.</a:t>
            </a:r>
          </a:p>
          <a:p>
            <a:r>
              <a:rPr lang="en-US" dirty="0"/>
              <a:t>Sort the transactions for each user based on timestamps.</a:t>
            </a:r>
          </a:p>
          <a:p>
            <a:r>
              <a:rPr lang="en-US" dirty="0"/>
              <a:t>If there are any missing values or anomalies, handle them by either filling in the missing values or removing anomalies.</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74421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a:t>
            </a:r>
          </a:p>
        </p:txBody>
      </p:sp>
      <p:sp>
        <p:nvSpPr>
          <p:cNvPr id="3" name="Content Placeholder 2"/>
          <p:cNvSpPr>
            <a:spLocks noGrp="1"/>
          </p:cNvSpPr>
          <p:nvPr>
            <p:ph idx="1"/>
          </p:nvPr>
        </p:nvSpPr>
        <p:spPr/>
        <p:txBody>
          <a:bodyPr>
            <a:normAutofit fontScale="85000" lnSpcReduction="20000"/>
          </a:bodyPr>
          <a:lstStyle/>
          <a:p>
            <a:r>
              <a:rPr lang="en-US" b="1" dirty="0"/>
              <a:t>3. Sequential Pattern Mining:</a:t>
            </a:r>
            <a:endParaRPr lang="en-US" dirty="0"/>
          </a:p>
          <a:p>
            <a:r>
              <a:rPr lang="en-US" dirty="0"/>
              <a:t>Use algorithms like </a:t>
            </a:r>
            <a:r>
              <a:rPr lang="en-US" dirty="0" err="1"/>
              <a:t>PrefixSpan</a:t>
            </a:r>
            <a:r>
              <a:rPr lang="en-US" dirty="0"/>
              <a:t>, GSP (Generalized Sequential Patterns), or SPADE (Sequential </a:t>
            </a:r>
            <a:r>
              <a:rPr lang="en-US" dirty="0" err="1"/>
              <a:t>PAttern</a:t>
            </a:r>
            <a:r>
              <a:rPr lang="en-US" dirty="0"/>
              <a:t> Discovery using Equivalence classes) to mine the frequent sequences.</a:t>
            </a:r>
          </a:p>
          <a:p>
            <a:r>
              <a:rPr lang="en-US" dirty="0"/>
              <a:t>Set a threshold for the minimum support to filter out infrequent sequences.</a:t>
            </a:r>
          </a:p>
          <a:p>
            <a:r>
              <a:rPr lang="en-US" dirty="0"/>
              <a:t>From the results, identify the most common sequences in which products are purchased.</a:t>
            </a:r>
          </a:p>
          <a:p>
            <a:r>
              <a:rPr lang="en-US" b="1" dirty="0"/>
              <a:t>4. Convert Patterns to a Recommender System:</a:t>
            </a:r>
            <a:endParaRPr lang="en-US" dirty="0"/>
          </a:p>
          <a:p>
            <a:r>
              <a:rPr lang="en-US" dirty="0"/>
              <a:t>For a new user, once they make an initial purchase, look for patterns that start with that product.</a:t>
            </a:r>
          </a:p>
          <a:p>
            <a:r>
              <a:rPr lang="en-US" dirty="0"/>
              <a:t>Recommend the next product in the sequence to the user.</a:t>
            </a:r>
          </a:p>
          <a:p>
            <a:r>
              <a:rPr lang="en-US" dirty="0"/>
              <a:t>As the user continues to make purchases, dynamically update the recommendations based on the remaining sequences.</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58882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normAutofit fontScale="40000" lnSpcReduction="20000"/>
          </a:bodyPr>
          <a:lstStyle/>
          <a:p>
            <a:r>
              <a:rPr lang="en-US" dirty="0"/>
              <a:t>Correlation Rules				3-4</a:t>
            </a:r>
          </a:p>
          <a:p>
            <a:r>
              <a:rPr lang="en-US" dirty="0"/>
              <a:t>Advanced Pattern Mining				5-7</a:t>
            </a:r>
          </a:p>
          <a:p>
            <a:r>
              <a:rPr lang="en-US" dirty="0"/>
              <a:t>Data types: Categorical &amp; Quantitative			 8</a:t>
            </a:r>
          </a:p>
          <a:p>
            <a:r>
              <a:rPr lang="en-US" dirty="0"/>
              <a:t>Mining Numerical Quantitative Associations			 9</a:t>
            </a:r>
          </a:p>
          <a:p>
            <a:r>
              <a:rPr lang="en-US" dirty="0"/>
              <a:t>Constraint-Based Mining 				10</a:t>
            </a:r>
          </a:p>
          <a:p>
            <a:r>
              <a:rPr lang="en-US" dirty="0"/>
              <a:t>Classes of Constraints				11</a:t>
            </a:r>
          </a:p>
          <a:p>
            <a:r>
              <a:rPr lang="en-US" dirty="0" err="1"/>
              <a:t>Metarule</a:t>
            </a:r>
            <a:r>
              <a:rPr lang="en-US" dirty="0"/>
              <a:t>-Guided Mining				12</a:t>
            </a:r>
          </a:p>
          <a:p>
            <a:r>
              <a:rPr lang="en-US" dirty="0"/>
              <a:t>Anti-Monotonicity in Constraints			13</a:t>
            </a:r>
          </a:p>
          <a:p>
            <a:r>
              <a:rPr lang="en-US" dirty="0"/>
              <a:t>Monotonic Constraints				14</a:t>
            </a:r>
          </a:p>
          <a:p>
            <a:r>
              <a:rPr lang="en-US" dirty="0"/>
              <a:t>Succinctness &amp; Pre-Counting </a:t>
            </a:r>
            <a:r>
              <a:rPr lang="en-US" dirty="0" err="1"/>
              <a:t>Prunable</a:t>
            </a:r>
            <a:r>
              <a:rPr lang="en-US" dirty="0"/>
              <a:t>			15</a:t>
            </a:r>
          </a:p>
          <a:p>
            <a:r>
              <a:rPr lang="en-US" dirty="0"/>
              <a:t>Convertible Constraints				16</a:t>
            </a:r>
          </a:p>
          <a:p>
            <a:r>
              <a:rPr lang="en-US" dirty="0"/>
              <a:t>Interview Question				17-20</a:t>
            </a:r>
          </a:p>
          <a:p>
            <a:r>
              <a:rPr lang="en-US" dirty="0"/>
              <a:t>Law of Large Numbers				21</a:t>
            </a:r>
          </a:p>
          <a:p>
            <a:r>
              <a:rPr lang="en-US" dirty="0"/>
              <a:t>Curse of Dimensionality				22</a:t>
            </a:r>
          </a:p>
          <a:p>
            <a:r>
              <a:rPr lang="en-US" dirty="0"/>
              <a:t>Bayes’ Theorem and Prior Knowledge			23</a:t>
            </a:r>
          </a:p>
          <a:p>
            <a:r>
              <a:rPr lang="en-US" dirty="0" err="1"/>
              <a:t>Elgenvalues</a:t>
            </a:r>
            <a:r>
              <a:rPr lang="en-US" dirty="0"/>
              <a:t> and </a:t>
            </a:r>
            <a:r>
              <a:rPr lang="en-US" dirty="0" err="1"/>
              <a:t>Elgenvectors</a:t>
            </a:r>
            <a:r>
              <a:rPr lang="en-US" dirty="0"/>
              <a:t> in Dimensionality Reduction		24</a:t>
            </a:r>
          </a:p>
          <a:p>
            <a:r>
              <a:rPr lang="en-US" dirty="0" err="1"/>
              <a:t>Jacard</a:t>
            </a:r>
            <a:r>
              <a:rPr lang="en-US" dirty="0"/>
              <a:t> Similarity for Set Comparisons			25</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900727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a:t>
            </a:r>
          </a:p>
        </p:txBody>
      </p:sp>
      <p:sp>
        <p:nvSpPr>
          <p:cNvPr id="3" name="Content Placeholder 2"/>
          <p:cNvSpPr>
            <a:spLocks noGrp="1"/>
          </p:cNvSpPr>
          <p:nvPr>
            <p:ph idx="1"/>
          </p:nvPr>
        </p:nvSpPr>
        <p:spPr/>
        <p:txBody>
          <a:bodyPr>
            <a:normAutofit fontScale="70000" lnSpcReduction="20000"/>
          </a:bodyPr>
          <a:lstStyle/>
          <a:p>
            <a:r>
              <a:rPr lang="en-US" b="1" dirty="0"/>
              <a:t>5. Evaluation:</a:t>
            </a:r>
            <a:endParaRPr lang="en-US" dirty="0"/>
          </a:p>
          <a:p>
            <a:r>
              <a:rPr lang="en-US" dirty="0"/>
              <a:t>Split the dataset into a training set and a test set. The training set is used to identify sequences, while the test set is used to validate the recommendations.</a:t>
            </a:r>
          </a:p>
          <a:p>
            <a:r>
              <a:rPr lang="en-US" dirty="0"/>
              <a:t>For each user in the test set, simulate the recommendation process and see if the recommended products match the actual purchases.</a:t>
            </a:r>
          </a:p>
          <a:p>
            <a:r>
              <a:rPr lang="en-US" dirty="0"/>
              <a:t>Use metrics such as accuracy, precision, recall, and F1-score to evaluate the performance of the recommendation system.</a:t>
            </a:r>
          </a:p>
          <a:p>
            <a:r>
              <a:rPr lang="en-US" b="1" dirty="0"/>
              <a:t>6. Additional Improvements:</a:t>
            </a:r>
            <a:endParaRPr lang="en-US" dirty="0"/>
          </a:p>
          <a:p>
            <a:r>
              <a:rPr lang="en-US" dirty="0"/>
              <a:t>Introduce time-decay factors. More recent sequences might be more relevant than older sequences, so give them higher weights.</a:t>
            </a:r>
          </a:p>
          <a:p>
            <a:r>
              <a:rPr lang="en-US" dirty="0"/>
              <a:t>Consider other external factors such as seasonal trends, promotions, or new product launches.</a:t>
            </a:r>
          </a:p>
          <a:p>
            <a:r>
              <a:rPr lang="en-US" dirty="0"/>
              <a:t>Combine with other recommendation algorithms like collaborative filtering or matrix factorization to improve accuracy.</a:t>
            </a:r>
          </a:p>
          <a:p>
            <a:br>
              <a:rPr lang="en-US" dirty="0"/>
            </a:br>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31494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Law of Large Numbers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Intuition: The more data we have, the closer our sample statistics get to the true population parameters.</a:t>
                </a:r>
              </a:p>
              <a:p>
                <a:endParaRPr lang="en-US" dirty="0"/>
              </a:p>
              <a:p>
                <a:endParaRPr lang="en-US" dirty="0"/>
              </a:p>
              <a:p>
                <a:r>
                  <a:rPr lang="en-US" dirty="0"/>
                  <a:t>Where</a:t>
                </a:r>
                <a14:m>
                  <m:oMath xmlns:m="http://schemas.openxmlformats.org/officeDocument/2006/math">
                    <m:r>
                      <a:rPr lang="en-US" i="1" dirty="0" smtClean="0">
                        <a:latin typeface="Cambria Math" charset="0"/>
                      </a:rPr>
                      <m:t> </m:t>
                    </m:r>
                    <m:acc>
                      <m:accPr>
                        <m:chr m:val="̅"/>
                        <m:ctrlPr>
                          <a:rPr lang="en-US" i="1" dirty="0" smtClean="0">
                            <a:latin typeface="Cambria Math" panose="02040503050406030204" pitchFamily="18" charset="0"/>
                          </a:rPr>
                        </m:ctrlPr>
                      </m:accPr>
                      <m:e>
                        <m:r>
                          <a:rPr lang="en-US" b="0" i="1" dirty="0" smtClean="0">
                            <a:latin typeface="Cambria Math" charset="0"/>
                          </a:rPr>
                          <m:t>𝑋</m:t>
                        </m:r>
                      </m:e>
                    </m:acc>
                  </m:oMath>
                </a14:m>
                <a:r>
                  <a:rPr lang="en-US" dirty="0"/>
                  <a:t>​</a:t>
                </a:r>
                <a:r>
                  <a:rPr lang="en-US" i="1" baseline="-25000" dirty="0"/>
                  <a:t>n</a:t>
                </a:r>
                <a:r>
                  <a:rPr lang="en-US" dirty="0"/>
                  <a:t> ​is the sample mean of </a:t>
                </a:r>
                <a:r>
                  <a:rPr lang="en-US" i="1" dirty="0"/>
                  <a:t>n</a:t>
                </a:r>
                <a:r>
                  <a:rPr lang="en-US" dirty="0"/>
                  <a:t> observations and </a:t>
                </a:r>
                <a:r>
                  <a:rPr lang="en-US" i="1" dirty="0" err="1"/>
                  <a:t>μ</a:t>
                </a:r>
                <a:r>
                  <a:rPr lang="en-US" dirty="0"/>
                  <a:t> is the true mean. This means that as the size of our dataset grows, our estimates become more reliable, which is crucial for pattern mining.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73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150" y="2839483"/>
            <a:ext cx="1663700" cy="711200"/>
          </a:xfrm>
          <a:prstGeom prst="rect">
            <a:avLst/>
          </a:prstGeom>
        </p:spPr>
      </p:pic>
      <p:sp>
        <p:nvSpPr>
          <p:cNvPr id="5"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35837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Curse of Dimensionality</a:t>
            </a:r>
            <a:endParaRPr lang="en-US" dirty="0"/>
          </a:p>
        </p:txBody>
      </p:sp>
      <p:sp>
        <p:nvSpPr>
          <p:cNvPr id="3" name="Content Placeholder 2"/>
          <p:cNvSpPr>
            <a:spLocks noGrp="1"/>
          </p:cNvSpPr>
          <p:nvPr>
            <p:ph idx="1"/>
          </p:nvPr>
        </p:nvSpPr>
        <p:spPr/>
        <p:txBody>
          <a:bodyPr/>
          <a:lstStyle/>
          <a:p>
            <a:r>
              <a:rPr lang="en-US" dirty="0"/>
              <a:t>Intuition: As the number of features (or dimensions) grows, the volume of the space grows so fast that the available data becomes sparse. This sparsity is problematic for pattern mining methods that require statistical significance.</a:t>
            </a:r>
          </a:p>
          <a:p>
            <a:r>
              <a:rPr lang="en-US" dirty="0"/>
              <a:t>Volume∝(unit length)</a:t>
            </a:r>
            <a:r>
              <a:rPr lang="en-US" i="1" baseline="30000" dirty="0"/>
              <a:t>d</a:t>
            </a:r>
          </a:p>
          <a:p>
            <a:endParaRPr lang="en-US" i="1" baseline="30000" dirty="0"/>
          </a:p>
          <a:p>
            <a:r>
              <a:rPr lang="en-US" dirty="0"/>
              <a:t>Where </a:t>
            </a:r>
            <a:r>
              <a:rPr lang="en-US" i="1" dirty="0"/>
              <a:t>d</a:t>
            </a:r>
            <a:r>
              <a:rPr lang="en-US" dirty="0"/>
              <a:t> is the number of dimensions. As </a:t>
            </a:r>
            <a:r>
              <a:rPr lang="en-US" i="1" dirty="0"/>
              <a:t>d</a:t>
            </a:r>
            <a:r>
              <a:rPr lang="en-US" dirty="0"/>
              <a:t> increases, the volume grows exponentially, making the data sparse</a:t>
            </a:r>
            <a:endParaRPr lang="en-US" baseline="30000" dirty="0"/>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428041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 and Prior Knowledge</a:t>
            </a:r>
            <a:endParaRPr lang="en-US" dirty="0"/>
          </a:p>
        </p:txBody>
      </p:sp>
      <p:sp>
        <p:nvSpPr>
          <p:cNvPr id="3" name="Content Placeholder 2"/>
          <p:cNvSpPr>
            <a:spLocks noGrp="1"/>
          </p:cNvSpPr>
          <p:nvPr>
            <p:ph idx="1"/>
          </p:nvPr>
        </p:nvSpPr>
        <p:spPr/>
        <p:txBody>
          <a:bodyPr>
            <a:normAutofit/>
          </a:bodyPr>
          <a:lstStyle/>
          <a:p>
            <a:r>
              <a:rPr lang="en-US" dirty="0"/>
              <a:t>Intuition: When mining patterns, sometimes prior knowledge about the domain can be crucial. Bayes' theorem provides a way to incorporate this knowledge.</a:t>
            </a:r>
          </a:p>
          <a:p>
            <a:endParaRPr lang="en-US" dirty="0"/>
          </a:p>
          <a:p>
            <a:endParaRPr lang="en-US" dirty="0"/>
          </a:p>
          <a:p>
            <a:endParaRPr lang="en-US" dirty="0"/>
          </a:p>
          <a:p>
            <a:r>
              <a:rPr lang="en-US" dirty="0"/>
              <a:t>Here, </a:t>
            </a:r>
            <a:r>
              <a:rPr lang="en-US" i="1" dirty="0"/>
              <a:t>P</a:t>
            </a:r>
            <a:r>
              <a:rPr lang="en-US" dirty="0"/>
              <a:t>(</a:t>
            </a:r>
            <a:r>
              <a:rPr lang="en-US" i="1" dirty="0"/>
              <a:t>A</a:t>
            </a:r>
            <a:r>
              <a:rPr lang="en-US" dirty="0"/>
              <a:t>∣</a:t>
            </a:r>
            <a:r>
              <a:rPr lang="en-US" i="1" dirty="0"/>
              <a:t>B</a:t>
            </a:r>
            <a:r>
              <a:rPr lang="en-US" dirty="0"/>
              <a:t>) is the posterior, </a:t>
            </a:r>
            <a:r>
              <a:rPr lang="en-US" i="1" dirty="0"/>
              <a:t>P</a:t>
            </a:r>
            <a:r>
              <a:rPr lang="en-US" dirty="0"/>
              <a:t>(</a:t>
            </a:r>
            <a:r>
              <a:rPr lang="en-US" i="1" dirty="0"/>
              <a:t>A</a:t>
            </a:r>
            <a:r>
              <a:rPr lang="en-US" dirty="0"/>
              <a:t>) is the prior, </a:t>
            </a:r>
            <a:r>
              <a:rPr lang="en-US" i="1" dirty="0"/>
              <a:t>P</a:t>
            </a:r>
            <a:r>
              <a:rPr lang="en-US" dirty="0"/>
              <a:t>(</a:t>
            </a:r>
            <a:r>
              <a:rPr lang="en-US" i="1" dirty="0"/>
              <a:t>B</a:t>
            </a:r>
            <a:r>
              <a:rPr lang="en-US" dirty="0"/>
              <a:t>∣</a:t>
            </a:r>
            <a:r>
              <a:rPr lang="en-US" i="1" dirty="0"/>
              <a:t>A</a:t>
            </a:r>
            <a:r>
              <a:rPr lang="en-US" dirty="0"/>
              <a:t>) is the likelihood, and </a:t>
            </a:r>
            <a:r>
              <a:rPr lang="en-US" i="1" dirty="0"/>
              <a:t>P</a:t>
            </a:r>
            <a:r>
              <a:rPr lang="en-US" dirty="0"/>
              <a:t>(</a:t>
            </a:r>
            <a:r>
              <a:rPr lang="en-US" i="1" dirty="0"/>
              <a:t>B</a:t>
            </a:r>
            <a:r>
              <a:rPr lang="en-US" dirty="0"/>
              <a:t>) is the evidence. By adjusting the prior, we can incorporate domain knowledge into our pattern mining algorithms.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700" y="3104116"/>
            <a:ext cx="3530600" cy="1098550"/>
          </a:xfrm>
          <a:prstGeom prst="rect">
            <a:avLst/>
          </a:prstGeom>
        </p:spPr>
      </p:pic>
      <p:sp>
        <p:nvSpPr>
          <p:cNvPr id="5"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861545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Eigenvalues and Eigenvectors in Dimensionality Reduction</a:t>
            </a:r>
            <a:endParaRPr lang="en-US" dirty="0"/>
          </a:p>
        </p:txBody>
      </p:sp>
      <p:sp>
        <p:nvSpPr>
          <p:cNvPr id="3" name="Content Placeholder 2"/>
          <p:cNvSpPr>
            <a:spLocks noGrp="1"/>
          </p:cNvSpPr>
          <p:nvPr>
            <p:ph idx="1"/>
          </p:nvPr>
        </p:nvSpPr>
        <p:spPr/>
        <p:txBody>
          <a:bodyPr/>
          <a:lstStyle/>
          <a:p>
            <a:br>
              <a:rPr lang="en-US" dirty="0"/>
            </a:br>
            <a:r>
              <a:rPr lang="en-US" dirty="0"/>
              <a:t>Intuition: For large datasets with many features, dimensionality reduction can help simplify the data without losing much information. The principal components of PCA are the eigenvectors of the data's covariance matrix, and they capture the directions of maximum variance.</a:t>
            </a:r>
          </a:p>
          <a:p>
            <a:r>
              <a:rPr lang="en-US" i="1" dirty="0"/>
              <a:t>A</a:t>
            </a:r>
            <a:r>
              <a:rPr lang="en-US" b="1" dirty="0"/>
              <a:t>v</a:t>
            </a:r>
            <a:r>
              <a:rPr lang="en-US" dirty="0"/>
              <a:t>=</a:t>
            </a:r>
            <a:r>
              <a:rPr lang="en-US" i="1" dirty="0" err="1"/>
              <a:t>λ</a:t>
            </a:r>
            <a:r>
              <a:rPr lang="en-US" b="1" dirty="0" err="1"/>
              <a:t>v</a:t>
            </a:r>
            <a:endParaRPr lang="en-US" dirty="0"/>
          </a:p>
          <a:p>
            <a:r>
              <a:rPr lang="en-US" dirty="0"/>
              <a:t>Where A</a:t>
            </a:r>
            <a:r>
              <a:rPr lang="en-US" i="1" dirty="0"/>
              <a:t>A</a:t>
            </a:r>
            <a:r>
              <a:rPr lang="en-US" dirty="0"/>
              <a:t> is the covariance matrix, </a:t>
            </a:r>
            <a:r>
              <a:rPr lang="en-US" b="1" dirty="0"/>
              <a:t>v</a:t>
            </a:r>
            <a:r>
              <a:rPr lang="en-US" dirty="0"/>
              <a:t> is the eigenvector, and </a:t>
            </a:r>
            <a:r>
              <a:rPr lang="en-US" i="1" dirty="0" err="1"/>
              <a:t>λ</a:t>
            </a:r>
            <a:r>
              <a:rPr lang="en-US" dirty="0"/>
              <a:t> is the eigenvalue. Higher eigenvalues indicate more important directions of variance.</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711652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Jaccard</a:t>
            </a:r>
            <a:r>
              <a:rPr lang="en-US" b="1" dirty="0"/>
              <a:t> Similarity for Set Comparisons</a:t>
            </a:r>
            <a:endParaRPr lang="en-US" dirty="0"/>
          </a:p>
        </p:txBody>
      </p:sp>
      <p:sp>
        <p:nvSpPr>
          <p:cNvPr id="3" name="Content Placeholder 2"/>
          <p:cNvSpPr>
            <a:spLocks noGrp="1"/>
          </p:cNvSpPr>
          <p:nvPr>
            <p:ph idx="1"/>
          </p:nvPr>
        </p:nvSpPr>
        <p:spPr/>
        <p:txBody>
          <a:bodyPr/>
          <a:lstStyle/>
          <a:p>
            <a:r>
              <a:rPr lang="en-US" dirty="0"/>
              <a:t>Intuition: When mining patterns in transactional datasets, we often deal with sets of items. To measure the similarity between two sets, the </a:t>
            </a:r>
            <a:r>
              <a:rPr lang="en-US" dirty="0" err="1"/>
              <a:t>Jaccard</a:t>
            </a:r>
            <a:r>
              <a:rPr lang="en-US" dirty="0"/>
              <a:t> similarity coefficient is useful.</a:t>
            </a:r>
          </a:p>
          <a:p>
            <a:endParaRPr lang="en-US" dirty="0"/>
          </a:p>
          <a:p>
            <a:endParaRPr lang="en-US" dirty="0"/>
          </a:p>
          <a:p>
            <a:endParaRPr lang="en-US" dirty="0"/>
          </a:p>
          <a:p>
            <a:r>
              <a:rPr lang="en-US" dirty="0"/>
              <a:t>Where A</a:t>
            </a:r>
            <a:r>
              <a:rPr lang="en-US" i="1" dirty="0"/>
              <a:t>A</a:t>
            </a:r>
            <a:r>
              <a:rPr lang="en-US" dirty="0"/>
              <a:t> and B</a:t>
            </a:r>
            <a:r>
              <a:rPr lang="en-US" i="1" dirty="0"/>
              <a:t>B</a:t>
            </a:r>
            <a:r>
              <a:rPr lang="en-US" dirty="0"/>
              <a:t> are two sets. The </a:t>
            </a:r>
            <a:r>
              <a:rPr lang="en-US" dirty="0" err="1"/>
              <a:t>Jaccard</a:t>
            </a:r>
            <a:r>
              <a:rPr lang="en-US" dirty="0"/>
              <a:t> coefficient measures the proportion of shared items to the total unique items between two sets. It's a useful metric for association rule mining.</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425" y="3237909"/>
            <a:ext cx="2851150" cy="1041400"/>
          </a:xfrm>
          <a:prstGeom prst="rect">
            <a:avLst/>
          </a:prstGeom>
        </p:spPr>
      </p:pic>
      <p:sp>
        <p:nvSpPr>
          <p:cNvPr id="5"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45784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Rules</a:t>
            </a: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r>
              <a:rPr lang="en-US" b="1" dirty="0"/>
              <a:t>Introduction:</a:t>
            </a:r>
            <a:endParaRPr lang="en-US" dirty="0"/>
          </a:p>
          <a:p>
            <a:r>
              <a:rPr lang="en-US" dirty="0"/>
              <a:t>Correlation rules identify relationships between two or more variables in a dataset.</a:t>
            </a:r>
          </a:p>
          <a:p>
            <a:r>
              <a:rPr lang="en-US" dirty="0"/>
              <a:t>They provide insights into how different variables interact or co-occur.</a:t>
            </a:r>
          </a:p>
          <a:p>
            <a:r>
              <a:rPr lang="en-US" b="1" dirty="0"/>
              <a:t>Core Concepts:</a:t>
            </a:r>
            <a:endParaRPr lang="en-US" dirty="0"/>
          </a:p>
          <a:p>
            <a:r>
              <a:rPr lang="en-US" b="1" dirty="0"/>
              <a:t>Definition:</a:t>
            </a:r>
            <a:r>
              <a:rPr lang="en-US" dirty="0"/>
              <a:t> A correlation rule is of the form A↔B</a:t>
            </a:r>
            <a:r>
              <a:rPr lang="en-US" i="1" dirty="0"/>
              <a:t>A</a:t>
            </a:r>
            <a:r>
              <a:rPr lang="en-US" dirty="0"/>
              <a:t>↔</a:t>
            </a:r>
            <a:r>
              <a:rPr lang="en-US" i="1" dirty="0"/>
              <a:t>B</a:t>
            </a:r>
            <a:r>
              <a:rPr lang="en-US" dirty="0"/>
              <a:t>, which implies that the presence of </a:t>
            </a:r>
            <a:r>
              <a:rPr lang="en-US" i="1" dirty="0"/>
              <a:t>A</a:t>
            </a:r>
            <a:r>
              <a:rPr lang="en-US" dirty="0"/>
              <a:t> is correlated with the presence of </a:t>
            </a:r>
            <a:r>
              <a:rPr lang="en-US" i="1" dirty="0"/>
              <a:t>B</a:t>
            </a:r>
            <a:r>
              <a:rPr lang="en-US" dirty="0"/>
              <a:t> and vice versa.</a:t>
            </a:r>
          </a:p>
          <a:p>
            <a:r>
              <a:rPr lang="en-US" b="1" dirty="0"/>
              <a:t>Support:</a:t>
            </a:r>
            <a:r>
              <a:rPr lang="en-US" dirty="0"/>
              <a:t> Refers to the proportion of transactions in the dataset that contain both A</a:t>
            </a:r>
            <a:r>
              <a:rPr lang="en-US" i="1" dirty="0"/>
              <a:t>A</a:t>
            </a:r>
            <a:r>
              <a:rPr lang="en-US" dirty="0"/>
              <a:t> and B</a:t>
            </a:r>
            <a:r>
              <a:rPr lang="en-US" i="1" dirty="0"/>
              <a:t>B</a:t>
            </a:r>
            <a:r>
              <a:rPr lang="en-US" dirty="0"/>
              <a:t>.</a:t>
            </a:r>
          </a:p>
          <a:p>
            <a:r>
              <a:rPr lang="en-US" b="1" dirty="0"/>
              <a:t>Confidence:</a:t>
            </a:r>
            <a:r>
              <a:rPr lang="en-US" dirty="0"/>
              <a:t> Measures the likelihood that the presence of </a:t>
            </a:r>
            <a:r>
              <a:rPr lang="en-US" i="1" dirty="0"/>
              <a:t>A</a:t>
            </a:r>
            <a:r>
              <a:rPr lang="en-US" dirty="0"/>
              <a:t> implies the presence of </a:t>
            </a:r>
            <a:r>
              <a:rPr lang="en-US" i="1" dirty="0"/>
              <a:t>B</a:t>
            </a:r>
            <a:r>
              <a:rPr lang="en-US" dirty="0"/>
              <a:t>.</a:t>
            </a:r>
            <a:endParaRPr lang="en-US">
              <a:ea typeface="Calibri"/>
              <a:cs typeface="Calibri"/>
            </a:endParaRPr>
          </a:p>
          <a:p>
            <a:r>
              <a:rPr lang="en-US" b="1" dirty="0"/>
              <a:t>Lift:</a:t>
            </a:r>
            <a:r>
              <a:rPr lang="en-US" dirty="0"/>
              <a:t> A value that indicates the strength of a rule over the randomness. A lift value greater than 1 suggests that </a:t>
            </a:r>
            <a:r>
              <a:rPr lang="en-US" i="1" dirty="0"/>
              <a:t>A</a:t>
            </a:r>
            <a:r>
              <a:rPr lang="en-US" dirty="0"/>
              <a:t> and </a:t>
            </a:r>
            <a:r>
              <a:rPr lang="en-US" i="1" dirty="0"/>
              <a:t>B</a:t>
            </a:r>
            <a:r>
              <a:rPr lang="en-US" dirty="0"/>
              <a:t> are more likely to be bought together than if they were bought individually.</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27199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Rules</a:t>
            </a:r>
          </a:p>
        </p:txBody>
      </p:sp>
      <p:sp>
        <p:nvSpPr>
          <p:cNvPr id="3" name="Content Placeholder 2"/>
          <p:cNvSpPr>
            <a:spLocks noGrp="1"/>
          </p:cNvSpPr>
          <p:nvPr>
            <p:ph idx="1"/>
          </p:nvPr>
        </p:nvSpPr>
        <p:spPr/>
        <p:txBody>
          <a:bodyPr>
            <a:normAutofit fontScale="70000" lnSpcReduction="20000"/>
          </a:bodyPr>
          <a:lstStyle/>
          <a:p>
            <a:r>
              <a:rPr lang="en-US" b="1" dirty="0"/>
              <a:t>Examples:</a:t>
            </a:r>
            <a:endParaRPr lang="en-US" dirty="0"/>
          </a:p>
          <a:p>
            <a:r>
              <a:rPr lang="en-US" dirty="0"/>
              <a:t>Market Basket Analysis: If bread and butter are often bought together, it can lead to the rule "</a:t>
            </a:r>
            <a:r>
              <a:rPr lang="en-US" dirty="0" err="1"/>
              <a:t>bread"↔"butter""bread"↔"butter</a:t>
            </a:r>
            <a:r>
              <a:rPr lang="en-US" dirty="0"/>
              <a:t>".</a:t>
            </a:r>
          </a:p>
          <a:p>
            <a:r>
              <a:rPr lang="en-US" dirty="0"/>
              <a:t>Health Data: Observing that patients with high blood pressure often have high cholesterol levels, leading to a rule "high </a:t>
            </a:r>
            <a:r>
              <a:rPr lang="en-US" dirty="0" err="1"/>
              <a:t>BP"↔"high</a:t>
            </a:r>
            <a:r>
              <a:rPr lang="en-US" dirty="0"/>
              <a:t> </a:t>
            </a:r>
            <a:r>
              <a:rPr lang="en-US" dirty="0" err="1"/>
              <a:t>cholesterol""high</a:t>
            </a:r>
            <a:r>
              <a:rPr lang="en-US" dirty="0"/>
              <a:t> </a:t>
            </a:r>
            <a:r>
              <a:rPr lang="en-US" dirty="0" err="1"/>
              <a:t>BP"↔"high</a:t>
            </a:r>
            <a:r>
              <a:rPr lang="en-US" dirty="0"/>
              <a:t> cholesterol".</a:t>
            </a:r>
          </a:p>
          <a:p>
            <a:r>
              <a:rPr lang="en-US" b="1" dirty="0"/>
              <a:t>Significance:</a:t>
            </a:r>
            <a:endParaRPr lang="en-US" dirty="0"/>
          </a:p>
          <a:p>
            <a:r>
              <a:rPr lang="en-US" dirty="0"/>
              <a:t>Correlation rules help in unveiling hidden patterns in large datasets.</a:t>
            </a:r>
          </a:p>
          <a:p>
            <a:r>
              <a:rPr lang="en-US" dirty="0"/>
              <a:t>Useful for marketers to understand purchasing behavior, doctors to identify related symptoms, and many other professionals to uncover related events or attributes.</a:t>
            </a:r>
          </a:p>
          <a:p>
            <a:r>
              <a:rPr lang="en-US" b="1" dirty="0"/>
              <a:t>Limitations:</a:t>
            </a:r>
            <a:endParaRPr lang="en-US" dirty="0"/>
          </a:p>
          <a:p>
            <a:r>
              <a:rPr lang="en-US" dirty="0"/>
              <a:t>Correlation does not imply causation. Just because two variables are correlated doesn't mean one causes the other.</a:t>
            </a:r>
          </a:p>
          <a:p>
            <a:r>
              <a:rPr lang="en-US" dirty="0"/>
              <a:t>It's essential to interpret correlation rules with domain knowledge and context.</a:t>
            </a:r>
          </a:p>
          <a:p>
            <a:endParaRPr lang="en-US" dirty="0"/>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4707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Pattern Mining</a:t>
            </a:r>
          </a:p>
        </p:txBody>
      </p:sp>
      <p:sp>
        <p:nvSpPr>
          <p:cNvPr id="3" name="Content Placeholder 2"/>
          <p:cNvSpPr>
            <a:spLocks noGrp="1"/>
          </p:cNvSpPr>
          <p:nvPr>
            <p:ph idx="1"/>
          </p:nvPr>
        </p:nvSpPr>
        <p:spPr/>
        <p:txBody>
          <a:bodyPr>
            <a:normAutofit fontScale="62500" lnSpcReduction="20000"/>
          </a:bodyPr>
          <a:lstStyle/>
          <a:p>
            <a:r>
              <a:rPr lang="en-US" b="1" dirty="0"/>
              <a:t>Introduction:</a:t>
            </a:r>
            <a:endParaRPr lang="en-US" dirty="0"/>
          </a:p>
          <a:p>
            <a:r>
              <a:rPr lang="en-US" dirty="0"/>
              <a:t>Advanced pattern mining aims to extract more intricate and meaningful patterns from data beyond basic associations.</a:t>
            </a:r>
          </a:p>
          <a:p>
            <a:r>
              <a:rPr lang="en-US" dirty="0"/>
              <a:t>It deals with challenges like high dimensionality, noise, and complex relationships among variables.</a:t>
            </a:r>
          </a:p>
          <a:p>
            <a:r>
              <a:rPr lang="en-US" b="1" dirty="0"/>
              <a:t>Core Concepts:</a:t>
            </a:r>
            <a:endParaRPr lang="en-US" dirty="0"/>
          </a:p>
          <a:p>
            <a:r>
              <a:rPr lang="en-US" b="1" dirty="0"/>
              <a:t>Sequential Patterns:</a:t>
            </a:r>
            <a:r>
              <a:rPr lang="en-US" dirty="0"/>
              <a:t> Mining patterns where the order of events matters. For example, tracking a customer's journey on an e-commerce website.</a:t>
            </a:r>
          </a:p>
          <a:p>
            <a:r>
              <a:rPr lang="en-US" b="1" dirty="0"/>
              <a:t>Graph Patterns:</a:t>
            </a:r>
            <a:r>
              <a:rPr lang="en-US" dirty="0"/>
              <a:t> Mining patterns in data represented as graphs. This is particularly useful for social network analysis or protein interaction networks in bioinformatics.</a:t>
            </a:r>
          </a:p>
          <a:p>
            <a:r>
              <a:rPr lang="en-US" b="1" dirty="0"/>
              <a:t>Spatial and </a:t>
            </a:r>
            <a:r>
              <a:rPr lang="en-US" b="1" dirty="0" err="1"/>
              <a:t>Spatio</a:t>
            </a:r>
            <a:r>
              <a:rPr lang="en-US" b="1" dirty="0"/>
              <a:t>-Temporal Patterns:</a:t>
            </a:r>
            <a:r>
              <a:rPr lang="en-US" dirty="0"/>
              <a:t> Patterns related to physical locations and their evolution over time. For instance, analyzing urban growth or the spread of diseases.</a:t>
            </a:r>
          </a:p>
          <a:p>
            <a:r>
              <a:rPr lang="en-US" b="1" dirty="0"/>
              <a:t>Multidimensional Pattern Mining:</a:t>
            </a:r>
            <a:r>
              <a:rPr lang="en-US" dirty="0"/>
              <a:t> Analyzing patterns across different dimensions or perspectives of data. Useful in OLAP (Online Analytical Processing) systems where data is seen from various angles.</a:t>
            </a:r>
          </a:p>
          <a:p>
            <a:r>
              <a:rPr lang="en-US" b="1" dirty="0"/>
              <a:t>Colossal Patterns:</a:t>
            </a:r>
            <a:r>
              <a:rPr lang="en-US" dirty="0"/>
              <a:t> Mining patterns from extremely large datasets. This requires specialized algorithms and infrastructure.</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88673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Pattern Mining</a:t>
            </a:r>
          </a:p>
        </p:txBody>
      </p:sp>
      <p:sp>
        <p:nvSpPr>
          <p:cNvPr id="3" name="Content Placeholder 2"/>
          <p:cNvSpPr>
            <a:spLocks noGrp="1"/>
          </p:cNvSpPr>
          <p:nvPr>
            <p:ph idx="1"/>
          </p:nvPr>
        </p:nvSpPr>
        <p:spPr/>
        <p:txBody>
          <a:bodyPr>
            <a:normAutofit fontScale="70000" lnSpcReduction="20000"/>
          </a:bodyPr>
          <a:lstStyle/>
          <a:p>
            <a:r>
              <a:rPr lang="en-US" b="1" dirty="0"/>
              <a:t>Techniques &amp; Approaches:</a:t>
            </a:r>
            <a:endParaRPr lang="en-US" dirty="0"/>
          </a:p>
          <a:p>
            <a:r>
              <a:rPr lang="en-US" b="1" dirty="0"/>
              <a:t>Constraint-Based Mining:</a:t>
            </a:r>
            <a:r>
              <a:rPr lang="en-US" dirty="0"/>
              <a:t> Leveraging user-defined constraints to guide the pattern discovery process.</a:t>
            </a:r>
          </a:p>
          <a:p>
            <a:r>
              <a:rPr lang="en-US" b="1" dirty="0"/>
              <a:t>Utility-Based Mining:</a:t>
            </a:r>
            <a:r>
              <a:rPr lang="en-US" dirty="0"/>
              <a:t> Focusing on patterns that offer the highest 'utility' or 'value', like the most profitable item combinations in a retail scenario.</a:t>
            </a:r>
          </a:p>
          <a:p>
            <a:r>
              <a:rPr lang="en-US" b="1" dirty="0"/>
              <a:t>Anomaly Detection:</a:t>
            </a:r>
            <a:r>
              <a:rPr lang="en-US" dirty="0"/>
              <a:t> Identifying patterns that deviate significantly from expected behavior, which can be crucial in fraud detection or network security.</a:t>
            </a:r>
          </a:p>
          <a:p>
            <a:r>
              <a:rPr lang="en-US" b="1" dirty="0"/>
              <a:t>Challenges:</a:t>
            </a:r>
            <a:endParaRPr lang="en-US" dirty="0"/>
          </a:p>
          <a:p>
            <a:r>
              <a:rPr lang="en-US" b="1" dirty="0"/>
              <a:t>Scalability:</a:t>
            </a:r>
            <a:r>
              <a:rPr lang="en-US" dirty="0"/>
              <a:t> As data grows, the challenge is to mine patterns efficiently without sacrificing quality.</a:t>
            </a:r>
          </a:p>
          <a:p>
            <a:r>
              <a:rPr lang="en-US" b="1" dirty="0"/>
              <a:t>High Dimensionality:</a:t>
            </a:r>
            <a:r>
              <a:rPr lang="en-US" dirty="0"/>
              <a:t> Handling datasets with numerous attributes or dimensions.</a:t>
            </a:r>
          </a:p>
          <a:p>
            <a:r>
              <a:rPr lang="en-US" b="1" dirty="0"/>
              <a:t>Noise and Outliers:</a:t>
            </a:r>
            <a:r>
              <a:rPr lang="en-US" dirty="0"/>
              <a:t> Filtering out irrelevant or erroneous data to ensure the accuracy of mined patterns.</a:t>
            </a:r>
          </a:p>
          <a:p>
            <a:r>
              <a:rPr lang="en-US" b="1" dirty="0"/>
              <a:t>Interpreting Results:</a:t>
            </a:r>
            <a:r>
              <a:rPr lang="en-US" dirty="0"/>
              <a:t> Making sense of complex patterns and translating them into actionable insights.</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37650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Pattern Mining</a:t>
            </a:r>
          </a:p>
        </p:txBody>
      </p:sp>
      <p:sp>
        <p:nvSpPr>
          <p:cNvPr id="3" name="Content Placeholder 2"/>
          <p:cNvSpPr>
            <a:spLocks noGrp="1"/>
          </p:cNvSpPr>
          <p:nvPr>
            <p:ph idx="1"/>
          </p:nvPr>
        </p:nvSpPr>
        <p:spPr/>
        <p:txBody>
          <a:bodyPr/>
          <a:lstStyle/>
          <a:p>
            <a:r>
              <a:rPr lang="en-US" b="1" dirty="0"/>
              <a:t>Applications:</a:t>
            </a:r>
            <a:endParaRPr lang="en-US" dirty="0"/>
          </a:p>
          <a:p>
            <a:r>
              <a:rPr lang="en-US" b="1" dirty="0"/>
              <a:t>Healthcare:</a:t>
            </a:r>
            <a:r>
              <a:rPr lang="en-US" dirty="0"/>
              <a:t> Mining patient records for patterns that predict disease outbreaks or treatment effectiveness.</a:t>
            </a:r>
          </a:p>
          <a:p>
            <a:r>
              <a:rPr lang="en-US" b="1" dirty="0"/>
              <a:t>Finance:</a:t>
            </a:r>
            <a:r>
              <a:rPr lang="en-US" dirty="0"/>
              <a:t> Analyzing stock market data to find patterns indicating potential future market movements.</a:t>
            </a:r>
          </a:p>
          <a:p>
            <a:r>
              <a:rPr lang="en-US" b="1" dirty="0"/>
              <a:t>E-Commerce:</a:t>
            </a:r>
            <a:r>
              <a:rPr lang="en-US" dirty="0"/>
              <a:t> Finding patterns in customer behavior to optimize marketing strategies or improve user experience.</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79169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Categorical &amp; Quantitative</a:t>
            </a:r>
          </a:p>
        </p:txBody>
      </p:sp>
      <p:sp>
        <p:nvSpPr>
          <p:cNvPr id="3" name="Content Placeholder 2"/>
          <p:cNvSpPr>
            <a:spLocks noGrp="1"/>
          </p:cNvSpPr>
          <p:nvPr>
            <p:ph idx="1"/>
          </p:nvPr>
        </p:nvSpPr>
        <p:spPr/>
        <p:txBody>
          <a:bodyPr/>
          <a:lstStyle/>
          <a:p>
            <a:r>
              <a:rPr lang="en-US" dirty="0"/>
              <a:t>Two main categories: Categorical and Quantitative attributes.</a:t>
            </a:r>
          </a:p>
          <a:p>
            <a:r>
              <a:rPr lang="en-US" dirty="0"/>
              <a:t>Categorical (Nominal) Attributes:</a:t>
            </a:r>
          </a:p>
          <a:p>
            <a:pPr lvl="1"/>
            <a:r>
              <a:rPr lang="en-US" dirty="0"/>
              <a:t>Divided into categories without order or priority.</a:t>
            </a:r>
          </a:p>
          <a:p>
            <a:pPr lvl="1"/>
            <a:r>
              <a:rPr lang="en-US" dirty="0"/>
              <a:t>Examples: color (red, blue, green) and brand (Apple, Samsung, Sony).</a:t>
            </a:r>
          </a:p>
          <a:p>
            <a:pPr lvl="1"/>
            <a:r>
              <a:rPr lang="en-US" dirty="0"/>
              <a:t>Mining Technique: </a:t>
            </a:r>
            <a:r>
              <a:rPr lang="en-US" dirty="0" err="1"/>
              <a:t>Apriori</a:t>
            </a:r>
            <a:r>
              <a:rPr lang="en-US" dirty="0"/>
              <a:t> algorithm.</a:t>
            </a:r>
          </a:p>
          <a:p>
            <a:r>
              <a:rPr lang="en-US" dirty="0"/>
              <a:t>Quantitative Attributes:</a:t>
            </a:r>
          </a:p>
          <a:p>
            <a:pPr lvl="1"/>
            <a:r>
              <a:rPr lang="en-US" dirty="0"/>
              <a:t>Numerical values with inherent order.</a:t>
            </a:r>
          </a:p>
          <a:p>
            <a:pPr lvl="1"/>
            <a:r>
              <a:rPr lang="en-US" dirty="0"/>
              <a:t>Examples: age, income, price.</a:t>
            </a:r>
          </a:p>
          <a:p>
            <a:pPr lvl="1"/>
            <a:r>
              <a:rPr lang="en-US" dirty="0"/>
              <a:t>Techniques: regression analysis, correlation coefficient, K-means clustering.</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02521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Numerical Quantitative Associations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dirty="0"/>
              <a:t>Static Discretization:</a:t>
            </a:r>
          </a:p>
          <a:p>
            <a:pPr lvl="1"/>
            <a:r>
              <a:rPr lang="en-US" dirty="0"/>
              <a:t>Define bins or ranges for variables.</a:t>
            </a:r>
          </a:p>
          <a:p>
            <a:pPr lvl="1"/>
            <a:r>
              <a:rPr lang="en-US" dirty="0"/>
              <a:t>Simple, but may oversimplify data.</a:t>
            </a:r>
          </a:p>
          <a:p>
            <a:r>
              <a:rPr lang="en-US" dirty="0"/>
              <a:t>Dynamic Discretization:</a:t>
            </a:r>
          </a:p>
          <a:p>
            <a:pPr lvl="1"/>
            <a:r>
              <a:rPr lang="en-US" dirty="0"/>
              <a:t>Data-driven range definitions (e.g., quartiles).</a:t>
            </a:r>
          </a:p>
          <a:p>
            <a:pPr lvl="1"/>
            <a:r>
              <a:rPr lang="en-US" dirty="0"/>
              <a:t>Captures data nuances.</a:t>
            </a:r>
          </a:p>
          <a:p>
            <a:r>
              <a:rPr lang="en-US" dirty="0"/>
              <a:t>Clustering:</a:t>
            </a:r>
          </a:p>
          <a:p>
            <a:pPr lvl="1"/>
            <a:r>
              <a:rPr lang="en-US" dirty="0"/>
              <a:t>Unsupervised method grouping similar data points.</a:t>
            </a:r>
          </a:p>
          <a:p>
            <a:pPr lvl="1"/>
            <a:r>
              <a:rPr lang="en-US" dirty="0"/>
              <a:t>Discover age-based shopping patterns.</a:t>
            </a:r>
          </a:p>
          <a:p>
            <a:r>
              <a:rPr lang="en-US" dirty="0"/>
              <a:t>Deviation:</a:t>
            </a:r>
          </a:p>
          <a:p>
            <a:pPr lvl="1"/>
            <a:r>
              <a:rPr lang="en-US" dirty="0"/>
              <a:t>Measures divergence from a norm.</a:t>
            </a:r>
          </a:p>
          <a:p>
            <a:pPr lvl="1"/>
            <a:r>
              <a:rPr lang="en-US" dirty="0"/>
              <a:t>Helps identify issues like gender wage gaps.</a:t>
            </a:r>
          </a:p>
          <a:p>
            <a:endParaRPr lang="en-US" dirty="0"/>
          </a:p>
        </p:txBody>
      </p:sp>
      <p:sp>
        <p:nvSpPr>
          <p:cNvPr id="4" name="Footer Placeholder 5">
            <a:extLst>
              <a:ext uri="{FF2B5EF4-FFF2-40B4-BE49-F238E27FC236}">
                <a16:creationId xmlns:a16="http://schemas.microsoft.com/office/drawing/2014/main" id="{169A2D2C-FF11-E9DC-F98E-20E3E60383F7}"/>
              </a:ext>
            </a:extLst>
          </p:cNvPr>
          <p:cNvSpPr>
            <a:spLocks noGrp="1"/>
          </p:cNvSpPr>
          <p:nvPr>
            <p:ph type="ftr" sz="quarter" idx="11"/>
          </p:nvPr>
        </p:nvSpPr>
        <p:spPr>
          <a:xfrm>
            <a:off x="4038600" y="6330378"/>
            <a:ext cx="4114800" cy="365125"/>
          </a:xfrm>
        </p:spPr>
        <p:txBody>
          <a:bodyPr/>
          <a:lstStyle/>
          <a:p>
            <a:r>
              <a:rPr lang="en-US" dirty="0"/>
              <a:t>Ravi </a:t>
            </a:r>
            <a:r>
              <a:rPr lang="en-US" dirty="0" err="1"/>
              <a:t>Starzl</a:t>
            </a:r>
            <a:r>
              <a:rPr lang="en-US" dirty="0"/>
              <a:t>, PhD  |  CSCI 4502 / 5502</a:t>
            </a:r>
          </a:p>
        </p:txBody>
      </p:sp>
    </p:spTree>
    <p:extLst>
      <p:ext uri="{BB962C8B-B14F-4D97-AF65-F5344CB8AC3E}">
        <p14:creationId xmlns:p14="http://schemas.microsoft.com/office/powerpoint/2010/main" val="1393710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8A9E4F06313E4DA5FDB05876FCF81A" ma:contentTypeVersion="6" ma:contentTypeDescription="Create a new document." ma:contentTypeScope="" ma:versionID="c8397eb1fdf9cc418e736ef54159e5a4">
  <xsd:schema xmlns:xsd="http://www.w3.org/2001/XMLSchema" xmlns:xs="http://www.w3.org/2001/XMLSchema" xmlns:p="http://schemas.microsoft.com/office/2006/metadata/properties" xmlns:ns2="4018a415-eb61-4a93-b46e-36935a87c4dd" targetNamespace="http://schemas.microsoft.com/office/2006/metadata/properties" ma:root="true" ma:fieldsID="309c249190ae296d5ced0b06b4be1bd6" ns2:_="">
    <xsd:import namespace="4018a415-eb61-4a93-b46e-36935a87c4d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8a415-eb61-4a93-b46e-36935a87c4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5E7A72-B596-4D8C-9AC9-FCC081D750D2}">
  <ds:schemaRefs>
    <ds:schemaRef ds:uri="http://schemas.microsoft.com/sharepoint/v3/contenttype/forms"/>
  </ds:schemaRefs>
</ds:datastoreItem>
</file>

<file path=customXml/itemProps2.xml><?xml version="1.0" encoding="utf-8"?>
<ds:datastoreItem xmlns:ds="http://schemas.openxmlformats.org/officeDocument/2006/customXml" ds:itemID="{C61EB7D9-DF59-4E7D-8D18-9809B7EB78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852A210-3760-46CF-A56D-D507D26AC1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8a415-eb61-4a93-b46e-36935a87c4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TotalTime>
  <Words>2053</Words>
  <Application>Microsoft Office PowerPoint</Application>
  <PresentationFormat>Widescreen</PresentationFormat>
  <Paragraphs>219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Data Mining Lecture 9</vt:lpstr>
      <vt:lpstr>Table of Contents</vt:lpstr>
      <vt:lpstr>Correlation Rules</vt:lpstr>
      <vt:lpstr>Correlation Rules</vt:lpstr>
      <vt:lpstr>Advanced Pattern Mining</vt:lpstr>
      <vt:lpstr>Advanced Pattern Mining</vt:lpstr>
      <vt:lpstr>Advanced Pattern Mining</vt:lpstr>
      <vt:lpstr>Data Types: Categorical &amp; Quantitative</vt:lpstr>
      <vt:lpstr>Mining Numerical Quantitative Associations</vt:lpstr>
      <vt:lpstr>Constraint-Based Mining</vt:lpstr>
      <vt:lpstr>Classes of Constraints</vt:lpstr>
      <vt:lpstr>Metarule-Guided Mining</vt:lpstr>
      <vt:lpstr>Anti-Monotonicity in Constraints</vt:lpstr>
      <vt:lpstr>Monotonic Constraints</vt:lpstr>
      <vt:lpstr>Succinctness &amp; Pre-Counting Prunable</vt:lpstr>
      <vt:lpstr>Convertible Constraints</vt:lpstr>
      <vt:lpstr>Interview Question </vt:lpstr>
      <vt:lpstr>Interview Question</vt:lpstr>
      <vt:lpstr>Interview Question</vt:lpstr>
      <vt:lpstr>Interview Question</vt:lpstr>
      <vt:lpstr>Law of Large Numbers</vt:lpstr>
      <vt:lpstr>Curse of Dimensionality</vt:lpstr>
      <vt:lpstr>Bayes' Theorem and Prior Knowledge</vt:lpstr>
      <vt:lpstr>Eigenvalues and Eigenvectors in Dimensionality Reduction</vt:lpstr>
      <vt:lpstr>Jaccard Similarity for Set Comparisons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Lecture 9</dc:title>
  <dc:creator>nicoleallendefranco@gmail.com</dc:creator>
  <cp:lastModifiedBy>nicoleallendefranco@gmail.com</cp:lastModifiedBy>
  <cp:revision>19</cp:revision>
  <dcterms:created xsi:type="dcterms:W3CDTF">2023-09-22T04:15:23Z</dcterms:created>
  <dcterms:modified xsi:type="dcterms:W3CDTF">2023-10-09T18:18:07Z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0x010100108A9E4F06313E4DA5FDB05876FCF81A</vt:lpwstr>
  </property>
</Properties>
</file>