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sldIdLst>
    <p:sldId id="256" r:id="rId5"/>
    <p:sldId id="257" r:id="rId6"/>
    <p:sldId id="258" r:id="rId7"/>
    <p:sldId id="259" r:id="rId8"/>
    <p:sldId id="260" r:id="rId9"/>
    <p:sldId id="261" r:id="rId10"/>
    <p:sldId id="262" r:id="rId11"/>
    <p:sldId id="263" r:id="rId12"/>
    <p:sldId id="268" r:id="rId13"/>
    <p:sldId id="264" r:id="rId14"/>
    <p:sldId id="269" r:id="rId15"/>
    <p:sldId id="265" r:id="rId16"/>
    <p:sldId id="266" r:id="rId17"/>
    <p:sldId id="270" r:id="rId18"/>
    <p:sldId id="267"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F082BC-A3D8-56A5-459D-65BCC8B28C8C}" v="34" dt="2023-09-26T02:42:29.6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26"/>
  </p:normalViewPr>
  <p:slideViewPr>
    <p:cSldViewPr snapToGrid="0" snapToObjects="1">
      <p:cViewPr varScale="1">
        <p:scale>
          <a:sx n="105" d="100"/>
          <a:sy n="105" d="100"/>
        </p:scale>
        <p:origin x="8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ole DeFranco" userId="S::nicole@theboulderproject.ai::cb472102-b1e6-459d-b03b-c8a6c528cb4a" providerId="AD" clId="Web-{F4F082BC-A3D8-56A5-459D-65BCC8B28C8C}"/>
    <pc:docChg chg="modSld">
      <pc:chgData name="Nicole DeFranco" userId="S::nicole@theboulderproject.ai::cb472102-b1e6-459d-b03b-c8a6c528cb4a" providerId="AD" clId="Web-{F4F082BC-A3D8-56A5-459D-65BCC8B28C8C}" dt="2023-09-26T02:42:29.670" v="31"/>
      <pc:docMkLst>
        <pc:docMk/>
      </pc:docMkLst>
      <pc:sldChg chg="addSp delSp modSp">
        <pc:chgData name="Nicole DeFranco" userId="S::nicole@theboulderproject.ai::cb472102-b1e6-459d-b03b-c8a6c528cb4a" providerId="AD" clId="Web-{F4F082BC-A3D8-56A5-459D-65BCC8B28C8C}" dt="2023-09-26T02:41:54.263" v="16"/>
        <pc:sldMkLst>
          <pc:docMk/>
          <pc:sldMk cId="804075476" sldId="256"/>
        </pc:sldMkLst>
        <pc:spChg chg="mod">
          <ac:chgData name="Nicole DeFranco" userId="S::nicole@theboulderproject.ai::cb472102-b1e6-459d-b03b-c8a6c528cb4a" providerId="AD" clId="Web-{F4F082BC-A3D8-56A5-459D-65BCC8B28C8C}" dt="2023-09-26T02:41:49.560" v="15" actId="20577"/>
          <ac:spMkLst>
            <pc:docMk/>
            <pc:sldMk cId="804075476" sldId="256"/>
            <ac:spMk id="2" creationId="{00000000-0000-0000-0000-000000000000}"/>
          </ac:spMkLst>
        </pc:spChg>
        <pc:spChg chg="add del">
          <ac:chgData name="Nicole DeFranco" userId="S::nicole@theboulderproject.ai::cb472102-b1e6-459d-b03b-c8a6c528cb4a" providerId="AD" clId="Web-{F4F082BC-A3D8-56A5-459D-65BCC8B28C8C}" dt="2023-09-26T02:41:54.263" v="16"/>
          <ac:spMkLst>
            <pc:docMk/>
            <pc:sldMk cId="804075476" sldId="256"/>
            <ac:spMk id="4" creationId="{A04EC5FD-BD57-AF33-E1DD-0EA54ED50694}"/>
          </ac:spMkLst>
        </pc:spChg>
        <pc:spChg chg="add mod">
          <ac:chgData name="Nicole DeFranco" userId="S::nicole@theboulderproject.ai::cb472102-b1e6-459d-b03b-c8a6c528cb4a" providerId="AD" clId="Web-{F4F082BC-A3D8-56A5-459D-65BCC8B28C8C}" dt="2023-09-26T02:41:34.138" v="4" actId="20577"/>
          <ac:spMkLst>
            <pc:docMk/>
            <pc:sldMk cId="804075476" sldId="256"/>
            <ac:spMk id="5" creationId="{26C4BA52-63BB-508D-4981-229F1D9182FF}"/>
          </ac:spMkLst>
        </pc:spChg>
      </pc:sldChg>
      <pc:sldChg chg="addSp">
        <pc:chgData name="Nicole DeFranco" userId="S::nicole@theboulderproject.ai::cb472102-b1e6-459d-b03b-c8a6c528cb4a" providerId="AD" clId="Web-{F4F082BC-A3D8-56A5-459D-65BCC8B28C8C}" dt="2023-09-26T02:41:59.372" v="17"/>
        <pc:sldMkLst>
          <pc:docMk/>
          <pc:sldMk cId="308830227" sldId="257"/>
        </pc:sldMkLst>
        <pc:spChg chg="add">
          <ac:chgData name="Nicole DeFranco" userId="S::nicole@theboulderproject.ai::cb472102-b1e6-459d-b03b-c8a6c528cb4a" providerId="AD" clId="Web-{F4F082BC-A3D8-56A5-459D-65BCC8B28C8C}" dt="2023-09-26T02:41:59.372" v="17"/>
          <ac:spMkLst>
            <pc:docMk/>
            <pc:sldMk cId="308830227" sldId="257"/>
            <ac:spMk id="5" creationId="{3B8F1735-414A-5B6A-A3BF-A8F8DE692D63}"/>
          </ac:spMkLst>
        </pc:spChg>
      </pc:sldChg>
      <pc:sldChg chg="addSp">
        <pc:chgData name="Nicole DeFranco" userId="S::nicole@theboulderproject.ai::cb472102-b1e6-459d-b03b-c8a6c528cb4a" providerId="AD" clId="Web-{F4F082BC-A3D8-56A5-459D-65BCC8B28C8C}" dt="2023-09-26T02:42:02.107" v="18"/>
        <pc:sldMkLst>
          <pc:docMk/>
          <pc:sldMk cId="1735473007" sldId="258"/>
        </pc:sldMkLst>
        <pc:spChg chg="add">
          <ac:chgData name="Nicole DeFranco" userId="S::nicole@theboulderproject.ai::cb472102-b1e6-459d-b03b-c8a6c528cb4a" providerId="AD" clId="Web-{F4F082BC-A3D8-56A5-459D-65BCC8B28C8C}" dt="2023-09-26T02:42:02.107" v="18"/>
          <ac:spMkLst>
            <pc:docMk/>
            <pc:sldMk cId="1735473007" sldId="258"/>
            <ac:spMk id="5" creationId="{AAE4D3CF-8C9F-4FB3-D49F-470BFDABB735}"/>
          </ac:spMkLst>
        </pc:spChg>
      </pc:sldChg>
      <pc:sldChg chg="addSp">
        <pc:chgData name="Nicole DeFranco" userId="S::nicole@theboulderproject.ai::cb472102-b1e6-459d-b03b-c8a6c528cb4a" providerId="AD" clId="Web-{F4F082BC-A3D8-56A5-459D-65BCC8B28C8C}" dt="2023-09-26T02:42:03.888" v="19"/>
        <pc:sldMkLst>
          <pc:docMk/>
          <pc:sldMk cId="982657300" sldId="259"/>
        </pc:sldMkLst>
        <pc:spChg chg="add">
          <ac:chgData name="Nicole DeFranco" userId="S::nicole@theboulderproject.ai::cb472102-b1e6-459d-b03b-c8a6c528cb4a" providerId="AD" clId="Web-{F4F082BC-A3D8-56A5-459D-65BCC8B28C8C}" dt="2023-09-26T02:42:03.888" v="19"/>
          <ac:spMkLst>
            <pc:docMk/>
            <pc:sldMk cId="982657300" sldId="259"/>
            <ac:spMk id="5" creationId="{ACA3CD9C-F84B-03DF-5D7B-8B598773B206}"/>
          </ac:spMkLst>
        </pc:spChg>
      </pc:sldChg>
      <pc:sldChg chg="addSp">
        <pc:chgData name="Nicole DeFranco" userId="S::nicole@theboulderproject.ai::cb472102-b1e6-459d-b03b-c8a6c528cb4a" providerId="AD" clId="Web-{F4F082BC-A3D8-56A5-459D-65BCC8B28C8C}" dt="2023-09-26T02:42:05.810" v="20"/>
        <pc:sldMkLst>
          <pc:docMk/>
          <pc:sldMk cId="953641389" sldId="260"/>
        </pc:sldMkLst>
        <pc:spChg chg="add">
          <ac:chgData name="Nicole DeFranco" userId="S::nicole@theboulderproject.ai::cb472102-b1e6-459d-b03b-c8a6c528cb4a" providerId="AD" clId="Web-{F4F082BC-A3D8-56A5-459D-65BCC8B28C8C}" dt="2023-09-26T02:42:05.810" v="20"/>
          <ac:spMkLst>
            <pc:docMk/>
            <pc:sldMk cId="953641389" sldId="260"/>
            <ac:spMk id="5" creationId="{5B0EE14B-3393-ECF8-9D2E-37D4906B4427}"/>
          </ac:spMkLst>
        </pc:spChg>
      </pc:sldChg>
      <pc:sldChg chg="addSp">
        <pc:chgData name="Nicole DeFranco" userId="S::nicole@theboulderproject.ai::cb472102-b1e6-459d-b03b-c8a6c528cb4a" providerId="AD" clId="Web-{F4F082BC-A3D8-56A5-459D-65BCC8B28C8C}" dt="2023-09-26T02:42:07.060" v="21"/>
        <pc:sldMkLst>
          <pc:docMk/>
          <pc:sldMk cId="1123171947" sldId="261"/>
        </pc:sldMkLst>
        <pc:spChg chg="add">
          <ac:chgData name="Nicole DeFranco" userId="S::nicole@theboulderproject.ai::cb472102-b1e6-459d-b03b-c8a6c528cb4a" providerId="AD" clId="Web-{F4F082BC-A3D8-56A5-459D-65BCC8B28C8C}" dt="2023-09-26T02:42:07.060" v="21"/>
          <ac:spMkLst>
            <pc:docMk/>
            <pc:sldMk cId="1123171947" sldId="261"/>
            <ac:spMk id="5" creationId="{F2F4D845-9920-3403-A7CF-8F4FBF24E505}"/>
          </ac:spMkLst>
        </pc:spChg>
      </pc:sldChg>
      <pc:sldChg chg="addSp">
        <pc:chgData name="Nicole DeFranco" userId="S::nicole@theboulderproject.ai::cb472102-b1e6-459d-b03b-c8a6c528cb4a" providerId="AD" clId="Web-{F4F082BC-A3D8-56A5-459D-65BCC8B28C8C}" dt="2023-09-26T02:42:08.498" v="22"/>
        <pc:sldMkLst>
          <pc:docMk/>
          <pc:sldMk cId="272327661" sldId="262"/>
        </pc:sldMkLst>
        <pc:spChg chg="add">
          <ac:chgData name="Nicole DeFranco" userId="S::nicole@theboulderproject.ai::cb472102-b1e6-459d-b03b-c8a6c528cb4a" providerId="AD" clId="Web-{F4F082BC-A3D8-56A5-459D-65BCC8B28C8C}" dt="2023-09-26T02:42:08.498" v="22"/>
          <ac:spMkLst>
            <pc:docMk/>
            <pc:sldMk cId="272327661" sldId="262"/>
            <ac:spMk id="5" creationId="{3A5DB95C-AD08-0DDC-3A3E-F124FFEA1446}"/>
          </ac:spMkLst>
        </pc:spChg>
      </pc:sldChg>
      <pc:sldChg chg="addSp">
        <pc:chgData name="Nicole DeFranco" userId="S::nicole@theboulderproject.ai::cb472102-b1e6-459d-b03b-c8a6c528cb4a" providerId="AD" clId="Web-{F4F082BC-A3D8-56A5-459D-65BCC8B28C8C}" dt="2023-09-26T02:42:10.185" v="23"/>
        <pc:sldMkLst>
          <pc:docMk/>
          <pc:sldMk cId="1204069322" sldId="263"/>
        </pc:sldMkLst>
        <pc:spChg chg="add">
          <ac:chgData name="Nicole DeFranco" userId="S::nicole@theboulderproject.ai::cb472102-b1e6-459d-b03b-c8a6c528cb4a" providerId="AD" clId="Web-{F4F082BC-A3D8-56A5-459D-65BCC8B28C8C}" dt="2023-09-26T02:42:10.185" v="23"/>
          <ac:spMkLst>
            <pc:docMk/>
            <pc:sldMk cId="1204069322" sldId="263"/>
            <ac:spMk id="5" creationId="{D7708836-B1F8-79AE-85AB-1B6C424EE5C6}"/>
          </ac:spMkLst>
        </pc:spChg>
      </pc:sldChg>
      <pc:sldChg chg="addSp">
        <pc:chgData name="Nicole DeFranco" userId="S::nicole@theboulderproject.ai::cb472102-b1e6-459d-b03b-c8a6c528cb4a" providerId="AD" clId="Web-{F4F082BC-A3D8-56A5-459D-65BCC8B28C8C}" dt="2023-09-26T02:42:16.170" v="25"/>
        <pc:sldMkLst>
          <pc:docMk/>
          <pc:sldMk cId="41464069" sldId="264"/>
        </pc:sldMkLst>
        <pc:spChg chg="add">
          <ac:chgData name="Nicole DeFranco" userId="S::nicole@theboulderproject.ai::cb472102-b1e6-459d-b03b-c8a6c528cb4a" providerId="AD" clId="Web-{F4F082BC-A3D8-56A5-459D-65BCC8B28C8C}" dt="2023-09-26T02:42:16.170" v="25"/>
          <ac:spMkLst>
            <pc:docMk/>
            <pc:sldMk cId="41464069" sldId="264"/>
            <ac:spMk id="5" creationId="{04CCDF34-16FF-C772-F661-3EF20CEB93FD}"/>
          </ac:spMkLst>
        </pc:spChg>
      </pc:sldChg>
      <pc:sldChg chg="addSp">
        <pc:chgData name="Nicole DeFranco" userId="S::nicole@theboulderproject.ai::cb472102-b1e6-459d-b03b-c8a6c528cb4a" providerId="AD" clId="Web-{F4F082BC-A3D8-56A5-459D-65BCC8B28C8C}" dt="2023-09-26T02:42:19.451" v="27"/>
        <pc:sldMkLst>
          <pc:docMk/>
          <pc:sldMk cId="716320906" sldId="265"/>
        </pc:sldMkLst>
        <pc:spChg chg="add">
          <ac:chgData name="Nicole DeFranco" userId="S::nicole@theboulderproject.ai::cb472102-b1e6-459d-b03b-c8a6c528cb4a" providerId="AD" clId="Web-{F4F082BC-A3D8-56A5-459D-65BCC8B28C8C}" dt="2023-09-26T02:42:19.451" v="27"/>
          <ac:spMkLst>
            <pc:docMk/>
            <pc:sldMk cId="716320906" sldId="265"/>
            <ac:spMk id="5" creationId="{D3E2A544-02CE-8627-A7BF-8BA498A285A9}"/>
          </ac:spMkLst>
        </pc:spChg>
      </pc:sldChg>
      <pc:sldChg chg="addSp">
        <pc:chgData name="Nicole DeFranco" userId="S::nicole@theboulderproject.ai::cb472102-b1e6-459d-b03b-c8a6c528cb4a" providerId="AD" clId="Web-{F4F082BC-A3D8-56A5-459D-65BCC8B28C8C}" dt="2023-09-26T02:42:20.732" v="28"/>
        <pc:sldMkLst>
          <pc:docMk/>
          <pc:sldMk cId="1913920303" sldId="266"/>
        </pc:sldMkLst>
        <pc:spChg chg="add">
          <ac:chgData name="Nicole DeFranco" userId="S::nicole@theboulderproject.ai::cb472102-b1e6-459d-b03b-c8a6c528cb4a" providerId="AD" clId="Web-{F4F082BC-A3D8-56A5-459D-65BCC8B28C8C}" dt="2023-09-26T02:42:20.732" v="28"/>
          <ac:spMkLst>
            <pc:docMk/>
            <pc:sldMk cId="1913920303" sldId="266"/>
            <ac:spMk id="5" creationId="{61BB653D-00F4-53D1-B687-686762A39CFD}"/>
          </ac:spMkLst>
        </pc:spChg>
      </pc:sldChg>
      <pc:sldChg chg="addSp">
        <pc:chgData name="Nicole DeFranco" userId="S::nicole@theboulderproject.ai::cb472102-b1e6-459d-b03b-c8a6c528cb4a" providerId="AD" clId="Web-{F4F082BC-A3D8-56A5-459D-65BCC8B28C8C}" dt="2023-09-26T02:42:27.404" v="30"/>
        <pc:sldMkLst>
          <pc:docMk/>
          <pc:sldMk cId="997551405" sldId="267"/>
        </pc:sldMkLst>
        <pc:spChg chg="add">
          <ac:chgData name="Nicole DeFranco" userId="S::nicole@theboulderproject.ai::cb472102-b1e6-459d-b03b-c8a6c528cb4a" providerId="AD" clId="Web-{F4F082BC-A3D8-56A5-459D-65BCC8B28C8C}" dt="2023-09-26T02:42:27.404" v="30"/>
          <ac:spMkLst>
            <pc:docMk/>
            <pc:sldMk cId="997551405" sldId="267"/>
            <ac:spMk id="5" creationId="{F320AB83-915C-74BF-9414-63162405CA2A}"/>
          </ac:spMkLst>
        </pc:spChg>
      </pc:sldChg>
      <pc:sldChg chg="addSp">
        <pc:chgData name="Nicole DeFranco" userId="S::nicole@theboulderproject.ai::cb472102-b1e6-459d-b03b-c8a6c528cb4a" providerId="AD" clId="Web-{F4F082BC-A3D8-56A5-459D-65BCC8B28C8C}" dt="2023-09-26T02:42:14.451" v="24"/>
        <pc:sldMkLst>
          <pc:docMk/>
          <pc:sldMk cId="1419490361" sldId="268"/>
        </pc:sldMkLst>
        <pc:spChg chg="add">
          <ac:chgData name="Nicole DeFranco" userId="S::nicole@theboulderproject.ai::cb472102-b1e6-459d-b03b-c8a6c528cb4a" providerId="AD" clId="Web-{F4F082BC-A3D8-56A5-459D-65BCC8B28C8C}" dt="2023-09-26T02:42:14.451" v="24"/>
          <ac:spMkLst>
            <pc:docMk/>
            <pc:sldMk cId="1419490361" sldId="268"/>
            <ac:spMk id="5" creationId="{40AB7D66-B126-8A26-D937-9E43573E8EFF}"/>
          </ac:spMkLst>
        </pc:spChg>
      </pc:sldChg>
      <pc:sldChg chg="addSp">
        <pc:chgData name="Nicole DeFranco" userId="S::nicole@theboulderproject.ai::cb472102-b1e6-459d-b03b-c8a6c528cb4a" providerId="AD" clId="Web-{F4F082BC-A3D8-56A5-459D-65BCC8B28C8C}" dt="2023-09-26T02:42:16.935" v="26"/>
        <pc:sldMkLst>
          <pc:docMk/>
          <pc:sldMk cId="243122616" sldId="269"/>
        </pc:sldMkLst>
        <pc:spChg chg="add">
          <ac:chgData name="Nicole DeFranco" userId="S::nicole@theboulderproject.ai::cb472102-b1e6-459d-b03b-c8a6c528cb4a" providerId="AD" clId="Web-{F4F082BC-A3D8-56A5-459D-65BCC8B28C8C}" dt="2023-09-26T02:42:16.935" v="26"/>
          <ac:spMkLst>
            <pc:docMk/>
            <pc:sldMk cId="243122616" sldId="269"/>
            <ac:spMk id="5" creationId="{CD54F79D-B8AF-CA3A-A90F-7A03D5CED957}"/>
          </ac:spMkLst>
        </pc:spChg>
      </pc:sldChg>
      <pc:sldChg chg="addSp">
        <pc:chgData name="Nicole DeFranco" userId="S::nicole@theboulderproject.ai::cb472102-b1e6-459d-b03b-c8a6c528cb4a" providerId="AD" clId="Web-{F4F082BC-A3D8-56A5-459D-65BCC8B28C8C}" dt="2023-09-26T02:42:21.982" v="29"/>
        <pc:sldMkLst>
          <pc:docMk/>
          <pc:sldMk cId="2045262323" sldId="270"/>
        </pc:sldMkLst>
        <pc:spChg chg="add">
          <ac:chgData name="Nicole DeFranco" userId="S::nicole@theboulderproject.ai::cb472102-b1e6-459d-b03b-c8a6c528cb4a" providerId="AD" clId="Web-{F4F082BC-A3D8-56A5-459D-65BCC8B28C8C}" dt="2023-09-26T02:42:21.982" v="29"/>
          <ac:spMkLst>
            <pc:docMk/>
            <pc:sldMk cId="2045262323" sldId="270"/>
            <ac:spMk id="5" creationId="{EDD2BD31-5773-72B7-7488-F1517B299453}"/>
          </ac:spMkLst>
        </pc:spChg>
      </pc:sldChg>
      <pc:sldChg chg="addSp">
        <pc:chgData name="Nicole DeFranco" userId="S::nicole@theboulderproject.ai::cb472102-b1e6-459d-b03b-c8a6c528cb4a" providerId="AD" clId="Web-{F4F082BC-A3D8-56A5-459D-65BCC8B28C8C}" dt="2023-09-26T02:42:29.670" v="31"/>
        <pc:sldMkLst>
          <pc:docMk/>
          <pc:sldMk cId="683987455" sldId="271"/>
        </pc:sldMkLst>
        <pc:spChg chg="add">
          <ac:chgData name="Nicole DeFranco" userId="S::nicole@theboulderproject.ai::cb472102-b1e6-459d-b03b-c8a6c528cb4a" providerId="AD" clId="Web-{F4F082BC-A3D8-56A5-459D-65BCC8B28C8C}" dt="2023-09-26T02:42:29.670" v="31"/>
          <ac:spMkLst>
            <pc:docMk/>
            <pc:sldMk cId="683987455" sldId="271"/>
            <ac:spMk id="6" creationId="{8890121F-FCBF-0609-6D6F-13C2E1E6766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AE5C11-88AE-3646-A66D-34D3887CB8C8}" type="datetimeFigureOut">
              <a:rPr lang="en-US" smtClean="0"/>
              <a:t>9/25/2023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49C03D-354A-7249-909B-585AB10D4564}" type="slidenum">
              <a:rPr lang="en-US" smtClean="0"/>
              <a:t>‹#›</a:t>
            </a:fld>
            <a:endParaRPr lang="en-US"/>
          </a:p>
        </p:txBody>
      </p:sp>
    </p:spTree>
    <p:extLst>
      <p:ext uri="{BB962C8B-B14F-4D97-AF65-F5344CB8AC3E}">
        <p14:creationId xmlns:p14="http://schemas.microsoft.com/office/powerpoint/2010/main" val="1833579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33ABCB6-51AF-E348-B41F-3D9B92D0492D}"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5B10C-C8AD-D042-99E7-F520D78D686A}" type="slidenum">
              <a:rPr lang="en-US" smtClean="0"/>
              <a:t>‹#›</a:t>
            </a:fld>
            <a:endParaRPr lang="en-US"/>
          </a:p>
        </p:txBody>
      </p:sp>
    </p:spTree>
    <p:extLst>
      <p:ext uri="{BB962C8B-B14F-4D97-AF65-F5344CB8AC3E}">
        <p14:creationId xmlns:p14="http://schemas.microsoft.com/office/powerpoint/2010/main" val="1696766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3ABCB6-51AF-E348-B41F-3D9B92D0492D}"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5B10C-C8AD-D042-99E7-F520D78D686A}" type="slidenum">
              <a:rPr lang="en-US" smtClean="0"/>
              <a:t>‹#›</a:t>
            </a:fld>
            <a:endParaRPr lang="en-US"/>
          </a:p>
        </p:txBody>
      </p:sp>
    </p:spTree>
    <p:extLst>
      <p:ext uri="{BB962C8B-B14F-4D97-AF65-F5344CB8AC3E}">
        <p14:creationId xmlns:p14="http://schemas.microsoft.com/office/powerpoint/2010/main" val="916989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3ABCB6-51AF-E348-B41F-3D9B92D0492D}"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5B10C-C8AD-D042-99E7-F520D78D686A}" type="slidenum">
              <a:rPr lang="en-US" smtClean="0"/>
              <a:t>‹#›</a:t>
            </a:fld>
            <a:endParaRPr lang="en-US"/>
          </a:p>
        </p:txBody>
      </p:sp>
    </p:spTree>
    <p:extLst>
      <p:ext uri="{BB962C8B-B14F-4D97-AF65-F5344CB8AC3E}">
        <p14:creationId xmlns:p14="http://schemas.microsoft.com/office/powerpoint/2010/main" val="1498060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3ABCB6-51AF-E348-B41F-3D9B92D0492D}"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5B10C-C8AD-D042-99E7-F520D78D686A}" type="slidenum">
              <a:rPr lang="en-US" smtClean="0"/>
              <a:t>‹#›</a:t>
            </a:fld>
            <a:endParaRPr lang="en-US"/>
          </a:p>
        </p:txBody>
      </p:sp>
    </p:spTree>
    <p:extLst>
      <p:ext uri="{BB962C8B-B14F-4D97-AF65-F5344CB8AC3E}">
        <p14:creationId xmlns:p14="http://schemas.microsoft.com/office/powerpoint/2010/main" val="112511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3ABCB6-51AF-E348-B41F-3D9B92D0492D}"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5B10C-C8AD-D042-99E7-F520D78D686A}" type="slidenum">
              <a:rPr lang="en-US" smtClean="0"/>
              <a:t>‹#›</a:t>
            </a:fld>
            <a:endParaRPr lang="en-US"/>
          </a:p>
        </p:txBody>
      </p:sp>
    </p:spTree>
    <p:extLst>
      <p:ext uri="{BB962C8B-B14F-4D97-AF65-F5344CB8AC3E}">
        <p14:creationId xmlns:p14="http://schemas.microsoft.com/office/powerpoint/2010/main" val="1235201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3ABCB6-51AF-E348-B41F-3D9B92D0492D}" type="datetimeFigureOut">
              <a:rPr lang="en-US" smtClean="0"/>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F5B10C-C8AD-D042-99E7-F520D78D686A}" type="slidenum">
              <a:rPr lang="en-US" smtClean="0"/>
              <a:t>‹#›</a:t>
            </a:fld>
            <a:endParaRPr lang="en-US"/>
          </a:p>
        </p:txBody>
      </p:sp>
    </p:spTree>
    <p:extLst>
      <p:ext uri="{BB962C8B-B14F-4D97-AF65-F5344CB8AC3E}">
        <p14:creationId xmlns:p14="http://schemas.microsoft.com/office/powerpoint/2010/main" val="300018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3ABCB6-51AF-E348-B41F-3D9B92D0492D}" type="datetimeFigureOut">
              <a:rPr lang="en-US" smtClean="0"/>
              <a:t>9/25/2023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F5B10C-C8AD-D042-99E7-F520D78D686A}" type="slidenum">
              <a:rPr lang="en-US" smtClean="0"/>
              <a:t>‹#›</a:t>
            </a:fld>
            <a:endParaRPr lang="en-US"/>
          </a:p>
        </p:txBody>
      </p:sp>
    </p:spTree>
    <p:extLst>
      <p:ext uri="{BB962C8B-B14F-4D97-AF65-F5344CB8AC3E}">
        <p14:creationId xmlns:p14="http://schemas.microsoft.com/office/powerpoint/2010/main" val="117006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3ABCB6-51AF-E348-B41F-3D9B92D0492D}" type="datetimeFigureOut">
              <a:rPr lang="en-US" smtClean="0"/>
              <a:t>9/25/2023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F5B10C-C8AD-D042-99E7-F520D78D686A}" type="slidenum">
              <a:rPr lang="en-US" smtClean="0"/>
              <a:t>‹#›</a:t>
            </a:fld>
            <a:endParaRPr lang="en-US"/>
          </a:p>
        </p:txBody>
      </p:sp>
    </p:spTree>
    <p:extLst>
      <p:ext uri="{BB962C8B-B14F-4D97-AF65-F5344CB8AC3E}">
        <p14:creationId xmlns:p14="http://schemas.microsoft.com/office/powerpoint/2010/main" val="1588742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3ABCB6-51AF-E348-B41F-3D9B92D0492D}" type="datetimeFigureOut">
              <a:rPr lang="en-US" smtClean="0"/>
              <a:t>9/25/2023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F5B10C-C8AD-D042-99E7-F520D78D686A}" type="slidenum">
              <a:rPr lang="en-US" smtClean="0"/>
              <a:t>‹#›</a:t>
            </a:fld>
            <a:endParaRPr lang="en-US"/>
          </a:p>
        </p:txBody>
      </p:sp>
    </p:spTree>
    <p:extLst>
      <p:ext uri="{BB962C8B-B14F-4D97-AF65-F5344CB8AC3E}">
        <p14:creationId xmlns:p14="http://schemas.microsoft.com/office/powerpoint/2010/main" val="179177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3ABCB6-51AF-E348-B41F-3D9B92D0492D}" type="datetimeFigureOut">
              <a:rPr lang="en-US" smtClean="0"/>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F5B10C-C8AD-D042-99E7-F520D78D686A}" type="slidenum">
              <a:rPr lang="en-US" smtClean="0"/>
              <a:t>‹#›</a:t>
            </a:fld>
            <a:endParaRPr lang="en-US"/>
          </a:p>
        </p:txBody>
      </p:sp>
    </p:spTree>
    <p:extLst>
      <p:ext uri="{BB962C8B-B14F-4D97-AF65-F5344CB8AC3E}">
        <p14:creationId xmlns:p14="http://schemas.microsoft.com/office/powerpoint/2010/main" val="667345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3ABCB6-51AF-E348-B41F-3D9B92D0492D}" type="datetimeFigureOut">
              <a:rPr lang="en-US" smtClean="0"/>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F5B10C-C8AD-D042-99E7-F520D78D686A}" type="slidenum">
              <a:rPr lang="en-US" smtClean="0"/>
              <a:t>‹#›</a:t>
            </a:fld>
            <a:endParaRPr lang="en-US"/>
          </a:p>
        </p:txBody>
      </p:sp>
    </p:spTree>
    <p:extLst>
      <p:ext uri="{BB962C8B-B14F-4D97-AF65-F5344CB8AC3E}">
        <p14:creationId xmlns:p14="http://schemas.microsoft.com/office/powerpoint/2010/main" val="1923424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3ABCB6-51AF-E348-B41F-3D9B92D0492D}" type="datetimeFigureOut">
              <a:rPr lang="en-US" smtClean="0"/>
              <a:t>9/25/2023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F5B10C-C8AD-D042-99E7-F520D78D686A}" type="slidenum">
              <a:rPr lang="en-US" smtClean="0"/>
              <a:t>‹#›</a:t>
            </a:fld>
            <a:endParaRPr lang="en-US"/>
          </a:p>
        </p:txBody>
      </p:sp>
    </p:spTree>
    <p:extLst>
      <p:ext uri="{BB962C8B-B14F-4D97-AF65-F5344CB8AC3E}">
        <p14:creationId xmlns:p14="http://schemas.microsoft.com/office/powerpoint/2010/main" val="1769759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Data Mining Lecture 10</a:t>
            </a:r>
            <a:endParaRPr lang="en-US" dirty="0"/>
          </a:p>
        </p:txBody>
      </p:sp>
      <p:sp>
        <p:nvSpPr>
          <p:cNvPr id="3" name="Subtitle 2"/>
          <p:cNvSpPr>
            <a:spLocks noGrp="1"/>
          </p:cNvSpPr>
          <p:nvPr>
            <p:ph type="subTitle" idx="1"/>
          </p:nvPr>
        </p:nvSpPr>
        <p:spPr/>
        <p:txBody>
          <a:bodyPr/>
          <a:lstStyle/>
          <a:p>
            <a:endParaRPr lang="en-US"/>
          </a:p>
        </p:txBody>
      </p:sp>
      <p:sp>
        <p:nvSpPr>
          <p:cNvPr id="5" name="TextBox 4">
            <a:extLst>
              <a:ext uri="{FF2B5EF4-FFF2-40B4-BE49-F238E27FC236}">
                <a16:creationId xmlns:a16="http://schemas.microsoft.com/office/drawing/2014/main" id="{26C4BA52-63BB-508D-4981-229F1D9182FF}"/>
              </a:ext>
            </a:extLst>
          </p:cNvPr>
          <p:cNvSpPr txBox="1"/>
          <p:nvPr/>
        </p:nvSpPr>
        <p:spPr>
          <a:xfrm>
            <a:off x="3604591" y="6546573"/>
            <a:ext cx="5194852"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solidFill>
                  <a:srgbClr val="898989"/>
                </a:solidFill>
                <a:ea typeface="+mn-lt"/>
                <a:cs typeface="+mn-lt"/>
              </a:rPr>
              <a:t>Ravi Starzl, PhD  |  CSCI 4502 / 5502</a:t>
            </a:r>
          </a:p>
          <a:p>
            <a:pPr algn="l"/>
            <a:endParaRPr lang="en-US" dirty="0">
              <a:cs typeface="Calibri"/>
            </a:endParaRPr>
          </a:p>
        </p:txBody>
      </p:sp>
    </p:spTree>
    <p:extLst>
      <p:ext uri="{BB962C8B-B14F-4D97-AF65-F5344CB8AC3E}">
        <p14:creationId xmlns:p14="http://schemas.microsoft.com/office/powerpoint/2010/main" val="804075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Ethics and Emerging Trends in Frequent Pattern Mining</a:t>
            </a:r>
          </a:p>
        </p:txBody>
      </p:sp>
      <p:sp>
        <p:nvSpPr>
          <p:cNvPr id="3" name="Content Placeholder 2"/>
          <p:cNvSpPr>
            <a:spLocks noGrp="1"/>
          </p:cNvSpPr>
          <p:nvPr>
            <p:ph idx="1"/>
          </p:nvPr>
        </p:nvSpPr>
        <p:spPr/>
        <p:txBody>
          <a:bodyPr>
            <a:normAutofit fontScale="70000" lnSpcReduction="20000"/>
          </a:bodyPr>
          <a:lstStyle/>
          <a:p>
            <a:r>
              <a:rPr lang="en-US" b="1" dirty="0"/>
              <a:t>Ethical Implications</a:t>
            </a:r>
            <a:r>
              <a:rPr lang="en-US" dirty="0"/>
              <a:t>:</a:t>
            </a:r>
          </a:p>
          <a:p>
            <a:pPr lvl="1"/>
            <a:r>
              <a:rPr lang="en-US" b="1" dirty="0"/>
              <a:t>Privacy</a:t>
            </a:r>
            <a:r>
              <a:rPr lang="en-US" dirty="0"/>
              <a:t>: Mining patterns can inadvertently reveal personal information. Techniques such as anonymization and k-anonymity can help protect individual identities while still enabling meaningful analysis.</a:t>
            </a:r>
          </a:p>
          <a:p>
            <a:pPr lvl="1"/>
            <a:r>
              <a:rPr lang="en-US" b="1" dirty="0"/>
              <a:t>Consent</a:t>
            </a:r>
            <a:r>
              <a:rPr lang="en-US" dirty="0"/>
              <a:t>: Implicit in ethical data mining is the idea that data should be used in ways that have been consented to. Usage beyond the original intent, especially without explicit permission, can be problematic.</a:t>
            </a:r>
          </a:p>
          <a:p>
            <a:pPr lvl="1"/>
            <a:r>
              <a:rPr lang="en-US" b="1" dirty="0"/>
              <a:t>Transparency</a:t>
            </a:r>
            <a:r>
              <a:rPr lang="en-US" dirty="0"/>
              <a:t>: Stakeholders should be informed about what data is being collected, how it's used, and the kind of patterns being mined. This promotes trust and accountability.</a:t>
            </a:r>
          </a:p>
          <a:p>
            <a:r>
              <a:rPr lang="en-US" b="1" dirty="0"/>
              <a:t>Future Directions</a:t>
            </a:r>
            <a:r>
              <a:rPr lang="en-US" dirty="0"/>
              <a:t>:</a:t>
            </a:r>
          </a:p>
          <a:p>
            <a:r>
              <a:rPr lang="en-US" b="1" dirty="0"/>
              <a:t>Big Data Technologies</a:t>
            </a:r>
            <a:r>
              <a:rPr lang="en-US" dirty="0"/>
              <a:t>: Tools like Hadoop and Spark enable distributed data processing, making it feasible to mine patterns from vast datasets that were previously too large to handle.</a:t>
            </a:r>
          </a:p>
          <a:p>
            <a:r>
              <a:rPr lang="en-US" b="1" dirty="0"/>
              <a:t>Integration with AI</a:t>
            </a:r>
            <a:r>
              <a:rPr lang="en-US" dirty="0"/>
              <a:t>: With advancements in AI, pattern mining can become predictive. Instead of just identifying patterns, systems can predict future patterns and trends.</a:t>
            </a:r>
          </a:p>
          <a:p>
            <a:r>
              <a:rPr lang="en-US" b="1" dirty="0"/>
              <a:t>Real-Time Mining</a:t>
            </a:r>
            <a:r>
              <a:rPr lang="en-US" dirty="0"/>
              <a:t>: As data gets generated in real-time, the ability to mine patterns on-the-fly becomes critical. Stream data mining is an emerging field that tackles this challenge.</a:t>
            </a:r>
          </a:p>
          <a:p>
            <a:endParaRPr lang="en-US" dirty="0"/>
          </a:p>
        </p:txBody>
      </p:sp>
      <p:sp>
        <p:nvSpPr>
          <p:cNvPr id="5" name="TextBox 4">
            <a:extLst>
              <a:ext uri="{FF2B5EF4-FFF2-40B4-BE49-F238E27FC236}">
                <a16:creationId xmlns:a16="http://schemas.microsoft.com/office/drawing/2014/main" id="{04CCDF34-16FF-C772-F661-3EF20CEB93FD}"/>
              </a:ext>
            </a:extLst>
          </p:cNvPr>
          <p:cNvSpPr txBox="1"/>
          <p:nvPr/>
        </p:nvSpPr>
        <p:spPr>
          <a:xfrm>
            <a:off x="3604591" y="6546573"/>
            <a:ext cx="5194852"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solidFill>
                  <a:srgbClr val="898989"/>
                </a:solidFill>
                <a:ea typeface="+mn-lt"/>
                <a:cs typeface="+mn-lt"/>
              </a:rPr>
              <a:t>Ravi Starzl, PhD  |  CSCI 4502 / 5502</a:t>
            </a:r>
          </a:p>
          <a:p>
            <a:pPr algn="l"/>
            <a:endParaRPr lang="en-US" dirty="0">
              <a:cs typeface="Calibri"/>
            </a:endParaRPr>
          </a:p>
        </p:txBody>
      </p:sp>
    </p:spTree>
    <p:extLst>
      <p:ext uri="{BB962C8B-B14F-4D97-AF65-F5344CB8AC3E}">
        <p14:creationId xmlns:p14="http://schemas.microsoft.com/office/powerpoint/2010/main" val="41464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Ethics and Emerging Trends in Frequent Pattern Mining</a:t>
            </a:r>
          </a:p>
        </p:txBody>
      </p:sp>
      <p:sp>
        <p:nvSpPr>
          <p:cNvPr id="3" name="Content Placeholder 2"/>
          <p:cNvSpPr>
            <a:spLocks noGrp="1"/>
          </p:cNvSpPr>
          <p:nvPr>
            <p:ph idx="1"/>
          </p:nvPr>
        </p:nvSpPr>
        <p:spPr/>
        <p:txBody>
          <a:bodyPr>
            <a:normAutofit fontScale="92500" lnSpcReduction="20000"/>
          </a:bodyPr>
          <a:lstStyle/>
          <a:p>
            <a:r>
              <a:rPr lang="en-US" b="1" dirty="0"/>
              <a:t>Interdisciplinary Fusion</a:t>
            </a:r>
            <a:r>
              <a:rPr lang="en-US" dirty="0"/>
              <a:t>: Combining insights from domains like psychology, sociology, and economics with data mining can yield richer and more nuanced insights.</a:t>
            </a:r>
          </a:p>
          <a:p>
            <a:r>
              <a:rPr lang="en-US" b="1" dirty="0"/>
              <a:t>Classification of Constraints</a:t>
            </a:r>
            <a:r>
              <a:rPr lang="en-US" dirty="0"/>
              <a:t>: Understanding the interplay of constraints is pivotal. A deeper exploration into how constraints can be combined, prioritized, or even dynamically adjusted during the mining process can optimize results.</a:t>
            </a:r>
          </a:p>
          <a:p>
            <a:r>
              <a:rPr lang="en-US" b="1" dirty="0"/>
              <a:t>Responsible Innovation</a:t>
            </a:r>
            <a:r>
              <a:rPr lang="en-US" dirty="0"/>
              <a:t>:</a:t>
            </a:r>
          </a:p>
          <a:p>
            <a:pPr lvl="1"/>
            <a:r>
              <a:rPr lang="en-US" b="1" dirty="0"/>
              <a:t>Bias and Fairness</a:t>
            </a:r>
            <a:r>
              <a:rPr lang="en-US" dirty="0"/>
              <a:t>: As data mining techniques become more sophisticated, there's a risk of perpetuating or even amplifying biases present in the data. Ensuring fairness in the patterns mined is crucial.</a:t>
            </a:r>
          </a:p>
          <a:p>
            <a:pPr lvl="1"/>
            <a:r>
              <a:rPr lang="en-US" b="1" dirty="0"/>
              <a:t>Regulatory Landscape</a:t>
            </a:r>
            <a:r>
              <a:rPr lang="en-US" dirty="0"/>
              <a:t>: As data privacy becomes a global concern, regulations like GDPR in Europe are shaping how data can be collected and processed. Staying abreast of these changes is vital for any data miner.</a:t>
            </a:r>
          </a:p>
          <a:p>
            <a:endParaRPr lang="en-US" dirty="0"/>
          </a:p>
          <a:p>
            <a:endParaRPr lang="en-US" dirty="0"/>
          </a:p>
        </p:txBody>
      </p:sp>
      <p:sp>
        <p:nvSpPr>
          <p:cNvPr id="5" name="TextBox 4">
            <a:extLst>
              <a:ext uri="{FF2B5EF4-FFF2-40B4-BE49-F238E27FC236}">
                <a16:creationId xmlns:a16="http://schemas.microsoft.com/office/drawing/2014/main" id="{CD54F79D-B8AF-CA3A-A90F-7A03D5CED957}"/>
              </a:ext>
            </a:extLst>
          </p:cNvPr>
          <p:cNvSpPr txBox="1"/>
          <p:nvPr/>
        </p:nvSpPr>
        <p:spPr>
          <a:xfrm>
            <a:off x="3604591" y="6546573"/>
            <a:ext cx="5194852"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solidFill>
                  <a:srgbClr val="898989"/>
                </a:solidFill>
                <a:ea typeface="+mn-lt"/>
                <a:cs typeface="+mn-lt"/>
              </a:rPr>
              <a:t>Ravi Starzl, PhD  |  CSCI 4502 / 5502</a:t>
            </a:r>
          </a:p>
          <a:p>
            <a:pPr algn="l"/>
            <a:endParaRPr lang="en-US" dirty="0">
              <a:cs typeface="Calibri"/>
            </a:endParaRPr>
          </a:p>
        </p:txBody>
      </p:sp>
    </p:spTree>
    <p:extLst>
      <p:ext uri="{BB962C8B-B14F-4D97-AF65-F5344CB8AC3E}">
        <p14:creationId xmlns:p14="http://schemas.microsoft.com/office/powerpoint/2010/main" val="243122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 Question</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Given a dataset of retail transactions, your task is to implement a frequent pattern mining algorithm (like </a:t>
            </a:r>
            <a:r>
              <a:rPr lang="en-US" dirty="0" err="1"/>
              <a:t>Apriori</a:t>
            </a:r>
            <a:r>
              <a:rPr lang="en-US" dirty="0"/>
              <a:t> or FP-Growth) to discover the most common </a:t>
            </a:r>
            <a:r>
              <a:rPr lang="en-US" dirty="0" err="1"/>
              <a:t>itemsets</a:t>
            </a:r>
            <a:r>
              <a:rPr lang="en-US" dirty="0"/>
              <a:t>. However, there's a twist:</a:t>
            </a:r>
          </a:p>
          <a:p>
            <a:r>
              <a:rPr lang="en-US" dirty="0"/>
              <a:t>You must incorporate domain knowledge into the mining process using </a:t>
            </a:r>
            <a:r>
              <a:rPr lang="en-US" dirty="0" err="1"/>
              <a:t>metarule</a:t>
            </a:r>
            <a:r>
              <a:rPr lang="en-US" dirty="0"/>
              <a:t>-guided mining.</a:t>
            </a:r>
          </a:p>
          <a:p>
            <a:r>
              <a:rPr lang="en-US" dirty="0"/>
              <a:t>Address the computational complexity challenges as the dataset scales. Describe how you would ensure efficiency in terms of time and memory usage.</a:t>
            </a:r>
          </a:p>
          <a:p>
            <a:r>
              <a:rPr lang="en-US" dirty="0"/>
              <a:t>After mining the patterns, explain how you would evaluate the relevance and interpretability of these patterns in a real-world context.</a:t>
            </a:r>
          </a:p>
          <a:p>
            <a:r>
              <a:rPr lang="en-US" dirty="0"/>
              <a:t>Finally, discuss the ethical implications of using the patterns you've mined, especially if the dataset might contain sensitive information.</a:t>
            </a:r>
          </a:p>
          <a:p>
            <a:br>
              <a:rPr lang="en-US" dirty="0"/>
            </a:br>
            <a:endParaRPr lang="en-US" dirty="0"/>
          </a:p>
          <a:p>
            <a:endParaRPr lang="en-US" dirty="0"/>
          </a:p>
        </p:txBody>
      </p:sp>
      <p:sp>
        <p:nvSpPr>
          <p:cNvPr id="5" name="TextBox 4">
            <a:extLst>
              <a:ext uri="{FF2B5EF4-FFF2-40B4-BE49-F238E27FC236}">
                <a16:creationId xmlns:a16="http://schemas.microsoft.com/office/drawing/2014/main" id="{D3E2A544-02CE-8627-A7BF-8BA498A285A9}"/>
              </a:ext>
            </a:extLst>
          </p:cNvPr>
          <p:cNvSpPr txBox="1"/>
          <p:nvPr/>
        </p:nvSpPr>
        <p:spPr>
          <a:xfrm>
            <a:off x="3604591" y="6546573"/>
            <a:ext cx="5194852"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solidFill>
                  <a:srgbClr val="898989"/>
                </a:solidFill>
                <a:ea typeface="+mn-lt"/>
                <a:cs typeface="+mn-lt"/>
              </a:rPr>
              <a:t>Ravi Starzl, PhD  |  CSCI 4502 / 5502</a:t>
            </a:r>
          </a:p>
          <a:p>
            <a:pPr algn="l"/>
            <a:endParaRPr lang="en-US" dirty="0">
              <a:cs typeface="Calibri"/>
            </a:endParaRPr>
          </a:p>
        </p:txBody>
      </p:sp>
    </p:spTree>
    <p:extLst>
      <p:ext uri="{BB962C8B-B14F-4D97-AF65-F5344CB8AC3E}">
        <p14:creationId xmlns:p14="http://schemas.microsoft.com/office/powerpoint/2010/main" val="716320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 Question Approach and Solution</a:t>
            </a:r>
          </a:p>
        </p:txBody>
      </p:sp>
      <p:sp>
        <p:nvSpPr>
          <p:cNvPr id="3" name="Content Placeholder 2"/>
          <p:cNvSpPr>
            <a:spLocks noGrp="1"/>
          </p:cNvSpPr>
          <p:nvPr>
            <p:ph idx="1"/>
          </p:nvPr>
        </p:nvSpPr>
        <p:spPr/>
        <p:txBody>
          <a:bodyPr>
            <a:normAutofit fontScale="92500" lnSpcReduction="10000"/>
          </a:bodyPr>
          <a:lstStyle/>
          <a:p>
            <a:r>
              <a:rPr lang="en-US" b="1" dirty="0"/>
              <a:t>Frequent Pattern Mining Implementation</a:t>
            </a:r>
            <a:r>
              <a:rPr lang="en-US" dirty="0"/>
              <a:t>:</a:t>
            </a:r>
          </a:p>
          <a:p>
            <a:pPr lvl="1"/>
            <a:r>
              <a:rPr lang="en-US" dirty="0"/>
              <a:t>Choose an algorithm: Start by deciding whether to use </a:t>
            </a:r>
            <a:r>
              <a:rPr lang="en-US" dirty="0" err="1"/>
              <a:t>Apriori</a:t>
            </a:r>
            <a:r>
              <a:rPr lang="en-US" dirty="0"/>
              <a:t>, FP-Growth, or another pattern mining algorithm.</a:t>
            </a:r>
          </a:p>
          <a:p>
            <a:pPr lvl="1"/>
            <a:r>
              <a:rPr lang="en-US" dirty="0"/>
              <a:t>Preprocess the data: Ensure that the data is in a format suitable for the algorithm, e.g., transactional format for </a:t>
            </a:r>
            <a:r>
              <a:rPr lang="en-US" dirty="0" err="1"/>
              <a:t>Apriori</a:t>
            </a:r>
            <a:r>
              <a:rPr lang="en-US" dirty="0"/>
              <a:t>.</a:t>
            </a:r>
          </a:p>
          <a:p>
            <a:pPr lvl="1"/>
            <a:r>
              <a:rPr lang="en-US" dirty="0"/>
              <a:t>Implement the algorithm: Use libraries like </a:t>
            </a:r>
            <a:r>
              <a:rPr lang="en-US" dirty="0" err="1"/>
              <a:t>MLxtend</a:t>
            </a:r>
            <a:r>
              <a:rPr lang="en-US" dirty="0"/>
              <a:t> for Python or implement from scratch.</a:t>
            </a:r>
          </a:p>
          <a:p>
            <a:r>
              <a:rPr lang="en-US" b="1" dirty="0" err="1"/>
              <a:t>Metarule</a:t>
            </a:r>
            <a:r>
              <a:rPr lang="en-US" b="1" dirty="0"/>
              <a:t>-Guided Mining</a:t>
            </a:r>
            <a:r>
              <a:rPr lang="en-US" dirty="0"/>
              <a:t>:</a:t>
            </a:r>
          </a:p>
          <a:p>
            <a:pPr lvl="1"/>
            <a:r>
              <a:rPr lang="en-US" dirty="0"/>
              <a:t>Define </a:t>
            </a:r>
            <a:r>
              <a:rPr lang="en-US" dirty="0" err="1"/>
              <a:t>metarules</a:t>
            </a:r>
            <a:r>
              <a:rPr lang="en-US" dirty="0"/>
              <a:t>: These are generalized rules or templates that reflect domain knowledge. For a retail dataset, a </a:t>
            </a:r>
            <a:r>
              <a:rPr lang="en-US" dirty="0" err="1"/>
              <a:t>metarule</a:t>
            </a:r>
            <a:r>
              <a:rPr lang="en-US" dirty="0"/>
              <a:t> might be "if someone buys baby food, they might also buy diapers".</a:t>
            </a:r>
          </a:p>
          <a:p>
            <a:pPr lvl="1"/>
            <a:r>
              <a:rPr lang="en-US" dirty="0"/>
              <a:t>Integrate </a:t>
            </a:r>
            <a:r>
              <a:rPr lang="en-US" dirty="0" err="1"/>
              <a:t>metarules</a:t>
            </a:r>
            <a:r>
              <a:rPr lang="en-US" dirty="0"/>
              <a:t>: During the mining process, prioritize or focus on </a:t>
            </a:r>
            <a:r>
              <a:rPr lang="en-US" dirty="0" err="1"/>
              <a:t>itemsets</a:t>
            </a:r>
            <a:r>
              <a:rPr lang="en-US" dirty="0"/>
              <a:t> that align with the </a:t>
            </a:r>
            <a:r>
              <a:rPr lang="en-US" dirty="0" err="1"/>
              <a:t>metarules</a:t>
            </a:r>
            <a:r>
              <a:rPr lang="en-US" dirty="0"/>
              <a:t>.</a:t>
            </a:r>
          </a:p>
          <a:p>
            <a:endParaRPr lang="en-US" dirty="0"/>
          </a:p>
        </p:txBody>
      </p:sp>
      <p:sp>
        <p:nvSpPr>
          <p:cNvPr id="5" name="TextBox 4">
            <a:extLst>
              <a:ext uri="{FF2B5EF4-FFF2-40B4-BE49-F238E27FC236}">
                <a16:creationId xmlns:a16="http://schemas.microsoft.com/office/drawing/2014/main" id="{61BB653D-00F4-53D1-B687-686762A39CFD}"/>
              </a:ext>
            </a:extLst>
          </p:cNvPr>
          <p:cNvSpPr txBox="1"/>
          <p:nvPr/>
        </p:nvSpPr>
        <p:spPr>
          <a:xfrm>
            <a:off x="3604591" y="6546573"/>
            <a:ext cx="5194852"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solidFill>
                  <a:srgbClr val="898989"/>
                </a:solidFill>
                <a:ea typeface="+mn-lt"/>
                <a:cs typeface="+mn-lt"/>
              </a:rPr>
              <a:t>Ravi Starzl, PhD  |  CSCI 4502 / 5502</a:t>
            </a:r>
          </a:p>
          <a:p>
            <a:pPr algn="l"/>
            <a:endParaRPr lang="en-US" dirty="0">
              <a:cs typeface="Calibri"/>
            </a:endParaRPr>
          </a:p>
        </p:txBody>
      </p:sp>
    </p:spTree>
    <p:extLst>
      <p:ext uri="{BB962C8B-B14F-4D97-AF65-F5344CB8AC3E}">
        <p14:creationId xmlns:p14="http://schemas.microsoft.com/office/powerpoint/2010/main" val="1913920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 Question Approach and Solution</a:t>
            </a:r>
          </a:p>
        </p:txBody>
      </p:sp>
      <p:sp>
        <p:nvSpPr>
          <p:cNvPr id="3" name="Content Placeholder 2"/>
          <p:cNvSpPr>
            <a:spLocks noGrp="1"/>
          </p:cNvSpPr>
          <p:nvPr>
            <p:ph idx="1"/>
          </p:nvPr>
        </p:nvSpPr>
        <p:spPr/>
        <p:txBody>
          <a:bodyPr>
            <a:normAutofit fontScale="70000" lnSpcReduction="20000"/>
          </a:bodyPr>
          <a:lstStyle/>
          <a:p>
            <a:r>
              <a:rPr lang="en-US" b="1" dirty="0"/>
              <a:t>Computational Complexity</a:t>
            </a:r>
            <a:r>
              <a:rPr lang="en-US" dirty="0"/>
              <a:t>:</a:t>
            </a:r>
          </a:p>
          <a:p>
            <a:pPr lvl="1"/>
            <a:r>
              <a:rPr lang="en-US" dirty="0"/>
              <a:t>Optimize data structures: For </a:t>
            </a:r>
            <a:r>
              <a:rPr lang="en-US" dirty="0" err="1"/>
              <a:t>Apriori</a:t>
            </a:r>
            <a:r>
              <a:rPr lang="en-US" dirty="0"/>
              <a:t>, use efficient data structures like hash tables. For FP-Growth, the FP-tree is a compressed representation of the dataset.</a:t>
            </a:r>
          </a:p>
          <a:p>
            <a:pPr lvl="1"/>
            <a:r>
              <a:rPr lang="en-US" dirty="0"/>
              <a:t>Minimize database scans: Algorithms like FP-Growth reduce the number of database scans, improving efficiency.</a:t>
            </a:r>
          </a:p>
          <a:p>
            <a:pPr lvl="1"/>
            <a:r>
              <a:rPr lang="en-US" dirty="0"/>
              <a:t>Use constraints: Introduce constraints to prune the search space early, reducing the number of </a:t>
            </a:r>
            <a:r>
              <a:rPr lang="en-US" dirty="0" err="1"/>
              <a:t>itemsets</a:t>
            </a:r>
            <a:r>
              <a:rPr lang="en-US" dirty="0"/>
              <a:t> to evaluate.</a:t>
            </a:r>
          </a:p>
          <a:p>
            <a:r>
              <a:rPr lang="en-US" b="1" dirty="0"/>
              <a:t>Evaluation &amp; Interpretation</a:t>
            </a:r>
            <a:r>
              <a:rPr lang="en-US" dirty="0"/>
              <a:t>:</a:t>
            </a:r>
          </a:p>
          <a:p>
            <a:pPr lvl="1"/>
            <a:r>
              <a:rPr lang="en-US" dirty="0"/>
              <a:t>Relevance: Ensure mined patterns align with domain knowledge and are relevant to the business context.</a:t>
            </a:r>
          </a:p>
          <a:p>
            <a:pPr lvl="1"/>
            <a:r>
              <a:rPr lang="en-US" dirty="0"/>
              <a:t>Novelty: Identify patterns that are new or unexpected.</a:t>
            </a:r>
          </a:p>
          <a:p>
            <a:pPr lvl="1"/>
            <a:r>
              <a:rPr lang="en-US" dirty="0" err="1"/>
              <a:t>Actionability</a:t>
            </a:r>
            <a:r>
              <a:rPr lang="en-US" dirty="0"/>
              <a:t>: Check if patterns can inform actionable business decisions.</a:t>
            </a:r>
          </a:p>
          <a:p>
            <a:r>
              <a:rPr lang="en-US" b="1" dirty="0"/>
              <a:t>Ethical Implications</a:t>
            </a:r>
            <a:r>
              <a:rPr lang="en-US" dirty="0"/>
              <a:t>:</a:t>
            </a:r>
          </a:p>
          <a:p>
            <a:pPr lvl="1"/>
            <a:r>
              <a:rPr lang="en-US" dirty="0"/>
              <a:t>Anonymization: Ensure that individual transaction data cannot be traced back to individual customers.</a:t>
            </a:r>
          </a:p>
          <a:p>
            <a:pPr lvl="1"/>
            <a:r>
              <a:rPr lang="en-US" dirty="0"/>
              <a:t>Consent: Only use data for purposes that were consented to. If mining for a new purpose, ensure you have the right to do so.</a:t>
            </a:r>
          </a:p>
          <a:p>
            <a:pPr lvl="1"/>
            <a:r>
              <a:rPr lang="en-US" dirty="0"/>
              <a:t>Transparency: If sharing patterns (e.g., in a report), ensure stakeholders are aware of the mining process and the kind of patterns identified.</a:t>
            </a:r>
          </a:p>
          <a:p>
            <a:endParaRPr lang="en-US" dirty="0"/>
          </a:p>
        </p:txBody>
      </p:sp>
      <p:sp>
        <p:nvSpPr>
          <p:cNvPr id="5" name="TextBox 4">
            <a:extLst>
              <a:ext uri="{FF2B5EF4-FFF2-40B4-BE49-F238E27FC236}">
                <a16:creationId xmlns:a16="http://schemas.microsoft.com/office/drawing/2014/main" id="{EDD2BD31-5773-72B7-7488-F1517B299453}"/>
              </a:ext>
            </a:extLst>
          </p:cNvPr>
          <p:cNvSpPr txBox="1"/>
          <p:nvPr/>
        </p:nvSpPr>
        <p:spPr>
          <a:xfrm>
            <a:off x="3604591" y="6546573"/>
            <a:ext cx="5194852"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solidFill>
                  <a:srgbClr val="898989"/>
                </a:solidFill>
                <a:ea typeface="+mn-lt"/>
                <a:cs typeface="+mn-lt"/>
              </a:rPr>
              <a:t>Ravi Starzl, PhD  |  CSCI 4502 / 5502</a:t>
            </a:r>
          </a:p>
          <a:p>
            <a:pPr algn="l"/>
            <a:endParaRPr lang="en-US" dirty="0">
              <a:cs typeface="Calibri"/>
            </a:endParaRPr>
          </a:p>
        </p:txBody>
      </p:sp>
    </p:spTree>
    <p:extLst>
      <p:ext uri="{BB962C8B-B14F-4D97-AF65-F5344CB8AC3E}">
        <p14:creationId xmlns:p14="http://schemas.microsoft.com/office/powerpoint/2010/main" val="2045262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Lesser Known Points</a:t>
            </a:r>
          </a:p>
        </p:txBody>
      </p:sp>
      <p:sp>
        <p:nvSpPr>
          <p:cNvPr id="3" name="Content Placeholder 2"/>
          <p:cNvSpPr>
            <a:spLocks noGrp="1"/>
          </p:cNvSpPr>
          <p:nvPr>
            <p:ph idx="1"/>
          </p:nvPr>
        </p:nvSpPr>
        <p:spPr/>
        <p:txBody>
          <a:bodyPr>
            <a:normAutofit fontScale="85000" lnSpcReduction="10000"/>
          </a:bodyPr>
          <a:lstStyle/>
          <a:p>
            <a:r>
              <a:rPr lang="en-US" b="1" dirty="0"/>
              <a:t>Dimensionality and Sparsity</a:t>
            </a:r>
            <a:r>
              <a:rPr lang="en-US" dirty="0"/>
              <a:t>: In large datasets, especially transactional ones, as the number of distinct items grows, the data becomes sparser. Most item combinations will have very low or zero occurrences. This inherent sparsity is why we can prune the search space efficiently in algorithms like </a:t>
            </a:r>
            <a:r>
              <a:rPr lang="en-US" dirty="0" err="1"/>
              <a:t>Apriori</a:t>
            </a:r>
            <a:r>
              <a:rPr lang="en-US" dirty="0"/>
              <a:t>.</a:t>
            </a:r>
          </a:p>
          <a:p>
            <a:r>
              <a:rPr lang="en-US" b="1" dirty="0"/>
              <a:t>Anti-monotonicity of Support</a:t>
            </a:r>
            <a:r>
              <a:rPr lang="en-US" dirty="0"/>
              <a:t>: The support of an </a:t>
            </a:r>
            <a:r>
              <a:rPr lang="en-US" dirty="0" err="1"/>
              <a:t>itemset</a:t>
            </a:r>
            <a:r>
              <a:rPr lang="en-US" dirty="0"/>
              <a:t> will always be less than or equal to the support of any of its subsets. If a subset doesn't meet the minimum support threshold, neither will the larger </a:t>
            </a:r>
            <a:r>
              <a:rPr lang="en-US" dirty="0" err="1"/>
              <a:t>itemset</a:t>
            </a:r>
            <a:r>
              <a:rPr lang="en-US" dirty="0"/>
              <a:t>. This principle is pivotal for algorithms like </a:t>
            </a:r>
            <a:r>
              <a:rPr lang="en-US" dirty="0" err="1"/>
              <a:t>Apriori</a:t>
            </a:r>
            <a:r>
              <a:rPr lang="en-US" dirty="0"/>
              <a:t> to eliminate vast swathes of the search space. support(X)≥support(X∪Y)</a:t>
            </a:r>
          </a:p>
          <a:p>
            <a:r>
              <a:rPr lang="en-US" b="1" dirty="0"/>
              <a:t>Correlation vs. Causation</a:t>
            </a:r>
            <a:r>
              <a:rPr lang="en-US" dirty="0"/>
              <a:t>: Frequent patterns indicate correlation but not causation. Just because two items frequently appear together doesn't mean one causes the other. For example, buying umbrellas and raincoats together doesn't mean buying an umbrella causes the purchase of a raincoat.</a:t>
            </a:r>
          </a:p>
          <a:p>
            <a:endParaRPr lang="en-US" dirty="0"/>
          </a:p>
        </p:txBody>
      </p:sp>
      <p:sp>
        <p:nvSpPr>
          <p:cNvPr id="5" name="TextBox 4">
            <a:extLst>
              <a:ext uri="{FF2B5EF4-FFF2-40B4-BE49-F238E27FC236}">
                <a16:creationId xmlns:a16="http://schemas.microsoft.com/office/drawing/2014/main" id="{F320AB83-915C-74BF-9414-63162405CA2A}"/>
              </a:ext>
            </a:extLst>
          </p:cNvPr>
          <p:cNvSpPr txBox="1"/>
          <p:nvPr/>
        </p:nvSpPr>
        <p:spPr>
          <a:xfrm>
            <a:off x="3604591" y="6546573"/>
            <a:ext cx="5194852"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solidFill>
                  <a:srgbClr val="898989"/>
                </a:solidFill>
                <a:ea typeface="+mn-lt"/>
                <a:cs typeface="+mn-lt"/>
              </a:rPr>
              <a:t>Ravi Starzl, PhD  |  CSCI 4502 / 5502</a:t>
            </a:r>
          </a:p>
          <a:p>
            <a:pPr algn="l"/>
            <a:endParaRPr lang="en-US" dirty="0">
              <a:cs typeface="Calibri"/>
            </a:endParaRPr>
          </a:p>
        </p:txBody>
      </p:sp>
    </p:spTree>
    <p:extLst>
      <p:ext uri="{BB962C8B-B14F-4D97-AF65-F5344CB8AC3E}">
        <p14:creationId xmlns:p14="http://schemas.microsoft.com/office/powerpoint/2010/main" val="997551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Lesser Known Points</a:t>
            </a:r>
          </a:p>
        </p:txBody>
      </p:sp>
      <p:sp>
        <p:nvSpPr>
          <p:cNvPr id="3" name="Content Placeholder 2"/>
          <p:cNvSpPr>
            <a:spLocks noGrp="1"/>
          </p:cNvSpPr>
          <p:nvPr>
            <p:ph idx="1"/>
          </p:nvPr>
        </p:nvSpPr>
        <p:spPr/>
        <p:txBody>
          <a:bodyPr>
            <a:normAutofit/>
          </a:bodyPr>
          <a:lstStyle/>
          <a:p>
            <a:r>
              <a:rPr lang="en-US" sz="2400" b="1" dirty="0"/>
              <a:t>Leveraging Constraint Properties</a:t>
            </a:r>
            <a:r>
              <a:rPr lang="en-US" sz="2400" dirty="0"/>
              <a:t>: The use of constraints like anti-monotonic (if an </a:t>
            </a:r>
            <a:r>
              <a:rPr lang="en-US" sz="2400" dirty="0" err="1"/>
              <a:t>itemset</a:t>
            </a:r>
            <a:r>
              <a:rPr lang="en-US" sz="2400" dirty="0"/>
              <a:t> doesn't satisfy the constraint, its supersets won't either) can drastically reduce computational overhead. By understanding and applying constraints at the right stage, we can prune irrelevant patterns early, optimizing the mining process.</a:t>
            </a:r>
          </a:p>
          <a:p>
            <a:r>
              <a:rPr lang="en-US" sz="2400" b="1" dirty="0"/>
              <a:t>Importance of Relative Measures</a:t>
            </a:r>
            <a:r>
              <a:rPr lang="en-US" sz="2400" dirty="0"/>
              <a:t>: Absolute measures like support tell only part of the story. Relative measures like lift or confidence provide context. For instance, a lift value greater than 1 indicates that two items occur together more often than would be expected if they were statistically independent. It offers a sense of the strength of association between items.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5412" y="5510213"/>
            <a:ext cx="4076700" cy="666750"/>
          </a:xfrm>
          <a:prstGeom prst="rect">
            <a:avLst/>
          </a:prstGeom>
        </p:spPr>
      </p:pic>
      <p:sp>
        <p:nvSpPr>
          <p:cNvPr id="6" name="TextBox 5">
            <a:extLst>
              <a:ext uri="{FF2B5EF4-FFF2-40B4-BE49-F238E27FC236}">
                <a16:creationId xmlns:a16="http://schemas.microsoft.com/office/drawing/2014/main" id="{8890121F-FCBF-0609-6D6F-13C2E1E6766F}"/>
              </a:ext>
            </a:extLst>
          </p:cNvPr>
          <p:cNvSpPr txBox="1"/>
          <p:nvPr/>
        </p:nvSpPr>
        <p:spPr>
          <a:xfrm>
            <a:off x="3604591" y="6546573"/>
            <a:ext cx="5194852"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solidFill>
                  <a:srgbClr val="898989"/>
                </a:solidFill>
                <a:ea typeface="+mn-lt"/>
                <a:cs typeface="+mn-lt"/>
              </a:rPr>
              <a:t>Ravi Starzl, PhD  |  CSCI 4502 / 5502</a:t>
            </a:r>
          </a:p>
          <a:p>
            <a:pPr algn="l"/>
            <a:endParaRPr lang="en-US" dirty="0">
              <a:cs typeface="Calibri"/>
            </a:endParaRPr>
          </a:p>
        </p:txBody>
      </p:sp>
    </p:spTree>
    <p:extLst>
      <p:ext uri="{BB962C8B-B14F-4D97-AF65-F5344CB8AC3E}">
        <p14:creationId xmlns:p14="http://schemas.microsoft.com/office/powerpoint/2010/main" val="683987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a:t>
            </a:r>
            <a:r>
              <a:rPr lang="en-US"/>
              <a:t>of Contents</a:t>
            </a:r>
          </a:p>
        </p:txBody>
      </p:sp>
      <p:sp>
        <p:nvSpPr>
          <p:cNvPr id="3" name="Content Placeholder 2"/>
          <p:cNvSpPr>
            <a:spLocks noGrp="1"/>
          </p:cNvSpPr>
          <p:nvPr>
            <p:ph idx="1"/>
          </p:nvPr>
        </p:nvSpPr>
        <p:spPr/>
        <p:txBody>
          <a:bodyPr/>
          <a:lstStyle/>
          <a:p>
            <a:r>
              <a:rPr lang="en-US" sz="2400" dirty="0" err="1"/>
              <a:t>Apiori</a:t>
            </a:r>
            <a:r>
              <a:rPr lang="en-US" sz="2400" dirty="0"/>
              <a:t> Algorithm								3</a:t>
            </a:r>
          </a:p>
          <a:p>
            <a:r>
              <a:rPr lang="en-US" sz="2400" dirty="0"/>
              <a:t>Frequent Pattern Mining							4-5</a:t>
            </a:r>
          </a:p>
          <a:p>
            <a:r>
              <a:rPr lang="en-US" sz="2400" dirty="0"/>
              <a:t>Advanced Pattern Mining							5-7</a:t>
            </a:r>
          </a:p>
          <a:p>
            <a:r>
              <a:rPr lang="en-US" sz="2400" dirty="0"/>
              <a:t>Quantitative and Qualitative Aspects in Frequent Pattern Mining 		8-9</a:t>
            </a:r>
          </a:p>
          <a:p>
            <a:r>
              <a:rPr lang="en-US" sz="2400" dirty="0"/>
              <a:t>Ethics and Emerging Trends in Frequent Pattern Mining 			10-11</a:t>
            </a:r>
          </a:p>
          <a:p>
            <a:r>
              <a:rPr lang="en-US" sz="2400" dirty="0"/>
              <a:t>Interview Question 								12-14</a:t>
            </a:r>
          </a:p>
          <a:p>
            <a:r>
              <a:rPr lang="en-US" sz="2400" dirty="0"/>
              <a:t>Lesser Known Points 							15-16</a:t>
            </a:r>
          </a:p>
          <a:p>
            <a:endParaRPr lang="en-US" dirty="0"/>
          </a:p>
          <a:p>
            <a:endParaRPr lang="en-US" dirty="0"/>
          </a:p>
        </p:txBody>
      </p:sp>
      <p:sp>
        <p:nvSpPr>
          <p:cNvPr id="5" name="TextBox 4">
            <a:extLst>
              <a:ext uri="{FF2B5EF4-FFF2-40B4-BE49-F238E27FC236}">
                <a16:creationId xmlns:a16="http://schemas.microsoft.com/office/drawing/2014/main" id="{3B8F1735-414A-5B6A-A3BF-A8F8DE692D63}"/>
              </a:ext>
            </a:extLst>
          </p:cNvPr>
          <p:cNvSpPr txBox="1"/>
          <p:nvPr/>
        </p:nvSpPr>
        <p:spPr>
          <a:xfrm>
            <a:off x="3604591" y="6546573"/>
            <a:ext cx="5194852"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solidFill>
                  <a:srgbClr val="898989"/>
                </a:solidFill>
                <a:ea typeface="+mn-lt"/>
                <a:cs typeface="+mn-lt"/>
              </a:rPr>
              <a:t>Ravi Starzl, PhD  |  CSCI 4502 / 5502</a:t>
            </a:r>
          </a:p>
          <a:p>
            <a:pPr algn="l"/>
            <a:endParaRPr lang="en-US" dirty="0">
              <a:cs typeface="Calibri"/>
            </a:endParaRPr>
          </a:p>
        </p:txBody>
      </p:sp>
    </p:spTree>
    <p:extLst>
      <p:ext uri="{BB962C8B-B14F-4D97-AF65-F5344CB8AC3E}">
        <p14:creationId xmlns:p14="http://schemas.microsoft.com/office/powerpoint/2010/main" val="308830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Apiori</a:t>
            </a:r>
            <a:r>
              <a:rPr lang="en-US" dirty="0"/>
              <a:t> Algorithm</a:t>
            </a:r>
          </a:p>
        </p:txBody>
      </p:sp>
      <p:sp>
        <p:nvSpPr>
          <p:cNvPr id="3" name="Content Placeholder 2"/>
          <p:cNvSpPr>
            <a:spLocks noGrp="1"/>
          </p:cNvSpPr>
          <p:nvPr>
            <p:ph idx="1"/>
          </p:nvPr>
        </p:nvSpPr>
        <p:spPr/>
        <p:txBody>
          <a:bodyPr>
            <a:normAutofit fontScale="70000" lnSpcReduction="20000"/>
          </a:bodyPr>
          <a:lstStyle/>
          <a:p>
            <a:r>
              <a:rPr lang="en-US" b="1" dirty="0"/>
              <a:t>Anti-monotonicity Property</a:t>
            </a:r>
            <a:r>
              <a:rPr lang="en-US" dirty="0"/>
              <a:t>: </a:t>
            </a:r>
            <a:r>
              <a:rPr lang="en-US" dirty="0" err="1"/>
              <a:t>Apriori</a:t>
            </a:r>
            <a:r>
              <a:rPr lang="en-US" dirty="0"/>
              <a:t> leverages this property, which means if an </a:t>
            </a:r>
            <a:r>
              <a:rPr lang="en-US" dirty="0" err="1"/>
              <a:t>itemset</a:t>
            </a:r>
            <a:r>
              <a:rPr lang="en-US" dirty="0"/>
              <a:t> is infrequent, its supersets are also infrequent, allowing efficient pruning of the search space.</a:t>
            </a:r>
          </a:p>
          <a:p>
            <a:r>
              <a:rPr lang="en-US" b="1" dirty="0"/>
              <a:t>Limitations</a:t>
            </a:r>
            <a:r>
              <a:rPr lang="en-US" dirty="0"/>
              <a:t>: As transactions or items increase, potential frequent </a:t>
            </a:r>
            <a:r>
              <a:rPr lang="en-US" dirty="0" err="1"/>
              <a:t>itemsets</a:t>
            </a:r>
            <a:r>
              <a:rPr lang="en-US" dirty="0"/>
              <a:t> grow exponentially. Solutions include hash-based techniques and transaction reduction to reduce comparisons.</a:t>
            </a:r>
          </a:p>
          <a:p>
            <a:r>
              <a:rPr lang="en-US" b="1" dirty="0"/>
              <a:t>Constraint Types</a:t>
            </a:r>
            <a:r>
              <a:rPr lang="en-US" dirty="0"/>
              <a:t>:</a:t>
            </a:r>
          </a:p>
          <a:p>
            <a:pPr lvl="1"/>
            <a:r>
              <a:rPr lang="en-US" dirty="0" err="1"/>
              <a:t>Antimonotonic</a:t>
            </a:r>
            <a:r>
              <a:rPr lang="en-US" dirty="0"/>
              <a:t>: Holds for an </a:t>
            </a:r>
            <a:r>
              <a:rPr lang="en-US" dirty="0" err="1"/>
              <a:t>itemset</a:t>
            </a:r>
            <a:r>
              <a:rPr lang="en-US" dirty="0"/>
              <a:t> and all its subsets.</a:t>
            </a:r>
          </a:p>
          <a:p>
            <a:pPr lvl="1"/>
            <a:r>
              <a:rPr lang="en-US" dirty="0"/>
              <a:t>Monotonic: Holds for an </a:t>
            </a:r>
            <a:r>
              <a:rPr lang="en-US" dirty="0" err="1"/>
              <a:t>itemset</a:t>
            </a:r>
            <a:r>
              <a:rPr lang="en-US" dirty="0"/>
              <a:t> and all its supersets.</a:t>
            </a:r>
          </a:p>
          <a:p>
            <a:pPr lvl="1"/>
            <a:r>
              <a:rPr lang="en-US" dirty="0"/>
              <a:t>Succinct, Convertible, Inconvertible: Other constraint classifications based on their properties and transformations.</a:t>
            </a:r>
          </a:p>
          <a:p>
            <a:r>
              <a:rPr lang="en-US" b="1" dirty="0"/>
              <a:t>Constraints' Dual Role</a:t>
            </a:r>
            <a:r>
              <a:rPr lang="en-US" dirty="0"/>
              <a:t>: Apart from refining results, constraints can speed up mining by reducing candidate generation.</a:t>
            </a:r>
          </a:p>
          <a:p>
            <a:r>
              <a:rPr lang="en-US" b="1" dirty="0"/>
              <a:t>Beyond Transactions</a:t>
            </a:r>
            <a:r>
              <a:rPr lang="en-US" dirty="0"/>
              <a:t>: </a:t>
            </a:r>
            <a:r>
              <a:rPr lang="en-US" dirty="0" err="1"/>
              <a:t>Apriori</a:t>
            </a:r>
            <a:r>
              <a:rPr lang="en-US" dirty="0"/>
              <a:t> is applied in areas like bioinformatics for DNA sequence patterns and in web for mining access patterns.</a:t>
            </a:r>
          </a:p>
          <a:p>
            <a:r>
              <a:rPr lang="en-US" b="1" dirty="0"/>
              <a:t>Evolutions of </a:t>
            </a:r>
            <a:r>
              <a:rPr lang="en-US" b="1" dirty="0" err="1"/>
              <a:t>Apriori</a:t>
            </a:r>
            <a:r>
              <a:rPr lang="en-US" dirty="0"/>
              <a:t>: The FP-Growth algorithm uses a prefix tree structure, eliminating candidate generation and multiple database scans, making it more efficient than </a:t>
            </a:r>
            <a:r>
              <a:rPr lang="en-US" dirty="0" err="1"/>
              <a:t>Apriori</a:t>
            </a:r>
            <a:r>
              <a:rPr lang="en-US" dirty="0"/>
              <a:t> in many cases.</a:t>
            </a:r>
          </a:p>
        </p:txBody>
      </p:sp>
      <p:sp>
        <p:nvSpPr>
          <p:cNvPr id="5" name="TextBox 4">
            <a:extLst>
              <a:ext uri="{FF2B5EF4-FFF2-40B4-BE49-F238E27FC236}">
                <a16:creationId xmlns:a16="http://schemas.microsoft.com/office/drawing/2014/main" id="{AAE4D3CF-8C9F-4FB3-D49F-470BFDABB735}"/>
              </a:ext>
            </a:extLst>
          </p:cNvPr>
          <p:cNvSpPr txBox="1"/>
          <p:nvPr/>
        </p:nvSpPr>
        <p:spPr>
          <a:xfrm>
            <a:off x="3604591" y="6546573"/>
            <a:ext cx="5194852"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solidFill>
                  <a:srgbClr val="898989"/>
                </a:solidFill>
                <a:ea typeface="+mn-lt"/>
                <a:cs typeface="+mn-lt"/>
              </a:rPr>
              <a:t>Ravi Starzl, PhD  |  CSCI 4502 / 5502</a:t>
            </a:r>
          </a:p>
          <a:p>
            <a:pPr algn="l"/>
            <a:endParaRPr lang="en-US" dirty="0">
              <a:cs typeface="Calibri"/>
            </a:endParaRPr>
          </a:p>
        </p:txBody>
      </p:sp>
    </p:spTree>
    <p:extLst>
      <p:ext uri="{BB962C8B-B14F-4D97-AF65-F5344CB8AC3E}">
        <p14:creationId xmlns:p14="http://schemas.microsoft.com/office/powerpoint/2010/main" val="1735473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Frequent Pattern Mining</a:t>
            </a:r>
          </a:p>
        </p:txBody>
      </p:sp>
      <p:sp>
        <p:nvSpPr>
          <p:cNvPr id="3" name="Content Placeholder 2"/>
          <p:cNvSpPr>
            <a:spLocks noGrp="1"/>
          </p:cNvSpPr>
          <p:nvPr>
            <p:ph idx="1"/>
          </p:nvPr>
        </p:nvSpPr>
        <p:spPr/>
        <p:txBody>
          <a:bodyPr>
            <a:normAutofit fontScale="77500" lnSpcReduction="20000"/>
          </a:bodyPr>
          <a:lstStyle/>
          <a:p>
            <a:r>
              <a:rPr lang="en-US" b="1" dirty="0"/>
              <a:t>Challenges in Pattern Mining</a:t>
            </a:r>
            <a:r>
              <a:rPr lang="en-US" dirty="0"/>
              <a:t>: It's not just about finding frequent </a:t>
            </a:r>
            <a:r>
              <a:rPr lang="en-US" dirty="0" err="1"/>
              <a:t>itemsets</a:t>
            </a:r>
            <a:r>
              <a:rPr lang="en-US" dirty="0"/>
              <a:t>; it's about finding the ones that are meaningful. The sheer volume of data and the multiplicity of patterns can often lead to the discovery of spurious correlations. This is why the quality of patterns, not just the quantity, is vital.</a:t>
            </a:r>
          </a:p>
          <a:p>
            <a:r>
              <a:rPr lang="en-US" b="1" dirty="0"/>
              <a:t>Closed and Max Patterns</a:t>
            </a:r>
            <a:r>
              <a:rPr lang="en-US" dirty="0"/>
              <a:t>: Beyond basic frequent </a:t>
            </a:r>
            <a:r>
              <a:rPr lang="en-US" dirty="0" err="1"/>
              <a:t>itemsets</a:t>
            </a:r>
            <a:r>
              <a:rPr lang="en-US" dirty="0"/>
              <a:t>, there are refinements like closed and max patterns. A closed pattern is an </a:t>
            </a:r>
            <a:r>
              <a:rPr lang="en-US" dirty="0" err="1"/>
              <a:t>itemset</a:t>
            </a:r>
            <a:r>
              <a:rPr lang="en-US" dirty="0"/>
              <a:t> for which there is no superset with the same support. A max pattern is an </a:t>
            </a:r>
            <a:r>
              <a:rPr lang="en-US" dirty="0" err="1"/>
              <a:t>itemset</a:t>
            </a:r>
            <a:r>
              <a:rPr lang="en-US" dirty="0"/>
              <a:t> that has no frequent superset. These refined patterns can often reduce redundancy and provide more concise results.</a:t>
            </a:r>
          </a:p>
          <a:p>
            <a:r>
              <a:rPr lang="en-US" b="1" dirty="0"/>
              <a:t>Scalability and Efficiency</a:t>
            </a:r>
            <a:r>
              <a:rPr lang="en-US" dirty="0"/>
              <a:t>: As datasets grow, the efficiency of the algorithm becomes paramount. Algorithms like </a:t>
            </a:r>
            <a:r>
              <a:rPr lang="en-US" dirty="0" err="1"/>
              <a:t>Eclat</a:t>
            </a:r>
            <a:r>
              <a:rPr lang="en-US" dirty="0"/>
              <a:t> and FP-Growth were developed as alternatives to </a:t>
            </a:r>
            <a:r>
              <a:rPr lang="en-US" dirty="0" err="1"/>
              <a:t>Apriori</a:t>
            </a:r>
            <a:r>
              <a:rPr lang="en-US" dirty="0"/>
              <a:t> to handle larger datasets more efficiently by reducing the number of database scans and the size of candidate sets.</a:t>
            </a:r>
          </a:p>
          <a:p>
            <a:r>
              <a:rPr lang="en-US" b="1" dirty="0"/>
              <a:t>Sequential and Structured Pattern Mining</a:t>
            </a:r>
            <a:r>
              <a:rPr lang="en-US" dirty="0"/>
              <a:t>: Patterns are not always static. In some applications, like analyzing customer purchase sequences or DNA sequences, the order matters. Sequential pattern mining extends the principle of frequent pattern mining to sequences. Similarly, structured pattern mining digs into tree or graph-structured data.</a:t>
            </a:r>
          </a:p>
          <a:p>
            <a:endParaRPr lang="en-US" dirty="0"/>
          </a:p>
        </p:txBody>
      </p:sp>
      <p:sp>
        <p:nvSpPr>
          <p:cNvPr id="5" name="TextBox 4">
            <a:extLst>
              <a:ext uri="{FF2B5EF4-FFF2-40B4-BE49-F238E27FC236}">
                <a16:creationId xmlns:a16="http://schemas.microsoft.com/office/drawing/2014/main" id="{ACA3CD9C-F84B-03DF-5D7B-8B598773B206}"/>
              </a:ext>
            </a:extLst>
          </p:cNvPr>
          <p:cNvSpPr txBox="1"/>
          <p:nvPr/>
        </p:nvSpPr>
        <p:spPr>
          <a:xfrm>
            <a:off x="3604591" y="6546573"/>
            <a:ext cx="5194852"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solidFill>
                  <a:srgbClr val="898989"/>
                </a:solidFill>
                <a:ea typeface="+mn-lt"/>
                <a:cs typeface="+mn-lt"/>
              </a:rPr>
              <a:t>Ravi Starzl, PhD  |  CSCI 4502 / 5502</a:t>
            </a:r>
          </a:p>
          <a:p>
            <a:pPr algn="l"/>
            <a:endParaRPr lang="en-US" dirty="0">
              <a:cs typeface="Calibri"/>
            </a:endParaRPr>
          </a:p>
        </p:txBody>
      </p:sp>
    </p:spTree>
    <p:extLst>
      <p:ext uri="{BB962C8B-B14F-4D97-AF65-F5344CB8AC3E}">
        <p14:creationId xmlns:p14="http://schemas.microsoft.com/office/powerpoint/2010/main" val="982657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Frequent Pattern Mining</a:t>
            </a:r>
          </a:p>
        </p:txBody>
      </p:sp>
      <p:sp>
        <p:nvSpPr>
          <p:cNvPr id="3" name="Content Placeholder 2"/>
          <p:cNvSpPr>
            <a:spLocks noGrp="1"/>
          </p:cNvSpPr>
          <p:nvPr>
            <p:ph idx="1"/>
          </p:nvPr>
        </p:nvSpPr>
        <p:spPr/>
        <p:txBody>
          <a:bodyPr>
            <a:normAutofit fontScale="92500" lnSpcReduction="20000"/>
          </a:bodyPr>
          <a:lstStyle/>
          <a:p>
            <a:r>
              <a:rPr lang="en-US" b="1" dirty="0"/>
              <a:t>Utility Mining</a:t>
            </a:r>
            <a:r>
              <a:rPr lang="en-US" dirty="0"/>
              <a:t>: All patterns are not equally valuable. Utility mining focuses on finding the </a:t>
            </a:r>
            <a:r>
              <a:rPr lang="en-US" dirty="0" err="1"/>
              <a:t>itemsets</a:t>
            </a:r>
            <a:r>
              <a:rPr lang="en-US" dirty="0"/>
              <a:t> with the highest utilities, often defined in terms of profits. It’s a way to find the most valuable patterns, not just the most frequent ones.</a:t>
            </a:r>
          </a:p>
          <a:p>
            <a:r>
              <a:rPr lang="en-US" b="1" dirty="0"/>
              <a:t>Real-World Applications</a:t>
            </a:r>
            <a:r>
              <a:rPr lang="en-US" dirty="0"/>
              <a:t>: Beyond the mentioned applications, frequent pattern mining has been pivotal in healthcare for drug interaction analysis, in finance for credit card fraud detection, and in manufacturing for defect analysis.</a:t>
            </a:r>
          </a:p>
          <a:p>
            <a:r>
              <a:rPr lang="en-US" b="1" dirty="0"/>
              <a:t>Emerging Trends</a:t>
            </a:r>
            <a:r>
              <a:rPr lang="en-US" dirty="0"/>
              <a:t>: With the rise of big data and real-time analytics, there's a push towards real-time frequent pattern mining. Also, with the advent of complex data types and sources, there’s a growing need for multi-source and multi-modal pattern mining, where patterns are derived from diverse data sources.</a:t>
            </a:r>
          </a:p>
          <a:p>
            <a:endParaRPr lang="en-US" dirty="0"/>
          </a:p>
          <a:p>
            <a:endParaRPr lang="en-US" dirty="0"/>
          </a:p>
        </p:txBody>
      </p:sp>
      <p:sp>
        <p:nvSpPr>
          <p:cNvPr id="5" name="TextBox 4">
            <a:extLst>
              <a:ext uri="{FF2B5EF4-FFF2-40B4-BE49-F238E27FC236}">
                <a16:creationId xmlns:a16="http://schemas.microsoft.com/office/drawing/2014/main" id="{5B0EE14B-3393-ECF8-9D2E-37D4906B4427}"/>
              </a:ext>
            </a:extLst>
          </p:cNvPr>
          <p:cNvSpPr txBox="1"/>
          <p:nvPr/>
        </p:nvSpPr>
        <p:spPr>
          <a:xfrm>
            <a:off x="3604591" y="6546573"/>
            <a:ext cx="5194852"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solidFill>
                  <a:srgbClr val="898989"/>
                </a:solidFill>
                <a:ea typeface="+mn-lt"/>
                <a:cs typeface="+mn-lt"/>
              </a:rPr>
              <a:t>Ravi Starzl, PhD  |  CSCI 4502 / 5502</a:t>
            </a:r>
          </a:p>
          <a:p>
            <a:pPr algn="l"/>
            <a:endParaRPr lang="en-US" dirty="0">
              <a:cs typeface="Calibri"/>
            </a:endParaRPr>
          </a:p>
        </p:txBody>
      </p:sp>
    </p:spTree>
    <p:extLst>
      <p:ext uri="{BB962C8B-B14F-4D97-AF65-F5344CB8AC3E}">
        <p14:creationId xmlns:p14="http://schemas.microsoft.com/office/powerpoint/2010/main" val="953641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Pattern Mining</a:t>
            </a:r>
          </a:p>
        </p:txBody>
      </p:sp>
      <p:sp>
        <p:nvSpPr>
          <p:cNvPr id="3" name="Content Placeholder 2"/>
          <p:cNvSpPr>
            <a:spLocks noGrp="1"/>
          </p:cNvSpPr>
          <p:nvPr>
            <p:ph idx="1"/>
          </p:nvPr>
        </p:nvSpPr>
        <p:spPr/>
        <p:txBody>
          <a:bodyPr>
            <a:normAutofit fontScale="85000" lnSpcReduction="20000"/>
          </a:bodyPr>
          <a:lstStyle/>
          <a:p>
            <a:r>
              <a:rPr lang="en-US" b="1" dirty="0"/>
              <a:t>Sequential Pattern Mining</a:t>
            </a:r>
            <a:r>
              <a:rPr lang="en-US" dirty="0"/>
              <a:t>: This technique is essential when the order of items is crucial, such as in customer purchase histories or DNA sequences. It identifies </a:t>
            </a:r>
            <a:r>
              <a:rPr lang="en-US" dirty="0" err="1"/>
              <a:t>itemsets</a:t>
            </a:r>
            <a:r>
              <a:rPr lang="en-US" dirty="0"/>
              <a:t> that appear in specific sequences consistently.</a:t>
            </a:r>
          </a:p>
          <a:p>
            <a:r>
              <a:rPr lang="en-US" b="1" dirty="0"/>
              <a:t>Structured Pattern Mining</a:t>
            </a:r>
            <a:r>
              <a:rPr lang="en-US" dirty="0"/>
              <a:t>: Data can often be represented in hierarchical or networked structures, like XML documents or social networks. Structured pattern mining is designed to discover patterns in such tree or graph-structured data.</a:t>
            </a:r>
          </a:p>
          <a:p>
            <a:r>
              <a:rPr lang="en-US" b="1" dirty="0"/>
              <a:t>Utility of Constraints</a:t>
            </a:r>
            <a:r>
              <a:rPr lang="en-US" dirty="0"/>
              <a:t>: Constraints act as a spotlight, emphasizing patterns of interest and filtering out the noise. By applying constraints early in the mining process, computational efficiency is achieved, which is essential as data volumes continue to grow.</a:t>
            </a:r>
          </a:p>
          <a:p>
            <a:r>
              <a:rPr lang="en-US" b="1" dirty="0" err="1"/>
              <a:t>Metarule</a:t>
            </a:r>
            <a:r>
              <a:rPr lang="en-US" b="1" dirty="0"/>
              <a:t>-Guided Mining</a:t>
            </a:r>
            <a:r>
              <a:rPr lang="en-US" dirty="0"/>
              <a:t>: Incorporating domain knowledge is often the key to extracting meaningful insights from data. </a:t>
            </a:r>
            <a:r>
              <a:rPr lang="en-US" dirty="0" err="1"/>
              <a:t>Metarules</a:t>
            </a:r>
            <a:r>
              <a:rPr lang="en-US" dirty="0"/>
              <a:t> serve as templates or generalized rules that guide the pattern discovery process. They allow experts to integrate their domain-specific knowledge, ensuring that the patterns discovered are both statistically significant and contextually relevant.</a:t>
            </a:r>
          </a:p>
          <a:p>
            <a:endParaRPr lang="en-US" dirty="0"/>
          </a:p>
        </p:txBody>
      </p:sp>
      <p:sp>
        <p:nvSpPr>
          <p:cNvPr id="5" name="TextBox 4">
            <a:extLst>
              <a:ext uri="{FF2B5EF4-FFF2-40B4-BE49-F238E27FC236}">
                <a16:creationId xmlns:a16="http://schemas.microsoft.com/office/drawing/2014/main" id="{F2F4D845-9920-3403-A7CF-8F4FBF24E505}"/>
              </a:ext>
            </a:extLst>
          </p:cNvPr>
          <p:cNvSpPr txBox="1"/>
          <p:nvPr/>
        </p:nvSpPr>
        <p:spPr>
          <a:xfrm>
            <a:off x="3604591" y="6546573"/>
            <a:ext cx="5194852"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solidFill>
                  <a:srgbClr val="898989"/>
                </a:solidFill>
                <a:ea typeface="+mn-lt"/>
                <a:cs typeface="+mn-lt"/>
              </a:rPr>
              <a:t>Ravi Starzl, PhD  |  CSCI 4502 / 5502</a:t>
            </a:r>
          </a:p>
          <a:p>
            <a:pPr algn="l"/>
            <a:endParaRPr lang="en-US" dirty="0">
              <a:cs typeface="Calibri"/>
            </a:endParaRPr>
          </a:p>
        </p:txBody>
      </p:sp>
    </p:spTree>
    <p:extLst>
      <p:ext uri="{BB962C8B-B14F-4D97-AF65-F5344CB8AC3E}">
        <p14:creationId xmlns:p14="http://schemas.microsoft.com/office/powerpoint/2010/main" val="1123171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Pattern Mining</a:t>
            </a:r>
          </a:p>
        </p:txBody>
      </p:sp>
      <p:sp>
        <p:nvSpPr>
          <p:cNvPr id="3" name="Content Placeholder 2"/>
          <p:cNvSpPr>
            <a:spLocks noGrp="1"/>
          </p:cNvSpPr>
          <p:nvPr>
            <p:ph idx="1"/>
          </p:nvPr>
        </p:nvSpPr>
        <p:spPr/>
        <p:txBody>
          <a:bodyPr>
            <a:normAutofit fontScale="85000" lnSpcReduction="20000"/>
          </a:bodyPr>
          <a:lstStyle/>
          <a:p>
            <a:r>
              <a:rPr lang="en-US" b="1" dirty="0"/>
              <a:t>Pattern Evaluation and Post-Processing</a:t>
            </a:r>
            <a:r>
              <a:rPr lang="en-US" dirty="0"/>
              <a:t>: Recognizing patterns is just the first step. Evaluating their relevance, novelty, and usefulness is equally critical. Techniques like statistical validation, redundancy removal, and pattern visualization aid in this post-mining phase to ensure that the patterns are actionable.</a:t>
            </a:r>
          </a:p>
          <a:p>
            <a:r>
              <a:rPr lang="en-US" b="1" dirty="0"/>
              <a:t>Emerging Techniques</a:t>
            </a:r>
            <a:r>
              <a:rPr lang="en-US" dirty="0"/>
              <a:t>: As data becomes more complex, methods like cross-media pattern mining (where patterns are derived from multiple media sources like text, images, and videos) and real-time stream pattern mining (which deals with continuously generated data) are gaining prominence.</a:t>
            </a:r>
          </a:p>
          <a:p>
            <a:r>
              <a:rPr lang="en-US" b="1" dirty="0"/>
              <a:t>Challenges and Future Directions</a:t>
            </a:r>
            <a:r>
              <a:rPr lang="en-US" dirty="0"/>
              <a:t>: Despite the advancements, there are still challenges, like handling noisy data, ensuring privacy in pattern mining, and dealing with dynamic datasets where patterns evolve over time. The future of pattern mining will inevitably involve more integration with machine learning, artificial intelligence, and domain-specific expertise to tackle these challenges.</a:t>
            </a:r>
          </a:p>
          <a:p>
            <a:endParaRPr lang="en-US" dirty="0"/>
          </a:p>
        </p:txBody>
      </p:sp>
      <p:sp>
        <p:nvSpPr>
          <p:cNvPr id="5" name="TextBox 4">
            <a:extLst>
              <a:ext uri="{FF2B5EF4-FFF2-40B4-BE49-F238E27FC236}">
                <a16:creationId xmlns:a16="http://schemas.microsoft.com/office/drawing/2014/main" id="{3A5DB95C-AD08-0DDC-3A3E-F124FFEA1446}"/>
              </a:ext>
            </a:extLst>
          </p:cNvPr>
          <p:cNvSpPr txBox="1"/>
          <p:nvPr/>
        </p:nvSpPr>
        <p:spPr>
          <a:xfrm>
            <a:off x="3604591" y="6546573"/>
            <a:ext cx="5194852"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solidFill>
                  <a:srgbClr val="898989"/>
                </a:solidFill>
                <a:ea typeface="+mn-lt"/>
                <a:cs typeface="+mn-lt"/>
              </a:rPr>
              <a:t>Ravi Starzl, PhD  |  CSCI 4502 / 5502</a:t>
            </a:r>
          </a:p>
          <a:p>
            <a:pPr algn="l"/>
            <a:endParaRPr lang="en-US" dirty="0">
              <a:cs typeface="Calibri"/>
            </a:endParaRPr>
          </a:p>
        </p:txBody>
      </p:sp>
    </p:spTree>
    <p:extLst>
      <p:ext uri="{BB962C8B-B14F-4D97-AF65-F5344CB8AC3E}">
        <p14:creationId xmlns:p14="http://schemas.microsoft.com/office/powerpoint/2010/main" val="272327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and Qualitative Aspects in Frequent Pattern Mining</a:t>
            </a:r>
          </a:p>
        </p:txBody>
      </p:sp>
      <p:sp>
        <p:nvSpPr>
          <p:cNvPr id="3" name="Content Placeholder 2"/>
          <p:cNvSpPr>
            <a:spLocks noGrp="1"/>
          </p:cNvSpPr>
          <p:nvPr>
            <p:ph idx="1"/>
          </p:nvPr>
        </p:nvSpPr>
        <p:spPr/>
        <p:txBody>
          <a:bodyPr>
            <a:normAutofit fontScale="92500" lnSpcReduction="20000"/>
          </a:bodyPr>
          <a:lstStyle/>
          <a:p>
            <a:r>
              <a:rPr lang="en-US" b="1" dirty="0"/>
              <a:t>Quantitative Aspect</a:t>
            </a:r>
            <a:r>
              <a:rPr lang="en-US" dirty="0"/>
              <a:t>:</a:t>
            </a:r>
          </a:p>
          <a:p>
            <a:pPr lvl="1"/>
            <a:r>
              <a:rPr lang="en-US" b="1" dirty="0"/>
              <a:t>Exactness</a:t>
            </a:r>
            <a:r>
              <a:rPr lang="en-US" dirty="0"/>
              <a:t>: Quantitative methods provide precise measurements, ensuring accurate identification of patterns.</a:t>
            </a:r>
          </a:p>
          <a:p>
            <a:pPr lvl="1"/>
            <a:r>
              <a:rPr lang="en-US" b="1" dirty="0"/>
              <a:t>Scalability</a:t>
            </a:r>
            <a:r>
              <a:rPr lang="en-US" dirty="0"/>
              <a:t>: Advanced algorithms, like FP-Growth, ensure that as data scales, the mining process remains computationally manageable.</a:t>
            </a:r>
          </a:p>
          <a:p>
            <a:pPr lvl="1"/>
            <a:r>
              <a:rPr lang="en-US" b="1" dirty="0"/>
              <a:t>Performance</a:t>
            </a:r>
            <a:r>
              <a:rPr lang="en-US" dirty="0"/>
              <a:t>: The efficiency of an algorithm, in terms of time and memory usage, is quantitatively measured, guiding the choice of the appropriate algorithm for a given dataset.</a:t>
            </a:r>
          </a:p>
          <a:p>
            <a:r>
              <a:rPr lang="en-US" b="1" dirty="0"/>
              <a:t>Qualitative Aspect</a:t>
            </a:r>
            <a:r>
              <a:rPr lang="en-US" dirty="0"/>
              <a:t>:</a:t>
            </a:r>
          </a:p>
          <a:p>
            <a:pPr lvl="1"/>
            <a:r>
              <a:rPr lang="en-US" b="1" dirty="0"/>
              <a:t>Relevance</a:t>
            </a:r>
            <a:r>
              <a:rPr lang="en-US" dirty="0"/>
              <a:t>: Not all frequent patterns are relevant. The qualitative aspect evaluates the importance and relevance of patterns in a specific domain or context.</a:t>
            </a:r>
          </a:p>
          <a:p>
            <a:pPr lvl="1"/>
            <a:r>
              <a:rPr lang="en-US" b="1" dirty="0"/>
              <a:t>Interpretability</a:t>
            </a:r>
            <a:r>
              <a:rPr lang="en-US" dirty="0"/>
              <a:t>: Patterns must be interpretable. It's not just about finding patterns but understanding what they signify.</a:t>
            </a:r>
          </a:p>
          <a:p>
            <a:pPr lvl="1"/>
            <a:r>
              <a:rPr lang="en-US" b="1" dirty="0" err="1"/>
              <a:t>Actionability</a:t>
            </a:r>
            <a:r>
              <a:rPr lang="en-US" dirty="0"/>
              <a:t>: The real-world applicability of a pattern determines its value. Patterns should lead to actionable insights.</a:t>
            </a:r>
          </a:p>
          <a:p>
            <a:endParaRPr lang="en-US" dirty="0"/>
          </a:p>
        </p:txBody>
      </p:sp>
      <p:sp>
        <p:nvSpPr>
          <p:cNvPr id="5" name="TextBox 4">
            <a:extLst>
              <a:ext uri="{FF2B5EF4-FFF2-40B4-BE49-F238E27FC236}">
                <a16:creationId xmlns:a16="http://schemas.microsoft.com/office/drawing/2014/main" id="{D7708836-B1F8-79AE-85AB-1B6C424EE5C6}"/>
              </a:ext>
            </a:extLst>
          </p:cNvPr>
          <p:cNvSpPr txBox="1"/>
          <p:nvPr/>
        </p:nvSpPr>
        <p:spPr>
          <a:xfrm>
            <a:off x="3604591" y="6546573"/>
            <a:ext cx="5194852"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solidFill>
                  <a:srgbClr val="898989"/>
                </a:solidFill>
                <a:ea typeface="+mn-lt"/>
                <a:cs typeface="+mn-lt"/>
              </a:rPr>
              <a:t>Ravi Starzl, PhD  |  CSCI 4502 / 5502</a:t>
            </a:r>
          </a:p>
          <a:p>
            <a:pPr algn="l"/>
            <a:endParaRPr lang="en-US" dirty="0">
              <a:cs typeface="Calibri"/>
            </a:endParaRPr>
          </a:p>
        </p:txBody>
      </p:sp>
    </p:spTree>
    <p:extLst>
      <p:ext uri="{BB962C8B-B14F-4D97-AF65-F5344CB8AC3E}">
        <p14:creationId xmlns:p14="http://schemas.microsoft.com/office/powerpoint/2010/main" val="1204069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and Qualitative Aspects in Frequent Pattern Mining</a:t>
            </a:r>
          </a:p>
        </p:txBody>
      </p:sp>
      <p:sp>
        <p:nvSpPr>
          <p:cNvPr id="3" name="Content Placeholder 2"/>
          <p:cNvSpPr>
            <a:spLocks noGrp="1"/>
          </p:cNvSpPr>
          <p:nvPr>
            <p:ph idx="1"/>
          </p:nvPr>
        </p:nvSpPr>
        <p:spPr/>
        <p:txBody>
          <a:bodyPr>
            <a:normAutofit fontScale="92500" lnSpcReduction="20000"/>
          </a:bodyPr>
          <a:lstStyle/>
          <a:p>
            <a:r>
              <a:rPr lang="en-US" b="1" dirty="0"/>
              <a:t>Computational Complexity</a:t>
            </a:r>
            <a:r>
              <a:rPr lang="en-US" dirty="0"/>
              <a:t>:</a:t>
            </a:r>
          </a:p>
          <a:p>
            <a:pPr lvl="1"/>
            <a:r>
              <a:rPr lang="en-US" b="1" dirty="0"/>
              <a:t>Challenge</a:t>
            </a:r>
            <a:r>
              <a:rPr lang="en-US" dirty="0"/>
              <a:t>: As datasets become larger and more complex, the computational challenge intensifies. The sheer number of possible patterns can be daunting.</a:t>
            </a:r>
          </a:p>
          <a:p>
            <a:pPr lvl="1"/>
            <a:r>
              <a:rPr lang="en-US" b="1" dirty="0"/>
              <a:t>Optimization Techniques</a:t>
            </a:r>
            <a:r>
              <a:rPr lang="en-US" dirty="0"/>
              <a:t>: Techniques like vertical data layout in the </a:t>
            </a:r>
            <a:r>
              <a:rPr lang="en-US" dirty="0" err="1"/>
              <a:t>Eclat</a:t>
            </a:r>
            <a:r>
              <a:rPr lang="en-US" dirty="0"/>
              <a:t> algorithm, or pattern growth approach in FP-Growth, showcase the evolution of algorithms aiming to optimize computational efficiency.</a:t>
            </a:r>
          </a:p>
          <a:p>
            <a:r>
              <a:rPr lang="en-US" b="1" dirty="0"/>
              <a:t>Beyond </a:t>
            </a:r>
            <a:r>
              <a:rPr lang="en-US" b="1" dirty="0" err="1"/>
              <a:t>Apriori</a:t>
            </a:r>
            <a:r>
              <a:rPr lang="en-US" b="1" dirty="0"/>
              <a:t> and FP-Growth</a:t>
            </a:r>
            <a:r>
              <a:rPr lang="en-US" dirty="0"/>
              <a:t>:</a:t>
            </a:r>
          </a:p>
          <a:p>
            <a:pPr lvl="1"/>
            <a:r>
              <a:rPr lang="en-US" b="1" dirty="0" err="1"/>
              <a:t>Eclat</a:t>
            </a:r>
            <a:r>
              <a:rPr lang="en-US" b="1" dirty="0"/>
              <a:t> Algorithm</a:t>
            </a:r>
            <a:r>
              <a:rPr lang="en-US" dirty="0"/>
              <a:t>: Another alternative to </a:t>
            </a:r>
            <a:r>
              <a:rPr lang="en-US" dirty="0" err="1"/>
              <a:t>Apriori</a:t>
            </a:r>
            <a:r>
              <a:rPr lang="en-US" dirty="0"/>
              <a:t>, </a:t>
            </a:r>
            <a:r>
              <a:rPr lang="en-US" dirty="0" err="1"/>
              <a:t>Eclat</a:t>
            </a:r>
            <a:r>
              <a:rPr lang="en-US" dirty="0"/>
              <a:t> uses a vertical data format and employs intersection of transaction lists to find frequent </a:t>
            </a:r>
            <a:r>
              <a:rPr lang="en-US" dirty="0" err="1"/>
              <a:t>itemsets</a:t>
            </a:r>
            <a:r>
              <a:rPr lang="en-US" dirty="0"/>
              <a:t>, often proving faster than </a:t>
            </a:r>
            <a:r>
              <a:rPr lang="en-US" dirty="0" err="1"/>
              <a:t>Apriori</a:t>
            </a:r>
            <a:r>
              <a:rPr lang="en-US" dirty="0"/>
              <a:t> for certain datasets.</a:t>
            </a:r>
          </a:p>
          <a:p>
            <a:pPr lvl="1"/>
            <a:r>
              <a:rPr lang="en-US" b="1" dirty="0"/>
              <a:t>Pattern-Growth Methods</a:t>
            </a:r>
            <a:r>
              <a:rPr lang="en-US" dirty="0"/>
              <a:t>: These methods, like FP-Growth, circumvent the candidate generation phase, focusing on growing patterns from a compact data representation.</a:t>
            </a:r>
          </a:p>
          <a:p>
            <a:r>
              <a:rPr lang="en-US" b="1" dirty="0"/>
              <a:t>Importance of Choice</a:t>
            </a:r>
            <a:r>
              <a:rPr lang="en-US" dirty="0"/>
              <a:t>: The choice between algorithms isn't just a matter of efficiency. It's about suitability to the dataset, the specific problem at hand, and the computational resources available.</a:t>
            </a:r>
          </a:p>
          <a:p>
            <a:endParaRPr lang="en-US" dirty="0"/>
          </a:p>
        </p:txBody>
      </p:sp>
      <p:sp>
        <p:nvSpPr>
          <p:cNvPr id="5" name="TextBox 4">
            <a:extLst>
              <a:ext uri="{FF2B5EF4-FFF2-40B4-BE49-F238E27FC236}">
                <a16:creationId xmlns:a16="http://schemas.microsoft.com/office/drawing/2014/main" id="{40AB7D66-B126-8A26-D937-9E43573E8EFF}"/>
              </a:ext>
            </a:extLst>
          </p:cNvPr>
          <p:cNvSpPr txBox="1"/>
          <p:nvPr/>
        </p:nvSpPr>
        <p:spPr>
          <a:xfrm>
            <a:off x="3604591" y="6546573"/>
            <a:ext cx="5194852"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solidFill>
                  <a:srgbClr val="898989"/>
                </a:solidFill>
                <a:ea typeface="+mn-lt"/>
                <a:cs typeface="+mn-lt"/>
              </a:rPr>
              <a:t>Ravi Starzl, PhD  |  CSCI 4502 / 5502</a:t>
            </a:r>
          </a:p>
          <a:p>
            <a:pPr algn="l"/>
            <a:endParaRPr lang="en-US" dirty="0">
              <a:cs typeface="Calibri"/>
            </a:endParaRPr>
          </a:p>
        </p:txBody>
      </p:sp>
    </p:spTree>
    <p:extLst>
      <p:ext uri="{BB962C8B-B14F-4D97-AF65-F5344CB8AC3E}">
        <p14:creationId xmlns:p14="http://schemas.microsoft.com/office/powerpoint/2010/main" val="14194903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08A9E4F06313E4DA5FDB05876FCF81A" ma:contentTypeVersion="6" ma:contentTypeDescription="Create a new document." ma:contentTypeScope="" ma:versionID="c8397eb1fdf9cc418e736ef54159e5a4">
  <xsd:schema xmlns:xsd="http://www.w3.org/2001/XMLSchema" xmlns:xs="http://www.w3.org/2001/XMLSchema" xmlns:p="http://schemas.microsoft.com/office/2006/metadata/properties" xmlns:ns2="4018a415-eb61-4a93-b46e-36935a87c4dd" targetNamespace="http://schemas.microsoft.com/office/2006/metadata/properties" ma:root="true" ma:fieldsID="309c249190ae296d5ced0b06b4be1bd6" ns2:_="">
    <xsd:import namespace="4018a415-eb61-4a93-b46e-36935a87c4dd"/>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18a415-eb61-4a93-b46e-36935a87c4d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5BEC73-AAF1-4C6B-9D7F-4E8EF24A87D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5D295BF-1188-4567-B278-EC81F9B83A4D}">
  <ds:schemaRefs>
    <ds:schemaRef ds:uri="http://schemas.microsoft.com/sharepoint/v3/contenttype/forms"/>
  </ds:schemaRefs>
</ds:datastoreItem>
</file>

<file path=customXml/itemProps3.xml><?xml version="1.0" encoding="utf-8"?>
<ds:datastoreItem xmlns:ds="http://schemas.openxmlformats.org/officeDocument/2006/customXml" ds:itemID="{00AEEF72-B20E-4E38-8BA0-40E49A52FA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18a415-eb61-4a93-b46e-36935a87c4d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21</TotalTime>
  <Words>2249</Words>
  <Application>Microsoft Office PowerPoint</Application>
  <PresentationFormat>Widescreen</PresentationFormat>
  <Paragraphs>103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Data Mining Lecture 10</vt:lpstr>
      <vt:lpstr>Table of Contents</vt:lpstr>
      <vt:lpstr>Apiori Algorithm</vt:lpstr>
      <vt:lpstr>Frequent Pattern Mining</vt:lpstr>
      <vt:lpstr>Frequent Pattern Mining</vt:lpstr>
      <vt:lpstr>Advanced Pattern Mining</vt:lpstr>
      <vt:lpstr>Advanced Pattern Mining</vt:lpstr>
      <vt:lpstr>Quantitative and Qualitative Aspects in Frequent Pattern Mining</vt:lpstr>
      <vt:lpstr>Quantitative and Qualitative Aspects in Frequent Pattern Mining</vt:lpstr>
      <vt:lpstr>Ethics and Emerging Trends in Frequent Pattern Mining</vt:lpstr>
      <vt:lpstr>Ethics and Emerging Trends in Frequent Pattern Mining</vt:lpstr>
      <vt:lpstr>Interview Question</vt:lpstr>
      <vt:lpstr>Interview Question Approach and Solution</vt:lpstr>
      <vt:lpstr>Interview Question Approach and Solution</vt:lpstr>
      <vt:lpstr>Lesser Known Points</vt:lpstr>
      <vt:lpstr>Lesser Known Points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nicoleallendefranco@gmail.com</dc:creator>
  <cp:lastModifiedBy>nicoleallendefranco@gmail.com</cp:lastModifiedBy>
  <cp:revision>13</cp:revision>
  <dcterms:created xsi:type="dcterms:W3CDTF">2023-09-24T19:56:02Z</dcterms:created>
  <dcterms:modified xsi:type="dcterms:W3CDTF">2023-09-26T02:42:30Z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0x010100108A9E4F06313E4DA5FDB05876FCF81A</vt:lpwstr>
  </property>
</Properties>
</file>