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747775"/>
          </p15:clr>
        </p15:guide>
        <p15:guide id="2" pos="103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3176853"/>
            <a:ext cx="30674400" cy="87579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12092267"/>
            <a:ext cx="30674400" cy="3381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4719467"/>
            <a:ext cx="30674400" cy="83775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13449493"/>
            <a:ext cx="30674400" cy="55500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9176960"/>
            <a:ext cx="30674400" cy="35916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1920640"/>
            <a:ext cx="22923900" cy="174540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5261547"/>
            <a:ext cx="14562900" cy="63243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11959787"/>
            <a:ext cx="14562900" cy="52698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3089387"/>
            <a:ext cx="13813200" cy="157659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18050453"/>
            <a:ext cx="21595500" cy="25818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4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4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indent="-558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indent="-558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indent="-558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indent="-558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indent="-558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indent="-558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indent="-558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indent="-558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19896392"/>
            <a:ext cx="19755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937950" y="1182825"/>
            <a:ext cx="10902900" cy="53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</a:rPr>
              <a:t>Problem Space</a:t>
            </a:r>
            <a:endParaRPr b="1" sz="3000" u="sng">
              <a:solidFill>
                <a:schemeClr val="dk1"/>
              </a:solidFill>
            </a:endParaRPr>
          </a:p>
          <a:p>
            <a:pPr indent="0" lvl="0" marL="0" marR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Snow Water Equivalent (SWE)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Used by hydrologists and policy makers to assess drought and flood risk. Also used to determine availability of water resources.</a:t>
            </a:r>
            <a:endParaRPr sz="2300">
              <a:solidFill>
                <a:schemeClr val="dk1"/>
              </a:solidFill>
            </a:endParaRPr>
          </a:p>
          <a:p>
            <a:pPr indent="0" lvl="0" marL="0" marR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Time Series Forecasting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Since we have daily, sequential data for SWE we use time series forecasting to predict future values.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925" y="6436625"/>
            <a:ext cx="12830815" cy="62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8910913" y="12639725"/>
            <a:ext cx="405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Figure 5. SNOTEL Sites</a:t>
            </a:r>
            <a:endParaRPr b="1"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5731025" y="69900"/>
            <a:ext cx="20932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400" u="sng">
                <a:solidFill>
                  <a:schemeClr val="dk1"/>
                </a:solidFill>
              </a:rPr>
              <a:t>POW: Forecasting Snow Water Equivalent</a:t>
            </a:r>
            <a:endParaRPr b="1" sz="6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58" name="Google Shape;58;p13"/>
          <p:cNvSpPr txBox="1"/>
          <p:nvPr/>
        </p:nvSpPr>
        <p:spPr>
          <a:xfrm>
            <a:off x="22015500" y="1292975"/>
            <a:ext cx="10902900" cy="8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</a:rPr>
              <a:t>Data</a:t>
            </a:r>
            <a:endParaRPr b="1" sz="3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We obtained 10 years (1/1/2013-12/31/2022) of daily snow water equivalent readings from 837 SNOTEL sites across the western United States.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Filtered to 629 due to incomplete data in some stations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SNOTEL is an automated system of snowpack and other related climate sensors operated by the National Resources Conservation Service (NRCS)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Snow water equivalent is the depth of water that would cover the ground if all of the snow cover were suddenly in the liquid state in cubic-centimeters cm^3.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Snow water equivalent is an input to other important models, for example river forecasting models.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Developed tools to allow us to map stations to locations, to extract other metadata about the sites, and to collate the data by station and by year. 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463250" y="11014225"/>
            <a:ext cx="107046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</a:rPr>
              <a:t>Results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Average RMSE for ARIMA models: 6.411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Average RMSE for exponential smoothing models: 6.672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Both distributions centered around 5-10 with significant right skew and upward outliers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ARIMA expected to be slightly better for stationary data with short term trends, so results not surprising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25" y="13248300"/>
            <a:ext cx="6756809" cy="402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6328" y="13248300"/>
            <a:ext cx="6728322" cy="402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19308" y="17449583"/>
            <a:ext cx="6714066" cy="4216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93456" y="17546319"/>
            <a:ext cx="6714088" cy="402299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040225" y="7583125"/>
            <a:ext cx="58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457200" rtl="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52400" y="7583125"/>
            <a:ext cx="8128800" cy="8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</a:rPr>
              <a:t>Methodology</a:t>
            </a:r>
            <a:endParaRPr b="1" sz="3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Our data is sequential and only contains SWE values, so we used two well-known models that were suitable for time-series data, namely:</a:t>
            </a:r>
            <a:endParaRPr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ARIMA time-series analysis</a:t>
            </a:r>
            <a:endParaRPr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Exponential Smoothing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We Verified stationarity using the Augmented Dickey-Fuller (ADF) test.</a:t>
            </a:r>
            <a:endParaRPr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Null hypothesis of the ADF test is that the time-series is non-stationary.</a:t>
            </a:r>
            <a:endParaRPr sz="2300">
              <a:solidFill>
                <a:schemeClr val="dk1"/>
              </a:solidFill>
            </a:endParaRPr>
          </a:p>
          <a:p>
            <a:pPr indent="-3746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Sites with p values above 0.05 require differencing to achieve stationarity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69125" y="16443650"/>
            <a:ext cx="81288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Differencing</a:t>
            </a:r>
            <a:endParaRPr sz="2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1028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Subtracting the previous value from each day’s value to remove long term trends</a:t>
            </a:r>
            <a:endParaRPr sz="2300"/>
          </a:p>
          <a:p>
            <a:pPr indent="-374650" lvl="0" marL="1028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Long term trends could be caused by macro factors like climate change and wind patterns</a:t>
            </a:r>
            <a:endParaRPr sz="2300"/>
          </a:p>
        </p:txBody>
      </p:sp>
      <p:sp>
        <p:nvSpPr>
          <p:cNvPr id="68" name="Google Shape;68;p13"/>
          <p:cNvSpPr txBox="1"/>
          <p:nvPr/>
        </p:nvSpPr>
        <p:spPr>
          <a:xfrm>
            <a:off x="152400" y="713025"/>
            <a:ext cx="10025400" cy="6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1"/>
                </a:solidFill>
              </a:rPr>
              <a:t>Abstract</a:t>
            </a:r>
            <a:endParaRPr b="1" sz="3000" u="sng">
              <a:solidFill>
                <a:schemeClr val="dk1"/>
              </a:solidFill>
            </a:endParaRPr>
          </a:p>
          <a:p>
            <a:pPr indent="0" lvl="0" marL="457200" marR="457200" rtl="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We use daily time-series measurements of snow water equivalent (SWE) to predict future SWE values as a proxy for drought and flood risk. As a metric, SWE is used by hydrologists, policy-makers, and others to estimate the availability of water resources, as an important input in river and flood planning, reservoir management, and much more. We use the ARIMA time-series forecasting method to predict the future SWE values given the time-series for each of 629 stations across the western United States.</a:t>
            </a:r>
            <a:endParaRPr sz="2300"/>
          </a:p>
        </p:txBody>
      </p:sp>
      <p:sp>
        <p:nvSpPr>
          <p:cNvPr id="69" name="Google Shape;69;p13"/>
          <p:cNvSpPr txBox="1"/>
          <p:nvPr/>
        </p:nvSpPr>
        <p:spPr>
          <a:xfrm>
            <a:off x="22802850" y="16620650"/>
            <a:ext cx="10025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Further Exploration</a:t>
            </a:r>
            <a:endParaRPr b="1" sz="3000" u="sng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More time series models (RNNs and LSTMs)</a:t>
            </a:r>
            <a:endParaRPr sz="2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Test different hyperparameters (p, q, P, and Q) for ARIMA</a:t>
            </a:r>
            <a:endParaRPr sz="2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Using geographically similar stations in the same model so more data is available.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