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</p:sldMasterIdLst>
  <p:sldIdLst>
    <p:sldId id="256" r:id="rId3"/>
  </p:sldIdLst>
  <p:sldSz cx="6858000" cy="9144000" type="screen4x3"/>
  <p:notesSz cx="6718300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9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final_ukfast_logo_whiteout_of_black_background_4pt_keyline.jpg"/>
          <p:cNvPicPr>
            <a:picLocks noChangeAspect="1"/>
          </p:cNvPicPr>
          <p:nvPr userDrawn="1"/>
        </p:nvPicPr>
        <p:blipFill>
          <a:blip r:embed="rId2" cstate="print"/>
          <a:srcRect l="2937"/>
          <a:stretch>
            <a:fillRect/>
          </a:stretch>
        </p:blipFill>
        <p:spPr bwMode="auto">
          <a:xfrm>
            <a:off x="2197100" y="3619500"/>
            <a:ext cx="2463800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82BEB-B9E6-4EA5-8B84-3316184BB736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FBF6A56-96DA-4DBF-B35A-4044AE2E8A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6287A-F44F-4C39-8B8B-2087ACBD8B84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80B899-9592-47CA-90D9-97B244256E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6C8A5-D3FB-4146-BD24-BE09BF0BC3B5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7CA732-EADE-439F-BCDE-84BB09B496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F95CB-D614-4A80-B373-2EACE3C0EF68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A267C3E-2F53-455F-92D8-3FABEEE9B3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D20CD-6B68-46F4-80F6-0C0418C8B725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D4D786-64C3-4693-9B0B-2C1CB1F4C8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74C32-E1E4-4AB6-8E09-2E3A68F53B19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5534652-91ED-4C32-957D-E68BD0D0F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CB430-FC67-495A-9CBB-3D835474954E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25FC6B-0C8A-45C7-9230-F434CBB6CC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A2D99-5514-4F92-B621-840463920A8B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5B32C7-56F6-4698-8820-DA40AB43C6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F320D-1695-41E3-B385-547D7CC27F02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3F3F3A-CB5C-4D58-838B-A2A270D20B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9AB7-E5CE-47A6-91BC-FB85DD9845EE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2233FF-C979-4934-9346-4AFC5DAC3D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15A4-BF93-498E-9747-58C72583394E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CA54CC-ECD3-4598-B918-F75447C7E6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final_ukfast_logo_whiteout_of_black_background_4pt_keyline.jpg"/>
          <p:cNvPicPr>
            <a:picLocks noChangeAspect="1"/>
          </p:cNvPicPr>
          <p:nvPr/>
        </p:nvPicPr>
        <p:blipFill>
          <a:blip r:embed="rId3" cstate="print"/>
          <a:srcRect l="2937"/>
          <a:stretch>
            <a:fillRect/>
          </a:stretch>
        </p:blipFill>
        <p:spPr bwMode="auto">
          <a:xfrm>
            <a:off x="2197100" y="3619500"/>
            <a:ext cx="2463800" cy="1357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75213" y="8477250"/>
            <a:ext cx="1876425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rgbClr val="00B0F0"/>
                </a:solidFill>
                <a:cs typeface="Arial" pitchFamily="34" charset="0"/>
              </a:rPr>
              <a:t>//</a:t>
            </a:r>
            <a:r>
              <a:rPr lang="en-GB" sz="1400" dirty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speed through innovation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42900" y="1223963"/>
            <a:ext cx="6194425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2571750"/>
            <a:ext cx="61722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DFBEB10-8C3F-4AF0-BBF2-31DE251DDF7C}" type="datetimeFigureOut">
              <a:rPr lang="en-US"/>
              <a:pPr>
                <a:defRPr/>
              </a:pPr>
              <a:t>4/16/2012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4" name="Picture 27" descr="final_ukfast_logo_whiteout_of_black_background_4pt_keyline.jpg"/>
          <p:cNvPicPr>
            <a:picLocks noChangeAspect="1"/>
          </p:cNvPicPr>
          <p:nvPr/>
        </p:nvPicPr>
        <p:blipFill>
          <a:blip r:embed="rId13" cstate="print"/>
          <a:srcRect l="2896"/>
          <a:stretch>
            <a:fillRect/>
          </a:stretch>
        </p:blipFill>
        <p:spPr bwMode="auto">
          <a:xfrm>
            <a:off x="160338" y="285750"/>
            <a:ext cx="135096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875213" y="8477250"/>
            <a:ext cx="1876425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speed through innovation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00B0F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B0F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B0F0"/>
        </a:buClr>
        <a:buFont typeface="Wingdings" pitchFamily="2" charset="2"/>
        <a:buChar char="§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4925" y="0"/>
            <a:ext cx="6905625" cy="925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1</a:t>
            </a:r>
            <a:endParaRPr lang="en-GB" dirty="0"/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143000" y="-71438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/>
              <a:t>CISSP CRIB SHEET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07975" y="234950"/>
            <a:ext cx="2660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/>
              <a:t>Risk = threat + impact + likelihood</a:t>
            </a:r>
          </a:p>
        </p:txBody>
      </p:sp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-7938" y="331788"/>
            <a:ext cx="3040063" cy="393700"/>
            <a:chOff x="214290" y="1963088"/>
            <a:chExt cx="3429024" cy="492620"/>
          </a:xfrm>
        </p:grpSpPr>
        <p:sp>
          <p:nvSpPr>
            <p:cNvPr id="15512" name="TextBox 4"/>
            <p:cNvSpPr txBox="1">
              <a:spLocks noChangeArrowheads="1"/>
            </p:cNvSpPr>
            <p:nvPr/>
          </p:nvSpPr>
          <p:spPr bwMode="auto">
            <a:xfrm>
              <a:off x="214290" y="1963088"/>
              <a:ext cx="15001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Single Loss </a:t>
              </a:r>
            </a:p>
            <a:p>
              <a:pPr algn="ctr"/>
              <a:r>
                <a:rPr lang="en-GB" sz="800"/>
                <a:t>Expectancy (</a:t>
              </a:r>
              <a:r>
                <a:rPr lang="en-GB" sz="800" b="1"/>
                <a:t>SLE</a:t>
              </a:r>
              <a:r>
                <a:rPr lang="en-GB" sz="800"/>
                <a:t>)</a:t>
              </a:r>
            </a:p>
          </p:txBody>
        </p:sp>
        <p:sp>
          <p:nvSpPr>
            <p:cNvPr id="15513" name="TextBox 5"/>
            <p:cNvSpPr txBox="1">
              <a:spLocks noChangeArrowheads="1"/>
            </p:cNvSpPr>
            <p:nvPr/>
          </p:nvSpPr>
          <p:spPr bwMode="auto">
            <a:xfrm>
              <a:off x="1331540" y="2024708"/>
              <a:ext cx="5715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 b="1"/>
            </a:p>
            <a:p>
              <a:pPr algn="ctr"/>
              <a:r>
                <a:rPr lang="en-GB" sz="800" b="1"/>
                <a:t>=</a:t>
              </a:r>
            </a:p>
          </p:txBody>
        </p:sp>
        <p:sp>
          <p:nvSpPr>
            <p:cNvPr id="15514" name="TextBox 6"/>
            <p:cNvSpPr txBox="1">
              <a:spLocks noChangeArrowheads="1"/>
            </p:cNvSpPr>
            <p:nvPr/>
          </p:nvSpPr>
          <p:spPr bwMode="auto">
            <a:xfrm>
              <a:off x="1500174" y="1994043"/>
              <a:ext cx="1071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Asset </a:t>
              </a:r>
            </a:p>
            <a:p>
              <a:pPr algn="ctr"/>
              <a:r>
                <a:rPr lang="en-GB" sz="800"/>
                <a:t>Value (</a:t>
              </a:r>
              <a:r>
                <a:rPr lang="en-GB" sz="800" b="1"/>
                <a:t>AV-£</a:t>
              </a:r>
              <a:r>
                <a:rPr lang="en-GB" sz="800"/>
                <a:t>)</a:t>
              </a:r>
            </a:p>
          </p:txBody>
        </p:sp>
        <p:sp>
          <p:nvSpPr>
            <p:cNvPr id="15515" name="TextBox 7"/>
            <p:cNvSpPr txBox="1">
              <a:spLocks noChangeArrowheads="1"/>
            </p:cNvSpPr>
            <p:nvPr/>
          </p:nvSpPr>
          <p:spPr bwMode="auto">
            <a:xfrm>
              <a:off x="1977380" y="2167584"/>
              <a:ext cx="100013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800" b="1"/>
                <a:t>x</a:t>
              </a:r>
            </a:p>
          </p:txBody>
        </p:sp>
        <p:sp>
          <p:nvSpPr>
            <p:cNvPr id="15516" name="TextBox 8"/>
            <p:cNvSpPr txBox="1">
              <a:spLocks noChangeArrowheads="1"/>
            </p:cNvSpPr>
            <p:nvPr/>
          </p:nvSpPr>
          <p:spPr bwMode="auto">
            <a:xfrm>
              <a:off x="2285992" y="1980594"/>
              <a:ext cx="13573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Exposure </a:t>
              </a:r>
            </a:p>
            <a:p>
              <a:pPr algn="ctr"/>
              <a:r>
                <a:rPr lang="en-GB" sz="800"/>
                <a:t>Factor (</a:t>
              </a:r>
              <a:r>
                <a:rPr lang="en-GB" sz="800" b="1"/>
                <a:t>EF-%</a:t>
              </a:r>
              <a:r>
                <a:rPr lang="en-GB" sz="800"/>
                <a:t>)</a:t>
              </a:r>
            </a:p>
          </p:txBody>
        </p:sp>
      </p:grpSp>
      <p:sp>
        <p:nvSpPr>
          <p:cNvPr id="15366" name="TextBox 10"/>
          <p:cNvSpPr txBox="1">
            <a:spLocks noChangeArrowheads="1"/>
          </p:cNvSpPr>
          <p:nvPr/>
        </p:nvSpPr>
        <p:spPr bwMode="auto">
          <a:xfrm>
            <a:off x="307975" y="354013"/>
            <a:ext cx="2660650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Quantitative  RA (£)</a:t>
            </a:r>
          </a:p>
        </p:txBody>
      </p:sp>
      <p:grpSp>
        <p:nvGrpSpPr>
          <p:cNvPr id="15367" name="Group 17"/>
          <p:cNvGrpSpPr>
            <a:grpSpLocks/>
          </p:cNvGrpSpPr>
          <p:nvPr/>
        </p:nvGrpSpPr>
        <p:grpSpPr bwMode="auto">
          <a:xfrm>
            <a:off x="-71438" y="630238"/>
            <a:ext cx="3357563" cy="487362"/>
            <a:chOff x="0" y="1524935"/>
            <a:chExt cx="3786190" cy="609059"/>
          </a:xfrm>
        </p:grpSpPr>
        <p:sp>
          <p:nvSpPr>
            <p:cNvPr id="15507" name="TextBox 12"/>
            <p:cNvSpPr txBox="1">
              <a:spLocks noChangeArrowheads="1"/>
            </p:cNvSpPr>
            <p:nvPr/>
          </p:nvSpPr>
          <p:spPr bwMode="auto">
            <a:xfrm>
              <a:off x="0" y="1672329"/>
              <a:ext cx="15001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Annualised Loss </a:t>
              </a:r>
            </a:p>
            <a:p>
              <a:pPr algn="ctr"/>
              <a:r>
                <a:rPr lang="en-GB" sz="800"/>
                <a:t>Expectancy (</a:t>
              </a:r>
              <a:r>
                <a:rPr lang="en-GB" sz="800" b="1"/>
                <a:t>ALE-£</a:t>
              </a:r>
              <a:r>
                <a:rPr lang="en-GB" sz="800"/>
                <a:t>)</a:t>
              </a:r>
            </a:p>
          </p:txBody>
        </p:sp>
        <p:sp>
          <p:nvSpPr>
            <p:cNvPr id="15508" name="TextBox 13"/>
            <p:cNvSpPr txBox="1">
              <a:spLocks noChangeArrowheads="1"/>
            </p:cNvSpPr>
            <p:nvPr/>
          </p:nvSpPr>
          <p:spPr bwMode="auto">
            <a:xfrm>
              <a:off x="1117250" y="1702994"/>
              <a:ext cx="57150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 b="1"/>
            </a:p>
            <a:p>
              <a:pPr algn="ctr"/>
              <a:r>
                <a:rPr lang="en-GB" sz="800" b="1"/>
                <a:t>=</a:t>
              </a:r>
            </a:p>
          </p:txBody>
        </p:sp>
        <p:sp>
          <p:nvSpPr>
            <p:cNvPr id="15509" name="TextBox 14"/>
            <p:cNvSpPr txBox="1">
              <a:spLocks noChangeArrowheads="1"/>
            </p:cNvSpPr>
            <p:nvPr/>
          </p:nvSpPr>
          <p:spPr bwMode="auto">
            <a:xfrm>
              <a:off x="1342058" y="1524935"/>
              <a:ext cx="107157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Single</a:t>
              </a:r>
            </a:p>
            <a:p>
              <a:pPr algn="ctr"/>
              <a:r>
                <a:rPr lang="en-GB" sz="800"/>
                <a:t>Loss Expectancy (</a:t>
              </a:r>
              <a:r>
                <a:rPr lang="en-GB" sz="800" b="1"/>
                <a:t>SLE</a:t>
              </a:r>
              <a:r>
                <a:rPr lang="en-GB" sz="800"/>
                <a:t>)</a:t>
              </a:r>
            </a:p>
          </p:txBody>
        </p:sp>
        <p:sp>
          <p:nvSpPr>
            <p:cNvPr id="15510" name="TextBox 15"/>
            <p:cNvSpPr txBox="1">
              <a:spLocks noChangeArrowheads="1"/>
            </p:cNvSpPr>
            <p:nvPr/>
          </p:nvSpPr>
          <p:spPr bwMode="auto">
            <a:xfrm>
              <a:off x="1763090" y="1860885"/>
              <a:ext cx="100013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800" b="1"/>
                <a:t>x</a:t>
              </a:r>
            </a:p>
          </p:txBody>
        </p:sp>
        <p:sp>
          <p:nvSpPr>
            <p:cNvPr id="15511" name="TextBox 16"/>
            <p:cNvSpPr txBox="1">
              <a:spLocks noChangeArrowheads="1"/>
            </p:cNvSpPr>
            <p:nvPr/>
          </p:nvSpPr>
          <p:spPr bwMode="auto">
            <a:xfrm>
              <a:off x="2285992" y="1672329"/>
              <a:ext cx="15001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GB" sz="800"/>
            </a:p>
            <a:p>
              <a:pPr algn="ctr"/>
              <a:r>
                <a:rPr lang="en-GB" sz="800"/>
                <a:t>Annualised Rate of Occurrence (</a:t>
              </a:r>
              <a:r>
                <a:rPr lang="en-GB" sz="800" b="1"/>
                <a:t>ARO</a:t>
              </a:r>
              <a:r>
                <a:rPr lang="en-GB" sz="800"/>
                <a:t>)</a:t>
              </a:r>
            </a:p>
          </p:txBody>
        </p:sp>
      </p:grpSp>
      <p:sp>
        <p:nvSpPr>
          <p:cNvPr id="15368" name="TextBox 18"/>
          <p:cNvSpPr txBox="1">
            <a:spLocks noChangeArrowheads="1"/>
          </p:cNvSpPr>
          <p:nvPr/>
        </p:nvSpPr>
        <p:spPr bwMode="auto">
          <a:xfrm>
            <a:off x="307975" y="1293813"/>
            <a:ext cx="26606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Qualitative  RA (Rating Scale)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00" y="234950"/>
            <a:ext cx="3294063" cy="125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 dirty="0"/>
          </a:p>
        </p:txBody>
      </p:sp>
      <p:sp>
        <p:nvSpPr>
          <p:cNvPr id="15370" name="TextBox 39"/>
          <p:cNvSpPr txBox="1">
            <a:spLocks noChangeArrowheads="1"/>
          </p:cNvSpPr>
          <p:nvPr/>
        </p:nvSpPr>
        <p:spPr bwMode="auto">
          <a:xfrm>
            <a:off x="3879850" y="306388"/>
            <a:ext cx="2660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MAC</a:t>
            </a:r>
            <a:r>
              <a:rPr lang="en-GB" sz="800"/>
              <a:t> = Mandatory Access Control (labels)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24263" y="306388"/>
            <a:ext cx="3222625" cy="2500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 dirty="0"/>
          </a:p>
        </p:txBody>
      </p:sp>
      <p:sp>
        <p:nvSpPr>
          <p:cNvPr id="15372" name="TextBox 55"/>
          <p:cNvSpPr txBox="1">
            <a:spLocks noChangeArrowheads="1"/>
          </p:cNvSpPr>
          <p:nvPr/>
        </p:nvSpPr>
        <p:spPr bwMode="auto">
          <a:xfrm>
            <a:off x="3571875" y="449263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DAC</a:t>
            </a:r>
            <a:r>
              <a:rPr lang="en-GB" sz="800"/>
              <a:t> = Discretionary Access Control (</a:t>
            </a:r>
            <a:r>
              <a:rPr lang="en-GB" sz="800" b="1"/>
              <a:t>ACLs</a:t>
            </a:r>
            <a:r>
              <a:rPr lang="en-GB" sz="800"/>
              <a:t> - Access Ctrl Lists)</a:t>
            </a:r>
          </a:p>
        </p:txBody>
      </p:sp>
      <p:sp>
        <p:nvSpPr>
          <p:cNvPr id="15373" name="TextBox 56"/>
          <p:cNvSpPr txBox="1">
            <a:spLocks noChangeArrowheads="1"/>
          </p:cNvSpPr>
          <p:nvPr/>
        </p:nvSpPr>
        <p:spPr bwMode="auto">
          <a:xfrm>
            <a:off x="3571875" y="592138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Role Based Access Ctrl </a:t>
            </a:r>
            <a:r>
              <a:rPr lang="en-GB" sz="800"/>
              <a:t>(user in role or gp)</a:t>
            </a:r>
          </a:p>
        </p:txBody>
      </p:sp>
      <p:sp>
        <p:nvSpPr>
          <p:cNvPr id="15374" name="TextBox 57"/>
          <p:cNvSpPr txBox="1">
            <a:spLocks noChangeArrowheads="1"/>
          </p:cNvSpPr>
          <p:nvPr/>
        </p:nvSpPr>
        <p:spPr bwMode="auto">
          <a:xfrm>
            <a:off x="3571875" y="735013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Rule Based Access Ctrl </a:t>
            </a:r>
            <a:r>
              <a:rPr lang="en-GB" sz="800"/>
              <a:t>(user access based on global rules)</a:t>
            </a:r>
          </a:p>
        </p:txBody>
      </p:sp>
      <p:sp>
        <p:nvSpPr>
          <p:cNvPr id="15375" name="TextBox 58"/>
          <p:cNvSpPr txBox="1">
            <a:spLocks noChangeArrowheads="1"/>
          </p:cNvSpPr>
          <p:nvPr/>
        </p:nvSpPr>
        <p:spPr bwMode="auto">
          <a:xfrm>
            <a:off x="3714750" y="925513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ID Methods:</a:t>
            </a:r>
            <a:endParaRPr lang="en-GB" sz="800"/>
          </a:p>
        </p:txBody>
      </p:sp>
      <p:sp>
        <p:nvSpPr>
          <p:cNvPr id="15376" name="TextBox 59"/>
          <p:cNvSpPr txBox="1">
            <a:spLocks noChangeArrowheads="1"/>
          </p:cNvSpPr>
          <p:nvPr/>
        </p:nvSpPr>
        <p:spPr bwMode="auto">
          <a:xfrm>
            <a:off x="4497388" y="925513"/>
            <a:ext cx="228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Type 1:</a:t>
            </a:r>
            <a:r>
              <a:rPr lang="en-GB" sz="800"/>
              <a:t> Something you know (PIN, PW)</a:t>
            </a:r>
          </a:p>
        </p:txBody>
      </p:sp>
      <p:sp>
        <p:nvSpPr>
          <p:cNvPr id="15377" name="TextBox 60"/>
          <p:cNvSpPr txBox="1">
            <a:spLocks noChangeArrowheads="1"/>
          </p:cNvSpPr>
          <p:nvPr/>
        </p:nvSpPr>
        <p:spPr bwMode="auto">
          <a:xfrm>
            <a:off x="4500563" y="1068388"/>
            <a:ext cx="22860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Type 2:</a:t>
            </a:r>
            <a:r>
              <a:rPr lang="en-GB" sz="800"/>
              <a:t> Something you possess (smart card)</a:t>
            </a:r>
          </a:p>
        </p:txBody>
      </p:sp>
      <p:sp>
        <p:nvSpPr>
          <p:cNvPr id="15378" name="TextBox 61"/>
          <p:cNvSpPr txBox="1">
            <a:spLocks noChangeArrowheads="1"/>
          </p:cNvSpPr>
          <p:nvPr/>
        </p:nvSpPr>
        <p:spPr bwMode="auto">
          <a:xfrm>
            <a:off x="4497388" y="1211263"/>
            <a:ext cx="2143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Type 3:</a:t>
            </a:r>
            <a:r>
              <a:rPr lang="en-GB" sz="800"/>
              <a:t> Something you are (biometrics)</a:t>
            </a:r>
          </a:p>
        </p:txBody>
      </p:sp>
      <p:sp>
        <p:nvSpPr>
          <p:cNvPr id="15379" name="TextBox 67"/>
          <p:cNvSpPr txBox="1">
            <a:spLocks noChangeArrowheads="1"/>
          </p:cNvSpPr>
          <p:nvPr/>
        </p:nvSpPr>
        <p:spPr bwMode="auto">
          <a:xfrm>
            <a:off x="4143375" y="2254250"/>
            <a:ext cx="2286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/>
              <a:t>Network-based (DMZ) &amp; Host-based (agent)</a:t>
            </a:r>
          </a:p>
        </p:txBody>
      </p:sp>
      <p:sp>
        <p:nvSpPr>
          <p:cNvPr id="15380" name="TextBox 69"/>
          <p:cNvSpPr txBox="1">
            <a:spLocks noChangeArrowheads="1"/>
          </p:cNvSpPr>
          <p:nvPr/>
        </p:nvSpPr>
        <p:spPr bwMode="auto">
          <a:xfrm>
            <a:off x="4143375" y="2508250"/>
            <a:ext cx="228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/>
              <a:t>Knowledge/Signature based</a:t>
            </a:r>
          </a:p>
        </p:txBody>
      </p:sp>
      <p:sp>
        <p:nvSpPr>
          <p:cNvPr id="15381" name="TextBox 70"/>
          <p:cNvSpPr txBox="1">
            <a:spLocks noChangeArrowheads="1"/>
          </p:cNvSpPr>
          <p:nvPr/>
        </p:nvSpPr>
        <p:spPr bwMode="auto">
          <a:xfrm>
            <a:off x="4143375" y="2620963"/>
            <a:ext cx="2286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/>
              <a:t>Behaviour/Anomaly based</a:t>
            </a:r>
          </a:p>
        </p:txBody>
      </p:sp>
      <p:sp>
        <p:nvSpPr>
          <p:cNvPr id="15382" name="TextBox 63"/>
          <p:cNvSpPr txBox="1">
            <a:spLocks noChangeArrowheads="1"/>
          </p:cNvSpPr>
          <p:nvPr/>
        </p:nvSpPr>
        <p:spPr bwMode="auto">
          <a:xfrm>
            <a:off x="3571875" y="1662113"/>
            <a:ext cx="3286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Single Sign-On: </a:t>
            </a:r>
            <a:r>
              <a:rPr lang="en-GB" sz="700"/>
              <a:t>MS-Active Dir., Kerberos (KDC + TGS), SESAME</a:t>
            </a:r>
          </a:p>
        </p:txBody>
      </p:sp>
      <p:sp>
        <p:nvSpPr>
          <p:cNvPr id="15383" name="TextBox 64"/>
          <p:cNvSpPr txBox="1">
            <a:spLocks noChangeArrowheads="1"/>
          </p:cNvSpPr>
          <p:nvPr/>
        </p:nvSpPr>
        <p:spPr bwMode="auto">
          <a:xfrm>
            <a:off x="3571875" y="1835150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Centralised Access Control:</a:t>
            </a:r>
            <a:r>
              <a:rPr lang="en-GB" sz="700"/>
              <a:t> RADIUS, TACACS, TACACS+, DIAMETER</a:t>
            </a:r>
          </a:p>
          <a:p>
            <a:r>
              <a:rPr lang="en-GB" sz="700"/>
              <a:t>                                  AAA Protocol: Authentication, Authorisation, Accounting</a:t>
            </a:r>
          </a:p>
        </p:txBody>
      </p:sp>
      <p:sp>
        <p:nvSpPr>
          <p:cNvPr id="15384" name="TextBox 65"/>
          <p:cNvSpPr txBox="1">
            <a:spLocks noChangeArrowheads="1"/>
          </p:cNvSpPr>
          <p:nvPr/>
        </p:nvSpPr>
        <p:spPr bwMode="auto">
          <a:xfrm>
            <a:off x="3571875" y="2101850"/>
            <a:ext cx="33575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Decentralised Access Control:</a:t>
            </a:r>
            <a:r>
              <a:rPr lang="en-GB" sz="700"/>
              <a:t> Functional Manager assigns access</a:t>
            </a:r>
          </a:p>
        </p:txBody>
      </p:sp>
      <p:sp>
        <p:nvSpPr>
          <p:cNvPr id="15385" name="TextBox 66"/>
          <p:cNvSpPr txBox="1">
            <a:spLocks noChangeArrowheads="1"/>
          </p:cNvSpPr>
          <p:nvPr/>
        </p:nvSpPr>
        <p:spPr bwMode="auto">
          <a:xfrm>
            <a:off x="3571875" y="2246313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IDS:</a:t>
            </a:r>
            <a:endParaRPr lang="en-GB" sz="800"/>
          </a:p>
        </p:txBody>
      </p:sp>
      <p:sp>
        <p:nvSpPr>
          <p:cNvPr id="15386" name="TextBox 68"/>
          <p:cNvSpPr txBox="1">
            <a:spLocks noChangeArrowheads="1"/>
          </p:cNvSpPr>
          <p:nvPr/>
        </p:nvSpPr>
        <p:spPr bwMode="auto">
          <a:xfrm>
            <a:off x="3571875" y="2381250"/>
            <a:ext cx="3286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2 methodologies to IDS:</a:t>
            </a:r>
            <a:endParaRPr lang="en-GB" sz="800"/>
          </a:p>
        </p:txBody>
      </p:sp>
      <p:sp>
        <p:nvSpPr>
          <p:cNvPr id="15387" name="TextBox 71"/>
          <p:cNvSpPr txBox="1">
            <a:spLocks noChangeArrowheads="1"/>
          </p:cNvSpPr>
          <p:nvPr/>
        </p:nvSpPr>
        <p:spPr bwMode="auto">
          <a:xfrm>
            <a:off x="3571875" y="1373188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Crossover Error Rate: </a:t>
            </a:r>
            <a:r>
              <a:rPr lang="en-GB" sz="700"/>
              <a:t>FAR-Type 2, FRR-Type 1</a:t>
            </a:r>
          </a:p>
          <a:p>
            <a:r>
              <a:rPr lang="en-GB" sz="700"/>
              <a:t>	  False Acceptance Rate &amp; False Reject Rate</a:t>
            </a:r>
          </a:p>
        </p:txBody>
      </p:sp>
      <p:sp>
        <p:nvSpPr>
          <p:cNvPr id="15388" name="TextBox 72"/>
          <p:cNvSpPr txBox="1">
            <a:spLocks noChangeArrowheads="1"/>
          </p:cNvSpPr>
          <p:nvPr/>
        </p:nvSpPr>
        <p:spPr bwMode="auto">
          <a:xfrm>
            <a:off x="-71438" y="2916238"/>
            <a:ext cx="20002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 u="sng"/>
              <a:t>OSI Model</a:t>
            </a:r>
            <a:r>
              <a:rPr lang="en-GB" sz="800" b="1"/>
              <a:t>:</a:t>
            </a:r>
            <a:endParaRPr lang="en-GB" sz="800"/>
          </a:p>
        </p:txBody>
      </p:sp>
      <p:sp>
        <p:nvSpPr>
          <p:cNvPr id="74" name="Rectangle 73"/>
          <p:cNvSpPr/>
          <p:nvPr/>
        </p:nvSpPr>
        <p:spPr>
          <a:xfrm>
            <a:off x="-15875" y="2916238"/>
            <a:ext cx="6858000" cy="107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390" name="TextBox 90"/>
          <p:cNvSpPr txBox="1">
            <a:spLocks noChangeArrowheads="1"/>
          </p:cNvSpPr>
          <p:nvPr/>
        </p:nvSpPr>
        <p:spPr bwMode="auto">
          <a:xfrm>
            <a:off x="500063" y="2916238"/>
            <a:ext cx="4270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7 </a:t>
            </a:r>
            <a:r>
              <a:rPr lang="en-GB" sz="800" b="1" u="sng"/>
              <a:t>A</a:t>
            </a:r>
            <a:r>
              <a:rPr lang="en-GB" sz="800" b="1"/>
              <a:t>pplication:</a:t>
            </a:r>
            <a:r>
              <a:rPr lang="en-GB" sz="800"/>
              <a:t> email – FTP, WWW, SNMP, SMTP, TFTP [GSS], Telnet [SSH], DNS</a:t>
            </a:r>
          </a:p>
        </p:txBody>
      </p:sp>
      <p:sp>
        <p:nvSpPr>
          <p:cNvPr id="15391" name="TextBox 91"/>
          <p:cNvSpPr txBox="1">
            <a:spLocks noChangeArrowheads="1"/>
          </p:cNvSpPr>
          <p:nvPr/>
        </p:nvSpPr>
        <p:spPr bwMode="auto">
          <a:xfrm>
            <a:off x="500063" y="3059113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6 </a:t>
            </a:r>
            <a:r>
              <a:rPr lang="en-GB" sz="800" b="1" u="sng"/>
              <a:t>P</a:t>
            </a:r>
            <a:r>
              <a:rPr lang="en-GB" sz="800" b="1"/>
              <a:t>resentation: </a:t>
            </a:r>
            <a:r>
              <a:rPr lang="en-GB" sz="800"/>
              <a:t>encrypt – ASCII, TIFF, JPEG, MPEG, MIDI, EDCDIC</a:t>
            </a:r>
          </a:p>
        </p:txBody>
      </p:sp>
      <p:sp>
        <p:nvSpPr>
          <p:cNvPr id="15392" name="TextBox 92"/>
          <p:cNvSpPr txBox="1">
            <a:spLocks noChangeArrowheads="1"/>
          </p:cNvSpPr>
          <p:nvPr/>
        </p:nvSpPr>
        <p:spPr bwMode="auto">
          <a:xfrm>
            <a:off x="500063" y="3201988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5 </a:t>
            </a:r>
            <a:r>
              <a:rPr lang="en-GB" sz="800" b="1" u="sng"/>
              <a:t>S</a:t>
            </a:r>
            <a:r>
              <a:rPr lang="en-GB" sz="800" b="1"/>
              <a:t>ession </a:t>
            </a:r>
            <a:r>
              <a:rPr lang="en-GB" sz="800"/>
              <a:t>(message)</a:t>
            </a:r>
            <a:r>
              <a:rPr lang="en-GB" sz="800" b="1"/>
              <a:t>: </a:t>
            </a:r>
            <a:r>
              <a:rPr lang="en-GB" sz="800"/>
              <a:t>connect – SSL, NFS, SQL, PRC</a:t>
            </a:r>
          </a:p>
        </p:txBody>
      </p:sp>
      <p:sp>
        <p:nvSpPr>
          <p:cNvPr id="15393" name="TextBox 93"/>
          <p:cNvSpPr txBox="1">
            <a:spLocks noChangeArrowheads="1"/>
          </p:cNvSpPr>
          <p:nvPr/>
        </p:nvSpPr>
        <p:spPr bwMode="auto">
          <a:xfrm>
            <a:off x="500063" y="3344863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4 </a:t>
            </a:r>
            <a:r>
              <a:rPr lang="en-GB" sz="800" b="1" u="sng"/>
              <a:t>T</a:t>
            </a:r>
            <a:r>
              <a:rPr lang="en-GB" sz="800" b="1"/>
              <a:t>ransport</a:t>
            </a:r>
            <a:r>
              <a:rPr lang="en-GB" sz="800"/>
              <a:t> (segments)</a:t>
            </a:r>
            <a:r>
              <a:rPr lang="en-GB" sz="800" b="1"/>
              <a:t>:</a:t>
            </a:r>
            <a:r>
              <a:rPr lang="en-GB" sz="800"/>
              <a:t> TCP, UDP, SPX</a:t>
            </a:r>
          </a:p>
        </p:txBody>
      </p:sp>
      <p:sp>
        <p:nvSpPr>
          <p:cNvPr id="15394" name="TextBox 94"/>
          <p:cNvSpPr txBox="1">
            <a:spLocks noChangeArrowheads="1"/>
          </p:cNvSpPr>
          <p:nvPr/>
        </p:nvSpPr>
        <p:spPr bwMode="auto">
          <a:xfrm>
            <a:off x="500063" y="3487738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3 </a:t>
            </a:r>
            <a:r>
              <a:rPr lang="en-GB" sz="800" b="1" u="sng"/>
              <a:t>N</a:t>
            </a:r>
            <a:r>
              <a:rPr lang="en-GB" sz="800" b="1"/>
              <a:t>etwork</a:t>
            </a:r>
            <a:r>
              <a:rPr lang="en-GB" sz="800"/>
              <a:t> (packets)</a:t>
            </a:r>
            <a:r>
              <a:rPr lang="en-GB" sz="800" b="1"/>
              <a:t>:</a:t>
            </a:r>
            <a:r>
              <a:rPr lang="en-GB" sz="800"/>
              <a:t> route &amp; address – IP, ICMP, RIP, OSPF, IPSEC </a:t>
            </a:r>
          </a:p>
        </p:txBody>
      </p:sp>
      <p:sp>
        <p:nvSpPr>
          <p:cNvPr id="15395" name="TextBox 95"/>
          <p:cNvSpPr txBox="1">
            <a:spLocks noChangeArrowheads="1"/>
          </p:cNvSpPr>
          <p:nvPr/>
        </p:nvSpPr>
        <p:spPr bwMode="auto">
          <a:xfrm>
            <a:off x="500063" y="3630613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2 </a:t>
            </a:r>
            <a:r>
              <a:rPr lang="en-GB" sz="800" b="1" u="sng"/>
              <a:t>D</a:t>
            </a:r>
            <a:r>
              <a:rPr lang="en-GB" sz="800" b="1"/>
              <a:t>ata Link</a:t>
            </a:r>
            <a:r>
              <a:rPr lang="en-GB" sz="800"/>
              <a:t> (frames)</a:t>
            </a:r>
            <a:r>
              <a:rPr lang="en-GB" sz="800" b="1"/>
              <a:t>: </a:t>
            </a:r>
            <a:r>
              <a:rPr lang="en-GB" sz="800"/>
              <a:t>switch – ARP(IP trans to MAC)RARP/DHCP (MAC to IP), PPP, SLIP</a:t>
            </a:r>
          </a:p>
        </p:txBody>
      </p:sp>
      <p:sp>
        <p:nvSpPr>
          <p:cNvPr id="15396" name="TextBox 96"/>
          <p:cNvSpPr txBox="1">
            <a:spLocks noChangeArrowheads="1"/>
          </p:cNvSpPr>
          <p:nvPr/>
        </p:nvSpPr>
        <p:spPr bwMode="auto">
          <a:xfrm>
            <a:off x="500063" y="3773488"/>
            <a:ext cx="44132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1 </a:t>
            </a:r>
            <a:r>
              <a:rPr lang="en-GB" sz="800" b="1" u="sng"/>
              <a:t>P</a:t>
            </a:r>
            <a:r>
              <a:rPr lang="en-GB" sz="800" b="1"/>
              <a:t>hysical</a:t>
            </a:r>
            <a:r>
              <a:rPr lang="en-GB" sz="800"/>
              <a:t> (bits)</a:t>
            </a:r>
            <a:r>
              <a:rPr lang="en-GB" sz="800" b="1"/>
              <a:t>: </a:t>
            </a:r>
            <a:r>
              <a:rPr lang="en-GB" sz="800"/>
              <a:t>hub – X.21, EIA, HSSI</a:t>
            </a:r>
          </a:p>
        </p:txBody>
      </p:sp>
      <p:sp>
        <p:nvSpPr>
          <p:cNvPr id="15397" name="TextBox 97"/>
          <p:cNvSpPr txBox="1">
            <a:spLocks noChangeArrowheads="1"/>
          </p:cNvSpPr>
          <p:nvPr/>
        </p:nvSpPr>
        <p:spPr bwMode="auto">
          <a:xfrm>
            <a:off x="4373563" y="2897188"/>
            <a:ext cx="10001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 u="sng"/>
              <a:t>TCP/IP Model</a:t>
            </a:r>
            <a:endParaRPr lang="en-GB" sz="800" u="sng"/>
          </a:p>
        </p:txBody>
      </p:sp>
      <p:sp>
        <p:nvSpPr>
          <p:cNvPr id="15398" name="TextBox 99"/>
          <p:cNvSpPr txBox="1">
            <a:spLocks noChangeArrowheads="1"/>
          </p:cNvSpPr>
          <p:nvPr/>
        </p:nvSpPr>
        <p:spPr bwMode="auto">
          <a:xfrm>
            <a:off x="4403725" y="3071813"/>
            <a:ext cx="10715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Application</a:t>
            </a:r>
            <a:endParaRPr lang="en-GB" sz="800"/>
          </a:p>
        </p:txBody>
      </p:sp>
      <p:sp>
        <p:nvSpPr>
          <p:cNvPr id="15399" name="TextBox 100"/>
          <p:cNvSpPr txBox="1">
            <a:spLocks noChangeArrowheads="1"/>
          </p:cNvSpPr>
          <p:nvPr/>
        </p:nvSpPr>
        <p:spPr bwMode="auto">
          <a:xfrm>
            <a:off x="4389438" y="3355975"/>
            <a:ext cx="1071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Host to Host</a:t>
            </a:r>
            <a:endParaRPr lang="en-GB" sz="800"/>
          </a:p>
        </p:txBody>
      </p:sp>
      <p:sp>
        <p:nvSpPr>
          <p:cNvPr id="15400" name="TextBox 101"/>
          <p:cNvSpPr txBox="1">
            <a:spLocks noChangeArrowheads="1"/>
          </p:cNvSpPr>
          <p:nvPr/>
        </p:nvSpPr>
        <p:spPr bwMode="auto">
          <a:xfrm>
            <a:off x="4397375" y="3498850"/>
            <a:ext cx="10715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Internet</a:t>
            </a:r>
            <a:endParaRPr lang="en-GB" sz="800"/>
          </a:p>
        </p:txBody>
      </p:sp>
      <p:sp>
        <p:nvSpPr>
          <p:cNvPr id="15401" name="TextBox 104"/>
          <p:cNvSpPr txBox="1">
            <a:spLocks noChangeArrowheads="1"/>
          </p:cNvSpPr>
          <p:nvPr/>
        </p:nvSpPr>
        <p:spPr bwMode="auto">
          <a:xfrm>
            <a:off x="4389438" y="3725863"/>
            <a:ext cx="1071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Network Access</a:t>
            </a:r>
            <a:r>
              <a:rPr lang="en-GB" sz="800"/>
              <a:t>,</a:t>
            </a:r>
          </a:p>
        </p:txBody>
      </p:sp>
      <p:sp>
        <p:nvSpPr>
          <p:cNvPr id="15402" name="TextBox 105"/>
          <p:cNvSpPr txBox="1">
            <a:spLocks noChangeArrowheads="1"/>
          </p:cNvSpPr>
          <p:nvPr/>
        </p:nvSpPr>
        <p:spPr bwMode="auto">
          <a:xfrm>
            <a:off x="4222750" y="2916238"/>
            <a:ext cx="285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/>
              <a:t>}</a:t>
            </a:r>
            <a:endParaRPr lang="en-GB" sz="2400"/>
          </a:p>
        </p:txBody>
      </p:sp>
      <p:sp>
        <p:nvSpPr>
          <p:cNvPr id="15403" name="TextBox 106"/>
          <p:cNvSpPr txBox="1">
            <a:spLocks noChangeArrowheads="1"/>
          </p:cNvSpPr>
          <p:nvPr/>
        </p:nvSpPr>
        <p:spPr bwMode="auto">
          <a:xfrm>
            <a:off x="4295775" y="3646488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/>
              <a:t>}</a:t>
            </a:r>
            <a:endParaRPr lang="en-GB" sz="1400"/>
          </a:p>
        </p:txBody>
      </p:sp>
      <p:sp>
        <p:nvSpPr>
          <p:cNvPr id="15404" name="TextBox 119"/>
          <p:cNvSpPr txBox="1">
            <a:spLocks noChangeArrowheads="1"/>
          </p:cNvSpPr>
          <p:nvPr/>
        </p:nvSpPr>
        <p:spPr bwMode="auto">
          <a:xfrm>
            <a:off x="263525" y="1547813"/>
            <a:ext cx="2660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The 3 Way Handshake = SYN – SYN &amp; ACK – ACK</a:t>
            </a:r>
            <a:endParaRPr lang="en-GB" sz="800"/>
          </a:p>
        </p:txBody>
      </p:sp>
      <p:sp>
        <p:nvSpPr>
          <p:cNvPr id="123" name="Rectangle 122"/>
          <p:cNvSpPr/>
          <p:nvPr/>
        </p:nvSpPr>
        <p:spPr>
          <a:xfrm>
            <a:off x="355600" y="1557338"/>
            <a:ext cx="2528888" cy="20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06" name="TextBox 62"/>
          <p:cNvSpPr txBox="1">
            <a:spLocks noChangeArrowheads="1"/>
          </p:cNvSpPr>
          <p:nvPr/>
        </p:nvSpPr>
        <p:spPr bwMode="auto">
          <a:xfrm>
            <a:off x="5026025" y="2887663"/>
            <a:ext cx="10001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 u="sng"/>
              <a:t>Devices</a:t>
            </a:r>
            <a:endParaRPr lang="en-GB" sz="800" u="sng"/>
          </a:p>
        </p:txBody>
      </p:sp>
      <p:sp>
        <p:nvSpPr>
          <p:cNvPr id="15407" name="TextBox 74"/>
          <p:cNvSpPr txBox="1">
            <a:spLocks noChangeArrowheads="1"/>
          </p:cNvSpPr>
          <p:nvPr/>
        </p:nvSpPr>
        <p:spPr bwMode="auto">
          <a:xfrm>
            <a:off x="4984750" y="3773488"/>
            <a:ext cx="10715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Hub</a:t>
            </a:r>
            <a:endParaRPr lang="en-GB" sz="800"/>
          </a:p>
        </p:txBody>
      </p:sp>
      <p:sp>
        <p:nvSpPr>
          <p:cNvPr id="15408" name="TextBox 75"/>
          <p:cNvSpPr txBox="1">
            <a:spLocks noChangeArrowheads="1"/>
          </p:cNvSpPr>
          <p:nvPr/>
        </p:nvSpPr>
        <p:spPr bwMode="auto">
          <a:xfrm>
            <a:off x="4984750" y="3630613"/>
            <a:ext cx="10715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Bridge</a:t>
            </a:r>
            <a:endParaRPr lang="en-GB" sz="8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555625" y="3671888"/>
            <a:ext cx="6072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5625" y="3525838"/>
            <a:ext cx="6072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55625" y="3386138"/>
            <a:ext cx="6072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2" name="TextBox 81"/>
          <p:cNvSpPr txBox="1">
            <a:spLocks noChangeArrowheads="1"/>
          </p:cNvSpPr>
          <p:nvPr/>
        </p:nvSpPr>
        <p:spPr bwMode="auto">
          <a:xfrm>
            <a:off x="5627688" y="3630613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/>
              <a:t>}</a:t>
            </a:r>
            <a:endParaRPr lang="en-GB" sz="1400"/>
          </a:p>
        </p:txBody>
      </p:sp>
      <p:sp>
        <p:nvSpPr>
          <p:cNvPr id="15413" name="TextBox 82"/>
          <p:cNvSpPr txBox="1">
            <a:spLocks noChangeArrowheads="1"/>
          </p:cNvSpPr>
          <p:nvPr/>
        </p:nvSpPr>
        <p:spPr bwMode="auto">
          <a:xfrm>
            <a:off x="5668963" y="3692525"/>
            <a:ext cx="12604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Switch </a:t>
            </a:r>
            <a:r>
              <a:rPr lang="en-GB" sz="600"/>
              <a:t>(tracks MAC Addr.)</a:t>
            </a:r>
            <a:r>
              <a:rPr lang="en-GB" sz="600" b="1"/>
              <a:t> </a:t>
            </a:r>
            <a:endParaRPr lang="en-GB" sz="600"/>
          </a:p>
        </p:txBody>
      </p:sp>
      <p:sp>
        <p:nvSpPr>
          <p:cNvPr id="15414" name="TextBox 84"/>
          <p:cNvSpPr txBox="1">
            <a:spLocks noChangeArrowheads="1"/>
          </p:cNvSpPr>
          <p:nvPr/>
        </p:nvSpPr>
        <p:spPr bwMode="auto">
          <a:xfrm>
            <a:off x="431800" y="1825625"/>
            <a:ext cx="26606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MAC Addr. – Media Access Control Addr.</a:t>
            </a:r>
            <a:endParaRPr lang="en-GB" sz="800"/>
          </a:p>
        </p:txBody>
      </p:sp>
      <p:sp>
        <p:nvSpPr>
          <p:cNvPr id="88" name="Rectangle 87"/>
          <p:cNvSpPr/>
          <p:nvPr/>
        </p:nvSpPr>
        <p:spPr>
          <a:xfrm>
            <a:off x="273050" y="1825625"/>
            <a:ext cx="271462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16" name="TextBox 88"/>
          <p:cNvSpPr txBox="1">
            <a:spLocks noChangeArrowheads="1"/>
          </p:cNvSpPr>
          <p:nvPr/>
        </p:nvSpPr>
        <p:spPr bwMode="auto">
          <a:xfrm>
            <a:off x="269875" y="1952625"/>
            <a:ext cx="2660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"/>
              <a:t>IEEE manage numbering spaces: MAC-48, EUI-48, EUI-64 (IPv6)</a:t>
            </a:r>
          </a:p>
        </p:txBody>
      </p:sp>
      <p:sp>
        <p:nvSpPr>
          <p:cNvPr id="15417" name="TextBox 89"/>
          <p:cNvSpPr txBox="1">
            <a:spLocks noChangeArrowheads="1"/>
          </p:cNvSpPr>
          <p:nvPr/>
        </p:nvSpPr>
        <p:spPr bwMode="auto">
          <a:xfrm>
            <a:off x="4992688" y="3487738"/>
            <a:ext cx="10715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Router</a:t>
            </a:r>
            <a:endParaRPr lang="en-GB" sz="800"/>
          </a:p>
        </p:txBody>
      </p:sp>
      <p:sp>
        <p:nvSpPr>
          <p:cNvPr id="15418" name="TextBox 98"/>
          <p:cNvSpPr txBox="1">
            <a:spLocks noChangeArrowheads="1"/>
          </p:cNvSpPr>
          <p:nvPr/>
        </p:nvSpPr>
        <p:spPr bwMode="auto">
          <a:xfrm>
            <a:off x="344488" y="2062163"/>
            <a:ext cx="26606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ARP</a:t>
            </a:r>
            <a:r>
              <a:rPr lang="en-GB" sz="800"/>
              <a:t> – Address Resolution Protocol – used to find host MAC Addr. when only IP known</a:t>
            </a:r>
          </a:p>
        </p:txBody>
      </p:sp>
      <p:sp>
        <p:nvSpPr>
          <p:cNvPr id="15419" name="TextBox 102"/>
          <p:cNvSpPr txBox="1">
            <a:spLocks noChangeArrowheads="1"/>
          </p:cNvSpPr>
          <p:nvPr/>
        </p:nvSpPr>
        <p:spPr bwMode="auto">
          <a:xfrm>
            <a:off x="5341938" y="3424238"/>
            <a:ext cx="10715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FW</a:t>
            </a:r>
            <a:endParaRPr lang="en-GB" sz="800"/>
          </a:p>
        </p:txBody>
      </p:sp>
      <p:sp>
        <p:nvSpPr>
          <p:cNvPr id="15420" name="TextBox 103"/>
          <p:cNvSpPr txBox="1">
            <a:spLocks noChangeArrowheads="1"/>
          </p:cNvSpPr>
          <p:nvPr/>
        </p:nvSpPr>
        <p:spPr bwMode="auto">
          <a:xfrm>
            <a:off x="-242888" y="2419350"/>
            <a:ext cx="13255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IEEE 802.11</a:t>
            </a:r>
            <a:endParaRPr lang="en-GB" sz="800"/>
          </a:p>
        </p:txBody>
      </p:sp>
      <p:sp>
        <p:nvSpPr>
          <p:cNvPr id="108" name="Rectangle 107"/>
          <p:cNvSpPr/>
          <p:nvPr/>
        </p:nvSpPr>
        <p:spPr>
          <a:xfrm>
            <a:off x="-7938" y="2446338"/>
            <a:ext cx="3575051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22" name="TextBox 108"/>
          <p:cNvSpPr txBox="1">
            <a:spLocks noChangeArrowheads="1"/>
          </p:cNvSpPr>
          <p:nvPr/>
        </p:nvSpPr>
        <p:spPr bwMode="auto">
          <a:xfrm>
            <a:off x="-136525" y="2438400"/>
            <a:ext cx="2660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"/>
              <a:t>Set of WLAN Stds</a:t>
            </a:r>
          </a:p>
        </p:txBody>
      </p:sp>
      <p:sp>
        <p:nvSpPr>
          <p:cNvPr id="15423" name="TextBox 109"/>
          <p:cNvSpPr txBox="1">
            <a:spLocks noChangeArrowheads="1"/>
          </p:cNvSpPr>
          <p:nvPr/>
        </p:nvSpPr>
        <p:spPr bwMode="auto">
          <a:xfrm>
            <a:off x="-458788" y="2540000"/>
            <a:ext cx="2660651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/>
              <a:t>802.11b &amp; g use 2.4GHz band</a:t>
            </a:r>
          </a:p>
        </p:txBody>
      </p:sp>
      <p:sp>
        <p:nvSpPr>
          <p:cNvPr id="15424" name="TextBox 110"/>
          <p:cNvSpPr txBox="1">
            <a:spLocks noChangeArrowheads="1"/>
          </p:cNvSpPr>
          <p:nvPr/>
        </p:nvSpPr>
        <p:spPr bwMode="auto">
          <a:xfrm>
            <a:off x="-322263" y="2651125"/>
            <a:ext cx="2660651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/>
              <a:t>802.11i (aka WPA2 uses AES block cypher)</a:t>
            </a:r>
          </a:p>
        </p:txBody>
      </p:sp>
      <p:sp>
        <p:nvSpPr>
          <p:cNvPr id="15425" name="TextBox 111"/>
          <p:cNvSpPr txBox="1">
            <a:spLocks noChangeArrowheads="1"/>
          </p:cNvSpPr>
          <p:nvPr/>
        </p:nvSpPr>
        <p:spPr bwMode="auto">
          <a:xfrm>
            <a:off x="1966913" y="2428875"/>
            <a:ext cx="1722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b="1"/>
              <a:t>WEP:</a:t>
            </a:r>
            <a:r>
              <a:rPr lang="en-GB" sz="600"/>
              <a:t> 64(40+24 IV), 128 (104+24 IV)-RC4</a:t>
            </a:r>
          </a:p>
          <a:p>
            <a:r>
              <a:rPr lang="en-GB" sz="600" b="1"/>
              <a:t>WPA:</a:t>
            </a:r>
            <a:r>
              <a:rPr lang="en-GB" sz="600"/>
              <a:t> 128 – TKIP &amp; Michael (MIC)</a:t>
            </a:r>
          </a:p>
          <a:p>
            <a:r>
              <a:rPr lang="en-GB" sz="600" b="1"/>
              <a:t>WPA2:</a:t>
            </a:r>
            <a:r>
              <a:rPr lang="en-GB" sz="600"/>
              <a:t> 128 – TKIP &amp; Michael (MIC) + AES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0163" y="6284913"/>
            <a:ext cx="3098800" cy="3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27" name="TextBox 124"/>
          <p:cNvSpPr txBox="1">
            <a:spLocks noChangeArrowheads="1"/>
          </p:cNvSpPr>
          <p:nvPr/>
        </p:nvSpPr>
        <p:spPr bwMode="auto">
          <a:xfrm>
            <a:off x="52388" y="6299200"/>
            <a:ext cx="31432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Circuit Switched NW:</a:t>
            </a:r>
            <a:r>
              <a:rPr lang="en-GB" sz="800"/>
              <a:t> Public Switched Telephone Nwk (PSTN)</a:t>
            </a:r>
          </a:p>
          <a:p>
            <a:r>
              <a:rPr lang="en-GB" sz="800" b="1"/>
              <a:t>Packet Switched NW:</a:t>
            </a:r>
            <a:r>
              <a:rPr lang="en-GB" sz="800"/>
              <a:t> X.25, Frame Relay &amp; ATM</a:t>
            </a:r>
          </a:p>
        </p:txBody>
      </p:sp>
      <p:sp>
        <p:nvSpPr>
          <p:cNvPr id="15428" name="TextBox 85"/>
          <p:cNvSpPr txBox="1">
            <a:spLocks noChangeArrowheads="1"/>
          </p:cNvSpPr>
          <p:nvPr/>
        </p:nvSpPr>
        <p:spPr bwMode="auto">
          <a:xfrm>
            <a:off x="42863" y="4087813"/>
            <a:ext cx="2954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/>
              <a:t>1G – </a:t>
            </a:r>
            <a:r>
              <a:rPr lang="en-GB" sz="700" b="1"/>
              <a:t>Packet Filters </a:t>
            </a:r>
            <a:r>
              <a:rPr lang="en-GB" sz="700"/>
              <a:t>(using ACLs to  examine packet header (port access) + accept or deny access) OSI 1-3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050" y="4025900"/>
            <a:ext cx="2830513" cy="165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30" name="TextBox 115"/>
          <p:cNvSpPr txBox="1">
            <a:spLocks noChangeArrowheads="1"/>
          </p:cNvSpPr>
          <p:nvPr/>
        </p:nvSpPr>
        <p:spPr bwMode="auto">
          <a:xfrm>
            <a:off x="60325" y="4300538"/>
            <a:ext cx="3538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/>
              <a:t>2G – </a:t>
            </a:r>
            <a:r>
              <a:rPr lang="en-GB" sz="700" b="1"/>
              <a:t>Proxy/Application Layer </a:t>
            </a:r>
            <a:r>
              <a:rPr lang="en-GB" sz="700"/>
              <a:t>– Circuit Level Gateways</a:t>
            </a:r>
          </a:p>
          <a:p>
            <a:r>
              <a:rPr lang="en-GB" sz="700"/>
              <a:t>                        </a:t>
            </a:r>
          </a:p>
        </p:txBody>
      </p:sp>
      <p:sp>
        <p:nvSpPr>
          <p:cNvPr id="15431" name="TextBox 116"/>
          <p:cNvSpPr txBox="1">
            <a:spLocks noChangeArrowheads="1"/>
          </p:cNvSpPr>
          <p:nvPr/>
        </p:nvSpPr>
        <p:spPr bwMode="auto">
          <a:xfrm>
            <a:off x="52388" y="4518025"/>
            <a:ext cx="2774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/>
              <a:t>3G – </a:t>
            </a:r>
            <a:r>
              <a:rPr lang="en-GB" sz="700" b="1"/>
              <a:t>Stateful Packet Filters</a:t>
            </a:r>
            <a:r>
              <a:rPr lang="en-GB" sz="700"/>
              <a:t>-combines 1G + 2G with regard for each pkt placement in segment </a:t>
            </a:r>
            <a:endParaRPr lang="en-GB" sz="700" b="1"/>
          </a:p>
        </p:txBody>
      </p:sp>
      <p:sp>
        <p:nvSpPr>
          <p:cNvPr id="15432" name="TextBox 118"/>
          <p:cNvSpPr txBox="1">
            <a:spLocks noChangeArrowheads="1"/>
          </p:cNvSpPr>
          <p:nvPr/>
        </p:nvSpPr>
        <p:spPr bwMode="auto">
          <a:xfrm>
            <a:off x="1042988" y="4411663"/>
            <a:ext cx="19288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700"/>
              <a:t>-  Application Proxies OSI 1-7</a:t>
            </a:r>
          </a:p>
        </p:txBody>
      </p:sp>
      <p:sp>
        <p:nvSpPr>
          <p:cNvPr id="15433" name="TextBox 123"/>
          <p:cNvSpPr txBox="1">
            <a:spLocks noChangeArrowheads="1"/>
          </p:cNvSpPr>
          <p:nvPr/>
        </p:nvSpPr>
        <p:spPr bwMode="auto">
          <a:xfrm>
            <a:off x="98425" y="4953000"/>
            <a:ext cx="27146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b="1"/>
              <a:t>Ports:</a:t>
            </a:r>
            <a:r>
              <a:rPr lang="en-GB" sz="600"/>
              <a:t> 1-1023 well known, 1024-49151 registered, 49152-65535 dynamic</a:t>
            </a:r>
            <a:endParaRPr lang="en-GB" sz="600" b="1"/>
          </a:p>
        </p:txBody>
      </p:sp>
      <p:grpSp>
        <p:nvGrpSpPr>
          <p:cNvPr id="15434" name="Group 130"/>
          <p:cNvGrpSpPr>
            <a:grpSpLocks/>
          </p:cNvGrpSpPr>
          <p:nvPr/>
        </p:nvGrpSpPr>
        <p:grpSpPr bwMode="auto">
          <a:xfrm>
            <a:off x="133350" y="5070475"/>
            <a:ext cx="3038475" cy="604838"/>
            <a:chOff x="2848578" y="5301620"/>
            <a:chExt cx="3555100" cy="604842"/>
          </a:xfrm>
        </p:grpSpPr>
        <p:sp>
          <p:nvSpPr>
            <p:cNvPr id="15502" name="TextBox 125"/>
            <p:cNvSpPr txBox="1">
              <a:spLocks noChangeArrowheads="1"/>
            </p:cNvSpPr>
            <p:nvPr/>
          </p:nvSpPr>
          <p:spPr bwMode="auto">
            <a:xfrm>
              <a:off x="4105280" y="5391156"/>
              <a:ext cx="2286016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700"/>
                <a:t>– Screened host single homed bastion</a:t>
              </a:r>
            </a:p>
          </p:txBody>
        </p:sp>
        <p:sp>
          <p:nvSpPr>
            <p:cNvPr id="15503" name="TextBox 126"/>
            <p:cNvSpPr txBox="1">
              <a:spLocks noChangeArrowheads="1"/>
            </p:cNvSpPr>
            <p:nvPr/>
          </p:nvSpPr>
          <p:spPr bwMode="auto">
            <a:xfrm>
              <a:off x="2848578" y="5301620"/>
              <a:ext cx="271462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700" b="1"/>
                <a:t>Firewall Topologies </a:t>
              </a:r>
              <a:r>
                <a:rPr lang="en-GB" sz="700"/>
                <a:t>– Screening Routers</a:t>
              </a:r>
            </a:p>
          </p:txBody>
        </p:sp>
        <p:sp>
          <p:nvSpPr>
            <p:cNvPr id="15504" name="TextBox 127"/>
            <p:cNvSpPr txBox="1">
              <a:spLocks noChangeArrowheads="1"/>
            </p:cNvSpPr>
            <p:nvPr/>
          </p:nvSpPr>
          <p:spPr bwMode="auto">
            <a:xfrm>
              <a:off x="4105280" y="5500694"/>
              <a:ext cx="2286016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700"/>
                <a:t>– Screened host dual homed bastion</a:t>
              </a:r>
            </a:p>
          </p:txBody>
        </p:sp>
        <p:sp>
          <p:nvSpPr>
            <p:cNvPr id="15505" name="TextBox 128"/>
            <p:cNvSpPr txBox="1">
              <a:spLocks noChangeArrowheads="1"/>
            </p:cNvSpPr>
            <p:nvPr/>
          </p:nvSpPr>
          <p:spPr bwMode="auto">
            <a:xfrm>
              <a:off x="4110042" y="5605470"/>
              <a:ext cx="2286016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700"/>
                <a:t>– Screened subnet (DMZ)</a:t>
              </a:r>
            </a:p>
          </p:txBody>
        </p:sp>
        <p:sp>
          <p:nvSpPr>
            <p:cNvPr id="15506" name="TextBox 129"/>
            <p:cNvSpPr txBox="1">
              <a:spLocks noChangeArrowheads="1"/>
            </p:cNvSpPr>
            <p:nvPr/>
          </p:nvSpPr>
          <p:spPr bwMode="auto">
            <a:xfrm>
              <a:off x="4117662" y="5706407"/>
              <a:ext cx="2286016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700"/>
                <a:t>– Private subnet and  dirty DMZ</a:t>
              </a:r>
            </a:p>
          </p:txBody>
        </p:sp>
      </p:grpSp>
      <p:sp>
        <p:nvSpPr>
          <p:cNvPr id="15435" name="TextBox 131"/>
          <p:cNvSpPr txBox="1">
            <a:spLocks noChangeArrowheads="1"/>
          </p:cNvSpPr>
          <p:nvPr/>
        </p:nvSpPr>
        <p:spPr bwMode="auto">
          <a:xfrm>
            <a:off x="2503488" y="6677025"/>
            <a:ext cx="7858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/>
              <a:t>Full</a:t>
            </a:r>
          </a:p>
          <a:p>
            <a:r>
              <a:rPr lang="en-GB" sz="800"/>
              <a:t>Incremental</a:t>
            </a:r>
          </a:p>
          <a:p>
            <a:r>
              <a:rPr lang="en-GB" sz="800"/>
              <a:t>Differential</a:t>
            </a:r>
          </a:p>
        </p:txBody>
      </p:sp>
      <p:sp>
        <p:nvSpPr>
          <p:cNvPr id="15436" name="TextBox 132"/>
          <p:cNvSpPr txBox="1">
            <a:spLocks noChangeArrowheads="1"/>
          </p:cNvSpPr>
          <p:nvPr/>
        </p:nvSpPr>
        <p:spPr bwMode="auto">
          <a:xfrm>
            <a:off x="2003425" y="6667500"/>
            <a:ext cx="928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Backup</a:t>
            </a:r>
          </a:p>
          <a:p>
            <a:r>
              <a:rPr lang="en-GB" sz="800" b="1"/>
              <a:t>Concepts: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003425" y="6667500"/>
            <a:ext cx="1143000" cy="50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38" name="TextBox 112"/>
          <p:cNvSpPr txBox="1">
            <a:spLocks noChangeArrowheads="1"/>
          </p:cNvSpPr>
          <p:nvPr/>
        </p:nvSpPr>
        <p:spPr bwMode="auto">
          <a:xfrm>
            <a:off x="774700" y="6677025"/>
            <a:ext cx="1285875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0:</a:t>
            </a:r>
            <a:r>
              <a:rPr lang="en-GB" sz="700"/>
              <a:t> Stripe</a:t>
            </a:r>
          </a:p>
          <a:p>
            <a:r>
              <a:rPr lang="en-GB" sz="700" b="1"/>
              <a:t>1:</a:t>
            </a:r>
            <a:r>
              <a:rPr lang="en-GB" sz="700"/>
              <a:t> Mirror &amp; Duplexing</a:t>
            </a:r>
          </a:p>
          <a:p>
            <a:r>
              <a:rPr lang="en-GB" sz="700" b="1"/>
              <a:t>3:</a:t>
            </a:r>
            <a:r>
              <a:rPr lang="en-GB" sz="700"/>
              <a:t> Striping - Byte</a:t>
            </a:r>
            <a:endParaRPr lang="en-GB" sz="700" b="1"/>
          </a:p>
          <a:p>
            <a:r>
              <a:rPr lang="en-GB" sz="700" b="1"/>
              <a:t>4:</a:t>
            </a:r>
            <a:r>
              <a:rPr lang="en-GB" sz="700"/>
              <a:t> Striping - Block</a:t>
            </a:r>
          </a:p>
          <a:p>
            <a:r>
              <a:rPr lang="en-GB" sz="700" b="1"/>
              <a:t>5: </a:t>
            </a:r>
            <a:r>
              <a:rPr lang="en-GB" sz="700"/>
              <a:t>Stripe &amp; Parity (N+1)</a:t>
            </a:r>
          </a:p>
          <a:p>
            <a:r>
              <a:rPr lang="en-GB" sz="700" b="1"/>
              <a:t>10: </a:t>
            </a:r>
            <a:r>
              <a:rPr lang="en-GB" sz="700"/>
              <a:t>1 + 0 (Raid0 HDD Mirrored)</a:t>
            </a:r>
          </a:p>
        </p:txBody>
      </p:sp>
      <p:sp>
        <p:nvSpPr>
          <p:cNvPr id="15439" name="TextBox 114"/>
          <p:cNvSpPr txBox="1">
            <a:spLocks noChangeArrowheads="1"/>
          </p:cNvSpPr>
          <p:nvPr/>
        </p:nvSpPr>
        <p:spPr bwMode="auto">
          <a:xfrm>
            <a:off x="60325" y="6667500"/>
            <a:ext cx="9286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RAID:</a:t>
            </a:r>
          </a:p>
          <a:p>
            <a:r>
              <a:rPr lang="en-GB" sz="800"/>
              <a:t>Redundant Array of Indep. Disks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4138" y="6667500"/>
            <a:ext cx="1857375" cy="85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41" name="TextBox 134"/>
          <p:cNvSpPr txBox="1">
            <a:spLocks noChangeArrowheads="1"/>
          </p:cNvSpPr>
          <p:nvPr/>
        </p:nvSpPr>
        <p:spPr bwMode="auto">
          <a:xfrm>
            <a:off x="131763" y="7239000"/>
            <a:ext cx="5715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/>
              <a:t>Requires 3 HDDs min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631825" y="7229475"/>
            <a:ext cx="246063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43" name="TextBox 138"/>
          <p:cNvSpPr txBox="1">
            <a:spLocks noChangeArrowheads="1"/>
          </p:cNvSpPr>
          <p:nvPr/>
        </p:nvSpPr>
        <p:spPr bwMode="auto">
          <a:xfrm>
            <a:off x="50800" y="4733925"/>
            <a:ext cx="2730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/>
              <a:t>4G – </a:t>
            </a:r>
            <a:r>
              <a:rPr lang="en-GB" sz="700" b="1"/>
              <a:t>Dynamic Packet Filters</a:t>
            </a:r>
            <a:r>
              <a:rPr lang="en-GB" sz="700"/>
              <a:t> –rec sess info (IP + port no) implements tighter sec posture than static packet filter </a:t>
            </a:r>
            <a:endParaRPr lang="en-GB" sz="700" b="1"/>
          </a:p>
        </p:txBody>
      </p:sp>
      <p:sp>
        <p:nvSpPr>
          <p:cNvPr id="136" name="Rectangle 135"/>
          <p:cNvSpPr/>
          <p:nvPr/>
        </p:nvSpPr>
        <p:spPr>
          <a:xfrm>
            <a:off x="2903538" y="4037013"/>
            <a:ext cx="3894137" cy="211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45" name="TextBox 139"/>
          <p:cNvSpPr txBox="1">
            <a:spLocks noChangeArrowheads="1"/>
          </p:cNvSpPr>
          <p:nvPr/>
        </p:nvSpPr>
        <p:spPr bwMode="auto">
          <a:xfrm>
            <a:off x="2857500" y="4029075"/>
            <a:ext cx="235743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Cryptography: </a:t>
            </a:r>
            <a:r>
              <a:rPr lang="en-GB" sz="700"/>
              <a:t>DES, RSA, ROT13, IDEA, PGP, AES</a:t>
            </a:r>
          </a:p>
        </p:txBody>
      </p:sp>
      <p:sp>
        <p:nvSpPr>
          <p:cNvPr id="15446" name="TextBox 140"/>
          <p:cNvSpPr txBox="1">
            <a:spLocks noChangeArrowheads="1"/>
          </p:cNvSpPr>
          <p:nvPr/>
        </p:nvSpPr>
        <p:spPr bwMode="auto">
          <a:xfrm>
            <a:off x="12700" y="5719763"/>
            <a:ext cx="22145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Encryption Strength</a:t>
            </a:r>
            <a:r>
              <a:rPr lang="en-GB" sz="700"/>
              <a:t> (based on 3 factors)</a:t>
            </a:r>
            <a:r>
              <a:rPr lang="en-GB" sz="700" b="1"/>
              <a:t>:</a:t>
            </a:r>
          </a:p>
        </p:txBody>
      </p:sp>
      <p:sp>
        <p:nvSpPr>
          <p:cNvPr id="15447" name="TextBox 141"/>
          <p:cNvSpPr txBox="1">
            <a:spLocks noChangeArrowheads="1"/>
          </p:cNvSpPr>
          <p:nvPr/>
        </p:nvSpPr>
        <p:spPr bwMode="auto">
          <a:xfrm>
            <a:off x="1135063" y="5848350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1 </a:t>
            </a:r>
            <a:r>
              <a:rPr lang="en-GB" sz="700"/>
              <a:t>Strength of algorithms</a:t>
            </a:r>
            <a:endParaRPr lang="en-GB" sz="700" b="1"/>
          </a:p>
        </p:txBody>
      </p:sp>
      <p:sp>
        <p:nvSpPr>
          <p:cNvPr id="15448" name="TextBox 142"/>
          <p:cNvSpPr txBox="1">
            <a:spLocks noChangeArrowheads="1"/>
          </p:cNvSpPr>
          <p:nvPr/>
        </p:nvSpPr>
        <p:spPr bwMode="auto">
          <a:xfrm>
            <a:off x="1135063" y="5961063"/>
            <a:ext cx="1143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2 </a:t>
            </a:r>
            <a:r>
              <a:rPr lang="en-GB" sz="700"/>
              <a:t>Secrecy of keys</a:t>
            </a:r>
            <a:endParaRPr lang="en-GB" sz="700" b="1"/>
          </a:p>
        </p:txBody>
      </p:sp>
      <p:sp>
        <p:nvSpPr>
          <p:cNvPr id="15449" name="TextBox 143"/>
          <p:cNvSpPr txBox="1">
            <a:spLocks noChangeArrowheads="1"/>
          </p:cNvSpPr>
          <p:nvPr/>
        </p:nvSpPr>
        <p:spPr bwMode="auto">
          <a:xfrm>
            <a:off x="1144588" y="6072188"/>
            <a:ext cx="1143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3 </a:t>
            </a:r>
            <a:r>
              <a:rPr lang="en-GB" sz="700"/>
              <a:t>Length of the key</a:t>
            </a:r>
            <a:endParaRPr lang="en-GB" sz="700" b="1"/>
          </a:p>
        </p:txBody>
      </p:sp>
      <p:sp>
        <p:nvSpPr>
          <p:cNvPr id="15450" name="TextBox 144"/>
          <p:cNvSpPr txBox="1">
            <a:spLocks noChangeArrowheads="1"/>
          </p:cNvSpPr>
          <p:nvPr/>
        </p:nvSpPr>
        <p:spPr bwMode="auto">
          <a:xfrm>
            <a:off x="2954338" y="4151313"/>
            <a:ext cx="378777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" b="1"/>
              <a:t>Asymmetric</a:t>
            </a:r>
            <a:r>
              <a:rPr lang="en-US" sz="700"/>
              <a:t> = </a:t>
            </a:r>
            <a:r>
              <a:rPr lang="en-US" sz="700" b="1"/>
              <a:t>Public Key Crypto: </a:t>
            </a:r>
            <a:r>
              <a:rPr lang="en-US" sz="700"/>
              <a:t>RSA, ECC (cell phone), Diffle-Hellman [key distro only – modular arithmetic func. Y</a:t>
            </a:r>
            <a:r>
              <a:rPr lang="en-US" sz="700" baseline="30000"/>
              <a:t>x</a:t>
            </a:r>
            <a:r>
              <a:rPr lang="en-US" sz="700"/>
              <a:t>(mod P)], El Gamal (no encrypt), </a:t>
            </a:r>
            <a:endParaRPr lang="en-GB" sz="200"/>
          </a:p>
          <a:p>
            <a:r>
              <a:rPr lang="fr-FR" sz="700" b="1"/>
              <a:t>Symmetric </a:t>
            </a:r>
            <a:r>
              <a:rPr lang="fr-FR" sz="700"/>
              <a:t>= </a:t>
            </a:r>
            <a:r>
              <a:rPr lang="en-US" sz="700" b="1"/>
              <a:t>Private Key Crypto: </a:t>
            </a:r>
            <a:r>
              <a:rPr lang="fr-FR" sz="700"/>
              <a:t>DES, 3DES, Blowfish, IDEA, RC4, SAFER, AES (Rijndael Algorithm-Block 128; Key 128, 192 &amp; 256 bit)</a:t>
            </a:r>
          </a:p>
          <a:p>
            <a:r>
              <a:rPr lang="fr-FR" sz="700"/>
              <a:t>	</a:t>
            </a:r>
            <a:endParaRPr lang="en-GB" sz="200"/>
          </a:p>
          <a:p>
            <a:endParaRPr lang="en-US" sz="700" b="1"/>
          </a:p>
          <a:p>
            <a:endParaRPr lang="en-US" sz="700" b="1"/>
          </a:p>
          <a:p>
            <a:endParaRPr lang="en-US" sz="700" b="1"/>
          </a:p>
          <a:p>
            <a:endParaRPr lang="en-US" sz="700" b="1"/>
          </a:p>
          <a:p>
            <a:endParaRPr lang="en-US" sz="700" b="1"/>
          </a:p>
          <a:p>
            <a:endParaRPr lang="en-US" sz="200" b="1"/>
          </a:p>
          <a:p>
            <a:r>
              <a:rPr lang="en-US" sz="700" b="1"/>
              <a:t>Hash</a:t>
            </a:r>
            <a:r>
              <a:rPr lang="en-US" sz="700"/>
              <a:t> = RSA, MD2 4 5 (128), SHA (160 / DSA), HAVAL (var) </a:t>
            </a:r>
            <a:endParaRPr lang="en-GB" sz="700"/>
          </a:p>
        </p:txBody>
      </p:sp>
      <p:sp>
        <p:nvSpPr>
          <p:cNvPr id="15451" name="TextBox 145"/>
          <p:cNvSpPr txBox="1">
            <a:spLocks noChangeArrowheads="1"/>
          </p:cNvSpPr>
          <p:nvPr/>
        </p:nvSpPr>
        <p:spPr bwMode="auto">
          <a:xfrm>
            <a:off x="5557838" y="5402263"/>
            <a:ext cx="12176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/>
              <a:t>Associating a public key is typically done by protocols implementing a </a:t>
            </a:r>
            <a:r>
              <a:rPr lang="en-GB" sz="600" b="1"/>
              <a:t>Public Key Infrastructure (PKI):</a:t>
            </a:r>
            <a:endParaRPr lang="en-GB" sz="600"/>
          </a:p>
        </p:txBody>
      </p:sp>
      <p:sp>
        <p:nvSpPr>
          <p:cNvPr id="15452" name="TextBox 146"/>
          <p:cNvSpPr txBox="1">
            <a:spLocks noChangeArrowheads="1"/>
          </p:cNvSpPr>
          <p:nvPr/>
        </p:nvSpPr>
        <p:spPr bwMode="auto">
          <a:xfrm>
            <a:off x="2860675" y="5546725"/>
            <a:ext cx="28463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SSL</a:t>
            </a:r>
            <a:r>
              <a:rPr lang="en-GB" sz="700"/>
              <a:t>– Secure Socket Layer (sessions occur on Port 443 by default)</a:t>
            </a:r>
            <a:endParaRPr lang="en-GB" sz="700" b="1"/>
          </a:p>
        </p:txBody>
      </p:sp>
      <p:sp>
        <p:nvSpPr>
          <p:cNvPr id="15453" name="TextBox 147"/>
          <p:cNvSpPr txBox="1">
            <a:spLocks noChangeArrowheads="1"/>
          </p:cNvSpPr>
          <p:nvPr/>
        </p:nvSpPr>
        <p:spPr bwMode="auto">
          <a:xfrm>
            <a:off x="2860675" y="5683250"/>
            <a:ext cx="1438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TLS </a:t>
            </a:r>
            <a:r>
              <a:rPr lang="en-GB" sz="700"/>
              <a:t>– Transport Layer Security</a:t>
            </a:r>
            <a:endParaRPr lang="en-GB" sz="700" b="1"/>
          </a:p>
        </p:txBody>
      </p:sp>
      <p:sp>
        <p:nvSpPr>
          <p:cNvPr id="15454" name="TextBox 148"/>
          <p:cNvSpPr txBox="1">
            <a:spLocks noChangeArrowheads="1"/>
          </p:cNvSpPr>
          <p:nvPr/>
        </p:nvSpPr>
        <p:spPr bwMode="auto">
          <a:xfrm>
            <a:off x="2860675" y="5402263"/>
            <a:ext cx="14382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Encryption Alternatives</a:t>
            </a:r>
          </a:p>
        </p:txBody>
      </p:sp>
      <p:sp>
        <p:nvSpPr>
          <p:cNvPr id="15455" name="TextBox 149"/>
          <p:cNvSpPr txBox="1">
            <a:spLocks noChangeArrowheads="1"/>
          </p:cNvSpPr>
          <p:nvPr/>
        </p:nvSpPr>
        <p:spPr bwMode="auto">
          <a:xfrm>
            <a:off x="2860675" y="5827713"/>
            <a:ext cx="18462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IPSec </a:t>
            </a:r>
            <a:r>
              <a:rPr lang="en-GB" sz="700"/>
              <a:t>– Tpt, Tunnel modes &amp; Key Mgt</a:t>
            </a:r>
            <a:endParaRPr lang="en-GB" sz="700" b="1"/>
          </a:p>
        </p:txBody>
      </p:sp>
      <p:sp>
        <p:nvSpPr>
          <p:cNvPr id="15456" name="TextBox 150"/>
          <p:cNvSpPr txBox="1">
            <a:spLocks noChangeArrowheads="1"/>
          </p:cNvSpPr>
          <p:nvPr/>
        </p:nvSpPr>
        <p:spPr bwMode="auto">
          <a:xfrm>
            <a:off x="2852738" y="5981700"/>
            <a:ext cx="21320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Steganography </a:t>
            </a:r>
            <a:r>
              <a:rPr lang="en-GB" sz="700"/>
              <a:t>– hiding txt in image/data files</a:t>
            </a:r>
            <a:endParaRPr lang="en-GB" sz="700" b="1"/>
          </a:p>
        </p:txBody>
      </p:sp>
      <p:sp>
        <p:nvSpPr>
          <p:cNvPr id="152" name="Rectangle 151"/>
          <p:cNvSpPr/>
          <p:nvPr/>
        </p:nvSpPr>
        <p:spPr>
          <a:xfrm>
            <a:off x="3322638" y="6227763"/>
            <a:ext cx="3478212" cy="207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58" name="TextBox 152"/>
          <p:cNvSpPr txBox="1">
            <a:spLocks noChangeArrowheads="1"/>
          </p:cNvSpPr>
          <p:nvPr/>
        </p:nvSpPr>
        <p:spPr bwMode="auto">
          <a:xfrm>
            <a:off x="4565650" y="6232525"/>
            <a:ext cx="10953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Security Architecture</a:t>
            </a:r>
            <a:endParaRPr lang="en-GB" sz="700"/>
          </a:p>
        </p:txBody>
      </p:sp>
      <p:sp>
        <p:nvSpPr>
          <p:cNvPr id="15459" name="TextBox 156"/>
          <p:cNvSpPr txBox="1">
            <a:spLocks noChangeArrowheads="1"/>
          </p:cNvSpPr>
          <p:nvPr/>
        </p:nvSpPr>
        <p:spPr bwMode="auto">
          <a:xfrm>
            <a:off x="5006975" y="6738938"/>
            <a:ext cx="180657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Integrity Models</a:t>
            </a:r>
            <a:endParaRPr lang="en-GB" sz="700"/>
          </a:p>
          <a:p>
            <a:r>
              <a:rPr lang="en-GB" sz="700" b="1"/>
              <a:t>Biba </a:t>
            </a:r>
            <a:r>
              <a:rPr lang="en-GB" sz="700"/>
              <a:t>= integrity; no read down / no write up</a:t>
            </a:r>
          </a:p>
          <a:p>
            <a:r>
              <a:rPr lang="en-GB" sz="700" b="1"/>
              <a:t>Clark-Wilson</a:t>
            </a:r>
            <a:r>
              <a:rPr lang="en-GB" sz="700"/>
              <a:t>= audit, separation of duties, access through programs</a:t>
            </a:r>
          </a:p>
          <a:p>
            <a:r>
              <a:rPr lang="en-GB" sz="700"/>
              <a:t>(internal consistency)</a:t>
            </a:r>
          </a:p>
        </p:txBody>
      </p:sp>
      <p:sp>
        <p:nvSpPr>
          <p:cNvPr id="15460" name="TextBox 157"/>
          <p:cNvSpPr txBox="1">
            <a:spLocks noChangeArrowheads="1"/>
          </p:cNvSpPr>
          <p:nvPr/>
        </p:nvSpPr>
        <p:spPr bwMode="auto">
          <a:xfrm>
            <a:off x="3319463" y="6388100"/>
            <a:ext cx="32480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700" b="1"/>
              <a:t>Common Architecture Frameworks: </a:t>
            </a:r>
            <a:r>
              <a:rPr lang="en-US" sz="700"/>
              <a:t>Zachman, SABSA, TOGAF, ITIL</a:t>
            </a:r>
            <a:endParaRPr lang="en-GB" sz="700"/>
          </a:p>
          <a:p>
            <a:r>
              <a:rPr lang="en-GB" sz="700" b="1"/>
              <a:t>Creating and Doc. Sec. Architecture</a:t>
            </a:r>
            <a:r>
              <a:rPr lang="en-US" sz="700" b="1"/>
              <a:t>: </a:t>
            </a:r>
            <a:r>
              <a:rPr lang="en-US" sz="700"/>
              <a:t>ISO27000, COBIT</a:t>
            </a:r>
            <a:endParaRPr lang="en-GB" sz="700"/>
          </a:p>
          <a:p>
            <a:r>
              <a:rPr lang="en-US" sz="700" b="1" u="sng"/>
              <a:t>Verifying Sec. Architecture</a:t>
            </a:r>
            <a:r>
              <a:rPr lang="en-US" sz="700" b="1"/>
              <a:t>:</a:t>
            </a:r>
            <a:endParaRPr lang="en-GB" sz="700"/>
          </a:p>
        </p:txBody>
      </p:sp>
      <p:sp>
        <p:nvSpPr>
          <p:cNvPr id="15461" name="TextBox 153"/>
          <p:cNvSpPr txBox="1">
            <a:spLocks noChangeArrowheads="1"/>
          </p:cNvSpPr>
          <p:nvPr/>
        </p:nvSpPr>
        <p:spPr bwMode="auto">
          <a:xfrm>
            <a:off x="3322638" y="6735763"/>
            <a:ext cx="18351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Confidentiality Models</a:t>
            </a:r>
          </a:p>
          <a:p>
            <a:r>
              <a:rPr lang="en-GB" sz="700" b="1"/>
              <a:t>Bell-LaPadula </a:t>
            </a:r>
            <a:r>
              <a:rPr lang="en-GB" sz="700"/>
              <a:t>= confidentiality; no read up / no write down (*-property rule)</a:t>
            </a:r>
          </a:p>
        </p:txBody>
      </p:sp>
      <p:sp>
        <p:nvSpPr>
          <p:cNvPr id="15462" name="TextBox 154"/>
          <p:cNvSpPr txBox="1">
            <a:spLocks noChangeArrowheads="1"/>
          </p:cNvSpPr>
          <p:nvPr/>
        </p:nvSpPr>
        <p:spPr bwMode="auto">
          <a:xfrm>
            <a:off x="3314700" y="7350125"/>
            <a:ext cx="17668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Trusted Computer System Evaluation Criteria  (TCSEC) </a:t>
            </a:r>
            <a:r>
              <a:rPr lang="en-GB" sz="700"/>
              <a:t>= The ‘Orange Book’  - US DoD standard, part of the rainbow series.</a:t>
            </a:r>
          </a:p>
          <a:p>
            <a:r>
              <a:rPr lang="en-GB" sz="700"/>
              <a:t>Coined the acronym </a:t>
            </a:r>
            <a:r>
              <a:rPr lang="en-GB" sz="700" b="1"/>
              <a:t>TCB</a:t>
            </a:r>
            <a:r>
              <a:rPr lang="en-GB" sz="700"/>
              <a:t> Trusted Computing Base.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935538" y="7480300"/>
            <a:ext cx="20574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7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Orange</a:t>
            </a:r>
            <a:r>
              <a:rPr lang="en-GB" sz="700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n-GB" sz="700" dirty="0">
                <a:latin typeface="+mn-lt"/>
                <a:cs typeface="+mn-cs"/>
              </a:rPr>
              <a:t>– computer systems - classification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700" b="1" dirty="0">
                <a:solidFill>
                  <a:srgbClr val="FF0000"/>
                </a:solidFill>
                <a:latin typeface="+mn-lt"/>
                <a:cs typeface="+mn-cs"/>
              </a:rPr>
              <a:t>Red</a:t>
            </a:r>
            <a:r>
              <a:rPr lang="en-GB" sz="7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en-GB" sz="700" dirty="0">
                <a:latin typeface="+mn-lt"/>
                <a:cs typeface="+mn-cs"/>
              </a:rPr>
              <a:t>– networks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700" b="1" dirty="0">
                <a:solidFill>
                  <a:srgbClr val="00B050"/>
                </a:solidFill>
                <a:latin typeface="+mn-lt"/>
                <a:cs typeface="+mn-cs"/>
              </a:rPr>
              <a:t>Green</a:t>
            </a:r>
            <a:r>
              <a:rPr lang="en-GB" sz="700" dirty="0">
                <a:solidFill>
                  <a:srgbClr val="00B050"/>
                </a:solidFill>
                <a:latin typeface="+mn-lt"/>
                <a:cs typeface="+mn-cs"/>
              </a:rPr>
              <a:t> </a:t>
            </a:r>
            <a:r>
              <a:rPr lang="en-GB" sz="700" dirty="0">
                <a:latin typeface="+mn-lt"/>
                <a:cs typeface="+mn-cs"/>
              </a:rPr>
              <a:t>– password management</a:t>
            </a:r>
            <a:endParaRPr lang="en-GB" sz="700" b="1" dirty="0">
              <a:latin typeface="+mn-lt"/>
              <a:cs typeface="+mn-cs"/>
            </a:endParaRPr>
          </a:p>
        </p:txBody>
      </p:sp>
      <p:sp>
        <p:nvSpPr>
          <p:cNvPr id="15464" name="TextBox 158"/>
          <p:cNvSpPr txBox="1">
            <a:spLocks noChangeArrowheads="1"/>
          </p:cNvSpPr>
          <p:nvPr/>
        </p:nvSpPr>
        <p:spPr bwMode="auto">
          <a:xfrm>
            <a:off x="4143375" y="7889875"/>
            <a:ext cx="26701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Information Technology Security Evaluation Criteria  (ITSEC) </a:t>
            </a:r>
            <a:r>
              <a:rPr lang="en-GB" sz="700"/>
              <a:t>= separate ratings for functionality &amp; assurance – 10 predefined functionality classes (FC).</a:t>
            </a:r>
          </a:p>
        </p:txBody>
      </p:sp>
      <p:sp>
        <p:nvSpPr>
          <p:cNvPr id="15465" name="TextBox 159"/>
          <p:cNvSpPr txBox="1">
            <a:spLocks noChangeArrowheads="1"/>
          </p:cNvSpPr>
          <p:nvPr/>
        </p:nvSpPr>
        <p:spPr bwMode="auto">
          <a:xfrm>
            <a:off x="3397250" y="7081838"/>
            <a:ext cx="1671638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ISO 15408 </a:t>
            </a:r>
            <a:r>
              <a:rPr lang="en-GB" sz="700"/>
              <a:t>– standard for computer security</a:t>
            </a:r>
          </a:p>
        </p:txBody>
      </p:sp>
      <p:sp>
        <p:nvSpPr>
          <p:cNvPr id="15466" name="TextBox 160"/>
          <p:cNvSpPr txBox="1">
            <a:spLocks noChangeArrowheads="1"/>
          </p:cNvSpPr>
          <p:nvPr/>
        </p:nvSpPr>
        <p:spPr bwMode="auto">
          <a:xfrm>
            <a:off x="-50800" y="3981450"/>
            <a:ext cx="9286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Firewalls:</a:t>
            </a:r>
          </a:p>
        </p:txBody>
      </p:sp>
      <p:sp>
        <p:nvSpPr>
          <p:cNvPr id="15467" name="TextBox 162"/>
          <p:cNvSpPr txBox="1">
            <a:spLocks noChangeArrowheads="1"/>
          </p:cNvSpPr>
          <p:nvPr/>
        </p:nvSpPr>
        <p:spPr bwMode="auto">
          <a:xfrm>
            <a:off x="63500" y="7567613"/>
            <a:ext cx="1728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BCP</a:t>
            </a:r>
          </a:p>
          <a:p>
            <a:r>
              <a:rPr lang="en-GB" sz="600"/>
              <a:t>- Scope &amp; Plan Initiation</a:t>
            </a:r>
          </a:p>
          <a:p>
            <a:r>
              <a:rPr lang="en-GB" sz="600"/>
              <a:t>- Buiss. Impact Ass. (BIA)</a:t>
            </a:r>
          </a:p>
          <a:p>
            <a:r>
              <a:rPr lang="en-GB" sz="600"/>
              <a:t>- Plan Development</a:t>
            </a:r>
          </a:p>
          <a:p>
            <a:r>
              <a:rPr lang="en-GB" sz="600"/>
              <a:t>- Plan Approval &amp; Implementation</a:t>
            </a:r>
          </a:p>
          <a:p>
            <a:endParaRPr lang="en-GB" sz="800"/>
          </a:p>
        </p:txBody>
      </p:sp>
      <p:sp>
        <p:nvSpPr>
          <p:cNvPr id="165" name="Rectangle 164"/>
          <p:cNvSpPr/>
          <p:nvPr/>
        </p:nvSpPr>
        <p:spPr>
          <a:xfrm>
            <a:off x="60325" y="7583488"/>
            <a:ext cx="2381250" cy="78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69" name="TextBox 167"/>
          <p:cNvSpPr txBox="1">
            <a:spLocks noChangeArrowheads="1"/>
          </p:cNvSpPr>
          <p:nvPr/>
        </p:nvSpPr>
        <p:spPr bwMode="auto">
          <a:xfrm>
            <a:off x="1174750" y="7554913"/>
            <a:ext cx="13462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DRP</a:t>
            </a:r>
          </a:p>
          <a:p>
            <a:r>
              <a:rPr lang="en-GB" sz="600"/>
              <a:t>- Data Proc. Cont. &amp; Plan Maint.</a:t>
            </a:r>
          </a:p>
          <a:p>
            <a:r>
              <a:rPr lang="en-GB" sz="600"/>
              <a:t>- Testing the Plan</a:t>
            </a:r>
          </a:p>
          <a:p>
            <a:r>
              <a:rPr lang="en-GB" sz="600"/>
              <a:t>- Recovery Procedures</a:t>
            </a:r>
          </a:p>
          <a:p>
            <a:endParaRPr lang="en-GB" sz="600"/>
          </a:p>
          <a:p>
            <a:r>
              <a:rPr lang="en-GB" sz="600" b="1"/>
              <a:t>MTBF</a:t>
            </a:r>
            <a:r>
              <a:rPr lang="en-GB" sz="600"/>
              <a:t> – Mean Time Between Failure</a:t>
            </a:r>
          </a:p>
          <a:p>
            <a:r>
              <a:rPr lang="en-GB" sz="600" b="1"/>
              <a:t>MTTR</a:t>
            </a:r>
            <a:r>
              <a:rPr lang="en-GB" sz="600"/>
              <a:t> – Mean Time To Recovery</a:t>
            </a:r>
          </a:p>
          <a:p>
            <a:endParaRPr lang="en-GB" sz="800"/>
          </a:p>
        </p:txBody>
      </p:sp>
      <p:sp>
        <p:nvSpPr>
          <p:cNvPr id="15470" name="TextBox 161"/>
          <p:cNvSpPr txBox="1">
            <a:spLocks noChangeArrowheads="1"/>
          </p:cNvSpPr>
          <p:nvPr/>
        </p:nvSpPr>
        <p:spPr bwMode="auto">
          <a:xfrm>
            <a:off x="2487613" y="7229475"/>
            <a:ext cx="9413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Evidence Life </a:t>
            </a:r>
          </a:p>
          <a:p>
            <a:r>
              <a:rPr lang="en-GB" sz="800" b="1"/>
              <a:t>Cycle:</a:t>
            </a:r>
          </a:p>
          <a:p>
            <a:r>
              <a:rPr lang="en-GB" sz="600"/>
              <a:t>- ID &amp; Collect</a:t>
            </a:r>
          </a:p>
          <a:p>
            <a:r>
              <a:rPr lang="en-GB" sz="600"/>
              <a:t>- Analyse</a:t>
            </a:r>
          </a:p>
          <a:p>
            <a:r>
              <a:rPr lang="en-GB" sz="600"/>
              <a:t>- Preserve</a:t>
            </a:r>
          </a:p>
          <a:p>
            <a:r>
              <a:rPr lang="en-GB" sz="600"/>
              <a:t>- Store</a:t>
            </a:r>
          </a:p>
          <a:p>
            <a:r>
              <a:rPr lang="en-GB" sz="600"/>
              <a:t>- Present</a:t>
            </a:r>
          </a:p>
          <a:p>
            <a:r>
              <a:rPr lang="en-GB" sz="600"/>
              <a:t>- Return</a:t>
            </a:r>
          </a:p>
          <a:p>
            <a:endParaRPr lang="en-GB" sz="800"/>
          </a:p>
        </p:txBody>
      </p:sp>
      <p:sp>
        <p:nvSpPr>
          <p:cNvPr id="164" name="Rectangle 163"/>
          <p:cNvSpPr/>
          <p:nvPr/>
        </p:nvSpPr>
        <p:spPr>
          <a:xfrm>
            <a:off x="2498725" y="7246938"/>
            <a:ext cx="769938" cy="931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72" name="TextBox 165"/>
          <p:cNvSpPr txBox="1">
            <a:spLocks noChangeArrowheads="1"/>
          </p:cNvSpPr>
          <p:nvPr/>
        </p:nvSpPr>
        <p:spPr bwMode="auto">
          <a:xfrm>
            <a:off x="123825" y="8494713"/>
            <a:ext cx="16494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Fire Ext. (Class):</a:t>
            </a:r>
          </a:p>
          <a:p>
            <a:r>
              <a:rPr lang="en-GB" sz="600"/>
              <a:t>A – Common Combustibles</a:t>
            </a:r>
          </a:p>
          <a:p>
            <a:r>
              <a:rPr lang="en-GB" sz="600"/>
              <a:t>B – Flammable or Combustible liquids</a:t>
            </a:r>
          </a:p>
          <a:p>
            <a:r>
              <a:rPr lang="en-GB" sz="600"/>
              <a:t>C – Electrical Eqpt</a:t>
            </a:r>
          </a:p>
          <a:p>
            <a:r>
              <a:rPr lang="en-GB" sz="600"/>
              <a:t>D – Combustible Metals</a:t>
            </a:r>
          </a:p>
          <a:p>
            <a:endParaRPr lang="en-GB" sz="800"/>
          </a:p>
        </p:txBody>
      </p:sp>
      <p:sp>
        <p:nvSpPr>
          <p:cNvPr id="167" name="Rectangle 166"/>
          <p:cNvSpPr/>
          <p:nvPr/>
        </p:nvSpPr>
        <p:spPr>
          <a:xfrm>
            <a:off x="173038" y="8502650"/>
            <a:ext cx="1352550" cy="598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grpSp>
        <p:nvGrpSpPr>
          <p:cNvPr id="15474" name="Group 21"/>
          <p:cNvGrpSpPr>
            <a:grpSpLocks/>
          </p:cNvGrpSpPr>
          <p:nvPr/>
        </p:nvGrpSpPr>
        <p:grpSpPr bwMode="auto">
          <a:xfrm>
            <a:off x="1557338" y="8494713"/>
            <a:ext cx="685800" cy="606425"/>
            <a:chOff x="1692661" y="8147907"/>
            <a:chExt cx="686304" cy="604887"/>
          </a:xfrm>
        </p:grpSpPr>
        <p:sp>
          <p:nvSpPr>
            <p:cNvPr id="15499" name="TextBox 169"/>
            <p:cNvSpPr txBox="1">
              <a:spLocks noChangeArrowheads="1"/>
            </p:cNvSpPr>
            <p:nvPr/>
          </p:nvSpPr>
          <p:spPr bwMode="auto">
            <a:xfrm>
              <a:off x="1692661" y="8147907"/>
              <a:ext cx="58421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800" b="1"/>
                <a:t>Temp:</a:t>
              </a:r>
            </a:p>
            <a:p>
              <a:r>
                <a:rPr lang="en-GB" sz="600"/>
                <a:t>70 – 74</a:t>
              </a:r>
              <a:r>
                <a:rPr lang="en-GB" sz="600" baseline="30000"/>
                <a:t>o</a:t>
              </a:r>
              <a:r>
                <a:rPr lang="en-GB" sz="600"/>
                <a:t>F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705370" y="8155824"/>
              <a:ext cx="571920" cy="5969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800"/>
            </a:p>
          </p:txBody>
        </p:sp>
        <p:sp>
          <p:nvSpPr>
            <p:cNvPr id="15501" name="TextBox 171"/>
            <p:cNvSpPr txBox="1">
              <a:spLocks noChangeArrowheads="1"/>
            </p:cNvSpPr>
            <p:nvPr/>
          </p:nvSpPr>
          <p:spPr bwMode="auto">
            <a:xfrm>
              <a:off x="1692661" y="8439937"/>
              <a:ext cx="686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800" b="1"/>
                <a:t>Humidity:</a:t>
              </a:r>
            </a:p>
            <a:p>
              <a:r>
                <a:rPr lang="en-GB" sz="600"/>
                <a:t>40 – 60%</a:t>
              </a:r>
            </a:p>
          </p:txBody>
        </p:sp>
      </p:grpSp>
      <p:sp>
        <p:nvSpPr>
          <p:cNvPr id="15475" name="TextBox 173"/>
          <p:cNvSpPr txBox="1">
            <a:spLocks noChangeArrowheads="1"/>
          </p:cNvSpPr>
          <p:nvPr/>
        </p:nvSpPr>
        <p:spPr bwMode="auto">
          <a:xfrm>
            <a:off x="2282825" y="8501063"/>
            <a:ext cx="14938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Fault </a:t>
            </a:r>
            <a:r>
              <a:rPr lang="en-GB" sz="600"/>
              <a:t>Momentary loss of pwr</a:t>
            </a:r>
          </a:p>
          <a:p>
            <a:r>
              <a:rPr lang="en-GB" sz="800" b="1"/>
              <a:t>Blackout </a:t>
            </a:r>
            <a:r>
              <a:rPr lang="en-GB" sz="600"/>
              <a:t>Complete loss of pwr</a:t>
            </a:r>
          </a:p>
          <a:p>
            <a:r>
              <a:rPr lang="en-GB" sz="800" b="1"/>
              <a:t>Sag </a:t>
            </a:r>
            <a:r>
              <a:rPr lang="en-GB" sz="600"/>
              <a:t>Momentary low voltage</a:t>
            </a:r>
          </a:p>
          <a:p>
            <a:r>
              <a:rPr lang="en-GB" sz="800" b="1"/>
              <a:t>Brownout </a:t>
            </a:r>
            <a:r>
              <a:rPr lang="en-GB" sz="600"/>
              <a:t>Prolonged low voltage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297113" y="8404225"/>
            <a:ext cx="4486275" cy="701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77" name="TextBox 178"/>
          <p:cNvSpPr txBox="1">
            <a:spLocks noChangeArrowheads="1"/>
          </p:cNvSpPr>
          <p:nvPr/>
        </p:nvSpPr>
        <p:spPr bwMode="auto">
          <a:xfrm>
            <a:off x="3776663" y="8523288"/>
            <a:ext cx="14922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Spike </a:t>
            </a:r>
            <a:r>
              <a:rPr lang="en-GB" sz="600"/>
              <a:t>Momentary high voltage</a:t>
            </a:r>
          </a:p>
          <a:p>
            <a:r>
              <a:rPr lang="en-GB" sz="800" b="1"/>
              <a:t>Surge </a:t>
            </a:r>
            <a:r>
              <a:rPr lang="en-GB" sz="600"/>
              <a:t>Prolonged high voltage</a:t>
            </a:r>
          </a:p>
          <a:p>
            <a:r>
              <a:rPr lang="en-GB" sz="800" b="1"/>
              <a:t>Inrush </a:t>
            </a:r>
            <a:r>
              <a:rPr lang="en-GB" sz="600"/>
              <a:t>Initial surge of power</a:t>
            </a:r>
          </a:p>
          <a:p>
            <a:r>
              <a:rPr lang="en-GB" sz="800" b="1"/>
              <a:t>Noise </a:t>
            </a:r>
            <a:r>
              <a:rPr lang="en-GB" sz="600"/>
              <a:t>Steady interference</a:t>
            </a:r>
          </a:p>
        </p:txBody>
      </p:sp>
      <p:sp>
        <p:nvSpPr>
          <p:cNvPr id="15478" name="TextBox 179"/>
          <p:cNvSpPr txBox="1">
            <a:spLocks noChangeArrowheads="1"/>
          </p:cNvSpPr>
          <p:nvPr/>
        </p:nvSpPr>
        <p:spPr bwMode="auto">
          <a:xfrm>
            <a:off x="5281613" y="8548688"/>
            <a:ext cx="1493837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Transient </a:t>
            </a:r>
            <a:r>
              <a:rPr lang="en-GB" sz="600"/>
              <a:t>Short duration of line noise</a:t>
            </a:r>
          </a:p>
          <a:p>
            <a:r>
              <a:rPr lang="en-GB" sz="800" b="1"/>
              <a:t>Clean </a:t>
            </a:r>
            <a:r>
              <a:rPr lang="en-GB" sz="600"/>
              <a:t>Non-fluctuating pwr</a:t>
            </a:r>
          </a:p>
          <a:p>
            <a:r>
              <a:rPr lang="en-GB" sz="800" b="1"/>
              <a:t>Ground </a:t>
            </a:r>
            <a:r>
              <a:rPr lang="en-GB" sz="600"/>
              <a:t>One wire is grounded</a:t>
            </a:r>
          </a:p>
        </p:txBody>
      </p:sp>
      <p:sp>
        <p:nvSpPr>
          <p:cNvPr id="15479" name="TextBox 180"/>
          <p:cNvSpPr txBox="1">
            <a:spLocks noChangeArrowheads="1"/>
          </p:cNvSpPr>
          <p:nvPr/>
        </p:nvSpPr>
        <p:spPr bwMode="auto">
          <a:xfrm>
            <a:off x="2303463" y="8378825"/>
            <a:ext cx="10937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b="1" u="sng"/>
              <a:t>Power Definitions</a:t>
            </a:r>
            <a:endParaRPr lang="en-GB" sz="600" u="sng"/>
          </a:p>
        </p:txBody>
      </p:sp>
      <p:cxnSp>
        <p:nvCxnSpPr>
          <p:cNvPr id="21" name="Straight Connector 20"/>
          <p:cNvCxnSpPr/>
          <p:nvPr/>
        </p:nvCxnSpPr>
        <p:spPr>
          <a:xfrm>
            <a:off x="3697288" y="1654175"/>
            <a:ext cx="30845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689350" y="955675"/>
            <a:ext cx="3086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689350" y="2278063"/>
            <a:ext cx="3086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932113" y="4191000"/>
            <a:ext cx="381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938463" y="4411663"/>
            <a:ext cx="381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938463" y="5281613"/>
            <a:ext cx="380841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930525" y="5421313"/>
            <a:ext cx="3808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5875" y="5732463"/>
            <a:ext cx="2833688" cy="5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800"/>
          </a:p>
        </p:txBody>
      </p:sp>
      <p:sp>
        <p:nvSpPr>
          <p:cNvPr id="15488" name="TextBox 184"/>
          <p:cNvSpPr txBox="1">
            <a:spLocks noChangeArrowheads="1"/>
          </p:cNvSpPr>
          <p:nvPr/>
        </p:nvSpPr>
        <p:spPr bwMode="auto">
          <a:xfrm>
            <a:off x="4291013" y="5559425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b="1"/>
              <a:t>}</a:t>
            </a:r>
            <a:endParaRPr lang="en-GB" sz="1400"/>
          </a:p>
        </p:txBody>
      </p:sp>
      <p:sp>
        <p:nvSpPr>
          <p:cNvPr id="15489" name="TextBox 185"/>
          <p:cNvSpPr txBox="1">
            <a:spLocks noChangeArrowheads="1"/>
          </p:cNvSpPr>
          <p:nvPr/>
        </p:nvSpPr>
        <p:spPr bwMode="auto">
          <a:xfrm>
            <a:off x="4433888" y="5641975"/>
            <a:ext cx="12303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/>
              <a:t>Use symmetric  crypto &amp; keyed MAC (Msg Auth. Code) – hash function </a:t>
            </a:r>
          </a:p>
        </p:txBody>
      </p:sp>
      <p:sp>
        <p:nvSpPr>
          <p:cNvPr id="15490" name="TextBox 186"/>
          <p:cNvSpPr txBox="1">
            <a:spLocks noChangeArrowheads="1"/>
          </p:cNvSpPr>
          <p:nvPr/>
        </p:nvSpPr>
        <p:spPr bwMode="auto">
          <a:xfrm>
            <a:off x="5608638" y="5797550"/>
            <a:ext cx="1216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/>
              <a:t>Hierarchical – CA – X.509</a:t>
            </a:r>
          </a:p>
          <a:p>
            <a:r>
              <a:rPr lang="en-GB" sz="600"/>
              <a:t>Local Trust Model – SPKI</a:t>
            </a:r>
          </a:p>
          <a:p>
            <a:r>
              <a:rPr lang="en-GB" sz="600"/>
              <a:t>Web of trust scheme - PGP</a:t>
            </a:r>
          </a:p>
        </p:txBody>
      </p:sp>
      <p:sp>
        <p:nvSpPr>
          <p:cNvPr id="15491" name="TextBox 187"/>
          <p:cNvSpPr txBox="1">
            <a:spLocks noChangeArrowheads="1"/>
          </p:cNvSpPr>
          <p:nvPr/>
        </p:nvSpPr>
        <p:spPr bwMode="auto">
          <a:xfrm>
            <a:off x="4684713" y="6604000"/>
            <a:ext cx="216217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/>
              <a:t>Control Objectives for Information and related Technology</a:t>
            </a:r>
          </a:p>
        </p:txBody>
      </p:sp>
      <p:sp>
        <p:nvSpPr>
          <p:cNvPr id="15492" name="TextBox 188"/>
          <p:cNvSpPr txBox="1">
            <a:spLocks noChangeArrowheads="1"/>
          </p:cNvSpPr>
          <p:nvPr/>
        </p:nvSpPr>
        <p:spPr bwMode="auto">
          <a:xfrm>
            <a:off x="3276600" y="8066088"/>
            <a:ext cx="221456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00" b="1"/>
              <a:t>Common Criteria</a:t>
            </a:r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037013" y="8026400"/>
            <a:ext cx="21431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3376613" y="7562850"/>
            <a:ext cx="20637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95" name="TextBox 183"/>
          <p:cNvSpPr txBox="1">
            <a:spLocks noChangeArrowheads="1"/>
          </p:cNvSpPr>
          <p:nvPr/>
        </p:nvSpPr>
        <p:spPr bwMode="auto">
          <a:xfrm>
            <a:off x="-6350" y="5294313"/>
            <a:ext cx="1728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800" b="1"/>
              <a:t>NAT</a:t>
            </a:r>
          </a:p>
          <a:p>
            <a:r>
              <a:rPr lang="en-GB" sz="600"/>
              <a:t>Network Addr. Translation</a:t>
            </a:r>
          </a:p>
          <a:p>
            <a:r>
              <a:rPr lang="en-GB" sz="600"/>
              <a:t>Maps pte IP addr. to public IP addr.</a:t>
            </a:r>
            <a:endParaRPr lang="en-GB" sz="800"/>
          </a:p>
        </p:txBody>
      </p:sp>
      <p:sp>
        <p:nvSpPr>
          <p:cNvPr id="15496" name="TextBox 191"/>
          <p:cNvSpPr txBox="1">
            <a:spLocks noChangeArrowheads="1"/>
          </p:cNvSpPr>
          <p:nvPr/>
        </p:nvSpPr>
        <p:spPr bwMode="auto">
          <a:xfrm>
            <a:off x="2614613" y="4779963"/>
            <a:ext cx="1071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800" b="1"/>
              <a:t>N(N-1)/2</a:t>
            </a:r>
            <a:endParaRPr lang="en-GB" sz="800"/>
          </a:p>
        </p:txBody>
      </p:sp>
      <p:sp>
        <p:nvSpPr>
          <p:cNvPr id="15497" name="TextBox 192"/>
          <p:cNvSpPr txBox="1">
            <a:spLocks noChangeArrowheads="1"/>
          </p:cNvSpPr>
          <p:nvPr/>
        </p:nvSpPr>
        <p:spPr bwMode="auto">
          <a:xfrm>
            <a:off x="3262313" y="4598988"/>
            <a:ext cx="27654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700" b="1"/>
              <a:t>Stream</a:t>
            </a:r>
            <a:r>
              <a:rPr lang="fr-FR" sz="700"/>
              <a:t> – XOR – plaintxt digits encryp. One @ a time (bits) – approx action of OTPs – used for speed &amp; simplicity of  implement. in HW - RC4.</a:t>
            </a:r>
          </a:p>
          <a:p>
            <a:r>
              <a:rPr lang="fr-FR" sz="700" b="1"/>
              <a:t>Block</a:t>
            </a:r>
            <a:r>
              <a:rPr lang="fr-FR" sz="700"/>
              <a:t> – plaintxt must be of std length eg 128bit – padding scheme is used to ‘make up’ blocks – Lucifer, DES, AES (3xblock cyphers)</a:t>
            </a:r>
          </a:p>
        </p:txBody>
      </p:sp>
      <p:sp>
        <p:nvSpPr>
          <p:cNvPr id="15498" name="TextBox 193"/>
          <p:cNvSpPr txBox="1">
            <a:spLocks noChangeArrowheads="1"/>
          </p:cNvSpPr>
          <p:nvPr/>
        </p:nvSpPr>
        <p:spPr bwMode="auto">
          <a:xfrm>
            <a:off x="5859463" y="4457700"/>
            <a:ext cx="10874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600" b="1" u="sng"/>
              <a:t>IV</a:t>
            </a:r>
            <a:r>
              <a:rPr lang="en-GB" sz="600" b="1"/>
              <a:t>-Initilisation Vector</a:t>
            </a:r>
          </a:p>
          <a:p>
            <a:r>
              <a:rPr lang="en-GB" sz="600" b="1" u="sng"/>
              <a:t>ECB</a:t>
            </a:r>
            <a:r>
              <a:rPr lang="en-GB" sz="600" b="1"/>
              <a:t>-Elect. Code Book</a:t>
            </a:r>
          </a:p>
          <a:p>
            <a:r>
              <a:rPr lang="en-GB" sz="600" b="1" u="sng"/>
              <a:t>CBC</a:t>
            </a:r>
            <a:r>
              <a:rPr lang="en-GB" sz="600" b="1"/>
              <a:t>-Cipher Block Chaining</a:t>
            </a:r>
          </a:p>
          <a:p>
            <a:r>
              <a:rPr lang="en-GB" sz="600" b="1" u="sng"/>
              <a:t>PCBC</a:t>
            </a:r>
            <a:r>
              <a:rPr lang="en-GB" sz="600" b="1"/>
              <a:t>-PropagatingCBC</a:t>
            </a:r>
          </a:p>
          <a:p>
            <a:r>
              <a:rPr lang="en-GB" sz="600" b="1" u="sng"/>
              <a:t>CFB</a:t>
            </a:r>
            <a:r>
              <a:rPr lang="en-GB" sz="600" b="1"/>
              <a:t>-CipherFeedBack</a:t>
            </a:r>
          </a:p>
          <a:p>
            <a:r>
              <a:rPr lang="en-GB" sz="600" b="1" u="sng"/>
              <a:t>OFB</a:t>
            </a:r>
            <a:r>
              <a:rPr lang="en-GB" sz="600" b="1"/>
              <a:t>-OutputFeedBack</a:t>
            </a:r>
          </a:p>
          <a:p>
            <a:r>
              <a:rPr lang="en-GB" sz="600" b="1" u="sng"/>
              <a:t>CTR</a:t>
            </a:r>
            <a:r>
              <a:rPr lang="en-GB" sz="600" b="1"/>
              <a:t>-Counter</a:t>
            </a:r>
            <a:endParaRPr lang="en-GB"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4950</TotalTime>
  <Words>1237</Words>
  <Application>Microsoft Office PowerPoint</Application>
  <PresentationFormat>On-screen Show (4:3)</PresentationFormat>
  <Paragraphs>208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blank</vt:lpstr>
      <vt:lpstr>1_Custom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 Clarke</dc:creator>
  <cp:lastModifiedBy>neiclarke</cp:lastModifiedBy>
  <cp:revision>106</cp:revision>
  <cp:lastPrinted>2010-11-25T13:30:34Z</cp:lastPrinted>
  <dcterms:created xsi:type="dcterms:W3CDTF">2010-09-21T14:49:49Z</dcterms:created>
  <dcterms:modified xsi:type="dcterms:W3CDTF">2012-04-16T10:49:58Z</dcterms:modified>
</cp:coreProperties>
</file>